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f1e7a7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f1e7a7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f887af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3f887af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2115814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b821158148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21158148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821158148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2115814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821158148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821158148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b821158148_7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.tdwi.org/rs/626-EMC-557/images/TDWI_10Mistakes_Machine_Learning_Life_Cycle_web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erokell.io/blog/top-no-code-platfor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UcYMgKpbdPk" TargetMode="External"/><Relationship Id="rId4" Type="http://schemas.openxmlformats.org/officeDocument/2006/relationships/hyperlink" Target="https://docs.microsoft.com/en-us/azure/cosmos-db/synapse-link" TargetMode="External"/><Relationship Id="rId5" Type="http://schemas.openxmlformats.org/officeDocument/2006/relationships/hyperlink" Target="https://docs.microsoft.com/en-us/azure/cosmos-db/configure-synapse-link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3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inkedin.com/in/aleksey-s-7b0918/" TargetMode="External"/><Relationship Id="rId10" Type="http://schemas.openxmlformats.org/officeDocument/2006/relationships/hyperlink" Target="https://www.linkedin.com/in/zaychikov/" TargetMode="External"/><Relationship Id="rId13" Type="http://schemas.openxmlformats.org/officeDocument/2006/relationships/hyperlink" Target="https://azure.microsoft.com/en-us/blog/gain-insight-into-your-azure-cosmos-db-data-with-qlik-view-and-qlik-sense/" TargetMode="External"/><Relationship Id="rId12" Type="http://schemas.openxmlformats.org/officeDocument/2006/relationships/hyperlink" Target="https://www.youtube.com/watch?v=8RiHSDf7xBs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vldb.org/pvldb/vol13/p3204-saborit.pdf" TargetMode="External"/><Relationship Id="rId4" Type="http://schemas.openxmlformats.org/officeDocument/2006/relationships/hyperlink" Target="https://www.youtube.com/watch?v=IqjVZexHCcE" TargetMode="External"/><Relationship Id="rId9" Type="http://schemas.openxmlformats.org/officeDocument/2006/relationships/hyperlink" Target="https://www.linkedin.com/pulse/how-select-proper-data-backend-technology-azure-andrei-zaichikov/" TargetMode="External"/><Relationship Id="rId15" Type="http://schemas.openxmlformats.org/officeDocument/2006/relationships/hyperlink" Target="https://www.youtube.com/watch?v=27SN1eyVn5k" TargetMode="External"/><Relationship Id="rId14" Type="http://schemas.openxmlformats.org/officeDocument/2006/relationships/hyperlink" Target="https://www.linkedin.com/in/kirillgavrylyuk/" TargetMode="External"/><Relationship Id="rId17" Type="http://schemas.openxmlformats.org/officeDocument/2006/relationships/hyperlink" Target="https://www.youtube.com/watch?v=rIjH24x19pQ" TargetMode="External"/><Relationship Id="rId16" Type="http://schemas.openxmlformats.org/officeDocument/2006/relationships/hyperlink" Target="https://www.youtube.com/watch?v=2gydxodDS_I" TargetMode="External"/><Relationship Id="rId5" Type="http://schemas.openxmlformats.org/officeDocument/2006/relationships/hyperlink" Target="https://www.youtube.com/watch?v=UcYMgKpbdPk" TargetMode="External"/><Relationship Id="rId6" Type="http://schemas.openxmlformats.org/officeDocument/2006/relationships/hyperlink" Target="https://docs.microsoft.com/en-us/azure/cosmos-db/analytical-store-introduction" TargetMode="External"/><Relationship Id="rId7" Type="http://schemas.openxmlformats.org/officeDocument/2006/relationships/hyperlink" Target="https://docs.microsoft.com/en-us/azure/cosmos-db/synapse-link" TargetMode="External"/><Relationship Id="rId8" Type="http://schemas.openxmlformats.org/officeDocument/2006/relationships/hyperlink" Target="https://docs.microsoft.com/en-us/azure/cosmos-db/configure-synapse-link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8.png"/><Relationship Id="rId13" Type="http://schemas.openxmlformats.org/officeDocument/2006/relationships/image" Target="../media/image24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30.png"/><Relationship Id="rId15" Type="http://schemas.openxmlformats.org/officeDocument/2006/relationships/image" Target="../media/image23.png"/><Relationship Id="rId14" Type="http://schemas.openxmlformats.org/officeDocument/2006/relationships/image" Target="../media/image26.png"/><Relationship Id="rId17" Type="http://schemas.openxmlformats.org/officeDocument/2006/relationships/image" Target="../media/image34.png"/><Relationship Id="rId16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8" Type="http://schemas.openxmlformats.org/officeDocument/2006/relationships/image" Target="../media/image32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1.png"/><Relationship Id="rId13" Type="http://schemas.openxmlformats.org/officeDocument/2006/relationships/image" Target="../media/image3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47375" y="37900"/>
            <a:ext cx="77010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Ten Mistakes to Avoid In the Machine Learning Life Cycle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Fern Halper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https://go.tdwi.org/rs/626-EMC-557/images/TDWI_10Mistakes_Machine_Learning_Life_Cycle_web.pdf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The Right </a:t>
            </a:r>
            <a:r>
              <a:rPr b="1" lang="en">
                <a:solidFill>
                  <a:srgbClr val="FF0000"/>
                </a:solidFill>
              </a:rPr>
              <a:t>Use Cases For ML</a:t>
            </a:r>
            <a:r>
              <a:rPr lang="en"/>
              <a:t>, work with business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Consider The </a:t>
            </a:r>
            <a:r>
              <a:rPr b="1" lang="en">
                <a:solidFill>
                  <a:srgbClr val="FF0000"/>
                </a:solidFill>
              </a:rPr>
              <a:t>Data Infrastructure And Architecture</a:t>
            </a:r>
            <a:r>
              <a:rPr lang="en"/>
              <a:t>, make it flexible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Consider The Need For </a:t>
            </a:r>
            <a:r>
              <a:rPr b="1" lang="en">
                <a:solidFill>
                  <a:srgbClr val="FF0000"/>
                </a:solidFill>
              </a:rPr>
              <a:t>Data Engineers And Tooling</a:t>
            </a:r>
            <a:r>
              <a:rPr lang="en"/>
              <a:t>. Data Is The 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Think About </a:t>
            </a:r>
            <a:r>
              <a:rPr b="1" lang="en">
                <a:solidFill>
                  <a:srgbClr val="FF0000"/>
                </a:solidFill>
              </a:rPr>
              <a:t>Data Preparation &amp; Feature Engineering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Consider The Need For </a:t>
            </a:r>
            <a:r>
              <a:rPr b="1" lang="en">
                <a:solidFill>
                  <a:srgbClr val="FF0000"/>
                </a:solidFill>
              </a:rPr>
              <a:t>MLOps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and </a:t>
            </a:r>
            <a:r>
              <a:rPr b="1" lang="en">
                <a:solidFill>
                  <a:srgbClr val="FF0000"/>
                </a:solidFill>
              </a:rPr>
              <a:t>Manage/Monitor Models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Consider </a:t>
            </a:r>
            <a:r>
              <a:rPr b="1" lang="en">
                <a:solidFill>
                  <a:srgbClr val="FF0000"/>
                </a:solidFill>
              </a:rPr>
              <a:t>Data Issues</a:t>
            </a:r>
            <a:r>
              <a:rPr lang="en"/>
              <a:t> In Production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>
                <a:solidFill>
                  <a:srgbClr val="FF0000"/>
                </a:solidFill>
              </a:rPr>
              <a:t>Govern Data And Models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Take </a:t>
            </a:r>
            <a:r>
              <a:rPr b="1" lang="en">
                <a:solidFill>
                  <a:srgbClr val="FF0000"/>
                </a:solidFill>
              </a:rPr>
              <a:t>Interpretability</a:t>
            </a:r>
            <a:r>
              <a:rPr lang="en"/>
              <a:t> And </a:t>
            </a:r>
            <a:r>
              <a:rPr b="1" lang="en">
                <a:solidFill>
                  <a:srgbClr val="FF0000"/>
                </a:solidFill>
              </a:rPr>
              <a:t>Explainability</a:t>
            </a:r>
            <a:r>
              <a:rPr lang="en"/>
              <a:t> Into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Build </a:t>
            </a:r>
            <a:r>
              <a:rPr b="1" lang="en">
                <a:solidFill>
                  <a:srgbClr val="FF0000"/>
                </a:solidFill>
              </a:rPr>
              <a:t>Analytics Culture &amp; Processes</a:t>
            </a:r>
            <a:r>
              <a:rPr lang="en"/>
              <a:t>. Communicate the value before, during, and after.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123150" y="123150"/>
            <a:ext cx="73599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 18 Low-Code and No-Code ML Platforms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https://serokell.io/blog/top-no-code-platforms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PyCaret - open-source ML library in Python, a wrapper that can replace hundreds of lines of code with just a few words. Uses scikit-learn, XGBoost, Microsoft LightGBM, spaCy,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Auto-ViML - automatically </a:t>
            </a:r>
            <a:r>
              <a:rPr lang="en" sz="1200">
                <a:solidFill>
                  <a:schemeClr val="dk1"/>
                </a:solidFill>
              </a:rPr>
              <a:t>cleans, transforms, and normalizes data (numeric, text, visual), then </a:t>
            </a:r>
            <a:r>
              <a:rPr lang="en" sz="1200"/>
              <a:t>renders your data through different machine learning models.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H2O AutoML - open-source ML and AutoML platform.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Google Cloud Auto 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Google ML Kit (for Android and iOS)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Teachable Machine (Google) - use ML for apps and websites to recognize and classify photos and sounds.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Runway AI - video and photo editing (green screen, filtering, etc.)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Lobe - ML project templates.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Obviously AI - forecasting and optimization for marketing and business.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CreateML - user-friendly drag-and-drop platform by Apple for Mac and IOS.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MakeML - for iOS, object segmentation and object detection, photos and videos.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Fritz AI - for iOS and Android apps, snapchat,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SuperAnnotate - automates annotations to videos and texts.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RapidMiner - obtaining and processing data from different sources.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What-If Tool - assess the performance of the models without coding.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DataRobot - platform for business predictive analytics.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Nanonets AI - captures data from documents - unseen, semi-structured docs.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MonkeyLearn Studio - automating tagging emails, tickets, and other texts.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56775" y="68125"/>
            <a:ext cx="3792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Link for Cosmos DB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good short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https://www.youtube.com/watch?v=UcYMgKpbdPk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Looks like all the "Link" is is simply enabling "Analytical Store" inside Cosmos DB, thus enabling replication from transactional to analytical parts of Cosmos 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 you can simply query the Analytical part using SQL from Synapse.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https://docs.microsoft.com/en-us/azure/cosmos-db/synapse-link</a:t>
            </a: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https://docs.microsoft.com/en-us/azure/cosmos-db/configure-synapse-link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7975" y="113549"/>
            <a:ext cx="5032477" cy="2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3675" y="2449699"/>
            <a:ext cx="4990126" cy="244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5602887" y="518592"/>
            <a:ext cx="1807135" cy="392702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29" y="1183622"/>
            <a:ext cx="557047" cy="528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1430292" y="3127530"/>
            <a:ext cx="1217510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Store,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inserts,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(JSON doc)</a:t>
            </a:r>
            <a:endParaRPr sz="1100"/>
          </a:p>
        </p:txBody>
      </p:sp>
      <p:sp>
        <p:nvSpPr>
          <p:cNvPr id="149" name="Google Shape;149;p28"/>
          <p:cNvSpPr txBox="1"/>
          <p:nvPr/>
        </p:nvSpPr>
        <p:spPr>
          <a:xfrm>
            <a:off x="3796486" y="3097768"/>
            <a:ext cx="99477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Columnar Store</a:t>
            </a:r>
            <a:endParaRPr sz="1100"/>
          </a:p>
        </p:txBody>
      </p:sp>
      <p:sp>
        <p:nvSpPr>
          <p:cNvPr id="150" name="Google Shape;150;p28"/>
          <p:cNvSpPr/>
          <p:nvPr/>
        </p:nvSpPr>
        <p:spPr>
          <a:xfrm>
            <a:off x="99732" y="1606278"/>
            <a:ext cx="944106" cy="213704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50" y="1705432"/>
            <a:ext cx="581830" cy="59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508" y="2423640"/>
            <a:ext cx="428572" cy="5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839" y="3097768"/>
            <a:ext cx="478571" cy="52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-11553" y="1283306"/>
            <a:ext cx="119243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Data</a:t>
            </a:r>
            <a:endParaRPr sz="1100"/>
          </a:p>
        </p:txBody>
      </p:sp>
      <p:sp>
        <p:nvSpPr>
          <p:cNvPr id="155" name="Google Shape;155;p28"/>
          <p:cNvSpPr/>
          <p:nvPr/>
        </p:nvSpPr>
        <p:spPr>
          <a:xfrm>
            <a:off x="1117340" y="2589127"/>
            <a:ext cx="627368" cy="1810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0536" y="2946508"/>
            <a:ext cx="1121429" cy="57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7191" y="1667369"/>
            <a:ext cx="914286" cy="126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97888" y="1307052"/>
            <a:ext cx="561934" cy="46129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00" kx="0" rotWithShape="0" algn="bl" stA="33000" stPos="0" sy="-100000" ky="0"/>
          </a:effectLst>
        </p:spPr>
      </p:pic>
      <p:sp>
        <p:nvSpPr>
          <p:cNvPr id="159" name="Google Shape;159;p28"/>
          <p:cNvSpPr txBox="1"/>
          <p:nvPr/>
        </p:nvSpPr>
        <p:spPr>
          <a:xfrm>
            <a:off x="2899933" y="3579102"/>
            <a:ext cx="2522702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b="1"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Synapse Link for Cosmos DB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means enabling </a:t>
            </a:r>
            <a:r>
              <a:rPr b="1" lang="en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Analytical Store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Cosmos DB and enabling automatic sync of data into it. So you can use SQL to query data from Analytical Store without slowing down the Transactional Store.</a:t>
            </a:r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-3208"/>
            <a:ext cx="2116289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Cosmos DB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for Cosmos DB</a:t>
            </a:r>
            <a:endParaRPr sz="1100"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58067" y="2366996"/>
            <a:ext cx="695836" cy="69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1802493" y="2305345"/>
            <a:ext cx="695836" cy="69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2846600" y="2145952"/>
            <a:ext cx="2459144" cy="138457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594470" y="2578882"/>
            <a:ext cx="1280783" cy="2123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618512" y="1844227"/>
            <a:ext cx="1219129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for Cosmos DB</a:t>
            </a:r>
            <a:endParaRPr sz="1100"/>
          </a:p>
        </p:txBody>
      </p:sp>
      <p:sp>
        <p:nvSpPr>
          <p:cNvPr id="166" name="Google Shape;166;p28"/>
          <p:cNvSpPr txBox="1"/>
          <p:nvPr/>
        </p:nvSpPr>
        <p:spPr>
          <a:xfrm>
            <a:off x="1788751" y="1784467"/>
            <a:ext cx="80571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Cosmos DB</a:t>
            </a:r>
            <a:endParaRPr sz="1100"/>
          </a:p>
        </p:txBody>
      </p:sp>
      <p:sp>
        <p:nvSpPr>
          <p:cNvPr id="167" name="Google Shape;167;p28"/>
          <p:cNvSpPr/>
          <p:nvPr/>
        </p:nvSpPr>
        <p:spPr>
          <a:xfrm>
            <a:off x="4736719" y="2560431"/>
            <a:ext cx="1552603" cy="2308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551974" y="2315415"/>
            <a:ext cx="787773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Query</a:t>
            </a:r>
            <a:endParaRPr sz="1100"/>
          </a:p>
        </p:txBody>
      </p:sp>
      <p:sp>
        <p:nvSpPr>
          <p:cNvPr id="169" name="Google Shape;169;p28"/>
          <p:cNvSpPr txBox="1"/>
          <p:nvPr/>
        </p:nvSpPr>
        <p:spPr>
          <a:xfrm>
            <a:off x="2899933" y="2366691"/>
            <a:ext cx="864085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Auto-Sync</a:t>
            </a:r>
            <a:endParaRPr sz="1100"/>
          </a:p>
        </p:txBody>
      </p:sp>
      <p:pic>
        <p:nvPicPr>
          <p:cNvPr descr="Microsoft Power BI | Logopedia | Fandom" id="170" name="Google Shape;170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00667" y="1325519"/>
            <a:ext cx="930244" cy="917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7975519" y="2302681"/>
            <a:ext cx="67190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BI</a:t>
            </a:r>
            <a:endParaRPr sz="1100"/>
          </a:p>
        </p:txBody>
      </p:sp>
      <p:pic>
        <p:nvPicPr>
          <p:cNvPr descr="ML Pipelines in Azure Machine Learning the right way | by Coussement Bruno  | datamindedbe | Jun, 2021 | Medium" id="172" name="Google Shape;172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13904" y="2865574"/>
            <a:ext cx="566615" cy="611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cing - Azure Synapse Analytics | Microsoft Azure" id="173" name="Google Shape;173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22635" y="584444"/>
            <a:ext cx="1102041" cy="57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08611" y="3597535"/>
            <a:ext cx="92230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Studio</a:t>
            </a:r>
            <a:endParaRPr sz="1100"/>
          </a:p>
        </p:txBody>
      </p:sp>
      <p:sp>
        <p:nvSpPr>
          <p:cNvPr id="175" name="Google Shape;175;p28"/>
          <p:cNvSpPr txBox="1"/>
          <p:nvPr/>
        </p:nvSpPr>
        <p:spPr>
          <a:xfrm>
            <a:off x="6243863" y="666769"/>
            <a:ext cx="99477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Synapse Analytics</a:t>
            </a:r>
            <a:endParaRPr sz="1100"/>
          </a:p>
        </p:txBody>
      </p:sp>
      <p:pic>
        <p:nvPicPr>
          <p:cNvPr descr="Importing Data into Azure Data Lake Storage Gen2" id="176" name="Google Shape;176;p28"/>
          <p:cNvPicPr preferRelativeResize="0"/>
          <p:nvPr/>
        </p:nvPicPr>
        <p:blipFill rotWithShape="1">
          <a:blip r:embed="rId14">
            <a:alphaModFix/>
          </a:blip>
          <a:srcRect b="0" l="28032" r="27236" t="0"/>
          <a:stretch/>
        </p:blipFill>
        <p:spPr>
          <a:xfrm>
            <a:off x="5748544" y="3658857"/>
            <a:ext cx="591203" cy="6916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6340948" y="3827876"/>
            <a:ext cx="86590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Data Lake Storage (Files)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0" y="359625"/>
            <a:ext cx="50319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Link manages to do real-time replication?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interesting because inserts into analytical DBs are usually very slow.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(from a Microsoft architect):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nutshell this is achieved using the combination of micro-batch jobs and mass parallel ingestion. As you know, Synapse doesn't perform well under transactional load due to variety of factors, but using </a:t>
            </a:r>
            <a:r>
              <a:rPr b="1"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Polybase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removes these limitations.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about repointing </a:t>
            </a:r>
            <a:r>
              <a:rPr b="1"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Polybase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some other source (other than ADLS for example). Some ideas around the actual implementation you can figure out using the POLARIS public paper: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http://www.vldb.org/pvldb/vol13/p3204-saborit.pdf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the video walking through this POLARIS paper explaining how the Azure Synapse SQL engine works. Especially the Serverless SQL: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https://www.youtube.com/watch?v=IqjVZexHCcE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video showing how to configure Link in Azure interface: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https://www.youtube.com/watch?v=UcYMgKpbdPk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the "Link" is is simply enabling "Analytical Store" inside Cosmos DB, thus enabling replication from transactional to analytical parts of Cosmos DB.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you can simply query the Analytical part using SQL from Synapse.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 docs: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https://docs.microsoft.com/en-us/azure/cosmos-db/analytical-store-introduction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https://docs.microsoft.com/en-us/azure/cosmos-db/synapse-link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https://docs.microsoft.com/en-us/azure/cosmos-db/configure-synapse-link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-1" y="-3208"/>
            <a:ext cx="399771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for Cosmos DB – how it works</a:t>
            </a:r>
            <a:endParaRPr sz="1100"/>
          </a:p>
        </p:txBody>
      </p:sp>
      <p:sp>
        <p:nvSpPr>
          <p:cNvPr id="184" name="Google Shape;184;p29"/>
          <p:cNvSpPr txBox="1"/>
          <p:nvPr/>
        </p:nvSpPr>
        <p:spPr>
          <a:xfrm>
            <a:off x="5160225" y="169928"/>
            <a:ext cx="39057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interesting article about Cosmos DB and different architectures.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https://www.linkedin.com/pulse/how-select-proper-data-backend-technology-azure-andrei-zaichikov/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people to connect: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Andrei Zaichikov (Luxembourg, Europe)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https://www.linkedin.com/in/zaychikov/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Aleksey Savateyev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https://www.linkedin.com/in/aleksey-s-7b0918/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https://www.youtube.com/watch?v=8RiHSDf7xBs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https://azure.microsoft.com/en-us/blog/gain-insight-into-your-azure-cosmos-db-data-with-qlik-view-and-qlik-sense/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Kirill Gavrylyuk - director of Cosmos DB development: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 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https://www.linkedin.com/in/kirillgavrylyuk/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 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https://www.youtube.com/watch?v=27SN1eyVn5k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 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https://www.youtube.com/watch?v=2gydxodDS_I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 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https://www.youtube.com/watch?v=rIjH24x19pQ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118" y="256051"/>
            <a:ext cx="1270897" cy="7137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/>
          <p:nvPr/>
        </p:nvSpPr>
        <p:spPr>
          <a:xfrm>
            <a:off x="3959453" y="224540"/>
            <a:ext cx="3069499" cy="374765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3523" y="2029666"/>
            <a:ext cx="820110" cy="5177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4053118" y="1741152"/>
            <a:ext cx="7215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Synapse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</a:t>
            </a:r>
            <a:endParaRPr sz="1100"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588" y="1523684"/>
            <a:ext cx="992857" cy="156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302" y="1137970"/>
            <a:ext cx="1121429" cy="3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63173" y="1137752"/>
            <a:ext cx="347082" cy="38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7928" y="1887532"/>
            <a:ext cx="534718" cy="6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4136152" y="3141310"/>
            <a:ext cx="2736202" cy="59933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36559" y="3295496"/>
            <a:ext cx="546221" cy="22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06478" y="3243276"/>
            <a:ext cx="637937" cy="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73705" y="3196513"/>
            <a:ext cx="256517" cy="2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56508" y="3193517"/>
            <a:ext cx="486169" cy="2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27763" y="4245913"/>
            <a:ext cx="956250" cy="76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2290" y="4153652"/>
            <a:ext cx="1031838" cy="818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flow - Wikipedia" id="204" name="Google Shape;204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18134" y="4470724"/>
            <a:ext cx="467889" cy="463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bernetes" id="205" name="Google Shape;205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92312" y="4191294"/>
            <a:ext cx="1040117" cy="22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051650" y="4245913"/>
            <a:ext cx="839755" cy="72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630933" y="1123073"/>
            <a:ext cx="1435714" cy="1628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4806478" y="2273470"/>
            <a:ext cx="159001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09" name="Google Shape;209;p30"/>
          <p:cNvCxnSpPr>
            <a:stCxn id="210" idx="2"/>
          </p:cNvCxnSpPr>
          <p:nvPr/>
        </p:nvCxnSpPr>
        <p:spPr>
          <a:xfrm>
            <a:off x="5529146" y="1853515"/>
            <a:ext cx="21000" cy="12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1" name="Google Shape;211;p30"/>
          <p:cNvCxnSpPr/>
          <p:nvPr/>
        </p:nvCxnSpPr>
        <p:spPr>
          <a:xfrm flipH="1" rot="10800000">
            <a:off x="4782780" y="1698629"/>
            <a:ext cx="276404" cy="3061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6024311" y="1647485"/>
            <a:ext cx="372182" cy="3821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 flipH="1" rot="10800000">
            <a:off x="5673705" y="2435290"/>
            <a:ext cx="722788" cy="6350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4806478" y="2471034"/>
            <a:ext cx="617331" cy="5993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4089931" y="2435290"/>
            <a:ext cx="6470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Pipelines</a:t>
            </a:r>
            <a:endParaRPr sz="1100"/>
          </a:p>
        </p:txBody>
      </p:sp>
      <p:sp>
        <p:nvSpPr>
          <p:cNvPr id="210" name="Google Shape;210;p30"/>
          <p:cNvSpPr txBox="1"/>
          <p:nvPr/>
        </p:nvSpPr>
        <p:spPr>
          <a:xfrm>
            <a:off x="4915213" y="1461100"/>
            <a:ext cx="122786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  <a:endParaRPr sz="1100"/>
          </a:p>
        </p:txBody>
      </p:sp>
      <p:sp>
        <p:nvSpPr>
          <p:cNvPr id="216" name="Google Shape;216;p30"/>
          <p:cNvSpPr txBox="1"/>
          <p:nvPr/>
        </p:nvSpPr>
        <p:spPr>
          <a:xfrm>
            <a:off x="5479760" y="3375601"/>
            <a:ext cx="6470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/>
          </a:p>
        </p:txBody>
      </p:sp>
      <p:sp>
        <p:nvSpPr>
          <p:cNvPr id="217" name="Google Shape;217;p30"/>
          <p:cNvSpPr txBox="1"/>
          <p:nvPr/>
        </p:nvSpPr>
        <p:spPr>
          <a:xfrm>
            <a:off x="6143079" y="3387616"/>
            <a:ext cx="72927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b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End-Points</a:t>
            </a:r>
            <a:endParaRPr sz="1100"/>
          </a:p>
        </p:txBody>
      </p:sp>
      <p:sp>
        <p:nvSpPr>
          <p:cNvPr id="218" name="Google Shape;218;p30"/>
          <p:cNvSpPr txBox="1"/>
          <p:nvPr/>
        </p:nvSpPr>
        <p:spPr>
          <a:xfrm>
            <a:off x="58545" y="0"/>
            <a:ext cx="1885284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Synapse</a:t>
            </a:r>
            <a:endParaRPr sz="1100"/>
          </a:p>
        </p:txBody>
      </p:sp>
      <p:sp>
        <p:nvSpPr>
          <p:cNvPr id="219" name="Google Shape;219;p30"/>
          <p:cNvSpPr/>
          <p:nvPr/>
        </p:nvSpPr>
        <p:spPr>
          <a:xfrm>
            <a:off x="7143536" y="1741152"/>
            <a:ext cx="487397" cy="3924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850524" y="2021248"/>
            <a:ext cx="1783770" cy="3924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2540" y="257617"/>
            <a:ext cx="1270897" cy="71379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3019792" y="1070688"/>
            <a:ext cx="3410125" cy="284816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6450" y="1955224"/>
            <a:ext cx="820110" cy="5177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3126045" y="1666710"/>
            <a:ext cx="721553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Synapse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</a:t>
            </a:r>
            <a:endParaRPr sz="1100"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3316" y="1084412"/>
            <a:ext cx="347082" cy="381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4566" y="1816163"/>
            <a:ext cx="945351" cy="934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3326295" y="3087970"/>
            <a:ext cx="2736202" cy="59933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6702" y="3242155"/>
            <a:ext cx="546221" cy="22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96621" y="3189936"/>
            <a:ext cx="637937" cy="3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63848" y="3143173"/>
            <a:ext cx="256517" cy="2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46651" y="3140177"/>
            <a:ext cx="486169" cy="2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73344" y="1411493"/>
            <a:ext cx="1435714" cy="1628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1"/>
          <p:cNvCxnSpPr/>
          <p:nvPr/>
        </p:nvCxnSpPr>
        <p:spPr>
          <a:xfrm>
            <a:off x="3920773" y="2220131"/>
            <a:ext cx="1713338" cy="112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38" name="Google Shape;238;p31"/>
          <p:cNvCxnSpPr>
            <a:stCxn id="239" idx="2"/>
          </p:cNvCxnSpPr>
          <p:nvPr/>
        </p:nvCxnSpPr>
        <p:spPr>
          <a:xfrm>
            <a:off x="4719290" y="1800176"/>
            <a:ext cx="21000" cy="12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0" name="Google Shape;240;p31"/>
          <p:cNvCxnSpPr/>
          <p:nvPr/>
        </p:nvCxnSpPr>
        <p:spPr>
          <a:xfrm flipH="1" rot="10800000">
            <a:off x="3928598" y="1645289"/>
            <a:ext cx="320729" cy="2568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5214454" y="1594144"/>
            <a:ext cx="381604" cy="3079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 flipH="1" rot="10800000">
            <a:off x="4863848" y="2472937"/>
            <a:ext cx="732209" cy="5440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>
            <a:off x="3928598" y="2421242"/>
            <a:ext cx="685354" cy="5957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3162857" y="2360848"/>
            <a:ext cx="6470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Pipelines</a:t>
            </a:r>
            <a:endParaRPr sz="1100"/>
          </a:p>
        </p:txBody>
      </p:sp>
      <p:sp>
        <p:nvSpPr>
          <p:cNvPr id="239" name="Google Shape;239;p31"/>
          <p:cNvSpPr txBox="1"/>
          <p:nvPr/>
        </p:nvSpPr>
        <p:spPr>
          <a:xfrm>
            <a:off x="4105357" y="1407761"/>
            <a:ext cx="122786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  <a:endParaRPr sz="1100"/>
          </a:p>
        </p:txBody>
      </p:sp>
      <p:sp>
        <p:nvSpPr>
          <p:cNvPr id="245" name="Google Shape;245;p31"/>
          <p:cNvSpPr txBox="1"/>
          <p:nvPr/>
        </p:nvSpPr>
        <p:spPr>
          <a:xfrm>
            <a:off x="4669903" y="3322262"/>
            <a:ext cx="64707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/>
          </a:p>
        </p:txBody>
      </p:sp>
      <p:sp>
        <p:nvSpPr>
          <p:cNvPr id="246" name="Google Shape;246;p31"/>
          <p:cNvSpPr txBox="1"/>
          <p:nvPr/>
        </p:nvSpPr>
        <p:spPr>
          <a:xfrm>
            <a:off x="5333222" y="3334276"/>
            <a:ext cx="729275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End-Points</a:t>
            </a:r>
            <a:endParaRPr sz="1100"/>
          </a:p>
        </p:txBody>
      </p:sp>
      <p:sp>
        <p:nvSpPr>
          <p:cNvPr id="247" name="Google Shape;247;p31"/>
          <p:cNvSpPr txBox="1"/>
          <p:nvPr/>
        </p:nvSpPr>
        <p:spPr>
          <a:xfrm>
            <a:off x="16340" y="0"/>
            <a:ext cx="398028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 Electric Co Data Architecture</a:t>
            </a:r>
            <a:endParaRPr sz="1100"/>
          </a:p>
        </p:txBody>
      </p:sp>
      <p:pic>
        <p:nvPicPr>
          <p:cNvPr descr="10 Things to Know About Your Electric Meter | CallMePower" id="248" name="Google Shape;248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1366522"/>
            <a:ext cx="1283426" cy="128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215409" y="812524"/>
            <a:ext cx="94052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Hourly Electric Meter Data (residential)</a:t>
            </a:r>
            <a:endParaRPr sz="1100"/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363" y="3083081"/>
            <a:ext cx="1028572" cy="143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127299" y="2961442"/>
            <a:ext cx="1028572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Concentrator</a:t>
            </a:r>
            <a:endParaRPr sz="1100"/>
          </a:p>
        </p:txBody>
      </p:sp>
      <p:cxnSp>
        <p:nvCxnSpPr>
          <p:cNvPr id="252" name="Google Shape;252;p31"/>
          <p:cNvCxnSpPr>
            <a:endCxn id="251" idx="0"/>
          </p:cNvCxnSpPr>
          <p:nvPr/>
        </p:nvCxnSpPr>
        <p:spPr>
          <a:xfrm>
            <a:off x="641585" y="2571742"/>
            <a:ext cx="0" cy="38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31"/>
          <p:cNvSpPr/>
          <p:nvPr/>
        </p:nvSpPr>
        <p:spPr>
          <a:xfrm>
            <a:off x="67733" y="599756"/>
            <a:ext cx="1286933" cy="421777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31101" y="968307"/>
            <a:ext cx="1164286" cy="9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1526052" y="697882"/>
            <a:ext cx="108917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 Analytics</a:t>
            </a:r>
            <a:endParaRPr sz="1100"/>
          </a:p>
        </p:txBody>
      </p:sp>
      <p:sp>
        <p:nvSpPr>
          <p:cNvPr id="256" name="Google Shape;256;p31"/>
          <p:cNvSpPr/>
          <p:nvPr/>
        </p:nvSpPr>
        <p:spPr>
          <a:xfrm>
            <a:off x="1483856" y="1925450"/>
            <a:ext cx="1417606" cy="3403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454106" y="3065316"/>
            <a:ext cx="1417606" cy="3403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505803" y="2061268"/>
            <a:ext cx="1149638" cy="3403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473297" y="3370061"/>
            <a:ext cx="134566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Pre-aggregated Data</a:t>
            </a:r>
            <a:endParaRPr sz="1100"/>
          </a:p>
        </p:txBody>
      </p:sp>
      <p:sp>
        <p:nvSpPr>
          <p:cNvPr id="260" name="Google Shape;260;p31"/>
          <p:cNvSpPr txBox="1"/>
          <p:nvPr/>
        </p:nvSpPr>
        <p:spPr>
          <a:xfrm>
            <a:off x="1472996" y="2190410"/>
            <a:ext cx="1345661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Data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