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AwYeJKiIl5RqclneXwYobrNSd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https://stats.idre.ucla.edu/other/mult-pkg/introduction-to-generalized-linear-mixed-models/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3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3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9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3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ts.idre.ucla.edu/other/mult-pkg/introduction-to-linear-mixed-models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owardsdatascience.com/beyond-one-hot-17-ways-of-transforming-categorical-features-into-numeric-features-57f54f199ea4" TargetMode="External"/><Relationship Id="rId4" Type="http://schemas.openxmlformats.org/officeDocument/2006/relationships/hyperlink" Target="https://stats.idre.ucla.edu/other/mult-pkg/introduction-to-linear-mixed-models/" TargetMode="External"/><Relationship Id="rId5" Type="http://schemas.openxmlformats.org/officeDocument/2006/relationships/hyperlink" Target="https://catboost.ai/docs/concepts/algorithm-main-stages_cat-to-numberi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Encoding categorical features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390525" y="2789130"/>
            <a:ext cx="63522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Beyond One-hot Encoding, Part II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Alex Ni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June 11, 2021</a:t>
            </a:r>
            <a:endParaRPr b="0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Recap: 17 ways of encoding categorical variables</a:t>
            </a:r>
            <a:endParaRPr/>
          </a:p>
        </p:txBody>
      </p:sp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OrdinalEncoder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CountEncoder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OnehotEncoder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SumEncoder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BackwardDifferenceEncoder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HelmertEncoder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PolynomialEncoder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BinaryEncoder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BaseNEconder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HashingEncoder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TargetEconder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MEstimateEncoder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JamesSteinEncoder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GLMMEncoder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WOEEncoder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LeaveOneOutEncoder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CatBosstEncoder</a:t>
            </a:r>
            <a:endParaRPr/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1325" y="-12"/>
            <a:ext cx="5805126" cy="326538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 txBox="1"/>
          <p:nvPr/>
        </p:nvSpPr>
        <p:spPr>
          <a:xfrm>
            <a:off x="3421800" y="3325950"/>
            <a:ext cx="558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Unsupervised: the encoding is based solely on the categorical column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Supervised: the encoding is based on some function of original column and a second (numeric) column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Output dimension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encoding of a categorical column may produce one numeric column (output dimension = 1) or many numeric columns (output dimension &gt; 1)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Mapping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Whether each level is mapping to a unique output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144375" y="2203800"/>
            <a:ext cx="1439400" cy="52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583775" y="1597800"/>
            <a:ext cx="1439400" cy="52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14. GLMMEncoder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315375" y="848500"/>
            <a:ext cx="30936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Fit a </a:t>
            </a:r>
            <a:r>
              <a:rPr b="1" lang="en"/>
              <a:t>General</a:t>
            </a:r>
            <a:r>
              <a:rPr lang="en"/>
              <a:t> </a:t>
            </a:r>
            <a:r>
              <a:rPr b="1" lang="en"/>
              <a:t>Linear Mixed Models(GLMM) </a:t>
            </a:r>
            <a:r>
              <a:rPr lang="en"/>
              <a:t>with no regressors (only the intercept) and use the levels as groups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Exploits the fact that Linear Mixed Effect Models are designed precisely for handling </a:t>
            </a:r>
            <a:r>
              <a:rPr b="1" lang="en"/>
              <a:t>homogeneous groups</a:t>
            </a:r>
            <a:r>
              <a:rPr lang="en"/>
              <a:t> of observations</a:t>
            </a:r>
            <a:endParaRPr/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2425" y="135200"/>
            <a:ext cx="4099799" cy="29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/>
        </p:nvSpPr>
        <p:spPr>
          <a:xfrm>
            <a:off x="4069750" y="3333900"/>
            <a:ext cx="67500" cy="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1450" y="3238675"/>
            <a:ext cx="2581075" cy="1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 txBox="1"/>
          <p:nvPr/>
        </p:nvSpPr>
        <p:spPr>
          <a:xfrm>
            <a:off x="6652750" y="3318875"/>
            <a:ext cx="2290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Homogeneous groups</a:t>
            </a:r>
            <a:endParaRPr b="1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Students sampled from within same classrooms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Patients seen by the same doctor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General Linear Mixed Model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471900" y="1919075"/>
            <a:ext cx="399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extension of simple linear model that incorporates fixed and random effects</a:t>
            </a:r>
            <a:endParaRPr/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Particularly useful when there is non-independence in the data</a:t>
            </a:r>
            <a:endParaRPr/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Fixed effect: </a:t>
            </a:r>
            <a:endParaRPr/>
          </a:p>
          <a:p>
            <a:pPr indent="-2876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Variables that are </a:t>
            </a:r>
            <a:r>
              <a:rPr b="1" lang="en"/>
              <a:t>constant or change at a constant rate over time </a:t>
            </a:r>
            <a:r>
              <a:rPr lang="en"/>
              <a:t>across individuals</a:t>
            </a:r>
            <a:endParaRPr/>
          </a:p>
          <a:p>
            <a:pPr indent="-28765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Example: Age, sex, ethnicity, etc.</a:t>
            </a:r>
            <a:endParaRPr/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 effect:</a:t>
            </a:r>
            <a:endParaRPr/>
          </a:p>
          <a:p>
            <a:pPr indent="-2876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Unpredictable variables</a:t>
            </a:r>
            <a:endParaRPr/>
          </a:p>
          <a:p>
            <a:pPr indent="-28765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Example: price of a new car depending on make, year, location</a:t>
            </a:r>
            <a:endParaRPr/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good explanation from here: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https://stats.idre.ucla.edu/other/mult-pkg/introduction-to-linear-mixed-models/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1050" y="3138175"/>
            <a:ext cx="2784550" cy="18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6950" y="1919075"/>
            <a:ext cx="17145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5575600" y="2571750"/>
            <a:ext cx="11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Fixed effect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6877575" y="2571750"/>
            <a:ext cx="15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effect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4"/>
          <p:cNvCxnSpPr>
            <a:stCxn id="156" idx="0"/>
          </p:cNvCxnSpPr>
          <p:nvPr/>
        </p:nvCxnSpPr>
        <p:spPr>
          <a:xfrm flipH="1" rot="10800000">
            <a:off x="6150700" y="2300550"/>
            <a:ext cx="2583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4"/>
          <p:cNvCxnSpPr>
            <a:stCxn id="157" idx="0"/>
          </p:cNvCxnSpPr>
          <p:nvPr/>
        </p:nvCxnSpPr>
        <p:spPr>
          <a:xfrm rot="10800000">
            <a:off x="6995925" y="2300550"/>
            <a:ext cx="6627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15. WOEEncoder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of Evidence(WOE)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works for binary target variable (predict 0 or 1)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distribution of 1s (# of 1s in each group / # of 1s in all y)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distributions of 0s (# of 0s in each group / # of 0s in all 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of algorithm: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Divide the distribution of 1s by the distribution of 0s for each group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take the logarithm of that value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Issues with TargetEncoder and GLMMEncoder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Encoding introduces a parameter called “smoothing”, which depends on how “credible” is the group mean.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GLMMEncoder needs to fit a general linear mixed model before the encoding.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may have issues of </a:t>
            </a:r>
            <a:r>
              <a:rPr b="1" lang="en"/>
              <a:t>row-wise leakage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improper sharing of information between rows of data</a:t>
            </a:r>
            <a:endParaRPr/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688" y="2773162"/>
            <a:ext cx="5298626" cy="26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226075" y="357800"/>
            <a:ext cx="29775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16. LeaveOneOutEncoder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Non-unique mapping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vanilla target encoding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each row, it does not consider the value of y observed for that row.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Then take the mean of the y</a:t>
            </a:r>
            <a:endParaRPr sz="1600"/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800" y="733425"/>
            <a:ext cx="531495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/>
          <p:nvPr/>
        </p:nvSpPr>
        <p:spPr>
          <a:xfrm>
            <a:off x="5084400" y="1979200"/>
            <a:ext cx="371700" cy="8442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5950125" y="1636900"/>
            <a:ext cx="1160700" cy="3003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17. CatBoostEncoder</a:t>
            </a: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Non-unique mapping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gradient boosting based encoding algorithm, works like LeaveOneOutEncoder but following an on-line approach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Assume the rows above the </a:t>
            </a:r>
            <a:r>
              <a:rPr lang="en">
                <a:solidFill>
                  <a:srgbClr val="FF0000"/>
                </a:solidFill>
              </a:rPr>
              <a:t>current row</a:t>
            </a:r>
            <a:r>
              <a:rPr lang="en"/>
              <a:t> have been observed previously in time, while the rows below have yet to be observed (i.e. will be observed in the future). Then, the algorithm does a leave-one-out encoding, but based</a:t>
            </a:r>
            <a:r>
              <a:rPr lang="en">
                <a:solidFill>
                  <a:srgbClr val="F6B26B"/>
                </a:solidFill>
              </a:rPr>
              <a:t> only on the rows already observe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7650" y="723900"/>
            <a:ext cx="57150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/>
          <p:nvPr/>
        </p:nvSpPr>
        <p:spPr>
          <a:xfrm>
            <a:off x="6697525" y="2288725"/>
            <a:ext cx="836100" cy="3378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4949250" y="1663825"/>
            <a:ext cx="371700" cy="624900"/>
          </a:xfrm>
          <a:prstGeom prst="rect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8"/>
          <p:cNvCxnSpPr/>
          <p:nvPr/>
        </p:nvCxnSpPr>
        <p:spPr>
          <a:xfrm>
            <a:off x="3614800" y="2550625"/>
            <a:ext cx="1756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Beyond-one-hot-17-ways-of-transforming-categorical-features-into-numeric-features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https://towardsdatascience.com/beyond-one-hot-17-ways-of-transforming-categorical-features-into-numeric-features-57f54f199ea4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An introduction to </a:t>
            </a:r>
            <a:r>
              <a:rPr lang="en"/>
              <a:t>general</a:t>
            </a:r>
            <a:r>
              <a:rPr lang="en"/>
              <a:t> linear mixed model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https://stats.idre.ucla.edu/other/mult-pkg/introduction-to-linear-mixed-models/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Catboost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https://catboost.ai/docs/concepts/algorithm-main-stages_cat-to-numberic.html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