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5" r:id="rId2"/>
    <p:sldId id="338" r:id="rId3"/>
    <p:sldId id="337" r:id="rId4"/>
    <p:sldId id="333" r:id="rId5"/>
    <p:sldId id="334" r:id="rId6"/>
    <p:sldId id="341" r:id="rId7"/>
    <p:sldId id="257" r:id="rId8"/>
    <p:sldId id="342" r:id="rId9"/>
    <p:sldId id="340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kimballgroup.com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.cs.uri.edu/~thenry/resources/unix_art/ch02s01.html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ersity.net/a-short-history-of-data-warehousing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ird_normal_form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listics.io/blog/the-rise-and-fall-of-the-olap-cub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kimball-still-relevant-modern-data-warehouse-simon-whiteley/" TargetMode="External"/><Relationship Id="rId2" Type="http://schemas.openxmlformats.org/officeDocument/2006/relationships/hyperlink" Target="https://discourse.getdbt.com/t/is-kimball-dimensional-modeling-still-relevant-in-a-modern-data-warehouse/22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97A56-4D4A-3F47-9FFF-C6919AE57058}"/>
              </a:ext>
            </a:extLst>
          </p:cNvPr>
          <p:cNvSpPr txBox="1"/>
          <p:nvPr/>
        </p:nvSpPr>
        <p:spPr>
          <a:xfrm>
            <a:off x="142504" y="118753"/>
            <a:ext cx="385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Kimball DW Framework</a:t>
            </a:r>
          </a:p>
        </p:txBody>
      </p:sp>
      <p:pic>
        <p:nvPicPr>
          <p:cNvPr id="1028" name="Picture 4" descr="Kimball Group | Dimensional Data Warehousing Experts">
            <a:extLst>
              <a:ext uri="{FF2B5EF4-FFF2-40B4-BE49-F238E27FC236}">
                <a16:creationId xmlns:a16="http://schemas.microsoft.com/office/drawing/2014/main" id="{54BE1611-AB11-B843-B335-0B1AD870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645" y="781336"/>
            <a:ext cx="1720112" cy="20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AC39B-5121-BE4B-B106-D28C9291FF2B}"/>
              </a:ext>
            </a:extLst>
          </p:cNvPr>
          <p:cNvSpPr txBox="1"/>
          <p:nvPr/>
        </p:nvSpPr>
        <p:spPr>
          <a:xfrm>
            <a:off x="1949557" y="2820188"/>
            <a:ext cx="290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Kimball Group – closed in 2015</a:t>
            </a:r>
          </a:p>
          <a:p>
            <a:r>
              <a:rPr lang="en-US" sz="1600" dirty="0">
                <a:hlinkClick r:id="rId3"/>
              </a:rPr>
              <a:t>https://www.kimballgroup.com/</a:t>
            </a:r>
            <a:r>
              <a:rPr lang="en-US" sz="1600" dirty="0"/>
              <a:t>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FB8E3B-0DC1-B943-B985-7D05DDC2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04" y="4160462"/>
            <a:ext cx="1807053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imball's Data Warehouse Toolkit Classics, 3 Volume Set">
            <a:extLst>
              <a:ext uri="{FF2B5EF4-FFF2-40B4-BE49-F238E27FC236}">
                <a16:creationId xmlns:a16="http://schemas.microsoft.com/office/drawing/2014/main" id="{E667604D-59E9-1345-9E47-35276E395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93999" y="4160461"/>
            <a:ext cx="1842059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68235-DA87-9642-AF27-C4835BC23BB7}"/>
              </a:ext>
            </a:extLst>
          </p:cNvPr>
          <p:cNvSpPr txBox="1"/>
          <p:nvPr/>
        </p:nvSpPr>
        <p:spPr>
          <a:xfrm>
            <a:off x="8191503" y="118753"/>
            <a:ext cx="385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Inmon</a:t>
            </a:r>
            <a:r>
              <a:rPr lang="en-US" sz="2800" b="1" dirty="0"/>
              <a:t> DW Framework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2840A34-CCB8-574E-9DBC-EFB4880C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7500" y="852270"/>
            <a:ext cx="124961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04A850-E9C3-DB4B-8CFD-9FC3A00FB0FB}"/>
              </a:ext>
            </a:extLst>
          </p:cNvPr>
          <p:cNvSpPr txBox="1"/>
          <p:nvPr/>
        </p:nvSpPr>
        <p:spPr>
          <a:xfrm>
            <a:off x="8890000" y="2687467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William H. </a:t>
            </a:r>
            <a:r>
              <a:rPr lang="en-US" sz="1600" dirty="0" err="1"/>
              <a:t>Inmon</a:t>
            </a:r>
            <a:endParaRPr lang="en-US" sz="1600" dirty="0"/>
          </a:p>
          <a:p>
            <a:pPr algn="ctr"/>
            <a:r>
              <a:rPr lang="en-US" sz="1600" dirty="0"/>
              <a:t>(1945 – present)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DA38A-988E-0D40-BBF8-D6852312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4060" y="4160461"/>
            <a:ext cx="1848980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A81332F-2F81-5B45-954D-22A2A17F4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432" y="4160461"/>
            <a:ext cx="1743167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lph Kimball data warehouse architecture">
            <a:extLst>
              <a:ext uri="{FF2B5EF4-FFF2-40B4-BE49-F238E27FC236}">
                <a16:creationId xmlns:a16="http://schemas.microsoft.com/office/drawing/2014/main" id="{4B49ABE2-7BEF-644F-91D4-C8C012C6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04" y="781336"/>
            <a:ext cx="1592386" cy="20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47885C-34DB-5E4D-BE91-505AFE558C65}"/>
              </a:ext>
            </a:extLst>
          </p:cNvPr>
          <p:cNvSpPr txBox="1"/>
          <p:nvPr/>
        </p:nvSpPr>
        <p:spPr>
          <a:xfrm>
            <a:off x="34040" y="2851438"/>
            <a:ext cx="180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Ralph Kimball</a:t>
            </a:r>
          </a:p>
          <a:p>
            <a:pPr algn="ctr"/>
            <a:r>
              <a:rPr lang="en-US" sz="1600" dirty="0"/>
              <a:t>(1944 – present)</a:t>
            </a:r>
          </a:p>
        </p:txBody>
      </p:sp>
    </p:spTree>
    <p:extLst>
      <p:ext uri="{BB962C8B-B14F-4D97-AF65-F5344CB8AC3E}">
        <p14:creationId xmlns:p14="http://schemas.microsoft.com/office/powerpoint/2010/main" val="41901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1F5F7-146D-574B-ACB0-83F0C70FE549}"/>
              </a:ext>
            </a:extLst>
          </p:cNvPr>
          <p:cNvSpPr txBox="1"/>
          <p:nvPr/>
        </p:nvSpPr>
        <p:spPr>
          <a:xfrm>
            <a:off x="142504" y="118753"/>
            <a:ext cx="277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History - Unix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FAF3C8-1776-EE44-8C5C-DCB0F4D2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9536" y="1068037"/>
            <a:ext cx="4140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4C09F8-8AA8-6A4F-B793-A40EA71DD0E4}"/>
              </a:ext>
            </a:extLst>
          </p:cNvPr>
          <p:cNvSpPr txBox="1"/>
          <p:nvPr/>
        </p:nvSpPr>
        <p:spPr>
          <a:xfrm>
            <a:off x="5211166" y="4418362"/>
            <a:ext cx="517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Ken Thompson (seated) and Dennis Ritchie (standing) </a:t>
            </a:r>
          </a:p>
          <a:p>
            <a:r>
              <a:rPr lang="en-US" sz="1400" dirty="0"/>
              <a:t>at a PDP-11 in 1972.</a:t>
            </a:r>
          </a:p>
          <a:p>
            <a:r>
              <a:rPr lang="en-US" sz="1200" dirty="0">
                <a:hlinkClick r:id="rId3"/>
              </a:rPr>
              <a:t>https://homepage.cs.uri.edu/~thenry/resources/unix_art/ch02s01.html</a:t>
            </a:r>
            <a:r>
              <a:rPr lang="en-US" sz="1200" dirty="0"/>
              <a:t> </a:t>
            </a:r>
          </a:p>
        </p:txBody>
      </p:sp>
      <p:pic>
        <p:nvPicPr>
          <p:cNvPr id="1030" name="Picture 6" descr="The PDP-7.">
            <a:extLst>
              <a:ext uri="{FF2B5EF4-FFF2-40B4-BE49-F238E27FC236}">
                <a16:creationId xmlns:a16="http://schemas.microsoft.com/office/drawing/2014/main" id="{5741A8A5-199A-794A-834E-BB94F49F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978" y="1068037"/>
            <a:ext cx="3543257" cy="43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D39AD-491E-9C47-9C8D-470771084901}"/>
              </a:ext>
            </a:extLst>
          </p:cNvPr>
          <p:cNvSpPr txBox="1"/>
          <p:nvPr/>
        </p:nvSpPr>
        <p:spPr>
          <a:xfrm>
            <a:off x="529978" y="5572195"/>
            <a:ext cx="3543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PDP-7 minicomputer (1969) on which Ken Thompson created the Space Travel game </a:t>
            </a:r>
          </a:p>
          <a:p>
            <a:r>
              <a:rPr lang="en-US" sz="1400" dirty="0"/>
              <a:t>and Unix OS</a:t>
            </a:r>
          </a:p>
        </p:txBody>
      </p:sp>
    </p:spTree>
    <p:extLst>
      <p:ext uri="{BB962C8B-B14F-4D97-AF65-F5344CB8AC3E}">
        <p14:creationId xmlns:p14="http://schemas.microsoft.com/office/powerpoint/2010/main" val="1725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4624D-E3AB-004F-AF17-C116607A72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8724" y="3186073"/>
            <a:ext cx="4513012" cy="2496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500258-BF7E-8547-93BD-66F6BFCA5B04}"/>
              </a:ext>
            </a:extLst>
          </p:cNvPr>
          <p:cNvSpPr txBox="1"/>
          <p:nvPr/>
        </p:nvSpPr>
        <p:spPr>
          <a:xfrm>
            <a:off x="83128" y="0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Times of </a:t>
            </a:r>
            <a:r>
              <a:rPr lang="en-US" sz="2800" b="1" dirty="0" err="1"/>
              <a:t>Inmon</a:t>
            </a:r>
            <a:r>
              <a:rPr lang="en-US" sz="2800" b="1" dirty="0"/>
              <a:t> &amp; Kimball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920D5-BC91-D94F-AA9D-A126158BCD72}"/>
              </a:ext>
            </a:extLst>
          </p:cNvPr>
          <p:cNvSpPr txBox="1"/>
          <p:nvPr/>
        </p:nvSpPr>
        <p:spPr>
          <a:xfrm>
            <a:off x="83127" y="606348"/>
            <a:ext cx="486888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Imagine computers of 1970s.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computer occupy the whole floor of a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have memory measured in 10s of Kilobytes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Punch cards slowly transition to magnetic tapes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IBM introduced VSAM files, relations,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Usually just one computer in whole organization (IBM Mainframe or similar)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"Dumb terminals" connecting to the central computer. </a:t>
            </a:r>
            <a:br>
              <a:rPr lang="en-US" sz="1400" dirty="0"/>
            </a:br>
            <a:r>
              <a:rPr lang="en-US" sz="1400" dirty="0"/>
              <a:t>There are no personal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company's information is typically stored in one central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1985 a "BIG" database would have 100 </a:t>
            </a:r>
            <a:r>
              <a:rPr lang="en-US" sz="1400" dirty="0" err="1"/>
              <a:t>MBytes</a:t>
            </a:r>
            <a:r>
              <a:rPr lang="en-US" sz="1400" dirty="0"/>
              <a:t> disk storage and 10-15 KB/sec data transfer speed</a:t>
            </a:r>
          </a:p>
          <a:p>
            <a:endParaRPr lang="en-US" sz="1400" dirty="0"/>
          </a:p>
          <a:p>
            <a:r>
              <a:rPr lang="en-US" sz="1400" dirty="0"/>
              <a:t>These are times when </a:t>
            </a:r>
            <a:r>
              <a:rPr lang="en-US" sz="1400" b="1" dirty="0" err="1">
                <a:solidFill>
                  <a:srgbClr val="FF0000"/>
                </a:solidFill>
              </a:rPr>
              <a:t>Inmon</a:t>
            </a:r>
            <a:r>
              <a:rPr lang="en-US" sz="1400" b="1" dirty="0">
                <a:solidFill>
                  <a:srgbClr val="FF0000"/>
                </a:solidFill>
              </a:rPr>
              <a:t> &amp; Kimball</a:t>
            </a:r>
            <a:r>
              <a:rPr lang="en-US" sz="1400" dirty="0"/>
              <a:t> were crafting their approaches.</a:t>
            </a:r>
          </a:p>
          <a:p>
            <a:endParaRPr lang="en-US" sz="1400" dirty="0"/>
          </a:p>
          <a:p>
            <a:r>
              <a:rPr lang="en-US" sz="1400" dirty="0"/>
              <a:t>As computers have become cheaper and more powerful, organization were able to buy several computers – one per department. Then people had to decide how to structure flows of information.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Inmon</a:t>
            </a:r>
            <a:r>
              <a:rPr lang="en-US" sz="1400" dirty="0"/>
              <a:t>: from central main computer down to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Kimball</a:t>
            </a:r>
            <a:r>
              <a:rPr lang="en-US" sz="1400" dirty="0"/>
              <a:t>: from departments to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Now 30-40 years later any smart phone is more powerful than "huge" DW systems of </a:t>
            </a:r>
            <a:r>
              <a:rPr lang="en-US" sz="1400" dirty="0" err="1">
                <a:solidFill>
                  <a:srgbClr val="00B050"/>
                </a:solidFill>
              </a:rPr>
              <a:t>Inmon</a:t>
            </a:r>
            <a:r>
              <a:rPr lang="en-US" sz="1400" dirty="0">
                <a:solidFill>
                  <a:srgbClr val="00B050"/>
                </a:solidFill>
              </a:rPr>
              <a:t> &amp; Kimball's era.</a:t>
            </a:r>
          </a:p>
          <a:p>
            <a:endParaRPr lang="en-US" sz="1400" dirty="0"/>
          </a:p>
          <a:p>
            <a:r>
              <a:rPr lang="en-US" sz="1200" dirty="0">
                <a:hlinkClick r:id="rId3"/>
              </a:rPr>
              <a:t>https://www.dataversity.net/a-short-history-of-data-warehousing/</a:t>
            </a:r>
            <a:r>
              <a:rPr lang="en-US" sz="1200" dirty="0"/>
              <a:t> </a:t>
            </a:r>
          </a:p>
        </p:txBody>
      </p:sp>
      <p:pic>
        <p:nvPicPr>
          <p:cNvPr id="1028" name="Picture 4" descr="Description about Terminals input device of computer">
            <a:extLst>
              <a:ext uri="{FF2B5EF4-FFF2-40B4-BE49-F238E27FC236}">
                <a16:creationId xmlns:a16="http://schemas.microsoft.com/office/drawing/2014/main" id="{ED1D4892-91DE-334B-B70D-37355C5D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2010" y="2939266"/>
            <a:ext cx="2696714" cy="17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terminal - Wikipedia">
            <a:extLst>
              <a:ext uri="{FF2B5EF4-FFF2-40B4-BE49-F238E27FC236}">
                <a16:creationId xmlns:a16="http://schemas.microsoft.com/office/drawing/2014/main" id="{98EEC336-1B48-1B4E-A5A6-A15B26FE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4386" y="314179"/>
            <a:ext cx="2522457" cy="22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big is a mainframe? - Retrocomputing Stack Exchange">
            <a:extLst>
              <a:ext uri="{FF2B5EF4-FFF2-40B4-BE49-F238E27FC236}">
                <a16:creationId xmlns:a16="http://schemas.microsoft.com/office/drawing/2014/main" id="{47352DB4-5ED2-304D-996D-C73A2897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1238" y="134089"/>
            <a:ext cx="41275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ell Phone In Hand Free Stock Photo - Public Domain Pictures">
            <a:extLst>
              <a:ext uri="{FF2B5EF4-FFF2-40B4-BE49-F238E27FC236}">
                <a16:creationId xmlns:a16="http://schemas.microsoft.com/office/drawing/2014/main" id="{4AE1EC9B-C447-2043-ABBF-E14F6DAEC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47014" y="5531589"/>
            <a:ext cx="1004553" cy="10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3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26B5A-FFA5-2E46-962E-FE8D97840C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9900"/>
            <a:ext cx="5005169" cy="591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9966EE-FAC1-274E-90CA-F50154FF7E2C}"/>
              </a:ext>
            </a:extLst>
          </p:cNvPr>
          <p:cNvSpPr txBox="1"/>
          <p:nvPr/>
        </p:nvSpPr>
        <p:spPr>
          <a:xfrm>
            <a:off x="83127" y="1622688"/>
            <a:ext cx="56526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Ralph Kimball’s paradigm: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department in a company has its own </a:t>
            </a:r>
            <a:r>
              <a:rPr lang="en-US" sz="1600" b="1" dirty="0">
                <a:solidFill>
                  <a:srgbClr val="FF0000"/>
                </a:solidFill>
              </a:rPr>
              <a:t>Data Mart (DM)</a:t>
            </a:r>
            <a:r>
              <a:rPr lang="en-US" sz="1600" dirty="0"/>
              <a:t>. The company's </a:t>
            </a:r>
            <a:r>
              <a:rPr lang="en-US" sz="1600" b="1" dirty="0"/>
              <a:t>DW (Data Warehouse)</a:t>
            </a:r>
            <a:r>
              <a:rPr lang="en-US" sz="1600" dirty="0"/>
              <a:t> is the conglomerate of all </a:t>
            </a:r>
            <a:r>
              <a:rPr lang="en-US" sz="1600" b="1" dirty="0">
                <a:solidFill>
                  <a:srgbClr val="FF0000"/>
                </a:solidFill>
              </a:rPr>
              <a:t>DMs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is always stored in the </a:t>
            </a:r>
            <a:r>
              <a:rPr lang="en-US" sz="1600" b="1" dirty="0">
                <a:solidFill>
                  <a:srgbClr val="00B050"/>
                </a:solidFill>
              </a:rPr>
              <a:t>dimensional model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Bill </a:t>
            </a:r>
            <a:r>
              <a:rPr lang="en-US" sz="1600" dirty="0" err="1"/>
              <a:t>Inmon’s</a:t>
            </a:r>
            <a:r>
              <a:rPr lang="en-US" sz="1600" dirty="0"/>
              <a:t> paradigm: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company has </a:t>
            </a:r>
            <a:r>
              <a:rPr lang="en-US" sz="1600" b="1" dirty="0">
                <a:solidFill>
                  <a:srgbClr val="FF0000"/>
                </a:solidFill>
              </a:rPr>
              <a:t>one central DW</a:t>
            </a:r>
            <a:r>
              <a:rPr lang="en-US" sz="1600" dirty="0"/>
              <a:t> (Data </a:t>
            </a:r>
            <a:r>
              <a:rPr lang="en-US" sz="1600" dirty="0" err="1"/>
              <a:t>Warehous</a:t>
            </a:r>
            <a:r>
              <a:rPr lang="en-US" sz="1600" dirty="0"/>
              <a:t>). </a:t>
            </a:r>
            <a:br>
              <a:rPr lang="en-US" sz="1600" dirty="0"/>
            </a:br>
            <a:r>
              <a:rPr lang="en-US" sz="1600" dirty="0"/>
              <a:t>Data Marts (</a:t>
            </a:r>
            <a:r>
              <a:rPr lang="en-US" sz="1600" b="1" dirty="0">
                <a:solidFill>
                  <a:srgbClr val="FF0000"/>
                </a:solidFill>
              </a:rPr>
              <a:t>DMs</a:t>
            </a:r>
            <a:r>
              <a:rPr lang="en-US" sz="1600" dirty="0"/>
              <a:t>) source their data from the </a:t>
            </a:r>
            <a:r>
              <a:rPr lang="en-US" sz="1600" b="1" dirty="0">
                <a:solidFill>
                  <a:srgbClr val="FF0000"/>
                </a:solidFill>
              </a:rPr>
              <a:t>DW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b="1" dirty="0">
                <a:solidFill>
                  <a:srgbClr val="FF0000"/>
                </a:solidFill>
              </a:rPr>
              <a:t>DW</a:t>
            </a:r>
            <a:r>
              <a:rPr lang="en-US" sz="1600" dirty="0"/>
              <a:t>, information is stored in </a:t>
            </a:r>
            <a:r>
              <a:rPr lang="en-US" sz="1600" b="1" dirty="0">
                <a:solidFill>
                  <a:srgbClr val="00B050"/>
                </a:solidFill>
              </a:rPr>
              <a:t>3rd normal form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( </a:t>
            </a:r>
            <a:r>
              <a:rPr lang="en-US" sz="1600" dirty="0">
                <a:hlinkClick r:id="rId3"/>
              </a:rPr>
              <a:t>https://en.wikipedia.org/wiki/Third_normal_form</a:t>
            </a:r>
            <a:r>
              <a:rPr lang="en-US" sz="1600" dirty="0"/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93201-B580-8F45-9FB0-6ADE7776ADE3}"/>
              </a:ext>
            </a:extLst>
          </p:cNvPr>
          <p:cNvSpPr txBox="1"/>
          <p:nvPr/>
        </p:nvSpPr>
        <p:spPr>
          <a:xfrm>
            <a:off x="83127" y="0"/>
            <a:ext cx="30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Inmon</a:t>
            </a:r>
            <a:r>
              <a:rPr lang="en-US" sz="2800" b="1" dirty="0"/>
              <a:t> vs Kimball </a:t>
            </a:r>
          </a:p>
        </p:txBody>
      </p:sp>
    </p:spTree>
    <p:extLst>
      <p:ext uri="{BB962C8B-B14F-4D97-AF65-F5344CB8AC3E}">
        <p14:creationId xmlns:p14="http://schemas.microsoft.com/office/powerpoint/2010/main" val="37500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6E077-CBBF-8B4A-AFD9-7FF186E983BF}"/>
              </a:ext>
            </a:extLst>
          </p:cNvPr>
          <p:cNvSpPr txBox="1"/>
          <p:nvPr/>
        </p:nvSpPr>
        <p:spPr>
          <a:xfrm>
            <a:off x="0" y="79743"/>
            <a:ext cx="296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Kimball vs </a:t>
            </a:r>
            <a:r>
              <a:rPr lang="en-US" sz="2800" b="1" dirty="0" err="1">
                <a:solidFill>
                  <a:srgbClr val="00B050"/>
                </a:solidFill>
              </a:rPr>
              <a:t>Inmon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3A473-C1E6-BB4B-B45D-0E62BB53D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29" t="3835" r="1620" b="5740"/>
          <a:stretch/>
        </p:blipFill>
        <p:spPr bwMode="auto">
          <a:xfrm>
            <a:off x="6452919" y="720437"/>
            <a:ext cx="5628904" cy="2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BB8427-CF39-2B4F-A702-0CBA2BC5A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37" t="5906" r="5348" b="10518"/>
          <a:stretch/>
        </p:blipFill>
        <p:spPr bwMode="auto">
          <a:xfrm>
            <a:off x="6452919" y="4021776"/>
            <a:ext cx="5628904" cy="2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15C3BA-8A84-A346-A5DE-3BBD3A61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80265"/>
              </p:ext>
            </p:extLst>
          </p:nvPr>
        </p:nvGraphicFramePr>
        <p:xfrm>
          <a:off x="147244" y="1752682"/>
          <a:ext cx="5511800" cy="389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744">
                  <a:extLst>
                    <a:ext uri="{9D8B030D-6E8A-4147-A177-3AD203B41FA5}">
                      <a16:colId xmlns:a16="http://schemas.microsoft.com/office/drawing/2014/main" val="508734602"/>
                    </a:ext>
                  </a:extLst>
                </a:gridCol>
                <a:gridCol w="2322762">
                  <a:extLst>
                    <a:ext uri="{9D8B030D-6E8A-4147-A177-3AD203B41FA5}">
                      <a16:colId xmlns:a16="http://schemas.microsoft.com/office/drawing/2014/main" val="1414177960"/>
                    </a:ext>
                  </a:extLst>
                </a:gridCol>
                <a:gridCol w="2094294">
                  <a:extLst>
                    <a:ext uri="{9D8B030D-6E8A-4147-A177-3AD203B41FA5}">
                      <a16:colId xmlns:a16="http://schemas.microsoft.com/office/drawing/2014/main" val="59869166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Parameters</a:t>
                      </a:r>
                      <a:endParaRPr lang="en-US" sz="140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Kimball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Inmon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8837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Introduced by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Introduced by Ralph Kimball.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Introduced by Bill Inmon.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2700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Approach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has Bottom-Up Approach for implementation.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has Top-Down Approach for implementation.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9306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Data Integration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focuses Individual business areas.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focuses Enterprise-wide areas.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8495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Building Time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is efficient and takes less time.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is complex and consumes a lot of time.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789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Cost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has iterative steps and is cost effective.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Initial cost is huge and development cost is low.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7518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Skills Required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does not need such skills but a generic team will do job.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needs specialized skills to make work.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8048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Maintenance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Here maintenance is difficult.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Here maintenance is easy.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5223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Data Model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prefers data to be in De-normalized model.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prefers data to be in normalized model.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71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Data Store Systems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 this, source systems are highly stable.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In this, source systems have high rate of change.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23388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F877F6-E824-1449-B84B-E5353B0E439D}"/>
              </a:ext>
            </a:extLst>
          </p:cNvPr>
          <p:cNvSpPr/>
          <p:nvPr/>
        </p:nvSpPr>
        <p:spPr>
          <a:xfrm>
            <a:off x="7533574" y="76402"/>
            <a:ext cx="3396343" cy="669385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509B1-63CD-E745-824F-781153CCDCE7}"/>
              </a:ext>
            </a:extLst>
          </p:cNvPr>
          <p:cNvSpPr txBox="1"/>
          <p:nvPr/>
        </p:nvSpPr>
        <p:spPr>
          <a:xfrm>
            <a:off x="7975600" y="2159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14212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188301"/>
            <a:ext cx="50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OLAP Cube – Rise and 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086608" y="654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EA9DD-F532-E844-9109-9810BD2F6D66}"/>
              </a:ext>
            </a:extLst>
          </p:cNvPr>
          <p:cNvSpPr txBox="1"/>
          <p:nvPr/>
        </p:nvSpPr>
        <p:spPr>
          <a:xfrm>
            <a:off x="6207450" y="188301"/>
            <a:ext cx="5082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good article:</a:t>
            </a:r>
          </a:p>
          <a:p>
            <a:r>
              <a:rPr lang="en-US" sz="1400" dirty="0"/>
              <a:t>The Rise and Fall of the OLAP Cube - by Cedric Chin (2020)</a:t>
            </a:r>
          </a:p>
          <a:p>
            <a:r>
              <a:rPr lang="en-US" sz="1400" dirty="0">
                <a:hlinkClick r:id="rId2"/>
              </a:rPr>
              <a:t>https://www.holistics.io/blog/the-rise-and-fall-of-the-olap-cube/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64F69-1BC7-CC48-841C-6FFCC4154296}"/>
              </a:ext>
            </a:extLst>
          </p:cNvPr>
          <p:cNvSpPr txBox="1"/>
          <p:nvPr/>
        </p:nvSpPr>
        <p:spPr>
          <a:xfrm>
            <a:off x="1030310" y="1464991"/>
            <a:ext cx="96977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 way of doing things: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=&gt;   ETL   =&gt;   Data </a:t>
            </a:r>
            <a:r>
              <a:rPr lang="en-US" sz="2000" dirty="0" err="1">
                <a:solidFill>
                  <a:srgbClr val="FF0000"/>
                </a:solidFill>
              </a:rPr>
              <a:t>WareHouse</a:t>
            </a:r>
            <a:r>
              <a:rPr lang="en-US" sz="2000" dirty="0">
                <a:solidFill>
                  <a:srgbClr val="FF0000"/>
                </a:solidFill>
              </a:rPr>
              <a:t>   =&gt;   ETL   =&gt;   OLAP Cube   =&gt; 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Reporting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above "old way" Includes a lot of ETL, Data modeling &amp;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Kimball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FF0000"/>
                </a:solidFill>
              </a:rPr>
              <a:t>Inmon</a:t>
            </a:r>
            <a:r>
              <a:rPr lang="en-US" sz="1600" b="1" dirty="0">
                <a:solidFill>
                  <a:srgbClr val="FF0000"/>
                </a:solidFill>
              </a:rPr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Vault by Dan </a:t>
            </a:r>
            <a:r>
              <a:rPr lang="en-US" sz="1600" dirty="0" err="1"/>
              <a:t>Linstedt</a:t>
            </a:r>
            <a:r>
              <a:rPr lang="en-US" sz="1600" dirty="0"/>
              <a:t> (combines Kimball &amp; </a:t>
            </a:r>
            <a:r>
              <a:rPr lang="en-US" sz="1600" dirty="0" err="1"/>
              <a:t>Inmon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1600" dirty="0"/>
              <a:t>But imagine that memory and compute power have become so cheap</a:t>
            </a:r>
          </a:p>
          <a:p>
            <a:r>
              <a:rPr lang="en-US" sz="1600" dirty="0"/>
              <a:t>that your regular SQL database can run any queries very fast </a:t>
            </a:r>
          </a:p>
          <a:p>
            <a:r>
              <a:rPr lang="en-US" sz="1600" dirty="0"/>
              <a:t>using in-memory columnar storage </a:t>
            </a:r>
          </a:p>
          <a:p>
            <a:r>
              <a:rPr lang="en-US" sz="1600" dirty="0"/>
              <a:t>and </a:t>
            </a:r>
            <a:r>
              <a:rPr lang="en-US" sz="1600" b="1" dirty="0">
                <a:solidFill>
                  <a:srgbClr val="FF0000"/>
                </a:solidFill>
              </a:rPr>
              <a:t>MPP</a:t>
            </a:r>
            <a:r>
              <a:rPr lang="en-US" sz="1600" dirty="0"/>
              <a:t> = Massive Parallel Processing.</a:t>
            </a:r>
          </a:p>
          <a:p>
            <a:endParaRPr lang="en-US" sz="1600" dirty="0"/>
          </a:p>
          <a:p>
            <a:r>
              <a:rPr lang="en-US" sz="1600" dirty="0"/>
              <a:t>Then you don't need to hire data modelers.</a:t>
            </a:r>
          </a:p>
          <a:p>
            <a:r>
              <a:rPr lang="en-US" sz="1600" dirty="0"/>
              <a:t>You don't need all the OLAP infrastructure.</a:t>
            </a:r>
          </a:p>
          <a:p>
            <a:r>
              <a:rPr lang="en-US" sz="1600" dirty="0"/>
              <a:t>You can simply query your data as it is.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          </a:t>
            </a:r>
            <a:r>
              <a:rPr lang="en-US" sz="2800" b="1" dirty="0">
                <a:solidFill>
                  <a:srgbClr val="0070C0"/>
                </a:solidFill>
              </a:rPr>
              <a:t>Data   =&gt;   Reporting</a:t>
            </a:r>
          </a:p>
        </p:txBody>
      </p:sp>
    </p:spTree>
    <p:extLst>
      <p:ext uri="{BB962C8B-B14F-4D97-AF65-F5344CB8AC3E}">
        <p14:creationId xmlns:p14="http://schemas.microsoft.com/office/powerpoint/2010/main" val="4100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2E6E4-E995-0F4E-81DD-00700492BA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158" y="341401"/>
            <a:ext cx="1694529" cy="951722"/>
          </a:xfrm>
          <a:prstGeom prst="rect">
            <a:avLst/>
          </a:prstGeom>
        </p:spPr>
      </p:pic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1E5BD972-5133-304F-93D8-C8967DC12E20}"/>
              </a:ext>
            </a:extLst>
          </p:cNvPr>
          <p:cNvSpPr/>
          <p:nvPr/>
        </p:nvSpPr>
        <p:spPr>
          <a:xfrm>
            <a:off x="5279271" y="299386"/>
            <a:ext cx="4092665" cy="4996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458-D0D8-8A49-B2A7-AC5042E7A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8031" y="2706221"/>
            <a:ext cx="1093480" cy="690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A66E3-ED08-CD42-ADA5-BA4B2ACB07F9}"/>
              </a:ext>
            </a:extLst>
          </p:cNvPr>
          <p:cNvSpPr txBox="1"/>
          <p:nvPr/>
        </p:nvSpPr>
        <p:spPr>
          <a:xfrm>
            <a:off x="5404158" y="2321536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Synapse</a:t>
            </a:r>
          </a:p>
          <a:p>
            <a:pPr algn="ctr"/>
            <a:r>
              <a:rPr lang="en-US" sz="1400" dirty="0"/>
              <a:t>Integrate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9E1D0-0E60-3946-B9AF-0366FF35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07" y="2345580"/>
            <a:ext cx="1323810" cy="20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83F97-28DE-C244-A097-48E9E4E46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07" y="4616920"/>
            <a:ext cx="1495238" cy="5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7AB84-251C-DD47-B592-C2032874345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0897" y="1517003"/>
            <a:ext cx="462776" cy="508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C6A9E-C384-324E-A626-73C262FC5E8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3904" y="2516710"/>
            <a:ext cx="712957" cy="879794"/>
          </a:xfrm>
          <a:prstGeom prst="rect">
            <a:avLst/>
          </a:prstGeom>
        </p:spPr>
      </p:pic>
      <p:sp>
        <p:nvSpPr>
          <p:cNvPr id="12" name="Rectangle: Rounded Corners 21">
            <a:extLst>
              <a:ext uri="{FF2B5EF4-FFF2-40B4-BE49-F238E27FC236}">
                <a16:creationId xmlns:a16="http://schemas.microsoft.com/office/drawing/2014/main" id="{C368FC02-4319-E74D-AA8F-8BDFF6D282E7}"/>
              </a:ext>
            </a:extLst>
          </p:cNvPr>
          <p:cNvSpPr/>
          <p:nvPr/>
        </p:nvSpPr>
        <p:spPr>
          <a:xfrm>
            <a:off x="5514869" y="4188413"/>
            <a:ext cx="3648269" cy="799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281F9-DABA-D44F-826D-4AB6FE4AC18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8745" y="4393994"/>
            <a:ext cx="728295" cy="297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7DD4C7-93EB-714B-B947-A4BAD65F9D2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637" y="4324368"/>
            <a:ext cx="850583" cy="450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4663EF-EDF4-CF42-8B58-2C2C626F71B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940" y="4262017"/>
            <a:ext cx="342022" cy="329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AF6A55-A1CB-2741-B9BE-7336BFCB3A4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010" y="4258023"/>
            <a:ext cx="648225" cy="3299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7B6332-124F-724D-846D-FEEE6C632D79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018" y="5661217"/>
            <a:ext cx="1275000" cy="10238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44728-A013-FD4C-8116-4FDB8ECF037B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9720" y="5538203"/>
            <a:ext cx="1375784" cy="1091531"/>
          </a:xfrm>
          <a:prstGeom prst="rect">
            <a:avLst/>
          </a:prstGeom>
        </p:spPr>
      </p:pic>
      <p:pic>
        <p:nvPicPr>
          <p:cNvPr id="19" name="Picture 2" descr="Kubeflow - Wikipedia">
            <a:extLst>
              <a:ext uri="{FF2B5EF4-FFF2-40B4-BE49-F238E27FC236}">
                <a16:creationId xmlns:a16="http://schemas.microsoft.com/office/drawing/2014/main" id="{63B50A84-DE28-B14C-B2FD-040A3AB3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512" y="5960965"/>
            <a:ext cx="623852" cy="6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Kubernetes">
            <a:extLst>
              <a:ext uri="{FF2B5EF4-FFF2-40B4-BE49-F238E27FC236}">
                <a16:creationId xmlns:a16="http://schemas.microsoft.com/office/drawing/2014/main" id="{B7F31ED2-CB0E-B849-B732-BF3D154E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3082" y="5588392"/>
            <a:ext cx="1386823" cy="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4DC123-4F61-5D47-8D1A-38654B1C953D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2200" y="5661217"/>
            <a:ext cx="1119673" cy="968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EBCD00-1E3B-F046-BBAC-5B4C66B750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74577" y="1497431"/>
            <a:ext cx="1914286" cy="21714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4DA67-777D-5D4A-B6D3-FC7FB78752BA}"/>
              </a:ext>
            </a:extLst>
          </p:cNvPr>
          <p:cNvCxnSpPr>
            <a:cxnSpLocks/>
          </p:cNvCxnSpPr>
          <p:nvPr/>
        </p:nvCxnSpPr>
        <p:spPr>
          <a:xfrm>
            <a:off x="6408637" y="3031294"/>
            <a:ext cx="2120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3C045-2811-1B4D-86D0-080D7168E7A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372195" y="2471354"/>
            <a:ext cx="27890" cy="1656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CE2C8-DEF5-E743-BC00-E2DED992134D}"/>
              </a:ext>
            </a:extLst>
          </p:cNvPr>
          <p:cNvCxnSpPr>
            <a:cxnSpLocks/>
          </p:cNvCxnSpPr>
          <p:nvPr/>
        </p:nvCxnSpPr>
        <p:spPr>
          <a:xfrm flipV="1">
            <a:off x="6377040" y="2264839"/>
            <a:ext cx="368539" cy="408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B29D7E-949F-2C44-90EA-5FC975B16031}"/>
              </a:ext>
            </a:extLst>
          </p:cNvPr>
          <p:cNvCxnSpPr>
            <a:cxnSpLocks/>
          </p:cNvCxnSpPr>
          <p:nvPr/>
        </p:nvCxnSpPr>
        <p:spPr>
          <a:xfrm>
            <a:off x="8032414" y="2196646"/>
            <a:ext cx="496243" cy="509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D7D0BE-72AB-8641-BBE0-2237FF1F4208}"/>
              </a:ext>
            </a:extLst>
          </p:cNvPr>
          <p:cNvCxnSpPr>
            <a:cxnSpLocks/>
          </p:cNvCxnSpPr>
          <p:nvPr/>
        </p:nvCxnSpPr>
        <p:spPr>
          <a:xfrm flipV="1">
            <a:off x="7564940" y="3247053"/>
            <a:ext cx="963717" cy="846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76DE7C-EC73-6D4A-BB7F-C639B56C284A}"/>
              </a:ext>
            </a:extLst>
          </p:cNvPr>
          <p:cNvCxnSpPr>
            <a:cxnSpLocks/>
          </p:cNvCxnSpPr>
          <p:nvPr/>
        </p:nvCxnSpPr>
        <p:spPr>
          <a:xfrm>
            <a:off x="6408637" y="3294712"/>
            <a:ext cx="823108" cy="799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DCE6A-0579-EA47-8501-997855FCEA30}"/>
              </a:ext>
            </a:extLst>
          </p:cNvPr>
          <p:cNvSpPr txBox="1"/>
          <p:nvPr/>
        </p:nvSpPr>
        <p:spPr>
          <a:xfrm>
            <a:off x="5453241" y="3247053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Pipelines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F53EE-3111-C843-AD93-8930107F12E9}"/>
              </a:ext>
            </a:extLst>
          </p:cNvPr>
          <p:cNvSpPr txBox="1"/>
          <p:nvPr/>
        </p:nvSpPr>
        <p:spPr>
          <a:xfrm>
            <a:off x="6553618" y="1948134"/>
            <a:ext cx="163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Gen2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CDE18-D3E5-994F-9B02-475F443FE4AC}"/>
              </a:ext>
            </a:extLst>
          </p:cNvPr>
          <p:cNvSpPr txBox="1"/>
          <p:nvPr/>
        </p:nvSpPr>
        <p:spPr>
          <a:xfrm>
            <a:off x="7306347" y="4500802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BC36A-9A78-4F43-813A-17B13C504725}"/>
              </a:ext>
            </a:extLst>
          </p:cNvPr>
          <p:cNvSpPr txBox="1"/>
          <p:nvPr/>
        </p:nvSpPr>
        <p:spPr>
          <a:xfrm>
            <a:off x="8190772" y="4516821"/>
            <a:ext cx="97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</a:t>
            </a:r>
            <a:br>
              <a:rPr lang="en-US" sz="1400" dirty="0"/>
            </a:br>
            <a:r>
              <a:rPr lang="en-US" sz="1400" dirty="0"/>
              <a:t>End-Points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C700688-F6CA-C045-A4E6-130A7B553809}"/>
              </a:ext>
            </a:extLst>
          </p:cNvPr>
          <p:cNvSpPr/>
          <p:nvPr/>
        </p:nvSpPr>
        <p:spPr>
          <a:xfrm>
            <a:off x="9524715" y="2321536"/>
            <a:ext cx="64986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3A185BB-39A5-584F-8A72-8F84E6C027C8}"/>
              </a:ext>
            </a:extLst>
          </p:cNvPr>
          <p:cNvSpPr/>
          <p:nvPr/>
        </p:nvSpPr>
        <p:spPr>
          <a:xfrm>
            <a:off x="2493569" y="2829912"/>
            <a:ext cx="237836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33AA7E-BC2C-5F4F-B604-BD4ED2D46101}"/>
              </a:ext>
            </a:extLst>
          </p:cNvPr>
          <p:cNvSpPr txBox="1"/>
          <p:nvPr/>
        </p:nvSpPr>
        <p:spPr>
          <a:xfrm>
            <a:off x="34051" y="-9370"/>
            <a:ext cx="509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Azure - The Modern Data Warehouse Solution Pattern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5E68D-4241-A14E-89D5-43FE1D21EFF9}"/>
              </a:ext>
            </a:extLst>
          </p:cNvPr>
          <p:cNvSpPr txBox="1"/>
          <p:nvPr/>
        </p:nvSpPr>
        <p:spPr>
          <a:xfrm>
            <a:off x="181944" y="853815"/>
            <a:ext cx="4634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Move from on-prem to </a:t>
            </a:r>
            <a:r>
              <a:rPr lang="en-US" sz="1600" b="1" dirty="0">
                <a:solidFill>
                  <a:srgbClr val="FF0000"/>
                </a:solidFill>
              </a:rPr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</a:t>
            </a:r>
            <a:r>
              <a:rPr lang="en-US" sz="1600" b="1" dirty="0">
                <a:solidFill>
                  <a:srgbClr val="FF0000"/>
                </a:solidFill>
              </a:rPr>
              <a:t>all tools</a:t>
            </a:r>
            <a:r>
              <a:rPr lang="en-US" sz="1600" dirty="0"/>
              <a:t>: data moving, storing, processing, analysis, and serving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tools are </a:t>
            </a:r>
            <a:r>
              <a:rPr lang="en-US" sz="1600" b="1" dirty="0">
                <a:solidFill>
                  <a:srgbClr val="FF0000"/>
                </a:solidFill>
              </a:rPr>
              <a:t>interconnected and work together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FF0000"/>
                </a:solidFill>
              </a:rPr>
              <a:t>Synapse</a:t>
            </a:r>
            <a:r>
              <a:rPr lang="en-US" sz="16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A6BB1-2812-8B4F-8028-172E6FA82B38}"/>
              </a:ext>
            </a:extLst>
          </p:cNvPr>
          <p:cNvSpPr txBox="1"/>
          <p:nvPr/>
        </p:nvSpPr>
        <p:spPr>
          <a:xfrm>
            <a:off x="7331862" y="355597"/>
            <a:ext cx="212002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Ingest, Store, </a:t>
            </a:r>
          </a:p>
          <a:p>
            <a:r>
              <a:rPr lang="en-US" dirty="0">
                <a:solidFill>
                  <a:srgbClr val="FF0000"/>
                </a:solidFill>
              </a:rPr>
              <a:t>Prepare, Analyze, </a:t>
            </a:r>
          </a:p>
          <a:p>
            <a:r>
              <a:rPr lang="en-US" dirty="0">
                <a:solidFill>
                  <a:srgbClr val="FF0000"/>
                </a:solidFill>
              </a:rPr>
              <a:t>Train, &amp; Serve Data</a:t>
            </a:r>
          </a:p>
        </p:txBody>
      </p:sp>
    </p:spTree>
    <p:extLst>
      <p:ext uri="{BB962C8B-B14F-4D97-AF65-F5344CB8AC3E}">
        <p14:creationId xmlns:p14="http://schemas.microsoft.com/office/powerpoint/2010/main" val="399488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50FB-439A-478F-A878-4AE91BBD1F70}"/>
              </a:ext>
            </a:extLst>
          </p:cNvPr>
          <p:cNvSpPr txBox="1"/>
          <p:nvPr/>
        </p:nvSpPr>
        <p:spPr>
          <a:xfrm>
            <a:off x="1025745" y="3121965"/>
            <a:ext cx="39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Modern Cloud-Based Data Warehouse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422F2-DFC0-486D-BC0C-AF97E1943C10}"/>
              </a:ext>
            </a:extLst>
          </p:cNvPr>
          <p:cNvSpPr txBox="1"/>
          <p:nvPr/>
        </p:nvSpPr>
        <p:spPr>
          <a:xfrm>
            <a:off x="123219" y="3580960"/>
            <a:ext cx="5529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Multi-component architecture</a:t>
            </a:r>
            <a:r>
              <a:rPr lang="en-US" sz="1600" dirty="0"/>
              <a:t> allows for fast and flexible configuration to fit desired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moving and preparation is </a:t>
            </a:r>
            <a:r>
              <a:rPr lang="en-US" sz="1600" b="1" dirty="0">
                <a:solidFill>
                  <a:srgbClr val="FF0000"/>
                </a:solidFill>
              </a:rPr>
              <a:t>fast and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Speedy and </a:t>
            </a:r>
            <a:r>
              <a:rPr lang="en-US" sz="1600" b="1" dirty="0">
                <a:solidFill>
                  <a:srgbClr val="FF0000"/>
                </a:solidFill>
              </a:rPr>
              <a:t>efficient time-to-analytics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manageable and customizable </a:t>
            </a:r>
            <a:r>
              <a:rPr lang="en-US" sz="1600" b="1" dirty="0">
                <a:solidFill>
                  <a:srgbClr val="FF0000"/>
                </a:solidFill>
              </a:rPr>
              <a:t>cost</a:t>
            </a:r>
            <a:r>
              <a:rPr lang="en-US" sz="1600" dirty="0"/>
              <a:t> of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Analytics-driven</a:t>
            </a:r>
            <a:r>
              <a:rPr lang="en-US" sz="1600" dirty="0"/>
              <a:t> rise in productivity across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is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Scalable</a:t>
            </a:r>
            <a:r>
              <a:rPr lang="en-US" sz="1600" dirty="0"/>
              <a:t> from small to large amounts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C552B-2391-41DB-A597-404CA035C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852" y="805226"/>
            <a:ext cx="1754715" cy="2132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010F8-8A84-4A4E-9937-13F234818B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16" y="904474"/>
            <a:ext cx="1836732" cy="2032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33E87-B442-4B4F-AEF2-5ED756A6CB11}"/>
              </a:ext>
            </a:extLst>
          </p:cNvPr>
          <p:cNvSpPr txBox="1"/>
          <p:nvPr/>
        </p:nvSpPr>
        <p:spPr>
          <a:xfrm>
            <a:off x="7327724" y="3059668"/>
            <a:ext cx="40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On-Prem Data Warehouse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FE29-A4F6-4318-A3B2-FFAB58BAB036}"/>
              </a:ext>
            </a:extLst>
          </p:cNvPr>
          <p:cNvSpPr txBox="1"/>
          <p:nvPr/>
        </p:nvSpPr>
        <p:spPr>
          <a:xfrm>
            <a:off x="6627302" y="3580960"/>
            <a:ext cx="544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Expensive/high-maintenance</a:t>
            </a:r>
            <a:r>
              <a:rPr lang="en-US" sz="1600" dirty="0"/>
              <a:t> on-premise server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Rigid structure</a:t>
            </a:r>
            <a:r>
              <a:rPr lang="en-US" sz="1600" dirty="0"/>
              <a:t> relying mostly on scheduled ETL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Limited speed</a:t>
            </a:r>
            <a:r>
              <a:rPr lang="en-US" sz="1600" dirty="0"/>
              <a:t>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Expensive upgrades</a:t>
            </a:r>
            <a:r>
              <a:rPr lang="en-US" sz="1600" dirty="0"/>
              <a:t> (hardware)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slower limited analytical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EA987-3ED2-6947-A64B-447DC752B2DD}"/>
              </a:ext>
            </a:extLst>
          </p:cNvPr>
          <p:cNvSpPr txBox="1"/>
          <p:nvPr/>
        </p:nvSpPr>
        <p:spPr>
          <a:xfrm>
            <a:off x="3764478" y="435894"/>
            <a:ext cx="17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Much Better 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95276C-3114-B640-B6FF-36C8B750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2322" y="784456"/>
            <a:ext cx="860961" cy="8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735ED-4F38-9D48-B1F3-32471EAB15A3}"/>
              </a:ext>
            </a:extLst>
          </p:cNvPr>
          <p:cNvSpPr txBox="1"/>
          <p:nvPr/>
        </p:nvSpPr>
        <p:spPr>
          <a:xfrm>
            <a:off x="115615" y="168166"/>
            <a:ext cx="672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Should we still use a Kimball approach </a:t>
            </a:r>
          </a:p>
          <a:p>
            <a:r>
              <a:rPr lang="en-US" sz="2800" b="1" dirty="0"/>
              <a:t>on a modern data warehouse?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F5460-4E99-B14B-814A-7D9B56C4ADD3}"/>
              </a:ext>
            </a:extLst>
          </p:cNvPr>
          <p:cNvSpPr txBox="1"/>
          <p:nvPr/>
        </p:nvSpPr>
        <p:spPr>
          <a:xfrm>
            <a:off x="115615" y="1511156"/>
            <a:ext cx="5644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Answer in most cases – yes.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Not for performance reason, but for better data maintenance.</a:t>
            </a:r>
          </a:p>
          <a:p>
            <a:endParaRPr lang="en-US" sz="1600" dirty="0"/>
          </a:p>
          <a:p>
            <a:r>
              <a:rPr lang="en-US" sz="1600" dirty="0"/>
              <a:t>Kimball's star schema always had three advantages: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takes less storage space – no longer 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performance – no longer 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data maintenance (loads, updates, restructuring)</a:t>
            </a:r>
          </a:p>
          <a:p>
            <a:endParaRPr lang="en-US" sz="1600" dirty="0"/>
          </a:p>
          <a:p>
            <a:r>
              <a:rPr lang="en-US" sz="1600" dirty="0"/>
              <a:t>Wide denormalized tables can have good performance, </a:t>
            </a:r>
          </a:p>
          <a:p>
            <a:r>
              <a:rPr lang="en-US" sz="1600" dirty="0"/>
              <a:t>but updating a "dimension" field in a denormalized table may require updating millions of records. </a:t>
            </a:r>
          </a:p>
          <a:p>
            <a:endParaRPr lang="en-US" sz="1600" dirty="0"/>
          </a:p>
          <a:p>
            <a:r>
              <a:rPr lang="en-US" sz="1600" dirty="0"/>
              <a:t>Also if we loading data from several different systems, a Kimball approach helps to identify and standardize common dimensions.</a:t>
            </a:r>
          </a:p>
          <a:p>
            <a:endParaRPr lang="en-US" sz="1600" dirty="0"/>
          </a:p>
          <a:p>
            <a:r>
              <a:rPr lang="en-US" sz="1600" dirty="0"/>
              <a:t>Also when implementing dashboards, fact table and dimension tables make queries easier to do.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8CA5F-16A4-F047-973C-5EB9F25765B0}"/>
              </a:ext>
            </a:extLst>
          </p:cNvPr>
          <p:cNvSpPr txBox="1"/>
          <p:nvPr/>
        </p:nvSpPr>
        <p:spPr>
          <a:xfrm>
            <a:off x="6705600" y="4524582"/>
            <a:ext cx="52761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discussions: </a:t>
            </a:r>
          </a:p>
          <a:p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https://discourse.getdbt.com/t/is-kimball-dimensional-modeling-still-relevant-in-a-modern-data-warehouse/225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https://www.linkedin.com/pulse/kimball-still-relevant-modern-data-warehouse-simon-whiteley/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3E6FD-8DD3-CD4A-8202-4D7EB669C6B5}"/>
              </a:ext>
            </a:extLst>
          </p:cNvPr>
          <p:cNvSpPr txBox="1"/>
          <p:nvPr/>
        </p:nvSpPr>
        <p:spPr>
          <a:xfrm>
            <a:off x="7891927" y="229721"/>
            <a:ext cx="31320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Kimball's "Star Schema"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facts table</a:t>
            </a:r>
            <a:r>
              <a:rPr lang="en-US" sz="1600" dirty="0"/>
              <a:t> in the middle</a:t>
            </a:r>
          </a:p>
          <a:p>
            <a:pPr algn="ctr"/>
            <a:r>
              <a:rPr lang="en-US" sz="1600" dirty="0"/>
              <a:t>surrounded by </a:t>
            </a:r>
            <a:r>
              <a:rPr lang="en-US" sz="1600" b="1" dirty="0">
                <a:solidFill>
                  <a:srgbClr val="FF0000"/>
                </a:solidFill>
              </a:rPr>
              <a:t>dimensions tables</a:t>
            </a:r>
            <a:r>
              <a:rPr lang="en-US" sz="1600" dirty="0"/>
              <a:t> </a:t>
            </a:r>
          </a:p>
        </p:txBody>
      </p:sp>
      <p:pic>
        <p:nvPicPr>
          <p:cNvPr id="1032" name="Picture 8" descr="No alt text provided for this image">
            <a:extLst>
              <a:ext uri="{FF2B5EF4-FFF2-40B4-BE49-F238E27FC236}">
                <a16:creationId xmlns:a16="http://schemas.microsoft.com/office/drawing/2014/main" id="{8E090A2F-AD3A-C74F-A53A-7DC835E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342" y="2066925"/>
            <a:ext cx="6092451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7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BM Archives: Punched card equipment assembly">
            <a:extLst>
              <a:ext uri="{FF2B5EF4-FFF2-40B4-BE49-F238E27FC236}">
                <a16:creationId xmlns:a16="http://schemas.microsoft.com/office/drawing/2014/main" id="{C206DBE3-B2CA-F846-A23D-43825FEB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3719" y="2431473"/>
            <a:ext cx="32329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950s THINK SIGN ON WALL IBM OFFICE INTERIOR MEN WOMEN WORKING EARLY DATA  PROCESSING INSTALLATION INFORMATION SYSTEM TECHNOLOGY - q74730 CPC001 HARS  SPEED FIVE HISTORY FEMALES 5 IBM GROWNUP COMMUNICATING COPY SPACE">
            <a:extLst>
              <a:ext uri="{FF2B5EF4-FFF2-40B4-BE49-F238E27FC236}">
                <a16:creationId xmlns:a16="http://schemas.microsoft.com/office/drawing/2014/main" id="{BD77176E-9245-E84C-8D87-CC4E3381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886" y="1197536"/>
            <a:ext cx="3807963" cy="33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&amp;kcy;&amp;acy;&amp;rcy;&amp;tcy;&amp;icy;&amp;ncy;&amp;kcy;&amp;icy;, &amp;kcy;&amp;ocy;&amp;tcy;&amp;ocy;&amp;rcy;&amp;ycy;&amp;khcy; &amp;tcy;&amp;ycy; &amp;ncy;&amp;iecy; &amp;vcy;&amp;icy;&amp;dcy;&amp;icy;&amp;shcy;&amp;softcy; &amp;vcy; &amp;kcy;&amp;ncy;&amp;icy;&amp;gcy;&amp;acy;&amp;khcy; &amp;pcy;&amp;ocy; &amp;icy;&amp;scy;&amp;tcy;&amp;ocy;&amp;rcy;&amp;icy;&amp;icy;">
            <a:extLst>
              <a:ext uri="{FF2B5EF4-FFF2-40B4-BE49-F238E27FC236}">
                <a16:creationId xmlns:a16="http://schemas.microsoft.com/office/drawing/2014/main" id="{794974E2-DAE6-D345-B7A0-7C460B90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337" y="1197536"/>
            <a:ext cx="3909744" cy="517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78F8E-CA72-8648-86FF-3CB72A5E33CA}"/>
              </a:ext>
            </a:extLst>
          </p:cNvPr>
          <p:cNvSpPr txBox="1"/>
          <p:nvPr/>
        </p:nvSpPr>
        <p:spPr>
          <a:xfrm>
            <a:off x="703447" y="6431470"/>
            <a:ext cx="309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1956 – loading 5 MB disk into a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591C4-9887-5A40-8A55-BDCD8298BDB7}"/>
              </a:ext>
            </a:extLst>
          </p:cNvPr>
          <p:cNvSpPr txBox="1"/>
          <p:nvPr/>
        </p:nvSpPr>
        <p:spPr>
          <a:xfrm>
            <a:off x="142504" y="118753"/>
            <a:ext cx="15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49E25-D057-EB42-BE03-9BB2C6CEE1E4}"/>
              </a:ext>
            </a:extLst>
          </p:cNvPr>
          <p:cNvSpPr txBox="1"/>
          <p:nvPr/>
        </p:nvSpPr>
        <p:spPr>
          <a:xfrm>
            <a:off x="7108051" y="380363"/>
            <a:ext cx="461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IBM – Punch-Cards in 1950s</a:t>
            </a:r>
          </a:p>
        </p:txBody>
      </p:sp>
    </p:spTree>
    <p:extLst>
      <p:ext uri="{BB962C8B-B14F-4D97-AF65-F5344CB8AC3E}">
        <p14:creationId xmlns:p14="http://schemas.microsoft.com/office/powerpoint/2010/main" val="277721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1046</Words>
  <Application>Microsoft Macintosh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165</cp:revision>
  <dcterms:created xsi:type="dcterms:W3CDTF">2018-10-10T17:24:46Z</dcterms:created>
  <dcterms:modified xsi:type="dcterms:W3CDTF">2021-07-16T23:19:57Z</dcterms:modified>
</cp:coreProperties>
</file>