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3a4358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3a4358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cisionone.co.uk/training/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medium.com/hitachisolutions-braintrust/agile-data-modeling-e09c703205c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ilebi.guru/project/business-event-analysis-and-modeling-beam-templates/" TargetMode="External"/><Relationship Id="rId5" Type="http://schemas.openxmlformats.org/officeDocument/2006/relationships/image" Target="../media/image25.png"/><Relationship Id="rId10" Type="http://schemas.openxmlformats.org/officeDocument/2006/relationships/image" Target="../media/image26.jpg"/><Relationship Id="rId4" Type="http://schemas.openxmlformats.org/officeDocument/2006/relationships/image" Target="../media/image24.png"/><Relationship Id="rId9" Type="http://schemas.openxmlformats.org/officeDocument/2006/relationships/hyperlink" Target="https://www.linkedin.com/in/lawrencecorr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cisionone.co.uk/training/" TargetMode="External"/><Relationship Id="rId3" Type="http://schemas.openxmlformats.org/officeDocument/2006/relationships/hyperlink" Target="https://docs.microsoft.com/en-us/azure/architecture/aws-professional/services" TargetMode="External"/><Relationship Id="rId7" Type="http://schemas.openxmlformats.org/officeDocument/2006/relationships/hyperlink" Target="https://medium.com/hitachisolutions-braintrust/agile-data-modeling-e09c703205c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ilebi.guru/project/business-event-analysis-and-modeling-beam-templates/" TargetMode="External"/><Relationship Id="rId5" Type="http://schemas.openxmlformats.org/officeDocument/2006/relationships/hyperlink" Target="https://docs.microsoft.com/en-us/azure/architecture/data-guide/big-data/" TargetMode="External"/><Relationship Id="rId4" Type="http://schemas.openxmlformats.org/officeDocument/2006/relationships/hyperlink" Target="https://docs.microsoft.com/en-us/azure/architecture/browse/" TargetMode="External"/><Relationship Id="rId9" Type="http://schemas.openxmlformats.org/officeDocument/2006/relationships/hyperlink" Target="https://www.linkedin.com/in/lawrencecor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rchitecture/data-guide/big-dat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73572"/>
            <a:ext cx="70944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a Data Architect – session 1</a:t>
            </a:r>
            <a:endParaRPr dirty="0"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22" y="1409255"/>
            <a:ext cx="46101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6930" y="5448745"/>
            <a:ext cx="37846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7751380" y="353905"/>
            <a:ext cx="37101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 Base Salary: 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135K+ for 4+ years of experience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150K  (range 110K-180K)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78371" y="922171"/>
            <a:ext cx="5370787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huge demand for data specialists: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Engineer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Engineer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Researcher (Data Science or Machine Learning)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and PMs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36111" y="3302117"/>
            <a:ext cx="5150069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demand is for data architects.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the word "Architect" to any technical profession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salary by ~20%. Especially if you also add words "Senior" or "Enterprise":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Senior Data Architect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Enterprise Data Architect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job market being so "hungry", the education and experience becomes optional: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several years of relevant experience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BS Degree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32397" y="4378737"/>
            <a:ext cx="37101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 Salary at Microsoft: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200K Microsoft (143K-232K)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compensation up to $318K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80387" y="723568"/>
            <a:ext cx="73479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Transfer Service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Databases: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SQL: managed MySQL, PostgreSQL, and SQL Server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Serverless DW, globally scalable, cost-effective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Spanner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99.999% availability, gaming, global fin. ledger, inventory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Bigtable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NoSQL wide-column (similar to HBase &amp; Apache Cassandra)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Firestore: NoSQL for Mobile, IoT, ...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Firebase Realtime DB: mobile, personalized ads, in-app chats, ...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Memorystore: Redis or Memcached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Atlas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Neo4j Auro (Graph DB)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Datastax (NoSQL built on Apache Cassandra)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Datalab, DataPrep, DataFlow</a:t>
            </a:r>
            <a:endParaRPr sz="13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lang="en-US" sz="13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DataLab, ML Engine, AutoML</a:t>
            </a:r>
            <a:endParaRPr sz="1300" b="1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 Dashboards: 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Google Data Studio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Colaboratory (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free jupyter notebooks with GPU -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ML competitions, code, notebooks (kernels), ... -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80387" y="90435"/>
            <a:ext cx="45454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Cloud Platform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80374" y="5629450"/>
            <a:ext cx="583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Cloud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Infrastructure, DB, Java, ERP apps, NetSuite, HR, CRM, ...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10525" y="47575"/>
            <a:ext cx="821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 - Business Event Analysis &amp; Modeling</a:t>
            </a:r>
            <a:endParaRPr sz="2800"/>
          </a:p>
        </p:txBody>
      </p:sp>
      <p:sp>
        <p:nvSpPr>
          <p:cNvPr id="191" name="Google Shape;191;p23"/>
          <p:cNvSpPr txBox="1"/>
          <p:nvPr/>
        </p:nvSpPr>
        <p:spPr>
          <a:xfrm>
            <a:off x="110700" y="783000"/>
            <a:ext cx="5143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 business stakeholders, and document the data and process: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 Matrix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(Excel) documenting </a:t>
            </a:r>
            <a:r>
              <a:rPr lang="en-US" sz="1300" b="1">
                <a:solidFill>
                  <a:srgbClr val="FF0000"/>
                </a:solidFill>
              </a:rPr>
              <a:t>facts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300" b="1">
                <a:solidFill>
                  <a:srgbClr val="FF0000"/>
                </a:solidFill>
              </a:rPr>
              <a:t>dimensions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Use "starter" templates for the interview and documentation.</a:t>
            </a:r>
            <a:endParaRPr sz="1300"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490" y="4416992"/>
            <a:ext cx="2763520" cy="229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7" y="3930555"/>
            <a:ext cx="2464742" cy="287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4388" y="570806"/>
            <a:ext cx="6810758" cy="381127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6096000" y="5037500"/>
            <a:ext cx="6039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https://agilebi.guru/project/business-event-analysis-and-modeling-beam-templates/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https://medium.com/hitachisolutions-braintrust/agile-data-modeling-e09c703205c1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http://www.decisionone.co.uk/training/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https://www.linkedin.com/in/lawrencecorr/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56490" y="1860716"/>
            <a:ext cx="1724332" cy="2155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126625" y="977950"/>
            <a:ext cx="71085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to Azure services comparison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https://docs.microsoft.com/en-us/azure/architecture/aws-professional/services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Azure Architecture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https://docs.microsoft.com/en-us/azure/architecture/browse/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architectures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https://docs.microsoft.com/en-us/azure/architecture/data-guide/big-data/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</a:t>
            </a:r>
            <a:endParaRPr sz="120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https://agilebi.guru/project/business-event-analysis-and-modeling-beam-templates/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https://medium.com/hitachisolutions-braintrust/agile-data-modeling-e09c703205c1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http://www.decisionone.co.uk/training/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https://www.linkedin.com/in/lawrencecorr/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0526" y="47587"/>
            <a:ext cx="6949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DA Resources</a:t>
            </a:r>
            <a:endParaRPr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73575"/>
            <a:ext cx="395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Two Ways to Grow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47425" y="1296550"/>
            <a:ext cx="4107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Learn new skills at work 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while doing something else.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Reach 80% of readiness.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Become "entitled".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Get promoted.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AA84F"/>
                </a:solidFill>
              </a:rPr>
              <a:t>Slow progress</a:t>
            </a:r>
            <a:endParaRPr sz="1600" b="1">
              <a:solidFill>
                <a:srgbClr val="6AA84F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819750" y="1296550"/>
            <a:ext cx="62064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Learn 5-10% of new skills.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Convince a manger to give you the new project/job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based solely on your enthusiasm and desire 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(I can do this job, trust me ... )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</a:rPr>
              <a:t>Learn the skill while doing the job.</a:t>
            </a:r>
            <a:endParaRPr sz="1600" b="1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</a:rPr>
              <a:t>Fast progress</a:t>
            </a:r>
            <a:endParaRPr sz="1600" b="1">
              <a:solidFill>
                <a:srgbClr val="FF0000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291750" y="5193050"/>
            <a:ext cx="1386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We do this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 rot="-4240701">
            <a:off x="6506054" y="4299489"/>
            <a:ext cx="1232203" cy="2864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l="28081" t="10290" r="30260" b="10614"/>
          <a:stretch/>
        </p:blipFill>
        <p:spPr>
          <a:xfrm>
            <a:off x="2553900" y="2250775"/>
            <a:ext cx="1125600" cy="11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l="32875" t="16243" r="32992" b="22829"/>
          <a:stretch/>
        </p:blipFill>
        <p:spPr>
          <a:xfrm>
            <a:off x="10130375" y="2250775"/>
            <a:ext cx="912324" cy="16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0" y="73575"/>
            <a:ext cx="715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a Data Architect Do ?</a:t>
            </a:r>
            <a:endParaRPr sz="2800"/>
          </a:p>
        </p:txBody>
      </p:sp>
      <p:sp>
        <p:nvSpPr>
          <p:cNvPr id="107" name="Google Shape;107;p15"/>
          <p:cNvSpPr txBox="1"/>
          <p:nvPr/>
        </p:nvSpPr>
        <p:spPr>
          <a:xfrm>
            <a:off x="44124" y="874450"/>
            <a:ext cx="9719985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 Architect (DA):</a:t>
            </a:r>
            <a:endParaRPr sz="18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Interviews business stakeholders to understand 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requirements and constraints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Proposes a solution diagram (usually constructs from templates)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data is loaded, stored, maintained, queried, and consumed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do analytics (self-service), Machine Learning Modeling, reporting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tools/technology, considering costs, compliance, privacy, security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Automation, data lineage, data governance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designs all stages and plans for execution: Design, Create, Deploy, Manage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establishes datamodels, policies, rules, standards that govern data collection, processing, storage, and usage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advises and educates managers, engineers, analysts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30629" y="4180113"/>
            <a:ext cx="4501800" cy="1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Most Essential Technical Skills:</a:t>
            </a:r>
            <a:endParaRPr sz="18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modeling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skills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architecture and DW (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Warehousing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 Tools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Data Architectures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all three major Clouds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governance know-how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SQL, Python or R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dashboarding (Power BI, Tableau, ...)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375868" y="4180113"/>
            <a:ext cx="66855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Business skills:</a:t>
            </a:r>
            <a:endParaRPr sz="18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communication skills. 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Listen to managers carefully to understand requirements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data challenges into automated processes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results for min resources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presentation skills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complex concepts to non-technical audience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Advise data modelers, data engineers, database administrators, and junior architects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 Knowledge, how data is collected, analyzed and utilized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Maintaining flexibility in the face of big data developments.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621" y="336360"/>
            <a:ext cx="10926758" cy="652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0524" y="47575"/>
            <a:ext cx="638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Data Diagram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 descr="Overall data pipeline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13" y="1473667"/>
            <a:ext cx="11818308" cy="527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09182" y="109182"/>
            <a:ext cx="8065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a big data architecture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https://docs.microsoft.com/en-us/azure/architecture/data-guide/big-data/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998826" y="1080750"/>
            <a:ext cx="90675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data-flow and data-storage strategy/architecture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an inventory of data (available, needed, where to get)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with IT, Data Scientists, and Management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and evaluate current data management technologies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fluid, end-to-end vision for how data will flow through an organization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data models for database structures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Design, document, construct and deploy database architectures and apps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for scale, security, performance, data recovery, reliability, etc.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data accuracy and accessibility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frameworks / templates for solutions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Constantly monitor, refine and report on the performance of data management systems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Meld new systems with existing DW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and enforce database development standards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a corporate repository of all data architecture artifacts and procedures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presentations to upper management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0" y="0"/>
            <a:ext cx="619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 Responsibilities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0" y="751820"/>
            <a:ext cx="60960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foundation in Computer Science, Software Architectures, Engineering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structures, algorithms, 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Design, Distributed System Design</a:t>
            </a:r>
            <a:endParaRPr sz="120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3-tier architecture = MVC (Model, View, Controller)</a:t>
            </a:r>
            <a:endParaRPr sz="120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3-tier using clusters (a.k.a. Shared Architecture), consistent hashing</a:t>
            </a:r>
            <a:endParaRPr sz="120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 - events</a:t>
            </a:r>
            <a:endParaRPr sz="120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 Architecture (Kafka): no central DB, just a message bus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 types (SQL, noSQ (Key-value), Graph, etc.), 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OLTP vs OLAP, columnar storage (VertiPaq), denormalise for speed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MPP (Massive Parallel Processing) DW, Clusters, Polaris Engine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mastery (DML , DDL, DCL, TCL)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DBs: Mainframe DB2, Sybase, MS SQL Server, MySQL,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Oracle, PostgreSQL, MongoDB, DynamoDB, CosmosDB, BigQuery, 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Apache Cassandra, SnowFlake.net, Pig, etc.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Warehouse (Kimball Star Schema, Facts, Dimensions, Snowflake schema)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 tools (bcp, Oracle Data Loader, Informatica, Ab Initio, StreamSets, 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ADF (Azure Data Factory), Azure Synapse Integrate, etc.)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Analytics (Power BI, Tableau, visualizations, Reporting, self-service)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modeling tools (ERWin, Enterprise Architect, Visio, etc.), UML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schema, entities, relations, data flows, hierarchies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 Theorem (Consistency, Availability, Partition Tolerance)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Geographical redundancy, 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ACID transactions, dirty reads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Replication, transaction log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transactions, two-phase commit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Backup/archival software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0"/>
            <a:ext cx="45454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Technical Skills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096000" y="751825"/>
            <a:ext cx="60960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receiving/sending data in different formats (XML, SOAP, JSON, REST, protocol buffers)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APIs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formats: CSV, parquet, JSON, Apache Arrow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nulls, missing data, data quality and integrity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Hadoop/Spark data processing, loading, map-reduce, Google Big Table, HDFS, GDFS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Streaming, Kafka, Event Hub, IoT ingesting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handling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mining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security, access, data privacy, GDPR, differential privacy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assessment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governance (measure and manage data quality, ownership, compliance, security, cleaning, standards, categories, encryption, etc.)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lineage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methodologies and ERP implementation, GitHub, GitLab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Learning, predictive modeling, NLP and text analytics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Python, C/C++, Java, Perl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Unix/Linux and MS Windows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Math and Statistics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IaaS, PaaS, SaaS (infrastructure, Platform, Software as a Service)</a:t>
            </a:r>
            <a:endParaRPr sz="1200"/>
          </a:p>
        </p:txBody>
      </p:sp>
      <p:sp>
        <p:nvSpPr>
          <p:cNvPr id="135" name="Google Shape;135;p19"/>
          <p:cNvSpPr txBox="1"/>
          <p:nvPr/>
        </p:nvSpPr>
        <p:spPr>
          <a:xfrm>
            <a:off x="3433761" y="5875236"/>
            <a:ext cx="582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architectures and specific tools for all 3 major Clouds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ETL, SQL DW, Analytics, Machine Learning, Visualization, Reporting, etc.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200973" y="754050"/>
            <a:ext cx="8485800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(Elastic Compute Cloud)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functions (serverless)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Databases: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Redshift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Snowflake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Athena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(serverless), 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Aurora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(MySQL &amp;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PostreSQL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compatible DB), </a:t>
            </a:r>
            <a:b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MariaDB, MySQL,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PostreSQL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Microsoft SQL Server,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lang="en-US" sz="13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PrestoDB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Neptune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Graph Database</a:t>
            </a:r>
            <a:endParaRPr sz="13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Glue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: managed ETL service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 Pipeline</a:t>
            </a:r>
            <a:endParaRPr sz="13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AppFlow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Kinesis Firehose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 AWS </a:t>
            </a:r>
            <a:r>
              <a:rPr lang="en-US" sz="13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Datasync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 AWS </a:t>
            </a: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 Migration Service</a:t>
            </a:r>
            <a:endParaRPr sz="13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EMR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(Elastic MapReduce) - Hadoop, Spark</a:t>
            </a:r>
            <a:endParaRPr sz="13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Machine Learning: </a:t>
            </a:r>
            <a:r>
              <a:rPr lang="en-US" sz="13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SageMaker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(python,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notebooks, deployment, ...)</a:t>
            </a:r>
            <a:endParaRPr sz="13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AI Services: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Comprehend (extract from text)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CodeGuru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(auto code review)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Lex (Chatbots)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Forecast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Textract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(extract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tet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and data from millions of docs)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Kendra (Natural Language Search)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Fraud Detector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Rekognition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- image/video analysis, 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Personalize - recommendation engine, 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Translate - real time translation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Polly - text-to-speech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Transcribe - speech to text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QuickSight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- Analytics dashboards, ...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80374" y="90425"/>
            <a:ext cx="740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Amazon – AWS (Amazon Web Services)</a:t>
            </a:r>
            <a:endParaRPr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-20925" y="725525"/>
            <a:ext cx="503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ADLS (Azure Data Lake Storage Gen2) blobs and files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ADF (Azure Data Factory)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SQL Server, SQL Data Warehouse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Synapse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pools (serverless &amp; dedicated), 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PySpark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ADLS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Databricks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Studio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CosmosDB, Link for Cosmos DB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BI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Services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</a:rPr>
              <a:t>Azure Purview (data lineage, governance)</a:t>
            </a:r>
            <a:endParaRPr sz="1300">
              <a:solidFill>
                <a:schemeClr val="dk1"/>
              </a:solidFill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</a:rPr>
              <a:t>Azure DevOps (agile planning, CI/CD tools, code repos, etc.)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0381" y="90425"/>
            <a:ext cx="218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endParaRPr sz="2800"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198" y="341401"/>
            <a:ext cx="1694529" cy="951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6234311" y="299386"/>
            <a:ext cx="4092665" cy="49968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071" y="2706221"/>
            <a:ext cx="1093480" cy="69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6359198" y="2321536"/>
            <a:ext cx="9620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7116" y="2233666"/>
            <a:ext cx="775721" cy="122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5981" y="1908385"/>
            <a:ext cx="876174" cy="30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05937" y="1517003"/>
            <a:ext cx="462776" cy="50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38944" y="2516710"/>
            <a:ext cx="712957" cy="87979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6469909" y="4188413"/>
            <a:ext cx="3648269" cy="79911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03785" y="4393994"/>
            <a:ext cx="728295" cy="29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63677" y="4324368"/>
            <a:ext cx="850583" cy="45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19980" y="4262017"/>
            <a:ext cx="342022" cy="32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297050" y="4258023"/>
            <a:ext cx="648225" cy="32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92058" y="5661217"/>
            <a:ext cx="1275000" cy="102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04760" y="5538203"/>
            <a:ext cx="1375784" cy="109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 descr="Kubeflow - Wikipedia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112552" y="5960965"/>
            <a:ext cx="623852" cy="6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 descr="Kubernete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78122" y="5588392"/>
            <a:ext cx="1386823" cy="2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357240" y="5661217"/>
            <a:ext cx="1119673" cy="96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129617" y="1978947"/>
            <a:ext cx="1065644" cy="1208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1"/>
          <p:cNvCxnSpPr/>
          <p:nvPr/>
        </p:nvCxnSpPr>
        <p:spPr>
          <a:xfrm>
            <a:off x="7363677" y="3031294"/>
            <a:ext cx="21200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8" name="Google Shape;168;p21"/>
          <p:cNvCxnSpPr>
            <a:stCxn id="169" idx="2"/>
          </p:cNvCxnSpPr>
          <p:nvPr/>
        </p:nvCxnSpPr>
        <p:spPr>
          <a:xfrm>
            <a:off x="8327235" y="2471354"/>
            <a:ext cx="27900" cy="165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0" name="Google Shape;170;p21"/>
          <p:cNvCxnSpPr/>
          <p:nvPr/>
        </p:nvCxnSpPr>
        <p:spPr>
          <a:xfrm rot="10800000" flipH="1">
            <a:off x="7332080" y="2264839"/>
            <a:ext cx="368539" cy="4081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8987454" y="2196646"/>
            <a:ext cx="496243" cy="509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2" name="Google Shape;172;p21"/>
          <p:cNvCxnSpPr/>
          <p:nvPr/>
        </p:nvCxnSpPr>
        <p:spPr>
          <a:xfrm rot="10800000" flipH="1">
            <a:off x="8519980" y="3247053"/>
            <a:ext cx="963717" cy="8467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7363677" y="3294712"/>
            <a:ext cx="823108" cy="7991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4" name="Google Shape;174;p21"/>
          <p:cNvSpPr txBox="1"/>
          <p:nvPr/>
        </p:nvSpPr>
        <p:spPr>
          <a:xfrm>
            <a:off x="6408281" y="3247053"/>
            <a:ext cx="9553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Pipelines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508658" y="1948134"/>
            <a:ext cx="1637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Data Lake Storage Gen2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261387" y="4500802"/>
            <a:ext cx="8627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9145812" y="4516821"/>
            <a:ext cx="9723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End-Points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10479755" y="2321536"/>
            <a:ext cx="649862" cy="523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5552155" y="2382496"/>
            <a:ext cx="649862" cy="523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1751</Words>
  <Application>Microsoft Macintosh PowerPoint</Application>
  <PresentationFormat>Widescreen</PresentationFormat>
  <Paragraphs>229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</cp:revision>
  <dcterms:modified xsi:type="dcterms:W3CDTF">2022-06-13T14:29:53Z</dcterms:modified>
</cp:coreProperties>
</file>