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27C-726C-F34D-8409-80F55E54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C0DA-692D-0D4F-A5E2-14D77E98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344-ACB5-2544-8F64-8F48AB36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2548-988C-A141-886B-1288B5E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34-78F2-0446-AAC8-AE2EAB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366-7954-574E-B227-42020C5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57F7-9A11-6143-B3BE-65EA79F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E38A-4D17-0E45-B253-CFFA73B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F96-4E3C-DD49-9DA6-E58D1E4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D00-BFC8-8C4D-86CD-C22BB0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ACBD-77A5-8C49-B88D-B07B4686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7211-16D2-B54B-811F-C40782CF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539-AE59-3C4F-92BD-FFD32CB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4-9F35-694F-ABCC-C43262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2F5-D353-1743-8037-74EB4E5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0C7-DB12-B444-B1B2-C48E25E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CFE-53F0-024F-A617-2BD896C6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9B6-E1E3-B04D-A047-8D2EC0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EF9-1164-754C-8B5A-763A5A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91D-421D-8745-9562-45793F4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F6-6C15-8249-BFD5-99E1F52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6EF-BE46-664B-B253-58617527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07D8-A253-D24E-A3D2-6016577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A5E3-13D0-7841-BCC6-417B0E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12E-BCBD-B34C-92B4-7613D39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562-4DC4-854A-BBBB-16F35B6A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5C7F-96F1-4846-9EC3-8402DD68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E0DC-C318-0949-AA4D-E20EF7E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ABB1-6F7E-0C41-BAD8-BF0C97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E178-590D-4F41-98C0-D37428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0DF3-6012-7B47-B3FB-8648912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067-6F58-BC40-A770-3135582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84D0-F04D-1942-9055-6543BB93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4A69-608C-D54B-84E7-577BA76D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2351-7762-474F-993C-C1DCC7CA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F6DA-38DB-F642-8582-12853CF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E2CD-2374-D241-A907-BDC28A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861F-06F7-4F4F-AE77-854CE70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B302-265A-F345-A27F-189DC71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0CE-9613-DD4B-910D-FD9367F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B97E-B666-AB4C-8895-6EFDBB1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0898-83AF-6B4E-A793-A75BA4A2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0A5B-EF6C-A543-AF59-5B0274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DD5D-3B4C-FC46-A3AB-8847BEE3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BCAC-3BF4-664B-A180-3CE656F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2949-739C-F940-990E-7C1F769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6B-8F91-E843-929E-B8D193A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1C9-5D06-7446-893E-C386DE78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FEC-6B69-9D40-BF13-C90D122D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C260-B81F-4C45-B502-D6C13CE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561-E5EA-834B-85DF-19C0AC0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2E99-7ABD-C545-B6B9-9FDD51D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A3DA-03F9-F24C-98B3-D267B4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8B0B0-4858-364A-B7CA-CA05AB12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157-AB94-9646-8C72-FF9ECCC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188-EFC7-354D-AF12-DFD329B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353E-B6F9-C245-8A28-1A7DA92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21E6-0D62-AD41-968D-6D11000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2AB8C-3B85-8246-A8C2-8FF1A99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DD0A-B722-F14C-9538-4495689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874F-E44E-BF44-9BF8-5BE6F38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81-06C6-5A4B-9E30-3EAD5667F4B3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542-B3B2-504E-9846-81A0633D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BBE-02CA-2744-8992-09E502DE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7" Type="http://schemas.openxmlformats.org/officeDocument/2006/relationships/hyperlink" Target="https://www.youtube.com/watch?v=zaRkONvyGr8" TargetMode="External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_5vrfuwhvlQ" TargetMode="External"/><Relationship Id="rId5" Type="http://schemas.openxmlformats.org/officeDocument/2006/relationships/hyperlink" Target="https://www.interviewcake.com/" TargetMode="External"/><Relationship Id="rId4" Type="http://schemas.openxmlformats.org/officeDocument/2006/relationships/hyperlink" Target="https://www.educative.i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en.wikipedia.org/wiki/Shortest_path_proble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Consistent_hashing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medium.com/system-design-blog/consistent-hashing-b9134c8a906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pers-we-love/papers-we-love/blob/master/distributed_systems/consistent-hashing-and-random-trees.pdf" TargetMode="External"/><Relationship Id="rId5" Type="http://schemas.openxmlformats.org/officeDocument/2006/relationships/hyperlink" Target="https://dspace.mit.edu/handle/1721.1/9947" TargetMode="External"/><Relationship Id="rId4" Type="http://schemas.openxmlformats.org/officeDocument/2006/relationships/hyperlink" Target="https://www.youtube.com/watch?v=zaRkONvyGr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5/cos598E/bib/p422-bloom.pdf" TargetMode="External"/><Relationship Id="rId2" Type="http://schemas.openxmlformats.org/officeDocument/2006/relationships/hyperlink" Target="https://hur.st/bloomfilt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quora.com/Where-can-one-find-a-photo-and-biographical-details-for-Burton-Howard-Bloom-inventor-of-the-Bloom-filt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uestions/9755721/how-can-building-a-heap-be-on-time-complexit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84083" y="108521"/>
            <a:ext cx="78617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Become a Data Architect – session 2</a:t>
            </a:r>
          </a:p>
          <a:p>
            <a:endParaRPr lang="en-US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Structures &amp; Algorithms</a:t>
            </a:r>
            <a:endParaRPr lang="en-US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4A7D5-CF13-B345-8064-E57B3E50231E}"/>
              </a:ext>
            </a:extLst>
          </p:cNvPr>
          <p:cNvSpPr txBox="1"/>
          <p:nvPr/>
        </p:nvSpPr>
        <p:spPr>
          <a:xfrm>
            <a:off x="1203435" y="1702676"/>
            <a:ext cx="93804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many sites with questions and answers, books, </a:t>
            </a:r>
            <a:r>
              <a:rPr lang="en-US" sz="1400" dirty="0" err="1"/>
              <a:t>youtube</a:t>
            </a:r>
            <a:r>
              <a:rPr lang="en-US" sz="1400" dirty="0"/>
              <a:t> videos, etc.</a:t>
            </a:r>
          </a:p>
          <a:p>
            <a:endParaRPr lang="en-US" sz="1400" dirty="0"/>
          </a:p>
          <a:p>
            <a:r>
              <a:rPr lang="en-US" sz="1400" dirty="0"/>
              <a:t>Books: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Introduction to Algorithms, 3rd Edition (The MIT 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Cracking the Coding Interview: 189 Programming Questions and Solutions 6th Edition - by Gayle </a:t>
            </a:r>
            <a:r>
              <a:rPr lang="en-US" sz="1400" dirty="0" err="1"/>
              <a:t>Laakmann</a:t>
            </a:r>
            <a:r>
              <a:rPr lang="en-US" sz="1400" dirty="0"/>
              <a:t> McDowell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Computer Algorithms - by Horowitz, </a:t>
            </a:r>
            <a:r>
              <a:rPr lang="en-US" sz="1400" dirty="0" err="1"/>
              <a:t>Sahni</a:t>
            </a:r>
            <a:r>
              <a:rPr lang="en-US" sz="1400" dirty="0"/>
              <a:t>, </a:t>
            </a:r>
            <a:r>
              <a:rPr lang="en-US" sz="1400" dirty="0" err="1"/>
              <a:t>Rajsekaran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Structures and Algorithms - by </a:t>
            </a:r>
            <a:r>
              <a:rPr lang="en-US" sz="1400" dirty="0" err="1"/>
              <a:t>Aho</a:t>
            </a:r>
            <a:r>
              <a:rPr lang="en-US" sz="1400" dirty="0"/>
              <a:t>, Ullman, Hopcroft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Algorithm Design: Foundations, Analysis, and Internet Examples  by Goodrich, </a:t>
            </a:r>
            <a:r>
              <a:rPr lang="en-US" sz="1400" dirty="0" err="1"/>
              <a:t>Tamassia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Designing Data-Intensive Applications - by Martin </a:t>
            </a:r>
            <a:r>
              <a:rPr lang="en-US" sz="1400" dirty="0" err="1"/>
              <a:t>Kleppmann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Training websites: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2"/>
              </a:rPr>
              <a:t>https://leetcode.com/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3"/>
              </a:rPr>
              <a:t>https://www.hackerrank.com/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4"/>
              </a:rPr>
              <a:t>https://www.educative.io/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5"/>
              </a:rPr>
              <a:t>https://www.interviewcake.com/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Youtube</a:t>
            </a:r>
            <a:r>
              <a:rPr lang="en-US" sz="1400" dirty="0"/>
              <a:t> - multiple channels, for example: Gaurav Sen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6"/>
              </a:rPr>
              <a:t>https://www.youtube.com/watch?v=_5vrfuwhvlQ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7"/>
              </a:rPr>
              <a:t>https://www.youtube.com/watch?v=zaRkONvyGr8</a:t>
            </a:r>
            <a:r>
              <a:rPr lang="en-US" sz="1400" dirty="0"/>
              <a:t> </a:t>
            </a:r>
          </a:p>
          <a:p>
            <a:r>
              <a:rPr lang="en-US" sz="1400" dirty="0"/>
              <a:t>  etc.</a:t>
            </a:r>
          </a:p>
        </p:txBody>
      </p:sp>
    </p:spTree>
    <p:extLst>
      <p:ext uri="{BB962C8B-B14F-4D97-AF65-F5344CB8AC3E}">
        <p14:creationId xmlns:p14="http://schemas.microsoft.com/office/powerpoint/2010/main" val="72671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367862" y="151179"/>
            <a:ext cx="812755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Sorting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in-place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stable sort (preserves order of duplicates)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bubble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O(n^2)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(go through whole list swapping neighbors until nothing to swap)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selection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O(n^2)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divide list into two portions: left sorted, right not sorted yet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on each step: select min value from right - append to left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O(n^2)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(take one element, insert it in its place on the left, repeat)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O(n log 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binary division, sort small pieces, then merge them layer by layer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heap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 log 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make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MinHeap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the array,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take min value, out of the heap, fix the heap, repeat.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quick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 log n) - or O(n^2) in worst case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pick an element in the middle called a pivot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move to the right of it all elements which are &gt; pivot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move to the left of it all elements which are &lt; pivot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Now recursively apply the same process to left and right subarrays.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O(n) - O(n log 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used in python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combination of merge and insertion sort algorithms.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Takes advantage of runs of </a:t>
            </a:r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consecutive ordered elements</a:t>
            </a:r>
          </a:p>
        </p:txBody>
      </p:sp>
    </p:spTree>
    <p:extLst>
      <p:ext uri="{BB962C8B-B14F-4D97-AF65-F5344CB8AC3E}">
        <p14:creationId xmlns:p14="http://schemas.microsoft.com/office/powerpoint/2010/main" val="388584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441435" y="588579"/>
            <a:ext cx="831368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topological sort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 a sequence of jobs based on their dependencies.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 gnu-make files for compilation, etc.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 may be represented by a graph: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jobs are points (vertices of a graph)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x ---&gt; y  means that we need to calculate "x" before "y"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(x needed for calculating "y")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Kahn algorithm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jobs=[1,2,3,4, 5, 6]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dependencies = [(1,3), (3,2), (3,4), (5,6)] 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# (m, n) where n is a dependency of m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1. for each job calculate number of dependencies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</a:t>
            </a: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2. find jobs with no dependencies - put them into a queue.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3. process the queue one by one like this: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take queue element, append to the output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take its dependencies, reduce their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by one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if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any of them becomes zero, add those to the queue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Complexity: O(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Njobs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Ndependencies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91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233249" y="328246"/>
            <a:ext cx="66110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Searches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DFS (Depth-First Search) - recursion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BFS (Breadth-First Search) - queue, level by level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Note: Recursion can always be rewritten as iteration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factorial_recursive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n&lt;=1: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1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 *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factorial_recursive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(n-1)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factorial_iterative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ff = 1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ii in range(1,n+1):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ff *= ii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ff</a:t>
            </a:r>
          </a:p>
        </p:txBody>
      </p:sp>
      <p:pic>
        <p:nvPicPr>
          <p:cNvPr id="1028" name="Picture 4" descr="8 Difference Between DFS (Depth First Search) And BFS (Breadth First Search)  In Artificial Intelligence - Viva Differences">
            <a:extLst>
              <a:ext uri="{FF2B5EF4-FFF2-40B4-BE49-F238E27FC236}">
                <a16:creationId xmlns:a16="http://schemas.microsoft.com/office/drawing/2014/main" id="{457D9C9C-97C2-E747-97A1-4A77B826A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15" y="978877"/>
            <a:ext cx="4114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5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0" y="105013"/>
            <a:ext cx="667406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Algorithm complexity (time and space):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 "O" notation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O(1), O(N) , O(N^2) , O(N*log(N)), O(p*k), etc.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bottoms-up and top-down algorithms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divide-and-conquer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greediness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declarative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vs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imperative procedural programming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declarative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evaluate functions instead of simply setting values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(recursion instead of for-loop)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create/modify functions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 functions as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 </a:t>
            </a:r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pure functions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(avoid side effects (global vars, ...))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 programming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memoization</a:t>
            </a:r>
            <a:endParaRPr lang="en-US" sz="1400" b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(caching results to reuse them instead of recalculating)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common to use a dictionary for that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1497-55FC-204B-B990-6474121B1C75}"/>
              </a:ext>
            </a:extLst>
          </p:cNvPr>
          <p:cNvSpPr txBox="1"/>
          <p:nvPr/>
        </p:nvSpPr>
        <p:spPr>
          <a:xfrm>
            <a:off x="7893267" y="941983"/>
            <a:ext cx="40990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procedural: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factorial(n):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f=1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 in range(1,n+1):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 = f*i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f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factorial(4) # 24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factorial(6) # 720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</a:t>
            </a:r>
          </a:p>
          <a:p>
            <a:r>
              <a:rPr lang="en-US" sz="12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functional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multiply(x, y):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 * y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factorial(n):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from functools import reduce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reduce(multiply, range(1,n+1))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factorial(4)  # 24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factorial(6)  # 720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3FE778-1342-9042-B3D2-3FA95CBA7F2B}"/>
              </a:ext>
            </a:extLst>
          </p:cNvPr>
          <p:cNvCxnSpPr/>
          <p:nvPr/>
        </p:nvCxnSpPr>
        <p:spPr>
          <a:xfrm>
            <a:off x="6674069" y="178676"/>
            <a:ext cx="0" cy="6589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620110" y="609600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 manipulation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positive, negative, addition, shifting, masks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&amp; – Bitwise AND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| – Bitwise OR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~ – Bitwise NOT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^ – XOR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&lt;&lt; – Left Shift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&gt;&gt; – Right Shift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098" name="Picture 2" descr="Keshav's Blog: Bit vs Byte">
            <a:extLst>
              <a:ext uri="{FF2B5EF4-FFF2-40B4-BE49-F238E27FC236}">
                <a16:creationId xmlns:a16="http://schemas.microsoft.com/office/drawing/2014/main" id="{B175F76E-1A52-6448-9BB7-D8C49F536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5848" y="2667000"/>
            <a:ext cx="3937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3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620110" y="609600"/>
            <a:ext cx="6957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Typical algorithmic tasks: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merging two sorted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largest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duplicates (use hash)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 as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smaller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calculate Fibonacci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coin-change (using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memoization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recursive staircase (1,2,3 steps - how many ways?)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shortest reach path (using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BFSearch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balanced parentheses (using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 with 2 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keep contacts in a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Trie</a:t>
            </a: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mirroring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the 2nd largest value in BST (binary tree)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(or verifying that the tree is correct)</a:t>
            </a:r>
          </a:p>
        </p:txBody>
      </p:sp>
    </p:spTree>
    <p:extLst>
      <p:ext uri="{BB962C8B-B14F-4D97-AF65-F5344CB8AC3E}">
        <p14:creationId xmlns:p14="http://schemas.microsoft.com/office/powerpoint/2010/main" val="5864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84082" y="178676"/>
            <a:ext cx="103947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Turing Machine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(TM) (Turing, 1936) - an very simple abstract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computational machine.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An infinite memory tape is divided into discrete "cells".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 machine positions its "head" over a cell and "reads" it.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Then it uses a "finite table" of instructions/rules to: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optionally update the cell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move head by one position left or right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or halt the computation.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(Non-deterministic TM) - more than one possible action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can be taken in some situations. A NTM effectively is able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duplicate itself at any time, and have each duplicate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take a different execution path.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Turing-complete set of rules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 set which can be used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to simulate a Turing Machine.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Intractable problem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can be solved in theory, but in reality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takes too much resources/time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Time-complexity classes: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(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Polinomial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time by a deterministic Turing machine)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 (Nondeterministic Polynomial)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NP-hard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the class of decision problems to which all problems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in NP can be reduced to in polynomial time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by a TM (Deterministic Turing Machine).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NP-complete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the intersection of NP-hard and NP.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NP-complete is the class of decision problems in NP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to which all other problems in NP can be reduced to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in polynomial time by a TM (Deterministic Turing Machine).</a:t>
            </a:r>
          </a:p>
        </p:txBody>
      </p:sp>
    </p:spTree>
    <p:extLst>
      <p:ext uri="{BB962C8B-B14F-4D97-AF65-F5344CB8AC3E}">
        <p14:creationId xmlns:p14="http://schemas.microsoft.com/office/powerpoint/2010/main" val="367083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578069" y="151179"/>
            <a:ext cx="8313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Minimum spanning tree (MST)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 tree that: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Contains all the nodes (vertices) of the graph.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has no cycles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has minimal total length (sum of "weights" of edges)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 - a cable company wanting to lay lines to multiple houses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minimizing the amount of cable laid to save money.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Kruskal's algorithm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(1956) - a minimum-spanning-tree algorithm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which finds an edge of the least possible weight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that connects any two trees in the forest.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https://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en.wikipedia.org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/wiki/Kruskal%27s_algorithm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Shortest Path finding (road navigators, etc.)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https://en.wikipedia.org/wiki/Shortest_path_problem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Multiple algorithms: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Dijkstra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single-source shortest path problem with non-negative edge weight.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Bellman–Ford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single-source problem if edge weights may be negative.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A* search algorithm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single pair shortest path using heuristics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to try to speed up the search.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Floyd–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Warshall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all pairs shortest paths.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Johnson's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all pairs shortest paths, and may be faster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than Floyd–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Warshall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sparse graphs.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Viterbi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shortest stochastic path problem with an additional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probabilistic weight on each node.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</a:t>
            </a: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Combinatorial search algorithms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achieve efficiency by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reducing the effective size of the search space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by employing heuristics. 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Classic combinatorial search problems include solving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 eight queens puzzle or evaluating moves in games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a large game tree, such as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chess.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050" name="Picture 2" descr="Dijsktra&amp;#39;s algorithm">
            <a:extLst>
              <a:ext uri="{FF2B5EF4-FFF2-40B4-BE49-F238E27FC236}">
                <a16:creationId xmlns:a16="http://schemas.microsoft.com/office/drawing/2014/main" id="{C38CF78C-8B28-B14A-918D-04DBB89B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06" y="1627937"/>
            <a:ext cx="2359202" cy="11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0071F5-C2FC-4B48-A27B-14B8A387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13" y="3162201"/>
            <a:ext cx="2159995" cy="19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6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620110" y="609600"/>
            <a:ext cx="83136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- elements have same type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- like array but: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elements may have different size and type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elements may be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complext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structures (lists,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etc.)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[1,2,3]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[1,"dog",[2,3]]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tuple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like a list, but immutable (can not be changed)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(1,2,3)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((1,2),(3,4))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"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fghij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- ordered set of characters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any ordered set (list, tuples, string, ...)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numbering elements in a sequence (usually starts with 0)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aa[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aa[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slice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subset of elements of a sequence, for example: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 = "mama papa"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012345678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bb = aa[2:5] = "ma p"   (2 - included, 5 - not included)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6340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94594" y="566678"/>
            <a:ext cx="5517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(FILO = First In Last Out)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[1,2,3]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st.append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(4)     [1,2,3,4]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st.pop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  aa=4,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=[1,2,3]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(FIFO = First In First Out)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import collections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collections.deque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ii in range(6):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qq.append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(ii)  #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deque([0, 1, 2, 3, 4, 5])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qq.popleft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#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bb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qq.popleft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#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#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deque([2, 3, 4, 5])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7EC53-FE28-6742-B9D8-77D50A0EE53F}"/>
              </a:ext>
            </a:extLst>
          </p:cNvPr>
          <p:cNvSpPr txBox="1"/>
          <p:nvPr/>
        </p:nvSpPr>
        <p:spPr>
          <a:xfrm>
            <a:off x="6106511" y="942485"/>
            <a:ext cx="60854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 Queue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Suppose that we create a queue of tickets.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 ticket is described by a tuple with two numbers: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1..10 (1=highest, 10=lowest priority)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: sequentially growing number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tickets enter the queue, we sort the queue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(by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that tickets with higher priority (lower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will move forward. 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within same priority, "earlier" tickets (with lower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will move forward.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Usually the queue was sorted before adding a new element.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sorting simply means moving the element forward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until it finds its place.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Usually priority queue is implemented using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min-heap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structure (see later in this document)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365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672662" y="935420"/>
            <a:ext cx="8313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(unique elements)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= set(range(1,10))  # {1, 2, 3, 4, 5, 6, 7, 8, 9}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bb = set(range(5,15))  # {5, 6, 7, 8, 9, 10, 11, 12, 13, 14}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Operations between sets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- bb    # {1, 2, 3, 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bb - aa    # {10, 11, 12, 13, 14}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| bb    # {1, 2, 3, 4, 5, 6, 7, 8, 9, 10, 11, 12, 13, 14}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&amp; bb    # {5, 6, 7, 8, 9}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^ bb    # {1, 2, 3, 4, 10, 11, 12, 13, 14}</a:t>
            </a:r>
          </a:p>
        </p:txBody>
      </p:sp>
    </p:spTree>
    <p:extLst>
      <p:ext uri="{BB962C8B-B14F-4D97-AF65-F5344CB8AC3E}">
        <p14:creationId xmlns:p14="http://schemas.microsoft.com/office/powerpoint/2010/main" val="71096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105104" y="220718"/>
            <a:ext cx="5444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hashmap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stores key-value pairs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famous for having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constant-time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insert/delete/read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= {"k1":"v1", "k2":55}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{'k1':'v1', 'k2':55}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aa['k3'] = 33           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{'k1':'v1', 'k2':55, 'k3':33}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deleting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'k2' in aa: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del aa['k2']        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{'k1':'v1', 'k3':33}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upsert</a:t>
            </a:r>
            <a:endParaRPr lang="en-US" sz="1200" b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'k2' in aa: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aa['k2'] +=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aa['k2'] = 1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Merging two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starting python 3.5: z = (**d1, **d2)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starting python 3.9: z = d1 | 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B621-0804-8D48-B444-678ADA49127F}"/>
              </a:ext>
            </a:extLst>
          </p:cNvPr>
          <p:cNvSpPr txBox="1"/>
          <p:nvPr/>
        </p:nvSpPr>
        <p:spPr>
          <a:xfrm>
            <a:off x="5980385" y="520511"/>
            <a:ext cx="610651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</a:t>
            </a:r>
            <a:r>
              <a:rPr lang="en-US" sz="12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defaultdict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collections 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defaultdict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defaultdict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(list)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dd['k1'].append(1)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dd['k1'].append(2)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dd['k1'].append(3)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kk in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dd.keys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print(f"{kk} =&gt; {dd[kk]}")   # k1 =&gt; [1, 2, 3]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hash works: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make an array of buckets.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key is mapped to one of the buckets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a simple hashing function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tuple 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key,val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is placed in this bucket.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Reading/deleting by key - same hashing function is used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locate the item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------------------------------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Example of hashing function: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------------------------------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hash = 0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for char in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key_str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hash = hash*33 +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(char)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hash /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num_buckets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------------------------------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0" y="77836"/>
            <a:ext cx="86017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Consistent hashing  (ring hash)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Imagine that you have a layer of web servers followed by layer of app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do you do load balancing between layers?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you determine to which server on the next layer to go?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you do it consistently to take advantage of caching on layers?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you re-hash the system when you scale numbers of server up or down?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Consistent hashing solves these problems by providing a distribution scheme which does not directly depend on the number of servers.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Idea: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a circle with a big number of "positions" (2</a:t>
            </a:r>
            <a:r>
              <a:rPr lang="en-US" sz="1400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.. 2</a:t>
            </a:r>
            <a:r>
              <a:rPr lang="en-US" sz="1400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160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circle is called "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 ring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each server to 1024 random positions on circle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each request (IP/port/...) to the same circle, and go clockwise 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find the server to process this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 going clockwise to find a 2</a:t>
            </a:r>
            <a:r>
              <a:rPr lang="en-US" sz="1400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nd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server (for backup)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https://medium.com/system-design-blog/consistent-hashing-b9134c8a9062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https://en.wikipedia.org/wiki/Consistent_hashing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https://www.youtube.com/watch?v=zaRkONvyGr8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Original MIT Thesis by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Daniel Lewin (1998)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"Consistent hashing and random trees : algorithms for caching in distributed networks"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https://dspace.mit.edu/handle/1721.1/9947</a:t>
            </a:r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https://github.com/papers-we-love/papers-we-love/blob/master/distributed_systems/consistent-hashing-and-random-trees.pdf</a:t>
            </a:r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098A25-0430-4F4A-BEBB-1FF3661B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2573" y="77836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stem Design — Consistent Hashing | by Larry | Peng Yang | Computer  Science Fundamentals | Medium">
            <a:extLst>
              <a:ext uri="{FF2B5EF4-FFF2-40B4-BE49-F238E27FC236}">
                <a16:creationId xmlns:a16="http://schemas.microsoft.com/office/drawing/2014/main" id="{19923E1F-117E-5D4C-AAB1-3869C2E5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369" y="3587042"/>
            <a:ext cx="4006631" cy="2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5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1" y="474345"/>
            <a:ext cx="815517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Bloom filter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Imagine that we have a huge lookup table (~millions of words)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we testing if a word is in this table or not.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may use a huge hash on disk, causing big disk I/O.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Bloom filter uses a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small compact bitmap instead of big hash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allows to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reject most negatives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allowing very few false-positives.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negatives are definitely negatives,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but positives are "maybe" positives.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 empty Bloom filter is a bit array of m bits, all set to 0.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must also be k different hash functions defined,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 of which maps an element to one of m bits (sets it to 1).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if we use k hash functions - we can get up to "k" bits set.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 m=30, k=10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query for an element (test whether it is in the set),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feed it to each of the k hash functions to get k array positions.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any of the bits at these positions is 0, the element is not in the set.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all are 1, then it may be positive - or false-positive.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map is big enough, the patterns will be sparse, </a:t>
            </a:r>
          </a:p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probability of false-positives very low.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https://hur.st/bloomfilter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EB878-702D-254A-A653-5CDF52B84974}"/>
              </a:ext>
            </a:extLst>
          </p:cNvPr>
          <p:cNvSpPr txBox="1"/>
          <p:nvPr/>
        </p:nvSpPr>
        <p:spPr>
          <a:xfrm>
            <a:off x="8490084" y="764727"/>
            <a:ext cx="28662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Bloom filter was developed by </a:t>
            </a:r>
            <a:r>
              <a:rPr lang="en-US" sz="1400" b="1" dirty="0">
                <a:solidFill>
                  <a:srgbClr val="00B050"/>
                </a:solidFill>
              </a:rPr>
              <a:t>Burton Howard Bloom</a:t>
            </a:r>
            <a:r>
              <a:rPr lang="en-US" sz="1400" dirty="0"/>
              <a:t>, MIT graduate, in 1970.</a:t>
            </a:r>
          </a:p>
          <a:p>
            <a:endParaRPr lang="en-US" sz="1400" dirty="0"/>
          </a:p>
          <a:p>
            <a:r>
              <a:rPr lang="en-US" sz="1000" dirty="0">
                <a:hlinkClick r:id="rId3"/>
              </a:rPr>
              <a:t>https://www.cs.princeton.edu/courses/archive/spr05/cos598E/bib/p422-bloom.pdf</a:t>
            </a:r>
            <a:r>
              <a:rPr lang="en-US" sz="1000" dirty="0"/>
              <a:t> </a:t>
            </a:r>
          </a:p>
          <a:p>
            <a:endParaRPr lang="en-US" sz="1400" dirty="0"/>
          </a:p>
          <a:p>
            <a:r>
              <a:rPr lang="en-US" sz="900" dirty="0">
                <a:hlinkClick r:id="rId4"/>
              </a:rPr>
              <a:t>https://www.quora.com/Where-can-one-find-a-photo-and-biographical-details-for-Burton-Howard-Bloom-inventor-of-the-Bloom-filter</a:t>
            </a:r>
            <a:endParaRPr lang="en-US" sz="9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Bloom filters are called filters</a:t>
            </a:r>
          </a:p>
          <a:p>
            <a:r>
              <a:rPr lang="en-US" sz="1400" dirty="0"/>
              <a:t>because they are often used </a:t>
            </a:r>
          </a:p>
          <a:p>
            <a:r>
              <a:rPr lang="en-US" sz="1400" dirty="0"/>
              <a:t>as a </a:t>
            </a:r>
            <a:r>
              <a:rPr lang="en-US" sz="1400" b="1" dirty="0">
                <a:solidFill>
                  <a:srgbClr val="00B050"/>
                </a:solidFill>
              </a:rPr>
              <a:t>cheap first pass to filter out </a:t>
            </a:r>
          </a:p>
          <a:p>
            <a:r>
              <a:rPr lang="en-US" sz="1400" dirty="0"/>
              <a:t>segments of a dataset that do not match a query</a:t>
            </a:r>
          </a:p>
        </p:txBody>
      </p:sp>
    </p:spTree>
    <p:extLst>
      <p:ext uri="{BB962C8B-B14F-4D97-AF65-F5344CB8AC3E}">
        <p14:creationId xmlns:p14="http://schemas.microsoft.com/office/powerpoint/2010/main" val="11574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924910" y="725214"/>
            <a:ext cx="610651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BST (Binary Search Tree)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rebalancing BST (rotations)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height of the tree h = lg2(N)..N, search time ~h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prefix tree, good for words/characters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(one node may have 26 children)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typically implemented using dictionaries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 List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 of the list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going through the list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cycle in the linked list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 using turtle and rabbit (slow and fast runners)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pic>
        <p:nvPicPr>
          <p:cNvPr id="2050" name="Picture 2" descr="Implementing Binary Search Tree | Java Fundamentals">
            <a:extLst>
              <a:ext uri="{FF2B5EF4-FFF2-40B4-BE49-F238E27FC236}">
                <a16:creationId xmlns:a16="http://schemas.microsoft.com/office/drawing/2014/main" id="{B23BB08E-A992-DE4D-8896-228DA3D6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1400" y="165538"/>
            <a:ext cx="2698327" cy="15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dix tree - Wikipedia">
            <a:extLst>
              <a:ext uri="{FF2B5EF4-FFF2-40B4-BE49-F238E27FC236}">
                <a16:creationId xmlns:a16="http://schemas.microsoft.com/office/drawing/2014/main" id="{62037CA1-E5B4-F541-9270-37BD6B97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174" y="2079735"/>
            <a:ext cx="3606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inked List Data Structure">
            <a:extLst>
              <a:ext uri="{FF2B5EF4-FFF2-40B4-BE49-F238E27FC236}">
                <a16:creationId xmlns:a16="http://schemas.microsoft.com/office/drawing/2014/main" id="{CEA66AED-FF49-0F4C-A027-794B3C53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421" y="5170629"/>
            <a:ext cx="4723085" cy="72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0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0" y="79434"/>
            <a:ext cx="754269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Heaps (</a:t>
            </a:r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MaxHeap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MinHeap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structure which looks like binary tree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each parent is &gt;= (or &lt;= for min-heap) than values of children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heaps are a common way of implementing priority queues.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 an array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can "</a:t>
            </a: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heapify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it in place by swapping elements: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0 - top (root) element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1,2 - next layer (left and right children)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3,4,5,6 - next layer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0 1 2 3 4 5 6 ...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--- ------- ...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 parent's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floor(N/2) - 1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complexity: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building heap - O(N)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push (at bottom) and adjust - O(lg(N))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pop (from top) and adjust   - O(lg(N))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heap sort - O(N*log(N))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https://stackoverflow.com/questions/9755721/how-can-building-a-heap-be-on-time-complexity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pic>
        <p:nvPicPr>
          <p:cNvPr id="3074" name="Picture 2" descr="Heap Data Structure - GeeksforGeeks">
            <a:extLst>
              <a:ext uri="{FF2B5EF4-FFF2-40B4-BE49-F238E27FC236}">
                <a16:creationId xmlns:a16="http://schemas.microsoft.com/office/drawing/2014/main" id="{B84C2CA6-093B-0547-943F-12D89EE8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9655" y="1952781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9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3384</Words>
  <Application>Microsoft Macintosh PowerPoint</Application>
  <PresentationFormat>Widescreen</PresentationFormat>
  <Paragraphs>503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27</cp:revision>
  <dcterms:created xsi:type="dcterms:W3CDTF">2021-08-13T19:21:10Z</dcterms:created>
  <dcterms:modified xsi:type="dcterms:W3CDTF">2022-03-16T00:03:15Z</dcterms:modified>
</cp:coreProperties>
</file>