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8" r:id="rId4"/>
    <p:sldId id="258" r:id="rId5"/>
    <p:sldId id="260" r:id="rId6"/>
    <p:sldId id="261" r:id="rId7"/>
    <p:sldId id="262" r:id="rId8"/>
    <p:sldId id="264" r:id="rId9"/>
    <p:sldId id="265" r:id="rId10"/>
    <p:sldId id="266" r:id="rId11"/>
    <p:sldId id="267" r:id="rId12"/>
    <p:sldId id="278" r:id="rId13"/>
    <p:sldId id="269" r:id="rId14"/>
    <p:sldId id="270" r:id="rId15"/>
    <p:sldId id="271" r:id="rId16"/>
    <p:sldId id="272" r:id="rId17"/>
    <p:sldId id="274"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92"/>
    <p:restoredTop sz="94588"/>
  </p:normalViewPr>
  <p:slideViewPr>
    <p:cSldViewPr snapToGrid="0" snapToObjects="1">
      <p:cViewPr varScale="1">
        <p:scale>
          <a:sx n="107" d="100"/>
          <a:sy n="107" d="100"/>
        </p:scale>
        <p:origin x="10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4F27C-726C-F34D-8409-80F55E545E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92C0DA-692D-0D4F-A5E2-14D77E98D5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228344-ACB5-2544-8F64-8F48AB36A9BC}"/>
              </a:ext>
            </a:extLst>
          </p:cNvPr>
          <p:cNvSpPr>
            <a:spLocks noGrp="1"/>
          </p:cNvSpPr>
          <p:nvPr>
            <p:ph type="dt" sz="half" idx="10"/>
          </p:nvPr>
        </p:nvSpPr>
        <p:spPr/>
        <p:txBody>
          <a:bodyPr/>
          <a:lstStyle/>
          <a:p>
            <a:fld id="{2D90B581-06C6-5A4B-9E30-3EAD5667F4B3}" type="datetimeFigureOut">
              <a:rPr lang="en-US" smtClean="0"/>
              <a:t>11/10/21</a:t>
            </a:fld>
            <a:endParaRPr lang="en-US"/>
          </a:p>
        </p:txBody>
      </p:sp>
      <p:sp>
        <p:nvSpPr>
          <p:cNvPr id="5" name="Footer Placeholder 4">
            <a:extLst>
              <a:ext uri="{FF2B5EF4-FFF2-40B4-BE49-F238E27FC236}">
                <a16:creationId xmlns:a16="http://schemas.microsoft.com/office/drawing/2014/main" id="{D4482548-988C-A141-886B-1288B5E79D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C00C34-78F2-0446-AAC8-AE2EAB4C8AAD}"/>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1837607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D366-7954-574E-B227-42020C5D49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B257F7-9A11-6143-B3BE-65EA79F1EF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6E38A-4D17-0E45-B253-CFFA73B8A56A}"/>
              </a:ext>
            </a:extLst>
          </p:cNvPr>
          <p:cNvSpPr>
            <a:spLocks noGrp="1"/>
          </p:cNvSpPr>
          <p:nvPr>
            <p:ph type="dt" sz="half" idx="10"/>
          </p:nvPr>
        </p:nvSpPr>
        <p:spPr/>
        <p:txBody>
          <a:bodyPr/>
          <a:lstStyle/>
          <a:p>
            <a:fld id="{2D90B581-06C6-5A4B-9E30-3EAD5667F4B3}" type="datetimeFigureOut">
              <a:rPr lang="en-US" smtClean="0"/>
              <a:t>11/10/21</a:t>
            </a:fld>
            <a:endParaRPr lang="en-US"/>
          </a:p>
        </p:txBody>
      </p:sp>
      <p:sp>
        <p:nvSpPr>
          <p:cNvPr id="5" name="Footer Placeholder 4">
            <a:extLst>
              <a:ext uri="{FF2B5EF4-FFF2-40B4-BE49-F238E27FC236}">
                <a16:creationId xmlns:a16="http://schemas.microsoft.com/office/drawing/2014/main" id="{D6708F96-4E3C-DD49-9DA6-E58D1E4721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D13D00-BFC8-8C4D-86CD-C22BB04A80CC}"/>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255799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9FACBD-77A5-8C49-B88D-B07B46866C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3F7211-16D2-B54B-811F-C40782CF76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97539-AE59-3C4F-92BD-FFD32CB14B00}"/>
              </a:ext>
            </a:extLst>
          </p:cNvPr>
          <p:cNvSpPr>
            <a:spLocks noGrp="1"/>
          </p:cNvSpPr>
          <p:nvPr>
            <p:ph type="dt" sz="half" idx="10"/>
          </p:nvPr>
        </p:nvSpPr>
        <p:spPr/>
        <p:txBody>
          <a:bodyPr/>
          <a:lstStyle/>
          <a:p>
            <a:fld id="{2D90B581-06C6-5A4B-9E30-3EAD5667F4B3}" type="datetimeFigureOut">
              <a:rPr lang="en-US" smtClean="0"/>
              <a:t>11/10/21</a:t>
            </a:fld>
            <a:endParaRPr lang="en-US"/>
          </a:p>
        </p:txBody>
      </p:sp>
      <p:sp>
        <p:nvSpPr>
          <p:cNvPr id="5" name="Footer Placeholder 4">
            <a:extLst>
              <a:ext uri="{FF2B5EF4-FFF2-40B4-BE49-F238E27FC236}">
                <a16:creationId xmlns:a16="http://schemas.microsoft.com/office/drawing/2014/main" id="{A62887D4-9F35-694F-ABCC-C43262D3C4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0862F5-D353-1743-8037-74EB4E5286C4}"/>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173348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C70C7-DB12-B444-B1B2-C48E25E412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D2DCFE-53F0-024F-A617-2BD896C61D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8859B6-E1E3-B04D-A047-8D2EC0DF4F7B}"/>
              </a:ext>
            </a:extLst>
          </p:cNvPr>
          <p:cNvSpPr>
            <a:spLocks noGrp="1"/>
          </p:cNvSpPr>
          <p:nvPr>
            <p:ph type="dt" sz="half" idx="10"/>
          </p:nvPr>
        </p:nvSpPr>
        <p:spPr/>
        <p:txBody>
          <a:bodyPr/>
          <a:lstStyle/>
          <a:p>
            <a:fld id="{2D90B581-06C6-5A4B-9E30-3EAD5667F4B3}" type="datetimeFigureOut">
              <a:rPr lang="en-US" smtClean="0"/>
              <a:t>11/10/21</a:t>
            </a:fld>
            <a:endParaRPr lang="en-US"/>
          </a:p>
        </p:txBody>
      </p:sp>
      <p:sp>
        <p:nvSpPr>
          <p:cNvPr id="5" name="Footer Placeholder 4">
            <a:extLst>
              <a:ext uri="{FF2B5EF4-FFF2-40B4-BE49-F238E27FC236}">
                <a16:creationId xmlns:a16="http://schemas.microsoft.com/office/drawing/2014/main" id="{01325EF9-1164-754C-8B5A-763A5AC7B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42791D-421D-8745-9562-45793F40875C}"/>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1034145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F0F6-6C15-8249-BFD5-99E1F52B94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EF16EF-BE46-664B-B253-58617527F9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2407D8-A253-D24E-A3D2-6016577AD2AF}"/>
              </a:ext>
            </a:extLst>
          </p:cNvPr>
          <p:cNvSpPr>
            <a:spLocks noGrp="1"/>
          </p:cNvSpPr>
          <p:nvPr>
            <p:ph type="dt" sz="half" idx="10"/>
          </p:nvPr>
        </p:nvSpPr>
        <p:spPr/>
        <p:txBody>
          <a:bodyPr/>
          <a:lstStyle/>
          <a:p>
            <a:fld id="{2D90B581-06C6-5A4B-9E30-3EAD5667F4B3}" type="datetimeFigureOut">
              <a:rPr lang="en-US" smtClean="0"/>
              <a:t>11/10/21</a:t>
            </a:fld>
            <a:endParaRPr lang="en-US"/>
          </a:p>
        </p:txBody>
      </p:sp>
      <p:sp>
        <p:nvSpPr>
          <p:cNvPr id="5" name="Footer Placeholder 4">
            <a:extLst>
              <a:ext uri="{FF2B5EF4-FFF2-40B4-BE49-F238E27FC236}">
                <a16:creationId xmlns:a16="http://schemas.microsoft.com/office/drawing/2014/main" id="{6E7AA5E3-13D0-7841-BCC6-417B0E16B8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3E12E-BCBD-B34C-92B4-7613D39B4ED5}"/>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1987417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58562-4DC4-854A-BBBB-16F35B6A35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DE5C7F-96F1-4846-9EC3-8402DD6885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88E0DC-C318-0949-AA4D-E20EF7E5D4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04ABB1-6F7E-0C41-BAD8-BF0C970465D6}"/>
              </a:ext>
            </a:extLst>
          </p:cNvPr>
          <p:cNvSpPr>
            <a:spLocks noGrp="1"/>
          </p:cNvSpPr>
          <p:nvPr>
            <p:ph type="dt" sz="half" idx="10"/>
          </p:nvPr>
        </p:nvSpPr>
        <p:spPr/>
        <p:txBody>
          <a:bodyPr/>
          <a:lstStyle/>
          <a:p>
            <a:fld id="{2D90B581-06C6-5A4B-9E30-3EAD5667F4B3}" type="datetimeFigureOut">
              <a:rPr lang="en-US" smtClean="0"/>
              <a:t>11/10/21</a:t>
            </a:fld>
            <a:endParaRPr lang="en-US"/>
          </a:p>
        </p:txBody>
      </p:sp>
      <p:sp>
        <p:nvSpPr>
          <p:cNvPr id="6" name="Footer Placeholder 5">
            <a:extLst>
              <a:ext uri="{FF2B5EF4-FFF2-40B4-BE49-F238E27FC236}">
                <a16:creationId xmlns:a16="http://schemas.microsoft.com/office/drawing/2014/main" id="{BFFCE178-590D-4F41-98C0-D37428175F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570DF3-6012-7B47-B3FB-86489127C193}"/>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2408859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EE067-6F58-BC40-A770-31355823C9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C284D0-F04D-1942-9055-6543BB9348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0E4A69-608C-D54B-84E7-577BA76DA8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012351-7762-474F-993C-C1DCC7CAF7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6FF6DA-38DB-F642-8582-12853CF8A6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B3E2CD-2374-D241-A907-BDC28A29D22E}"/>
              </a:ext>
            </a:extLst>
          </p:cNvPr>
          <p:cNvSpPr>
            <a:spLocks noGrp="1"/>
          </p:cNvSpPr>
          <p:nvPr>
            <p:ph type="dt" sz="half" idx="10"/>
          </p:nvPr>
        </p:nvSpPr>
        <p:spPr/>
        <p:txBody>
          <a:bodyPr/>
          <a:lstStyle/>
          <a:p>
            <a:fld id="{2D90B581-06C6-5A4B-9E30-3EAD5667F4B3}" type="datetimeFigureOut">
              <a:rPr lang="en-US" smtClean="0"/>
              <a:t>11/10/21</a:t>
            </a:fld>
            <a:endParaRPr lang="en-US"/>
          </a:p>
        </p:txBody>
      </p:sp>
      <p:sp>
        <p:nvSpPr>
          <p:cNvPr id="8" name="Footer Placeholder 7">
            <a:extLst>
              <a:ext uri="{FF2B5EF4-FFF2-40B4-BE49-F238E27FC236}">
                <a16:creationId xmlns:a16="http://schemas.microsoft.com/office/drawing/2014/main" id="{C702861F-06F7-4F4F-AE77-854CE70229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BEB302-265A-F345-A27F-189DC71E24BC}"/>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125481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740CE-9613-DD4B-910D-FD9367F5F4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97B97E-B666-AB4C-8895-6EFDBB1F54EC}"/>
              </a:ext>
            </a:extLst>
          </p:cNvPr>
          <p:cNvSpPr>
            <a:spLocks noGrp="1"/>
          </p:cNvSpPr>
          <p:nvPr>
            <p:ph type="dt" sz="half" idx="10"/>
          </p:nvPr>
        </p:nvSpPr>
        <p:spPr/>
        <p:txBody>
          <a:bodyPr/>
          <a:lstStyle/>
          <a:p>
            <a:fld id="{2D90B581-06C6-5A4B-9E30-3EAD5667F4B3}" type="datetimeFigureOut">
              <a:rPr lang="en-US" smtClean="0"/>
              <a:t>11/10/21</a:t>
            </a:fld>
            <a:endParaRPr lang="en-US"/>
          </a:p>
        </p:txBody>
      </p:sp>
      <p:sp>
        <p:nvSpPr>
          <p:cNvPr id="4" name="Footer Placeholder 3">
            <a:extLst>
              <a:ext uri="{FF2B5EF4-FFF2-40B4-BE49-F238E27FC236}">
                <a16:creationId xmlns:a16="http://schemas.microsoft.com/office/drawing/2014/main" id="{554A0898-83AF-6B4E-A793-A75BA4A23A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5B0A5B-EF6C-A543-AF59-5B027487CEDC}"/>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2164958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AADD5D-3B4C-FC46-A3AB-8847BEE313BF}"/>
              </a:ext>
            </a:extLst>
          </p:cNvPr>
          <p:cNvSpPr>
            <a:spLocks noGrp="1"/>
          </p:cNvSpPr>
          <p:nvPr>
            <p:ph type="dt" sz="half" idx="10"/>
          </p:nvPr>
        </p:nvSpPr>
        <p:spPr/>
        <p:txBody>
          <a:bodyPr/>
          <a:lstStyle/>
          <a:p>
            <a:fld id="{2D90B581-06C6-5A4B-9E30-3EAD5667F4B3}" type="datetimeFigureOut">
              <a:rPr lang="en-US" smtClean="0"/>
              <a:t>11/10/21</a:t>
            </a:fld>
            <a:endParaRPr lang="en-US"/>
          </a:p>
        </p:txBody>
      </p:sp>
      <p:sp>
        <p:nvSpPr>
          <p:cNvPr id="3" name="Footer Placeholder 2">
            <a:extLst>
              <a:ext uri="{FF2B5EF4-FFF2-40B4-BE49-F238E27FC236}">
                <a16:creationId xmlns:a16="http://schemas.microsoft.com/office/drawing/2014/main" id="{9581BCAC-3BF4-664B-A180-3CE656F105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452949-739C-F940-990E-7C1F76905BFC}"/>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3017723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6026B-8F91-E843-929E-B8D193A41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3901C9-5D06-7446-893E-C386DE78EA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AEFEC-6B69-9D40-BF13-C90D122DD4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1C260-B81F-4C45-B502-D6C13CE2F06E}"/>
              </a:ext>
            </a:extLst>
          </p:cNvPr>
          <p:cNvSpPr>
            <a:spLocks noGrp="1"/>
          </p:cNvSpPr>
          <p:nvPr>
            <p:ph type="dt" sz="half" idx="10"/>
          </p:nvPr>
        </p:nvSpPr>
        <p:spPr/>
        <p:txBody>
          <a:bodyPr/>
          <a:lstStyle/>
          <a:p>
            <a:fld id="{2D90B581-06C6-5A4B-9E30-3EAD5667F4B3}" type="datetimeFigureOut">
              <a:rPr lang="en-US" smtClean="0"/>
              <a:t>11/10/21</a:t>
            </a:fld>
            <a:endParaRPr lang="en-US"/>
          </a:p>
        </p:txBody>
      </p:sp>
      <p:sp>
        <p:nvSpPr>
          <p:cNvPr id="6" name="Footer Placeholder 5">
            <a:extLst>
              <a:ext uri="{FF2B5EF4-FFF2-40B4-BE49-F238E27FC236}">
                <a16:creationId xmlns:a16="http://schemas.microsoft.com/office/drawing/2014/main" id="{0D523561-E5EA-834B-85DF-19C0AC080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E22E99-7ABD-C545-B6B9-9FDD51D6BFFD}"/>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753087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A3DA-03F9-F24C-98B3-D267B4CDDA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68B0B0-4858-364A-B7CA-CA05AB1252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DCA157-AB94-9646-8C72-FF9ECCC5B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31188-EFC7-354D-AF12-DFD329BD05AD}"/>
              </a:ext>
            </a:extLst>
          </p:cNvPr>
          <p:cNvSpPr>
            <a:spLocks noGrp="1"/>
          </p:cNvSpPr>
          <p:nvPr>
            <p:ph type="dt" sz="half" idx="10"/>
          </p:nvPr>
        </p:nvSpPr>
        <p:spPr/>
        <p:txBody>
          <a:bodyPr/>
          <a:lstStyle/>
          <a:p>
            <a:fld id="{2D90B581-06C6-5A4B-9E30-3EAD5667F4B3}" type="datetimeFigureOut">
              <a:rPr lang="en-US" smtClean="0"/>
              <a:t>11/10/21</a:t>
            </a:fld>
            <a:endParaRPr lang="en-US"/>
          </a:p>
        </p:txBody>
      </p:sp>
      <p:sp>
        <p:nvSpPr>
          <p:cNvPr id="6" name="Footer Placeholder 5">
            <a:extLst>
              <a:ext uri="{FF2B5EF4-FFF2-40B4-BE49-F238E27FC236}">
                <a16:creationId xmlns:a16="http://schemas.microsoft.com/office/drawing/2014/main" id="{0115353E-B6F9-C245-8A28-1A7DA9258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0521E6-0D62-AD41-968D-6D110007BC3A}"/>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3997445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22AB8C-3B85-8246-A8C2-8FF1A99E4B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2DDD0A-B722-F14C-9538-4495689748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1C874F-E44E-BF44-9BF8-5BE6F387BE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90B581-06C6-5A4B-9E30-3EAD5667F4B3}" type="datetimeFigureOut">
              <a:rPr lang="en-US" smtClean="0"/>
              <a:t>11/10/21</a:t>
            </a:fld>
            <a:endParaRPr lang="en-US"/>
          </a:p>
        </p:txBody>
      </p:sp>
      <p:sp>
        <p:nvSpPr>
          <p:cNvPr id="5" name="Footer Placeholder 4">
            <a:extLst>
              <a:ext uri="{FF2B5EF4-FFF2-40B4-BE49-F238E27FC236}">
                <a16:creationId xmlns:a16="http://schemas.microsoft.com/office/drawing/2014/main" id="{C8146542-B3B2-504E-9846-81A0633DE4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49DBBE-02CA-2744-8992-09E502DE00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87B916-9C37-1342-8860-FDF17023D919}" type="slidenum">
              <a:rPr lang="en-US" smtClean="0"/>
              <a:t>‹#›</a:t>
            </a:fld>
            <a:endParaRPr lang="en-US"/>
          </a:p>
        </p:txBody>
      </p:sp>
    </p:spTree>
    <p:extLst>
      <p:ext uri="{BB962C8B-B14F-4D97-AF65-F5344CB8AC3E}">
        <p14:creationId xmlns:p14="http://schemas.microsoft.com/office/powerpoint/2010/main" val="2893933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educative.io/" TargetMode="External"/><Relationship Id="rId2" Type="http://schemas.openxmlformats.org/officeDocument/2006/relationships/hyperlink" Target="https://www.youtube.com/c/GauravSensei/videos" TargetMode="External"/><Relationship Id="rId1" Type="http://schemas.openxmlformats.org/officeDocument/2006/relationships/slideLayout" Target="../slideLayouts/slideLayout1.xml"/><Relationship Id="rId5" Type="http://schemas.openxmlformats.org/officeDocument/2006/relationships/hyperlink" Target="https://www.hiredintech.com/courses/system-design" TargetMode="External"/><Relationship Id="rId4" Type="http://schemas.openxmlformats.org/officeDocument/2006/relationships/hyperlink" Target="http://highscalability.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tatic.googleusercontent.com/media/research.google.com/en/archive/bigtable-osdi06.pdf"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RocksDB"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Secure_Hash_Algorithms"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youtube.com/watch?v=tpspO9K28P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people.csail.mit.edu/idish/ftp/JCSS.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en.wikipedia.org/wiki/Consistent_hashing" TargetMode="External"/><Relationship Id="rId7" Type="http://schemas.openxmlformats.org/officeDocument/2006/relationships/image" Target="../media/image2.jpeg"/><Relationship Id="rId2" Type="http://schemas.openxmlformats.org/officeDocument/2006/relationships/hyperlink" Target="https://medium.com/system-design-blog/consistent-hashing-b9134c8a9062" TargetMode="External"/><Relationship Id="rId1" Type="http://schemas.openxmlformats.org/officeDocument/2006/relationships/slideLayout" Target="../slideLayouts/slideLayout7.xml"/><Relationship Id="rId6" Type="http://schemas.openxmlformats.org/officeDocument/2006/relationships/hyperlink" Target="https://github.com/papers-we-love/papers-we-love/blob/master/distributed_systems/consistent-hashing-and-random-trees.pdf" TargetMode="External"/><Relationship Id="rId5" Type="http://schemas.openxmlformats.org/officeDocument/2006/relationships/hyperlink" Target="https://dspace.mit.edu/handle/1721.1/9947" TargetMode="External"/><Relationship Id="rId4" Type="http://schemas.openxmlformats.org/officeDocument/2006/relationships/hyperlink" Target="https://www.youtube.com/watch?v=zaRkONvyGr8"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35B93-487F-1D49-A679-7ACD78250CA1}"/>
              </a:ext>
            </a:extLst>
          </p:cNvPr>
          <p:cNvSpPr/>
          <p:nvPr/>
        </p:nvSpPr>
        <p:spPr>
          <a:xfrm>
            <a:off x="84083" y="108521"/>
            <a:ext cx="7199586" cy="1077218"/>
          </a:xfrm>
          <a:prstGeom prst="rect">
            <a:avLst/>
          </a:prstGeom>
        </p:spPr>
        <p:txBody>
          <a:bodyPr wrap="square">
            <a:spAutoFit/>
          </a:bodyPr>
          <a:lstStyle/>
          <a:p>
            <a:r>
              <a:rPr lang="en-US" sz="2800" b="1" dirty="0">
                <a:solidFill>
                  <a:srgbClr val="000000"/>
                </a:solidFill>
                <a:latin typeface="Arial" panose="020B0604020202020204" pitchFamily="34" charset="0"/>
              </a:rPr>
              <a:t>Become a Data Architect – session 3</a:t>
            </a:r>
          </a:p>
          <a:p>
            <a:endParaRPr lang="en-US" b="1" dirty="0">
              <a:solidFill>
                <a:srgbClr val="000000"/>
              </a:solidFill>
              <a:effectLst/>
              <a:latin typeface="Arial" panose="020B0604020202020204" pitchFamily="34" charset="0"/>
            </a:endParaRPr>
          </a:p>
          <a:p>
            <a:r>
              <a:rPr lang="en-US" b="1" dirty="0">
                <a:solidFill>
                  <a:srgbClr val="000000"/>
                </a:solidFill>
                <a:effectLst/>
                <a:latin typeface="Arial" panose="020B0604020202020204" pitchFamily="34" charset="0"/>
              </a:rPr>
              <a:t>Distributed Systems Design</a:t>
            </a:r>
            <a:endParaRPr lang="en-US" b="0" dirty="0">
              <a:effectLst/>
            </a:endParaRPr>
          </a:p>
        </p:txBody>
      </p:sp>
      <p:sp>
        <p:nvSpPr>
          <p:cNvPr id="2" name="TextBox 1">
            <a:extLst>
              <a:ext uri="{FF2B5EF4-FFF2-40B4-BE49-F238E27FC236}">
                <a16:creationId xmlns:a16="http://schemas.microsoft.com/office/drawing/2014/main" id="{728F51CF-6CF7-7E45-8B3A-CB3FBE50485D}"/>
              </a:ext>
            </a:extLst>
          </p:cNvPr>
          <p:cNvSpPr txBox="1"/>
          <p:nvPr/>
        </p:nvSpPr>
        <p:spPr>
          <a:xfrm>
            <a:off x="504497" y="1336119"/>
            <a:ext cx="8247617" cy="5109091"/>
          </a:xfrm>
          <a:prstGeom prst="rect">
            <a:avLst/>
          </a:prstGeom>
          <a:noFill/>
        </p:spPr>
        <p:txBody>
          <a:bodyPr wrap="square" rtlCol="0">
            <a:spAutoFit/>
          </a:bodyPr>
          <a:lstStyle/>
          <a:p>
            <a:r>
              <a:rPr lang="en-US" sz="2000" b="1" dirty="0">
                <a:solidFill>
                  <a:srgbClr val="00B050"/>
                </a:solidFill>
              </a:rPr>
              <a:t>Big systems to serve Billions of users must have distributed architecture</a:t>
            </a:r>
          </a:p>
          <a:p>
            <a:endParaRPr lang="en-US" sz="2000" b="1" dirty="0">
              <a:solidFill>
                <a:srgbClr val="00B050"/>
              </a:solidFill>
            </a:endParaRPr>
          </a:p>
          <a:p>
            <a:pPr marL="285750" indent="-285750">
              <a:buFont typeface="Arial" panose="020B0604020202020204" pitchFamily="34" charset="0"/>
              <a:buChar char="•"/>
            </a:pPr>
            <a:r>
              <a:rPr lang="en-US" sz="1400" dirty="0"/>
              <a:t>  </a:t>
            </a:r>
            <a:r>
              <a:rPr lang="en-US" sz="1400" b="1" dirty="0">
                <a:solidFill>
                  <a:srgbClr val="FF0000"/>
                </a:solidFill>
              </a:rPr>
              <a:t>Scale</a:t>
            </a:r>
            <a:r>
              <a:rPr lang="en-US" sz="1400" dirty="0"/>
              <a:t> (increase number of servers, databases, etc.)</a:t>
            </a:r>
          </a:p>
          <a:p>
            <a:pPr marL="285750" indent="-285750">
              <a:buFont typeface="Arial" panose="020B0604020202020204" pitchFamily="34" charset="0"/>
              <a:buChar char="•"/>
            </a:pPr>
            <a:r>
              <a:rPr lang="en-US" sz="1400" dirty="0"/>
              <a:t>  </a:t>
            </a:r>
            <a:r>
              <a:rPr lang="en-US" sz="1400" b="1" dirty="0">
                <a:solidFill>
                  <a:srgbClr val="FF0000"/>
                </a:solidFill>
              </a:rPr>
              <a:t>Partitioning</a:t>
            </a:r>
            <a:r>
              <a:rPr lang="en-US" sz="1400" dirty="0"/>
              <a:t> (</a:t>
            </a:r>
            <a:r>
              <a:rPr lang="en-US" sz="1400" b="1" dirty="0" err="1">
                <a:solidFill>
                  <a:srgbClr val="FF0000"/>
                </a:solidFill>
              </a:rPr>
              <a:t>sharding</a:t>
            </a:r>
            <a:r>
              <a:rPr lang="en-US" sz="1400" dirty="0"/>
              <a:t>, etc.)</a:t>
            </a:r>
          </a:p>
          <a:p>
            <a:pPr marL="285750" indent="-285750">
              <a:buFont typeface="Arial" panose="020B0604020202020204" pitchFamily="34" charset="0"/>
              <a:buChar char="•"/>
            </a:pPr>
            <a:r>
              <a:rPr lang="en-US" sz="1400" dirty="0"/>
              <a:t>  </a:t>
            </a:r>
            <a:r>
              <a:rPr lang="en-US" sz="1400" b="1" dirty="0">
                <a:solidFill>
                  <a:srgbClr val="FF0000"/>
                </a:solidFill>
              </a:rPr>
              <a:t>Load balancing</a:t>
            </a:r>
          </a:p>
          <a:p>
            <a:pPr marL="285750" indent="-285750">
              <a:buFont typeface="Arial" panose="020B0604020202020204" pitchFamily="34" charset="0"/>
              <a:buChar char="•"/>
            </a:pPr>
            <a:r>
              <a:rPr lang="en-US" sz="1400" dirty="0"/>
              <a:t>  </a:t>
            </a:r>
            <a:r>
              <a:rPr lang="en-US" sz="1400" b="1" dirty="0"/>
              <a:t>Consistency</a:t>
            </a:r>
            <a:r>
              <a:rPr lang="en-US" sz="1400" dirty="0"/>
              <a:t> (all servers should return same data to same request)</a:t>
            </a:r>
          </a:p>
          <a:p>
            <a:pPr marL="285750" indent="-285750">
              <a:buFont typeface="Arial" panose="020B0604020202020204" pitchFamily="34" charset="0"/>
              <a:buChar char="•"/>
            </a:pPr>
            <a:r>
              <a:rPr lang="en-US" sz="1400" dirty="0"/>
              <a:t>  </a:t>
            </a:r>
            <a:r>
              <a:rPr lang="en-US" sz="1400" b="1" dirty="0">
                <a:solidFill>
                  <a:srgbClr val="FF0000"/>
                </a:solidFill>
              </a:rPr>
              <a:t>Reliability</a:t>
            </a:r>
            <a:r>
              <a:rPr lang="en-US" sz="1400" dirty="0"/>
              <a:t>, geographical </a:t>
            </a:r>
            <a:r>
              <a:rPr lang="en-US" sz="1400" b="1" dirty="0">
                <a:solidFill>
                  <a:srgbClr val="FF0000"/>
                </a:solidFill>
              </a:rPr>
              <a:t>redundancy</a:t>
            </a:r>
            <a:r>
              <a:rPr lang="en-US" sz="1400" dirty="0"/>
              <a:t> (avoid </a:t>
            </a:r>
            <a:r>
              <a:rPr lang="en-US" sz="1400" dirty="0" err="1"/>
              <a:t>SPoF</a:t>
            </a:r>
            <a:r>
              <a:rPr lang="en-US" sz="1400" dirty="0"/>
              <a:t> = Single Point of Failure)</a:t>
            </a:r>
          </a:p>
          <a:p>
            <a:pPr marL="285750" indent="-285750">
              <a:buFont typeface="Arial" panose="020B0604020202020204" pitchFamily="34" charset="0"/>
              <a:buChar char="•"/>
            </a:pPr>
            <a:r>
              <a:rPr lang="en-US" sz="1400" dirty="0"/>
              <a:t>  </a:t>
            </a:r>
            <a:r>
              <a:rPr lang="en-US" sz="1400" b="1" dirty="0">
                <a:solidFill>
                  <a:srgbClr val="FF0000"/>
                </a:solidFill>
              </a:rPr>
              <a:t>MQ = Message Queues</a:t>
            </a:r>
          </a:p>
          <a:p>
            <a:pPr marL="285750" indent="-285750">
              <a:buFont typeface="Arial" panose="020B0604020202020204" pitchFamily="34" charset="0"/>
              <a:buChar char="•"/>
            </a:pPr>
            <a:r>
              <a:rPr lang="en-US" sz="1400" dirty="0"/>
              <a:t>  </a:t>
            </a:r>
            <a:r>
              <a:rPr lang="en-US" sz="1400" b="1" dirty="0">
                <a:solidFill>
                  <a:srgbClr val="FF0000"/>
                </a:solidFill>
              </a:rPr>
              <a:t>Consistent Hashing</a:t>
            </a:r>
          </a:p>
          <a:p>
            <a:pPr marL="285750" indent="-285750">
              <a:buFont typeface="Arial" panose="020B0604020202020204" pitchFamily="34" charset="0"/>
              <a:buChar char="•"/>
            </a:pPr>
            <a:r>
              <a:rPr lang="en-US" sz="1400" dirty="0"/>
              <a:t>  </a:t>
            </a:r>
            <a:r>
              <a:rPr lang="en-US" sz="1400" b="1" dirty="0">
                <a:solidFill>
                  <a:srgbClr val="FF0000"/>
                </a:solidFill>
              </a:rPr>
              <a:t>Distributed Caching</a:t>
            </a:r>
          </a:p>
          <a:p>
            <a:pPr marL="285750" indent="-285750">
              <a:buFont typeface="Arial" panose="020B0604020202020204" pitchFamily="34" charset="0"/>
              <a:buChar char="•"/>
            </a:pPr>
            <a:r>
              <a:rPr lang="en-US" sz="1400" dirty="0"/>
              <a:t>  </a:t>
            </a:r>
            <a:r>
              <a:rPr lang="en-US" sz="1400" b="1" dirty="0">
                <a:solidFill>
                  <a:srgbClr val="FF0000"/>
                </a:solidFill>
              </a:rPr>
              <a:t>Scaling Performance</a:t>
            </a:r>
          </a:p>
          <a:p>
            <a:pPr marL="285750" indent="-285750">
              <a:buFont typeface="Arial" panose="020B0604020202020204" pitchFamily="34" charset="0"/>
              <a:buChar char="•"/>
            </a:pPr>
            <a:r>
              <a:rPr lang="en-US" sz="1400" dirty="0"/>
              <a:t>  </a:t>
            </a:r>
            <a:r>
              <a:rPr lang="en-US" sz="1400" b="1" dirty="0">
                <a:solidFill>
                  <a:srgbClr val="FF0000"/>
                </a:solidFill>
              </a:rPr>
              <a:t>Security, authentication, tokens</a:t>
            </a:r>
            <a:r>
              <a:rPr lang="en-US" sz="1400" dirty="0"/>
              <a:t>, ...</a:t>
            </a:r>
          </a:p>
          <a:p>
            <a:pPr marL="285750" indent="-285750">
              <a:buFont typeface="Arial" panose="020B0604020202020204" pitchFamily="34" charset="0"/>
              <a:buChar char="•"/>
            </a:pPr>
            <a:r>
              <a:rPr lang="en-US" sz="1400" dirty="0"/>
              <a:t>  etc.</a:t>
            </a:r>
          </a:p>
          <a:p>
            <a:endParaRPr lang="en-US" sz="1400" dirty="0"/>
          </a:p>
          <a:p>
            <a:endParaRPr lang="en-US" sz="1400" dirty="0"/>
          </a:p>
          <a:p>
            <a:r>
              <a:rPr lang="en-US" sz="2000" b="1" dirty="0">
                <a:solidFill>
                  <a:srgbClr val="00B050"/>
                </a:solidFill>
              </a:rPr>
              <a:t>Some good sources of information:</a:t>
            </a:r>
          </a:p>
          <a:p>
            <a:endParaRPr lang="en-US" sz="1400" dirty="0"/>
          </a:p>
          <a:p>
            <a:pPr marL="285750" indent="-285750">
              <a:buFont typeface="Arial" panose="020B0604020202020204" pitchFamily="34" charset="0"/>
              <a:buChar char="•"/>
            </a:pPr>
            <a:r>
              <a:rPr lang="en-US" sz="1400" dirty="0"/>
              <a:t>book: Designing Data-Intensive Applications - by Martin </a:t>
            </a:r>
            <a:r>
              <a:rPr lang="en-US" sz="1400" dirty="0" err="1"/>
              <a:t>Kleppmann</a:t>
            </a:r>
            <a:endParaRPr lang="en-US" sz="1400" dirty="0"/>
          </a:p>
          <a:p>
            <a:pPr marL="285750" indent="-285750">
              <a:buFont typeface="Arial" panose="020B0604020202020204" pitchFamily="34" charset="0"/>
              <a:buChar char="•"/>
            </a:pPr>
            <a:r>
              <a:rPr lang="en-US" sz="1400" dirty="0" err="1"/>
              <a:t>youtube</a:t>
            </a:r>
            <a:r>
              <a:rPr lang="en-US" sz="1400" dirty="0"/>
              <a:t>: Gaurav Sen - </a:t>
            </a:r>
            <a:r>
              <a:rPr lang="en-US" sz="1400" dirty="0">
                <a:hlinkClick r:id="rId2"/>
              </a:rPr>
              <a:t>https://www.youtube.com/c/GauravSensei/videos</a:t>
            </a:r>
            <a:r>
              <a:rPr lang="en-US" sz="1400" dirty="0"/>
              <a:t> </a:t>
            </a:r>
          </a:p>
          <a:p>
            <a:pPr marL="285750" indent="-285750">
              <a:buFont typeface="Arial" panose="020B0604020202020204" pitchFamily="34" charset="0"/>
              <a:buChar char="•"/>
            </a:pPr>
            <a:r>
              <a:rPr lang="en-US" sz="1400" dirty="0">
                <a:hlinkClick r:id="rId3"/>
              </a:rPr>
              <a:t>https://www.educative.io/</a:t>
            </a:r>
            <a:r>
              <a:rPr lang="en-US" sz="1400" dirty="0"/>
              <a:t>  - course "Grokking the System Design Interview"</a:t>
            </a:r>
          </a:p>
          <a:p>
            <a:pPr marL="285750" indent="-285750">
              <a:buFont typeface="Arial" panose="020B0604020202020204" pitchFamily="34" charset="0"/>
              <a:buChar char="•"/>
            </a:pPr>
            <a:r>
              <a:rPr lang="en-US" sz="1400" dirty="0">
                <a:hlinkClick r:id="rId4"/>
              </a:rPr>
              <a:t>http://highscalability.com</a:t>
            </a:r>
            <a:r>
              <a:rPr lang="en-US" sz="1400" dirty="0"/>
              <a:t> </a:t>
            </a:r>
          </a:p>
          <a:p>
            <a:pPr marL="285750" indent="-285750">
              <a:buFont typeface="Arial" panose="020B0604020202020204" pitchFamily="34" charset="0"/>
              <a:buChar char="•"/>
            </a:pPr>
            <a:r>
              <a:rPr lang="en-US" sz="1400" dirty="0">
                <a:hlinkClick r:id="rId5"/>
              </a:rPr>
              <a:t>https://www.hiredintech.com/courses/system-design</a:t>
            </a:r>
            <a:r>
              <a:rPr lang="en-US" sz="1400" dirty="0"/>
              <a:t> </a:t>
            </a:r>
          </a:p>
        </p:txBody>
      </p:sp>
    </p:spTree>
    <p:extLst>
      <p:ext uri="{BB962C8B-B14F-4D97-AF65-F5344CB8AC3E}">
        <p14:creationId xmlns:p14="http://schemas.microsoft.com/office/powerpoint/2010/main" val="726717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11B0F5-1A08-504F-AB65-838E4C9715F6}"/>
              </a:ext>
            </a:extLst>
          </p:cNvPr>
          <p:cNvSpPr txBox="1"/>
          <p:nvPr/>
        </p:nvSpPr>
        <p:spPr>
          <a:xfrm>
            <a:off x="0" y="139432"/>
            <a:ext cx="11076640" cy="954107"/>
          </a:xfrm>
          <a:prstGeom prst="rect">
            <a:avLst/>
          </a:prstGeom>
          <a:noFill/>
        </p:spPr>
        <p:txBody>
          <a:bodyPr wrap="square" rtlCol="0">
            <a:spAutoFit/>
          </a:bodyPr>
          <a:lstStyle/>
          <a:p>
            <a:r>
              <a:rPr lang="en-US" sz="2800" b="1" dirty="0">
                <a:latin typeface="Menlo" panose="020B0609030804020204" pitchFamily="49" charset="0"/>
                <a:ea typeface="Menlo" panose="020B0609030804020204" pitchFamily="49" charset="0"/>
                <a:cs typeface="Menlo" panose="020B0609030804020204" pitchFamily="49" charset="0"/>
              </a:rPr>
              <a:t>CAP Theorem </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b="1" dirty="0">
                <a:solidFill>
                  <a:srgbClr val="00B050"/>
                </a:solidFill>
                <a:latin typeface="Menlo" panose="020B0609030804020204" pitchFamily="49" charset="0"/>
                <a:ea typeface="Menlo" panose="020B0609030804020204" pitchFamily="49" charset="0"/>
                <a:cs typeface="Menlo" panose="020B0609030804020204" pitchFamily="49" charset="0"/>
              </a:rPr>
              <a:t>CAP = Consistency, Availability, Partition Tolerance</a:t>
            </a:r>
          </a:p>
        </p:txBody>
      </p:sp>
      <p:sp>
        <p:nvSpPr>
          <p:cNvPr id="3" name="TextBox 2">
            <a:extLst>
              <a:ext uri="{FF2B5EF4-FFF2-40B4-BE49-F238E27FC236}">
                <a16:creationId xmlns:a16="http://schemas.microsoft.com/office/drawing/2014/main" id="{1A0BFC4F-9A19-1E42-A173-67A43BE9DE6F}"/>
              </a:ext>
            </a:extLst>
          </p:cNvPr>
          <p:cNvSpPr txBox="1"/>
          <p:nvPr/>
        </p:nvSpPr>
        <p:spPr>
          <a:xfrm>
            <a:off x="139005" y="1233374"/>
            <a:ext cx="6451799" cy="5478423"/>
          </a:xfrm>
          <a:prstGeom prst="rect">
            <a:avLst/>
          </a:prstGeom>
          <a:noFill/>
        </p:spPr>
        <p:txBody>
          <a:bodyPr wrap="square" rtlCol="0">
            <a:spAutoFit/>
          </a:bodyPr>
          <a:lstStyle/>
          <a:p>
            <a:r>
              <a:rPr lang="en-US" sz="1400"/>
              <a:t>The CAP Theorem for distributed computing was published by Eric Brewer in 1998. </a:t>
            </a:r>
          </a:p>
          <a:p>
            <a:r>
              <a:rPr lang="en-US" sz="1400"/>
              <a:t>It states that in the event of a network failure on a distributed database, it is possible to provide either consistency or availability of the data, but not both.</a:t>
            </a:r>
          </a:p>
          <a:p>
            <a:endParaRPr lang="en-US" sz="1400"/>
          </a:p>
          <a:p>
            <a:pPr marL="285750" indent="-285750">
              <a:buFont typeface="Arial" panose="020B0604020202020204" pitchFamily="34" charset="0"/>
              <a:buChar char="•"/>
            </a:pPr>
            <a:r>
              <a:rPr lang="en-US" sz="1400"/>
              <a:t>Consistency (all nodes see the same data)</a:t>
            </a:r>
          </a:p>
          <a:p>
            <a:pPr marL="285750" indent="-285750">
              <a:buFont typeface="Arial" panose="020B0604020202020204" pitchFamily="34" charset="0"/>
              <a:buChar char="•"/>
            </a:pPr>
            <a:r>
              <a:rPr lang="en-US" sz="1400"/>
              <a:t>Availability (all nodes can communicate with data)</a:t>
            </a:r>
          </a:p>
          <a:p>
            <a:pPr marL="285750" indent="-285750">
              <a:buFont typeface="Arial" panose="020B0604020202020204" pitchFamily="34" charset="0"/>
              <a:buChar char="•"/>
            </a:pPr>
            <a:r>
              <a:rPr lang="en-US" sz="1400"/>
              <a:t>Partition (loss of connectivity)</a:t>
            </a:r>
          </a:p>
          <a:p>
            <a:endParaRPr lang="en-US" sz="1400"/>
          </a:p>
          <a:p>
            <a:r>
              <a:rPr lang="en-US" sz="1400"/>
              <a:t>Explanation:</a:t>
            </a:r>
          </a:p>
          <a:p>
            <a:r>
              <a:rPr lang="en-US" sz="1400"/>
              <a:t>You have a database replicated between several locations (nodes). </a:t>
            </a:r>
          </a:p>
          <a:p>
            <a:r>
              <a:rPr lang="en-US" sz="1400"/>
              <a:t>Normally when the network works well (no partition "P"), all nodes can sync with each other (consistency "C"), and can be accessible (availability "A"). </a:t>
            </a:r>
          </a:p>
          <a:p>
            <a:r>
              <a:rPr lang="en-US" sz="1400"/>
              <a:t>So you have </a:t>
            </a:r>
            <a:r>
              <a:rPr lang="en-US" sz="1400" b="1">
                <a:solidFill>
                  <a:srgbClr val="FF0000"/>
                </a:solidFill>
              </a:rPr>
              <a:t>+C +A -P</a:t>
            </a:r>
            <a:r>
              <a:rPr lang="en-US" sz="1400"/>
              <a:t> . </a:t>
            </a:r>
          </a:p>
          <a:p>
            <a:endParaRPr lang="en-US" sz="1400"/>
          </a:p>
          <a:p>
            <a:r>
              <a:rPr lang="en-US" sz="1400"/>
              <a:t>Now suppose we lose network connection between nodes (we have partitioning "P"). </a:t>
            </a:r>
          </a:p>
          <a:p>
            <a:r>
              <a:rPr lang="en-US" sz="1400"/>
              <a:t>What do we do now? We have two choices.</a:t>
            </a:r>
          </a:p>
          <a:p>
            <a:endParaRPr lang="en-US" sz="1400"/>
          </a:p>
          <a:p>
            <a:r>
              <a:rPr lang="en-US" sz="1400"/>
              <a:t>First choice is to stop using the database until the network is restored. </a:t>
            </a:r>
          </a:p>
          <a:p>
            <a:r>
              <a:rPr lang="en-US" sz="1400"/>
              <a:t>This way we lose availability "A", but keep consistency "C", so we have: </a:t>
            </a:r>
            <a:r>
              <a:rPr lang="en-US" sz="1400" b="1">
                <a:solidFill>
                  <a:srgbClr val="FF0000"/>
                </a:solidFill>
              </a:rPr>
              <a:t>+C -A +P</a:t>
            </a:r>
          </a:p>
          <a:p>
            <a:endParaRPr lang="en-US" sz="1400"/>
          </a:p>
          <a:p>
            <a:r>
              <a:rPr lang="en-US" sz="1400"/>
              <a:t>Second choice is to allow users to continue working with nodes (keep availability "A"). But if they do, we can not guarantee consistency ("C") between nodes, because different nodes may be updated independently and they can not sync with each other because there is no network connectivity. So we have </a:t>
            </a:r>
            <a:r>
              <a:rPr lang="en-US" sz="1400" b="1">
                <a:solidFill>
                  <a:srgbClr val="FF0000"/>
                </a:solidFill>
              </a:rPr>
              <a:t>-C +A +P</a:t>
            </a:r>
          </a:p>
          <a:p>
            <a:endParaRPr lang="en-US" sz="1400"/>
          </a:p>
        </p:txBody>
      </p:sp>
      <p:pic>
        <p:nvPicPr>
          <p:cNvPr id="1026" name="Picture 2">
            <a:extLst>
              <a:ext uri="{FF2B5EF4-FFF2-40B4-BE49-F238E27FC236}">
                <a16:creationId xmlns:a16="http://schemas.microsoft.com/office/drawing/2014/main" id="{C3C2DB38-DA96-C54D-8E53-3739F469C514}"/>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0111378" y="223770"/>
            <a:ext cx="1401288" cy="18793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595A196-7B49-6A45-893E-319C84253D23}"/>
              </a:ext>
            </a:extLst>
          </p:cNvPr>
          <p:cNvSpPr txBox="1"/>
          <p:nvPr/>
        </p:nvSpPr>
        <p:spPr>
          <a:xfrm>
            <a:off x="9571050" y="2185545"/>
            <a:ext cx="2481944" cy="738664"/>
          </a:xfrm>
          <a:prstGeom prst="rect">
            <a:avLst/>
          </a:prstGeom>
          <a:noFill/>
        </p:spPr>
        <p:txBody>
          <a:bodyPr wrap="square" rtlCol="0">
            <a:spAutoFit/>
          </a:bodyPr>
          <a:lstStyle/>
          <a:p>
            <a:pPr algn="ctr"/>
            <a:r>
              <a:rPr lang="en-US" sz="1400"/>
              <a:t>CAP Theorem Creator</a:t>
            </a:r>
          </a:p>
          <a:p>
            <a:pPr algn="ctr"/>
            <a:r>
              <a:rPr lang="en-US" sz="1400"/>
              <a:t>VP Infrastructure @Google</a:t>
            </a:r>
          </a:p>
          <a:p>
            <a:pPr algn="ctr"/>
            <a:r>
              <a:rPr lang="en-US" sz="1400"/>
              <a:t>CS Professor @UCBerkeley</a:t>
            </a:r>
          </a:p>
        </p:txBody>
      </p:sp>
    </p:spTree>
    <p:extLst>
      <p:ext uri="{BB962C8B-B14F-4D97-AF65-F5344CB8AC3E}">
        <p14:creationId xmlns:p14="http://schemas.microsoft.com/office/powerpoint/2010/main" val="1511075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A23751-7167-3840-83C5-905A27CE2E32}"/>
              </a:ext>
            </a:extLst>
          </p:cNvPr>
          <p:cNvSpPr txBox="1"/>
          <p:nvPr/>
        </p:nvSpPr>
        <p:spPr>
          <a:xfrm>
            <a:off x="464897" y="476039"/>
            <a:ext cx="6349341" cy="3416320"/>
          </a:xfrm>
          <a:prstGeom prst="rect">
            <a:avLst/>
          </a:prstGeom>
          <a:noFill/>
        </p:spPr>
        <p:txBody>
          <a:bodyPr wrap="square" rtlCol="0">
            <a:spAutoFit/>
          </a:bodyPr>
          <a:lstStyle/>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Distributed Computation</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Map/Reduce   (Google Search, Hadoop/HDFS, Spark RDDs, Databricks)</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examples: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word count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shuffle (similar words move closer to each other)</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RDD = Resilient Distributed Dataset</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More: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Hive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Kafka (messaging + computations)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Databricks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DeltaLake</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(distributed transactions)</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Azure POLARIS</a:t>
            </a:r>
          </a:p>
        </p:txBody>
      </p:sp>
    </p:spTree>
    <p:extLst>
      <p:ext uri="{BB962C8B-B14F-4D97-AF65-F5344CB8AC3E}">
        <p14:creationId xmlns:p14="http://schemas.microsoft.com/office/powerpoint/2010/main" val="2164306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3668CD-597D-A242-89FB-97621194663A}"/>
              </a:ext>
            </a:extLst>
          </p:cNvPr>
          <p:cNvSpPr txBox="1"/>
          <p:nvPr/>
        </p:nvSpPr>
        <p:spPr>
          <a:xfrm>
            <a:off x="308758" y="451262"/>
            <a:ext cx="10094026" cy="5816977"/>
          </a:xfrm>
          <a:prstGeom prst="rect">
            <a:avLst/>
          </a:prstGeom>
          <a:noFill/>
        </p:spPr>
        <p:txBody>
          <a:bodyPr wrap="square" rtlCol="0">
            <a:spAutoFit/>
          </a:bodyPr>
          <a:lstStyle/>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Messaging &amp; Streaming</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microservices, loosely-coupled systems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producers/subscribers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brokers - process messages (between producers and subscribers)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short-term persistence</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Kafka:</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message - immutable array of bytes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topic - a feed of messages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producer - publishes messages to a topic</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consumer (single-threaded subscriber)</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broker - one of the servers that comprise Kafka cluster</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Kafka'a</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topic is basically a pipe, a messaging bus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When topic gets big - we replicate it into several partitions.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each partition topic has its own broker</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messages distributed between partitions using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consisten</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hashing</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Within each partition we can maintain order of messages, but we lose order globally</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New ideas: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add more calculation ability inside Kafka.</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For example, instead of moving data through Kafka to a database,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and then doing query calculations in this database,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why can't we do these calculations in Kafka (or nearby microservices)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and get rid of the database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Lambda architecture: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database     - slow complete batch processing</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events queue - fast summaries from streams</a:t>
            </a:r>
          </a:p>
          <a:p>
            <a:endParaRPr lang="en-US" sz="1200" dirty="0"/>
          </a:p>
        </p:txBody>
      </p:sp>
    </p:spTree>
    <p:extLst>
      <p:ext uri="{BB962C8B-B14F-4D97-AF65-F5344CB8AC3E}">
        <p14:creationId xmlns:p14="http://schemas.microsoft.com/office/powerpoint/2010/main" val="1576511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B6E3D-6A71-F547-8813-9A8B6557D590}"/>
              </a:ext>
            </a:extLst>
          </p:cNvPr>
          <p:cNvSpPr txBox="1"/>
          <p:nvPr/>
        </p:nvSpPr>
        <p:spPr>
          <a:xfrm>
            <a:off x="95003" y="488085"/>
            <a:ext cx="5284518" cy="6340197"/>
          </a:xfrm>
          <a:prstGeom prst="rect">
            <a:avLst/>
          </a:prstGeom>
          <a:noFill/>
        </p:spPr>
        <p:txBody>
          <a:bodyPr wrap="square" rtlCol="0">
            <a:spAutoFit/>
          </a:bodyPr>
          <a:lstStyle/>
          <a:p>
            <a:r>
              <a:rPr lang="en-US" sz="2000" b="1" dirty="0">
                <a:solidFill>
                  <a:srgbClr val="00B050"/>
                </a:solidFill>
                <a:latin typeface="Menlo" panose="020B0609030804020204" pitchFamily="49" charset="0"/>
                <a:ea typeface="Menlo" panose="020B0609030804020204" pitchFamily="49" charset="0"/>
                <a:cs typeface="Menlo" panose="020B0609030804020204" pitchFamily="49" charset="0"/>
              </a:rPr>
              <a:t>80% of data is unstructured</a:t>
            </a:r>
          </a:p>
          <a:p>
            <a:r>
              <a:rPr lang="en-US" sz="1400" dirty="0">
                <a:ea typeface="Menlo" panose="020B0609030804020204" pitchFamily="49" charset="0"/>
                <a:cs typeface="Menlo" panose="020B0609030804020204" pitchFamily="49" charset="0"/>
              </a:rPr>
              <a:t>  </a:t>
            </a:r>
          </a:p>
          <a:p>
            <a:r>
              <a:rPr lang="en-US" sz="2000" b="1" dirty="0">
                <a:solidFill>
                  <a:srgbClr val="00B050"/>
                </a:solidFill>
                <a:ea typeface="Menlo" panose="020B0609030804020204" pitchFamily="49" charset="0"/>
                <a:cs typeface="Menlo" panose="020B0609030804020204" pitchFamily="49" charset="0"/>
              </a:rPr>
              <a:t>Apache Cassandra</a:t>
            </a:r>
          </a:p>
          <a:p>
            <a:pPr marL="285750" indent="-285750">
              <a:buFont typeface="Arial" panose="020B0604020202020204" pitchFamily="34" charset="0"/>
              <a:buChar char="•"/>
            </a:pPr>
            <a:r>
              <a:rPr lang="en-US" sz="1400" dirty="0">
                <a:ea typeface="Menlo" panose="020B0609030804020204" pitchFamily="49" charset="0"/>
                <a:cs typeface="Menlo" panose="020B0609030804020204" pitchFamily="49" charset="0"/>
              </a:rPr>
              <a:t>Facebook, open source since 2008</a:t>
            </a:r>
          </a:p>
          <a:p>
            <a:pPr marL="285750" indent="-285750">
              <a:buFont typeface="Arial" panose="020B0604020202020204" pitchFamily="34" charset="0"/>
              <a:buChar char="•"/>
            </a:pPr>
            <a:r>
              <a:rPr lang="en-US" sz="1400" dirty="0">
                <a:ea typeface="Menlo" panose="020B0609030804020204" pitchFamily="49" charset="0"/>
                <a:cs typeface="Menlo" panose="020B0609030804020204" pitchFamily="49" charset="0"/>
              </a:rPr>
              <a:t>hybrid between key-value and a tabular DB</a:t>
            </a:r>
          </a:p>
          <a:p>
            <a:pPr marL="285750" indent="-285750">
              <a:buFont typeface="Arial" panose="020B0604020202020204" pitchFamily="34" charset="0"/>
              <a:buChar char="•"/>
            </a:pPr>
            <a:r>
              <a:rPr lang="en-US" sz="1400" dirty="0">
                <a:ea typeface="Menlo" panose="020B0609030804020204" pitchFamily="49" charset="0"/>
                <a:cs typeface="Menlo" panose="020B0609030804020204" pitchFamily="49" charset="0"/>
              </a:rPr>
              <a:t>multi-datacenter, multi-nodes, redundancy, replication, recovery</a:t>
            </a:r>
          </a:p>
          <a:p>
            <a:pPr marL="285750" indent="-285750">
              <a:buFont typeface="Arial" panose="020B0604020202020204" pitchFamily="34" charset="0"/>
              <a:buChar char="•"/>
            </a:pPr>
            <a:r>
              <a:rPr lang="en-US" sz="1400" dirty="0">
                <a:ea typeface="Menlo" panose="020B0609030804020204" pitchFamily="49" charset="0"/>
                <a:cs typeface="Menlo" panose="020B0609030804020204" pitchFamily="49" charset="0"/>
              </a:rPr>
              <a:t>Can't do joins or subqueries.</a:t>
            </a:r>
          </a:p>
          <a:p>
            <a:endParaRPr lang="en-US" sz="1400" dirty="0">
              <a:ea typeface="Menlo" panose="020B0609030804020204" pitchFamily="49" charset="0"/>
              <a:cs typeface="Menlo" panose="020B0609030804020204" pitchFamily="49" charset="0"/>
            </a:endParaRPr>
          </a:p>
          <a:p>
            <a:r>
              <a:rPr lang="en-US" sz="2000" b="1" dirty="0">
                <a:solidFill>
                  <a:srgbClr val="00B050"/>
                </a:solidFill>
                <a:ea typeface="Menlo" panose="020B0609030804020204" pitchFamily="49" charset="0"/>
                <a:cs typeface="Menlo" panose="020B0609030804020204" pitchFamily="49" charset="0"/>
              </a:rPr>
              <a:t>MongoDB</a:t>
            </a:r>
          </a:p>
          <a:p>
            <a:r>
              <a:rPr lang="en-US" sz="1400" dirty="0">
                <a:ea typeface="Menlo" panose="020B0609030804020204" pitchFamily="49" charset="0"/>
                <a:cs typeface="Menlo" panose="020B0609030804020204" pitchFamily="49" charset="0"/>
              </a:rPr>
              <a:t>Documents, JSON, documents, no schema</a:t>
            </a:r>
          </a:p>
          <a:p>
            <a:endParaRPr lang="en-US" sz="1400" dirty="0">
              <a:ea typeface="Menlo" panose="020B0609030804020204" pitchFamily="49" charset="0"/>
              <a:cs typeface="Menlo" panose="020B0609030804020204" pitchFamily="49" charset="0"/>
            </a:endParaRPr>
          </a:p>
          <a:p>
            <a:r>
              <a:rPr lang="en-US" sz="2000" b="1" dirty="0">
                <a:solidFill>
                  <a:srgbClr val="00B050"/>
                </a:solidFill>
                <a:ea typeface="Menlo" panose="020B0609030804020204" pitchFamily="49" charset="0"/>
                <a:cs typeface="Menlo" panose="020B0609030804020204" pitchFamily="49" charset="0"/>
              </a:rPr>
              <a:t>HBase</a:t>
            </a:r>
          </a:p>
          <a:p>
            <a:pPr marL="285750" indent="-285750">
              <a:buFont typeface="Arial" panose="020B0604020202020204" pitchFamily="34" charset="0"/>
              <a:buChar char="•"/>
            </a:pPr>
            <a:r>
              <a:rPr lang="en-US" sz="1400" dirty="0">
                <a:ea typeface="Menlo" panose="020B0609030804020204" pitchFamily="49" charset="0"/>
                <a:cs typeface="Menlo" panose="020B0609030804020204" pitchFamily="49" charset="0"/>
              </a:rPr>
              <a:t>Key-Value store modeled after Google's </a:t>
            </a:r>
            <a:r>
              <a:rPr lang="en-US" sz="1400" dirty="0" err="1">
                <a:ea typeface="Menlo" panose="020B0609030804020204" pitchFamily="49" charset="0"/>
                <a:cs typeface="Menlo" panose="020B0609030804020204" pitchFamily="49" charset="0"/>
              </a:rPr>
              <a:t>BigTable</a:t>
            </a:r>
            <a:r>
              <a:rPr lang="en-US" sz="1400" dirty="0">
                <a:ea typeface="Menlo" panose="020B0609030804020204" pitchFamily="49" charset="0"/>
                <a:cs typeface="Menlo" panose="020B0609030804020204" pitchFamily="49" charset="0"/>
              </a:rPr>
              <a:t>, </a:t>
            </a:r>
          </a:p>
          <a:p>
            <a:pPr marL="285750" indent="-285750">
              <a:buFont typeface="Arial" panose="020B0604020202020204" pitchFamily="34" charset="0"/>
              <a:buChar char="•"/>
            </a:pPr>
            <a:r>
              <a:rPr lang="en-US" sz="1400" dirty="0">
                <a:ea typeface="Menlo" panose="020B0609030804020204" pitchFamily="49" charset="0"/>
                <a:cs typeface="Menlo" panose="020B0609030804020204" pitchFamily="49" charset="0"/>
              </a:rPr>
              <a:t>runs on top of HDFS (Hadoop Distributed File System)</a:t>
            </a:r>
          </a:p>
          <a:p>
            <a:pPr marL="285750" indent="-285750">
              <a:buFont typeface="Arial" panose="020B0604020202020204" pitchFamily="34" charset="0"/>
              <a:buChar char="•"/>
            </a:pPr>
            <a:r>
              <a:rPr lang="en-US" sz="1400" dirty="0">
                <a:ea typeface="Menlo" panose="020B0609030804020204" pitchFamily="49" charset="0"/>
                <a:cs typeface="Menlo" panose="020B0609030804020204" pitchFamily="49" charset="0"/>
              </a:rPr>
              <a:t>partitioned into tables, tables into column families,</a:t>
            </a:r>
          </a:p>
          <a:p>
            <a:pPr marL="285750" indent="-285750">
              <a:buFont typeface="Arial" panose="020B0604020202020204" pitchFamily="34" charset="0"/>
              <a:buChar char="•"/>
            </a:pPr>
            <a:r>
              <a:rPr lang="en-US" sz="1400" dirty="0">
                <a:ea typeface="Menlo" panose="020B0609030804020204" pitchFamily="49" charset="0"/>
                <a:cs typeface="Menlo" panose="020B0609030804020204" pitchFamily="49" charset="0"/>
              </a:rPr>
              <a:t>Java, map-reduce</a:t>
            </a:r>
          </a:p>
          <a:p>
            <a:endParaRPr lang="en-US" sz="1400" dirty="0">
              <a:ea typeface="Menlo" panose="020B0609030804020204" pitchFamily="49" charset="0"/>
              <a:cs typeface="Menlo" panose="020B0609030804020204" pitchFamily="49" charset="0"/>
            </a:endParaRPr>
          </a:p>
          <a:p>
            <a:r>
              <a:rPr lang="en-US" sz="2000" b="1" dirty="0">
                <a:solidFill>
                  <a:srgbClr val="00B050"/>
                </a:solidFill>
                <a:ea typeface="Menlo" panose="020B0609030804020204" pitchFamily="49" charset="0"/>
                <a:cs typeface="Menlo" panose="020B0609030804020204" pitchFamily="49" charset="0"/>
              </a:rPr>
              <a:t>Hive</a:t>
            </a:r>
          </a:p>
          <a:p>
            <a:r>
              <a:rPr lang="en-US" sz="1400" dirty="0">
                <a:ea typeface="Menlo" panose="020B0609030804020204" pitchFamily="49" charset="0"/>
                <a:cs typeface="Menlo" panose="020B0609030804020204" pitchFamily="49" charset="0"/>
              </a:rPr>
              <a:t>for of-line batch map/reduce jobs, Hadoop DFS</a:t>
            </a:r>
          </a:p>
          <a:p>
            <a:endParaRPr lang="en-US" sz="1400" dirty="0">
              <a:ea typeface="Menlo" panose="020B0609030804020204" pitchFamily="49" charset="0"/>
              <a:cs typeface="Menlo" panose="020B0609030804020204" pitchFamily="49" charset="0"/>
            </a:endParaRPr>
          </a:p>
          <a:p>
            <a:r>
              <a:rPr lang="en-US" sz="2000" b="1" dirty="0">
                <a:solidFill>
                  <a:srgbClr val="00B050"/>
                </a:solidFill>
                <a:ea typeface="Menlo" panose="020B0609030804020204" pitchFamily="49" charset="0"/>
                <a:cs typeface="Menlo" panose="020B0609030804020204" pitchFamily="49" charset="0"/>
              </a:rPr>
              <a:t>key-value store (many ...)</a:t>
            </a:r>
          </a:p>
          <a:p>
            <a:r>
              <a:rPr lang="en-US" sz="1400" dirty="0">
                <a:ea typeface="Menlo" panose="020B0609030804020204" pitchFamily="49" charset="0"/>
                <a:cs typeface="Menlo" panose="020B0609030804020204" pitchFamily="49" charset="0"/>
              </a:rPr>
              <a:t>column-based store (Cassandra, HBase)</a:t>
            </a:r>
          </a:p>
          <a:p>
            <a:r>
              <a:rPr lang="en-US" sz="1400" dirty="0">
                <a:ea typeface="Menlo" panose="020B0609030804020204" pitchFamily="49" charset="0"/>
                <a:cs typeface="Menlo" panose="020B0609030804020204" pitchFamily="49" charset="0"/>
              </a:rPr>
              <a:t>document-based store (MongoDB, CouchDB)</a:t>
            </a:r>
          </a:p>
          <a:p>
            <a:endParaRPr lang="en-US" sz="1400" dirty="0">
              <a:ea typeface="Menlo" panose="020B0609030804020204" pitchFamily="49" charset="0"/>
              <a:cs typeface="Menlo" panose="020B0609030804020204" pitchFamily="49" charset="0"/>
            </a:endParaRPr>
          </a:p>
          <a:p>
            <a:r>
              <a:rPr lang="en-US" sz="2000" b="1" dirty="0">
                <a:solidFill>
                  <a:srgbClr val="00B050"/>
                </a:solidFill>
                <a:ea typeface="Menlo" panose="020B0609030804020204" pitchFamily="49" charset="0"/>
                <a:cs typeface="Menlo" panose="020B0609030804020204" pitchFamily="49" charset="0"/>
              </a:rPr>
              <a:t>Graph-based DB </a:t>
            </a:r>
          </a:p>
          <a:p>
            <a:r>
              <a:rPr lang="en-US" sz="1400" dirty="0">
                <a:ea typeface="Menlo" panose="020B0609030804020204" pitchFamily="49" charset="0"/>
                <a:cs typeface="Menlo" panose="020B0609030804020204" pitchFamily="49" charset="0"/>
              </a:rPr>
              <a:t>(Neo4J)</a:t>
            </a:r>
          </a:p>
        </p:txBody>
      </p:sp>
      <p:sp>
        <p:nvSpPr>
          <p:cNvPr id="3" name="TextBox 2">
            <a:extLst>
              <a:ext uri="{FF2B5EF4-FFF2-40B4-BE49-F238E27FC236}">
                <a16:creationId xmlns:a16="http://schemas.microsoft.com/office/drawing/2014/main" id="{9248CF2A-4079-E946-B515-1BE18F6F4F52}"/>
              </a:ext>
            </a:extLst>
          </p:cNvPr>
          <p:cNvSpPr txBox="1"/>
          <p:nvPr/>
        </p:nvSpPr>
        <p:spPr>
          <a:xfrm>
            <a:off x="95003" y="118753"/>
            <a:ext cx="5878285" cy="369332"/>
          </a:xfrm>
          <a:prstGeom prst="rect">
            <a:avLst/>
          </a:prstGeom>
          <a:noFill/>
        </p:spPr>
        <p:txBody>
          <a:bodyPr wrap="square" rtlCol="0">
            <a:spAutoFit/>
          </a:bodyPr>
          <a:lstStyle/>
          <a:p>
            <a:r>
              <a:rPr lang="en-US" b="1" dirty="0">
                <a:solidFill>
                  <a:srgbClr val="00B050"/>
                </a:solidFill>
                <a:latin typeface="Menlo" panose="020B0609030804020204" pitchFamily="49" charset="0"/>
                <a:ea typeface="Menlo" panose="020B0609030804020204" pitchFamily="49" charset="0"/>
                <a:cs typeface="Menlo" panose="020B0609030804020204" pitchFamily="49" charset="0"/>
              </a:rPr>
              <a:t>NoSQL Databases</a:t>
            </a:r>
            <a:endParaRPr lang="en-US" b="1" dirty="0">
              <a:solidFill>
                <a:srgbClr val="00B050"/>
              </a:solidFill>
            </a:endParaRPr>
          </a:p>
        </p:txBody>
      </p:sp>
      <p:sp>
        <p:nvSpPr>
          <p:cNvPr id="4" name="TextBox 3">
            <a:extLst>
              <a:ext uri="{FF2B5EF4-FFF2-40B4-BE49-F238E27FC236}">
                <a16:creationId xmlns:a16="http://schemas.microsoft.com/office/drawing/2014/main" id="{A06DB9B8-74DE-A145-B6EA-466D6DD00212}"/>
              </a:ext>
            </a:extLst>
          </p:cNvPr>
          <p:cNvSpPr txBox="1"/>
          <p:nvPr/>
        </p:nvSpPr>
        <p:spPr>
          <a:xfrm>
            <a:off x="6255510" y="751344"/>
            <a:ext cx="5631690" cy="5355312"/>
          </a:xfrm>
          <a:prstGeom prst="rect">
            <a:avLst/>
          </a:prstGeom>
          <a:noFill/>
        </p:spPr>
        <p:txBody>
          <a:bodyPr wrap="square" rtlCol="0">
            <a:spAutoFit/>
          </a:bodyPr>
          <a:lstStyle/>
          <a:p>
            <a:r>
              <a:rPr lang="en-US" sz="2000" b="1" dirty="0">
                <a:solidFill>
                  <a:srgbClr val="00B050"/>
                </a:solidFill>
              </a:rPr>
              <a:t>NoSQL DBs:</a:t>
            </a:r>
          </a:p>
          <a:p>
            <a:endParaRPr lang="en-US" sz="1400" dirty="0"/>
          </a:p>
          <a:p>
            <a:r>
              <a:rPr lang="en-US" sz="1400" b="1" dirty="0">
                <a:solidFill>
                  <a:srgbClr val="00B050"/>
                </a:solidFill>
              </a:rPr>
              <a:t>Key-Value Stores: </a:t>
            </a:r>
          </a:p>
          <a:p>
            <a:r>
              <a:rPr lang="en-US" sz="1400" dirty="0"/>
              <a:t>Redis, Voldemort, Dynamo, etc.</a:t>
            </a:r>
          </a:p>
          <a:p>
            <a:endParaRPr lang="en-US" sz="1400" dirty="0"/>
          </a:p>
          <a:p>
            <a:r>
              <a:rPr lang="en-US" sz="1400" b="1" dirty="0">
                <a:solidFill>
                  <a:srgbClr val="00B050"/>
                </a:solidFill>
              </a:rPr>
              <a:t>Document Databases</a:t>
            </a:r>
            <a:r>
              <a:rPr lang="en-US" sz="1400" dirty="0"/>
              <a:t>: </a:t>
            </a:r>
          </a:p>
          <a:p>
            <a:r>
              <a:rPr lang="en-US" sz="1400" dirty="0"/>
              <a:t>data is stored in documents, and these documents are grouped together in collections. Examples: CouchDB and MongoDB</a:t>
            </a:r>
          </a:p>
          <a:p>
            <a:endParaRPr lang="en-US" sz="1400" dirty="0"/>
          </a:p>
          <a:p>
            <a:r>
              <a:rPr lang="en-US" sz="1400" b="1" dirty="0">
                <a:solidFill>
                  <a:srgbClr val="00B050"/>
                </a:solidFill>
              </a:rPr>
              <a:t>Wide-Column Databases</a:t>
            </a:r>
            <a:r>
              <a:rPr lang="en-US" sz="1400" dirty="0"/>
              <a:t>: column families (tables).</a:t>
            </a:r>
          </a:p>
          <a:p>
            <a:r>
              <a:rPr lang="en-US" sz="1400" dirty="0"/>
              <a:t>Rows may have different number of fields (columns).</a:t>
            </a:r>
          </a:p>
          <a:p>
            <a:r>
              <a:rPr lang="en-US" sz="1400" dirty="0"/>
              <a:t>Columnar databases are best suited for analyzing large datasets.</a:t>
            </a:r>
          </a:p>
          <a:p>
            <a:r>
              <a:rPr lang="en-US" sz="1400" dirty="0"/>
              <a:t>Examples - Cassandra and HBase.</a:t>
            </a:r>
          </a:p>
          <a:p>
            <a:endParaRPr lang="en-US" sz="1400" dirty="0"/>
          </a:p>
          <a:p>
            <a:r>
              <a:rPr lang="en-US" sz="1400" b="1" dirty="0">
                <a:solidFill>
                  <a:srgbClr val="00B050"/>
                </a:solidFill>
              </a:rPr>
              <a:t>Graph Databases</a:t>
            </a:r>
            <a:r>
              <a:rPr lang="en-US" sz="1400" dirty="0"/>
              <a:t>: </a:t>
            </a:r>
          </a:p>
          <a:p>
            <a:r>
              <a:rPr lang="en-US" sz="1400" dirty="0"/>
              <a:t>Data is saved in graph structures</a:t>
            </a:r>
          </a:p>
          <a:p>
            <a:r>
              <a:rPr lang="en-US" sz="1400" dirty="0"/>
              <a:t>(nodes, properties, connections).</a:t>
            </a:r>
          </a:p>
          <a:p>
            <a:r>
              <a:rPr lang="en-US" sz="1400" dirty="0"/>
              <a:t>Examples: Neo4J and </a:t>
            </a:r>
            <a:r>
              <a:rPr lang="en-US" sz="1400" dirty="0" err="1"/>
              <a:t>InfiniteGraph</a:t>
            </a:r>
            <a:r>
              <a:rPr lang="en-US" sz="1400" dirty="0"/>
              <a:t>.</a:t>
            </a:r>
          </a:p>
          <a:p>
            <a:endParaRPr lang="en-US" sz="1400" dirty="0"/>
          </a:p>
          <a:p>
            <a:r>
              <a:rPr lang="en-US" sz="1400" b="1" dirty="0">
                <a:solidFill>
                  <a:srgbClr val="00B050"/>
                </a:solidFill>
              </a:rPr>
              <a:t>ACID Transactions</a:t>
            </a:r>
          </a:p>
          <a:p>
            <a:r>
              <a:rPr lang="en-US" sz="1400" b="1" dirty="0">
                <a:solidFill>
                  <a:srgbClr val="00B050"/>
                </a:solidFill>
              </a:rPr>
              <a:t>ACID = Atomicity, Consistency, Isolation, Durability</a:t>
            </a:r>
          </a:p>
          <a:p>
            <a:endParaRPr lang="en-US" sz="1400" dirty="0"/>
          </a:p>
          <a:p>
            <a:r>
              <a:rPr lang="en-US" sz="1400" dirty="0"/>
              <a:t>Most of the </a:t>
            </a:r>
            <a:r>
              <a:rPr lang="en-US" sz="1400" b="1" dirty="0">
                <a:solidFill>
                  <a:srgbClr val="00B050"/>
                </a:solidFill>
              </a:rPr>
              <a:t>NoSQL DBs sacrifice ACID</a:t>
            </a:r>
            <a:r>
              <a:rPr lang="en-US" sz="1400" dirty="0"/>
              <a:t> compliance </a:t>
            </a:r>
          </a:p>
          <a:p>
            <a:r>
              <a:rPr lang="en-US" sz="1400" dirty="0"/>
              <a:t>for performance and scalability.</a:t>
            </a:r>
          </a:p>
        </p:txBody>
      </p:sp>
    </p:spTree>
    <p:extLst>
      <p:ext uri="{BB962C8B-B14F-4D97-AF65-F5344CB8AC3E}">
        <p14:creationId xmlns:p14="http://schemas.microsoft.com/office/powerpoint/2010/main" val="3482635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04CFE8-2B03-5745-8CD9-B707F9ACB342}"/>
              </a:ext>
            </a:extLst>
          </p:cNvPr>
          <p:cNvSpPr txBox="1"/>
          <p:nvPr/>
        </p:nvSpPr>
        <p:spPr>
          <a:xfrm>
            <a:off x="308757" y="1012954"/>
            <a:ext cx="11673445" cy="3754874"/>
          </a:xfrm>
          <a:prstGeom prst="rect">
            <a:avLst/>
          </a:prstGeom>
          <a:noFill/>
        </p:spPr>
        <p:txBody>
          <a:bodyPr wrap="square" rtlCol="0">
            <a:spAutoFit/>
          </a:bodyPr>
          <a:lstStyle/>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Wide column stores (a.k.a. extensible record stores) </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store data in records with an ability to hold very large </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numbers of dynamic columns (billions).</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Since the column names as well as the record keys are not fixed, </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wide column stores can be seen as two-dimensional key-value stores.</a:t>
            </a:r>
          </a:p>
          <a:p>
            <a:endParaRPr lang="en-US" sz="14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Google's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BigTable</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is considered to be the origin of this class of databases.</a:t>
            </a:r>
          </a:p>
          <a:p>
            <a:endParaRPr lang="en-US" sz="14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Classical work: </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"Bigtable: A Distributed Storage System for Structured Data" (2006) by Fay Chang et al </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hlinkClick r:id="rId2"/>
              </a:rPr>
              <a:t>http://static.googleusercontent.com/media/research.google.com/en//archive/bigtable-osdi06.pdf</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a:t>
            </a:r>
          </a:p>
          <a:p>
            <a:endParaRPr lang="en-US" sz="14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Popular examples of WCS databases:</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 Cassandra (WCS based on ideas of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BigTable</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and DynamoDB)</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 HBase (WCS on top of Hadoop, based on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BigTable</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 Microsoft Azure Cosmos DB (Document store , Graph DBMS, Key-value store, WCS)</a:t>
            </a:r>
          </a:p>
        </p:txBody>
      </p:sp>
      <p:sp>
        <p:nvSpPr>
          <p:cNvPr id="4" name="TextBox 3">
            <a:extLst>
              <a:ext uri="{FF2B5EF4-FFF2-40B4-BE49-F238E27FC236}">
                <a16:creationId xmlns:a16="http://schemas.microsoft.com/office/drawing/2014/main" id="{0C071029-A630-EE4C-80B9-4FFA0DD5FF24}"/>
              </a:ext>
            </a:extLst>
          </p:cNvPr>
          <p:cNvSpPr txBox="1"/>
          <p:nvPr/>
        </p:nvSpPr>
        <p:spPr>
          <a:xfrm>
            <a:off x="154379" y="166255"/>
            <a:ext cx="5557652" cy="400110"/>
          </a:xfrm>
          <a:prstGeom prst="rect">
            <a:avLst/>
          </a:prstGeom>
          <a:noFill/>
        </p:spPr>
        <p:txBody>
          <a:bodyPr wrap="square" rtlCol="0">
            <a:spAutoFit/>
          </a:bodyPr>
          <a:lstStyle/>
          <a:p>
            <a:r>
              <a:rPr lang="en-US" sz="2000" b="1" dirty="0">
                <a:solidFill>
                  <a:srgbClr val="00B050"/>
                </a:solidFill>
                <a:latin typeface="Menlo" panose="020B0609030804020204" pitchFamily="49" charset="0"/>
                <a:ea typeface="Menlo" panose="020B0609030804020204" pitchFamily="49" charset="0"/>
                <a:cs typeface="Menlo" panose="020B0609030804020204" pitchFamily="49" charset="0"/>
              </a:rPr>
              <a:t>Wide column stores</a:t>
            </a:r>
            <a:endParaRPr lang="en-US" sz="2000" b="1" dirty="0">
              <a:solidFill>
                <a:srgbClr val="00B050"/>
              </a:solidFill>
            </a:endParaRPr>
          </a:p>
        </p:txBody>
      </p:sp>
    </p:spTree>
    <p:extLst>
      <p:ext uri="{BB962C8B-B14F-4D97-AF65-F5344CB8AC3E}">
        <p14:creationId xmlns:p14="http://schemas.microsoft.com/office/powerpoint/2010/main" val="555831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CFF257-566C-0D45-A76F-4B8464C8E84F}"/>
              </a:ext>
            </a:extLst>
          </p:cNvPr>
          <p:cNvSpPr txBox="1"/>
          <p:nvPr/>
        </p:nvSpPr>
        <p:spPr>
          <a:xfrm>
            <a:off x="247037" y="289679"/>
            <a:ext cx="5499007" cy="3816429"/>
          </a:xfrm>
          <a:prstGeom prst="rect">
            <a:avLst/>
          </a:prstGeom>
          <a:noFill/>
        </p:spPr>
        <p:txBody>
          <a:bodyPr wrap="square" rtlCol="0">
            <a:spAutoFit/>
          </a:bodyPr>
          <a:lstStyle/>
          <a:p>
            <a:r>
              <a:rPr lang="en-US" sz="2000" b="1" dirty="0">
                <a:solidFill>
                  <a:srgbClr val="00B050"/>
                </a:solidFill>
              </a:rPr>
              <a:t>Sorted Strings Table </a:t>
            </a:r>
          </a:p>
          <a:p>
            <a:r>
              <a:rPr lang="en-US" sz="1400" dirty="0"/>
              <a:t>is a file of key/value string pairs, sorted by keys</a:t>
            </a:r>
          </a:p>
          <a:p>
            <a:r>
              <a:rPr lang="en-US" sz="1400" dirty="0"/>
              <a:t>(borrowed from google)</a:t>
            </a:r>
          </a:p>
          <a:p>
            <a:endParaRPr lang="en-US" sz="1400" dirty="0"/>
          </a:p>
          <a:p>
            <a:endParaRPr lang="en-US" sz="1400" dirty="0"/>
          </a:p>
          <a:p>
            <a:endParaRPr lang="en-US" sz="1400" dirty="0"/>
          </a:p>
          <a:p>
            <a:r>
              <a:rPr lang="en-US" sz="2000" b="1" dirty="0">
                <a:solidFill>
                  <a:srgbClr val="00B050"/>
                </a:solidFill>
              </a:rPr>
              <a:t>LSM Trees</a:t>
            </a:r>
            <a:r>
              <a:rPr lang="en-US" sz="1400" dirty="0"/>
              <a:t> </a:t>
            </a:r>
          </a:p>
          <a:p>
            <a:r>
              <a:rPr lang="en-US" sz="1400" dirty="0"/>
              <a:t>Log Structured Merge Trees - in Cassandra</a:t>
            </a:r>
          </a:p>
          <a:p>
            <a:endParaRPr lang="en-US" sz="1400" dirty="0"/>
          </a:p>
          <a:p>
            <a:endParaRPr lang="en-US" sz="1400" dirty="0"/>
          </a:p>
          <a:p>
            <a:endParaRPr lang="en-US" sz="1400" dirty="0"/>
          </a:p>
          <a:p>
            <a:r>
              <a:rPr lang="en-US" sz="2000" b="1" dirty="0">
                <a:solidFill>
                  <a:srgbClr val="00B050"/>
                </a:solidFill>
              </a:rPr>
              <a:t>Persistent Segment Tree</a:t>
            </a:r>
            <a:r>
              <a:rPr lang="en-US" sz="1400" dirty="0"/>
              <a:t>  updates handled similar to how it </a:t>
            </a:r>
          </a:p>
          <a:p>
            <a:r>
              <a:rPr lang="en-US" sz="1400" dirty="0"/>
              <a:t>is done in version control systems. To avoid extra time </a:t>
            </a:r>
          </a:p>
          <a:p>
            <a:r>
              <a:rPr lang="en-US" sz="1400" dirty="0"/>
              <a:t>and space we only create nodes that have been modified, </a:t>
            </a:r>
          </a:p>
          <a:p>
            <a:r>
              <a:rPr lang="en-US" sz="1400" dirty="0"/>
              <a:t>and share rest of the tree from the previous version of the tree.</a:t>
            </a:r>
          </a:p>
          <a:p>
            <a:r>
              <a:rPr lang="en-US" sz="1400" dirty="0"/>
              <a:t>   - https://</a:t>
            </a:r>
            <a:r>
              <a:rPr lang="en-US" sz="1400" dirty="0" err="1"/>
              <a:t>iq.opengenus.org</a:t>
            </a:r>
            <a:r>
              <a:rPr lang="en-US" sz="1400" dirty="0"/>
              <a:t>/persistent-segment-tree/</a:t>
            </a:r>
          </a:p>
        </p:txBody>
      </p:sp>
      <p:sp>
        <p:nvSpPr>
          <p:cNvPr id="3" name="TextBox 2">
            <a:extLst>
              <a:ext uri="{FF2B5EF4-FFF2-40B4-BE49-F238E27FC236}">
                <a16:creationId xmlns:a16="http://schemas.microsoft.com/office/drawing/2014/main" id="{365B4DC5-7762-2A4D-B144-AE4022825725}"/>
              </a:ext>
            </a:extLst>
          </p:cNvPr>
          <p:cNvSpPr txBox="1"/>
          <p:nvPr/>
        </p:nvSpPr>
        <p:spPr>
          <a:xfrm>
            <a:off x="5953570" y="587346"/>
            <a:ext cx="5346608" cy="4585871"/>
          </a:xfrm>
          <a:prstGeom prst="rect">
            <a:avLst/>
          </a:prstGeom>
          <a:noFill/>
        </p:spPr>
        <p:txBody>
          <a:bodyPr wrap="square" rtlCol="0">
            <a:spAutoFit/>
          </a:bodyPr>
          <a:lstStyle/>
          <a:p>
            <a:r>
              <a:rPr lang="en-US" sz="2000" b="1" dirty="0" err="1">
                <a:solidFill>
                  <a:srgbClr val="00B050"/>
                </a:solidFill>
              </a:rPr>
              <a:t>RocksDB</a:t>
            </a:r>
            <a:r>
              <a:rPr lang="en-US" sz="1400" dirty="0"/>
              <a:t> - fast key-value store. </a:t>
            </a:r>
          </a:p>
          <a:p>
            <a:r>
              <a:rPr lang="en-US" sz="1400" dirty="0"/>
              <a:t>It is a fork of </a:t>
            </a:r>
            <a:r>
              <a:rPr lang="en-US" sz="1400" dirty="0" err="1"/>
              <a:t>LevelDB</a:t>
            </a:r>
            <a:r>
              <a:rPr lang="en-US" sz="1400" dirty="0"/>
              <a:t> by Google optimized for speed:</a:t>
            </a:r>
          </a:p>
          <a:p>
            <a:r>
              <a:rPr lang="en-US" sz="1400" dirty="0"/>
              <a:t>(use multiple CPUs, use SSDs)</a:t>
            </a:r>
          </a:p>
          <a:p>
            <a:endParaRPr lang="en-US" sz="1400" dirty="0"/>
          </a:p>
          <a:p>
            <a:r>
              <a:rPr lang="en-US" sz="1400" dirty="0"/>
              <a:t>Note: In 2018 Facebook switched storage for messages </a:t>
            </a:r>
          </a:p>
          <a:p>
            <a:r>
              <a:rPr lang="en-US" sz="1400" dirty="0"/>
              <a:t>from HBase to </a:t>
            </a:r>
            <a:r>
              <a:rPr lang="en-US" sz="1400" dirty="0" err="1"/>
              <a:t>RocksDB</a:t>
            </a:r>
            <a:r>
              <a:rPr lang="en-US" sz="1400" dirty="0"/>
              <a:t> as a MySQL storage engine.</a:t>
            </a:r>
          </a:p>
          <a:p>
            <a:endParaRPr lang="en-US" sz="1400" dirty="0"/>
          </a:p>
          <a:p>
            <a:r>
              <a:rPr lang="en-US" sz="1400" dirty="0"/>
              <a:t>Note: </a:t>
            </a:r>
            <a:r>
              <a:rPr lang="en-US" sz="1400" dirty="0" err="1"/>
              <a:t>RocksDB</a:t>
            </a:r>
            <a:r>
              <a:rPr lang="en-US" sz="1400" dirty="0"/>
              <a:t> is based on a log-structured </a:t>
            </a:r>
          </a:p>
          <a:p>
            <a:r>
              <a:rPr lang="en-US" sz="1400" dirty="0"/>
              <a:t>merge-tree (LSM tree) data structure.</a:t>
            </a:r>
          </a:p>
          <a:p>
            <a:r>
              <a:rPr lang="en-US" sz="1400" dirty="0"/>
              <a:t>    - </a:t>
            </a:r>
            <a:r>
              <a:rPr lang="en-US" sz="1400" dirty="0">
                <a:hlinkClick r:id="rId2"/>
              </a:rPr>
              <a:t>https://en.wikipedia.org/wiki/RocksDB</a:t>
            </a:r>
            <a:endParaRPr lang="en-US" sz="1400" dirty="0"/>
          </a:p>
          <a:p>
            <a:endParaRPr lang="en-US" sz="1400" dirty="0"/>
          </a:p>
          <a:p>
            <a:endParaRPr lang="en-US" sz="1400" dirty="0"/>
          </a:p>
          <a:p>
            <a:endParaRPr lang="en-US" sz="1400" dirty="0"/>
          </a:p>
          <a:p>
            <a:r>
              <a:rPr lang="en-US" sz="2000" b="1" dirty="0" err="1">
                <a:solidFill>
                  <a:srgbClr val="00B050"/>
                </a:solidFill>
              </a:rPr>
              <a:t>stackoverlow</a:t>
            </a:r>
            <a:r>
              <a:rPr lang="en-US" sz="2000" b="1" dirty="0">
                <a:solidFill>
                  <a:srgbClr val="00B050"/>
                </a:solidFill>
              </a:rPr>
              <a:t> architecture is .NET based :</a:t>
            </a:r>
          </a:p>
          <a:p>
            <a:r>
              <a:rPr lang="en-US" sz="1400" dirty="0"/>
              <a:t>   SQL Server 2019</a:t>
            </a:r>
          </a:p>
          <a:p>
            <a:r>
              <a:rPr lang="en-US" sz="1400" dirty="0"/>
              <a:t>   C#</a:t>
            </a:r>
          </a:p>
          <a:p>
            <a:r>
              <a:rPr lang="en-US" sz="1400" dirty="0"/>
              <a:t>   </a:t>
            </a:r>
            <a:r>
              <a:rPr lang="en-US" sz="1400" dirty="0" err="1"/>
              <a:t>ASP.Net</a:t>
            </a:r>
            <a:r>
              <a:rPr lang="en-US" sz="1400" dirty="0"/>
              <a:t> Core</a:t>
            </a:r>
          </a:p>
          <a:p>
            <a:r>
              <a:rPr lang="en-US" sz="1400" dirty="0"/>
              <a:t>   redundancy</a:t>
            </a:r>
          </a:p>
          <a:p>
            <a:r>
              <a:rPr lang="en-US" sz="1400" dirty="0"/>
              <a:t>   front end CDN, DNS and load balancing</a:t>
            </a:r>
          </a:p>
          <a:p>
            <a:r>
              <a:rPr lang="en-US" sz="1400" dirty="0"/>
              <a:t>   backend - Elastic Search and Redis caching</a:t>
            </a:r>
          </a:p>
        </p:txBody>
      </p:sp>
    </p:spTree>
    <p:extLst>
      <p:ext uri="{BB962C8B-B14F-4D97-AF65-F5344CB8AC3E}">
        <p14:creationId xmlns:p14="http://schemas.microsoft.com/office/powerpoint/2010/main" val="663971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1B7685-2DB3-9C46-B92C-35347E606BF3}"/>
              </a:ext>
            </a:extLst>
          </p:cNvPr>
          <p:cNvSpPr txBox="1"/>
          <p:nvPr/>
        </p:nvSpPr>
        <p:spPr>
          <a:xfrm>
            <a:off x="178130" y="142504"/>
            <a:ext cx="7992094" cy="4832092"/>
          </a:xfrm>
          <a:prstGeom prst="rect">
            <a:avLst/>
          </a:prstGeom>
          <a:noFill/>
        </p:spPr>
        <p:txBody>
          <a:bodyPr wrap="square" rtlCol="0">
            <a:spAutoFit/>
          </a:bodyPr>
          <a:lstStyle/>
          <a:p>
            <a:r>
              <a:rPr lang="en-US" sz="2800" b="1" dirty="0">
                <a:solidFill>
                  <a:srgbClr val="00B050"/>
                </a:solidFill>
              </a:rPr>
              <a:t>Which databases does Facebook use?</a:t>
            </a:r>
          </a:p>
          <a:p>
            <a:r>
              <a:rPr lang="en-US" sz="1400" dirty="0"/>
              <a:t>   https://</a:t>
            </a:r>
            <a:r>
              <a:rPr lang="en-US" sz="1400" dirty="0" err="1"/>
              <a:t>www.gangboard.com</a:t>
            </a:r>
            <a:r>
              <a:rPr lang="en-US" sz="1400" dirty="0"/>
              <a:t>/blog/what-database-does-</a:t>
            </a:r>
            <a:r>
              <a:rPr lang="en-US" sz="1400" dirty="0" err="1"/>
              <a:t>facebook</a:t>
            </a:r>
            <a:r>
              <a:rPr lang="en-US" sz="1400" dirty="0"/>
              <a:t>-use</a:t>
            </a:r>
          </a:p>
          <a:p>
            <a:r>
              <a:rPr lang="en-US" sz="1400" dirty="0"/>
              <a:t>   - MYSQL - primary DB for all structured data</a:t>
            </a:r>
          </a:p>
          <a:p>
            <a:r>
              <a:rPr lang="en-US" sz="1400" dirty="0"/>
              <a:t>   - HBase - for messaging. Data organized into regional servers.</a:t>
            </a:r>
          </a:p>
          <a:p>
            <a:r>
              <a:rPr lang="en-US" sz="1400" dirty="0"/>
              <a:t>       HBase list, WAL (Write-Ahead Log) = </a:t>
            </a:r>
            <a:r>
              <a:rPr lang="en-US" sz="1400" dirty="0" err="1"/>
              <a:t>HLog</a:t>
            </a:r>
            <a:r>
              <a:rPr lang="en-US" sz="1400" dirty="0"/>
              <a:t> - stored in in-memory </a:t>
            </a:r>
            <a:r>
              <a:rPr lang="en-US" sz="1400" dirty="0" err="1"/>
              <a:t>MemStore</a:t>
            </a:r>
            <a:r>
              <a:rPr lang="en-US" sz="1400" dirty="0"/>
              <a:t>.</a:t>
            </a:r>
          </a:p>
          <a:p>
            <a:r>
              <a:rPr lang="en-US" sz="1400" dirty="0"/>
              <a:t>   - Cassandra - extensibility and availability, inbox search, etc.</a:t>
            </a:r>
          </a:p>
          <a:p>
            <a:r>
              <a:rPr lang="en-US" sz="1400" dirty="0"/>
              <a:t>   - Haystack - universal object store, used to store and serve photos</a:t>
            </a:r>
          </a:p>
          <a:p>
            <a:r>
              <a:rPr lang="en-US" sz="1400" dirty="0"/>
              <a:t>                15 </a:t>
            </a:r>
            <a:r>
              <a:rPr lang="en-US" sz="1400" dirty="0" err="1"/>
              <a:t>Bln</a:t>
            </a:r>
            <a:r>
              <a:rPr lang="en-US" sz="1400" dirty="0"/>
              <a:t> photos * 4 formats = 60 B photos</a:t>
            </a:r>
          </a:p>
          <a:p>
            <a:r>
              <a:rPr lang="en-US" sz="1400" dirty="0"/>
              <a:t>   - Memcached - in-memory key-value store, multiple clusters,</a:t>
            </a:r>
          </a:p>
          <a:p>
            <a:endParaRPr lang="en-US" sz="1400" dirty="0"/>
          </a:p>
          <a:p>
            <a:endParaRPr lang="en-US" sz="1400" dirty="0"/>
          </a:p>
          <a:p>
            <a:endParaRPr lang="en-US" sz="1400" dirty="0"/>
          </a:p>
          <a:p>
            <a:r>
              <a:rPr lang="en-US" sz="2800" b="1" dirty="0">
                <a:solidFill>
                  <a:srgbClr val="00B050"/>
                </a:solidFill>
              </a:rPr>
              <a:t>FB Data Warehouse </a:t>
            </a:r>
          </a:p>
          <a:p>
            <a:r>
              <a:rPr lang="en-US" sz="2800" b="1" dirty="0">
                <a:solidFill>
                  <a:srgbClr val="00B050"/>
                </a:solidFill>
              </a:rPr>
              <a:t>(2014 - scaling to 300 PB):</a:t>
            </a:r>
          </a:p>
          <a:p>
            <a:r>
              <a:rPr lang="en-US" sz="1400" dirty="0"/>
              <a:t>   https://</a:t>
            </a:r>
            <a:r>
              <a:rPr lang="en-US" sz="1400" dirty="0" err="1"/>
              <a:t>engineering.fb.com</a:t>
            </a:r>
            <a:r>
              <a:rPr lang="en-US" sz="1400" dirty="0"/>
              <a:t>/core-data/scaling-the-facebook-data-warehouse-to-300-pb/</a:t>
            </a:r>
          </a:p>
          <a:p>
            <a:r>
              <a:rPr lang="en-US" sz="1400" dirty="0"/>
              <a:t>   Hive, </a:t>
            </a:r>
            <a:r>
              <a:rPr lang="en-US" sz="1400" dirty="0" err="1"/>
              <a:t>RCFile</a:t>
            </a:r>
            <a:r>
              <a:rPr lang="en-US" sz="1400" dirty="0"/>
              <a:t> (Record-Columnar File Format)</a:t>
            </a:r>
          </a:p>
          <a:p>
            <a:r>
              <a:rPr lang="en-US" sz="1400" dirty="0"/>
              <a:t>   Originally FB </a:t>
            </a:r>
            <a:r>
              <a:rPr lang="en-US" sz="1400" dirty="0" err="1"/>
              <a:t>ORCFile</a:t>
            </a:r>
            <a:r>
              <a:rPr lang="en-US" sz="1400" dirty="0"/>
              <a:t> writer used sorted dictionaries in red-black trees.</a:t>
            </a:r>
          </a:p>
          <a:p>
            <a:r>
              <a:rPr lang="en-US" sz="1400" dirty="0"/>
              <a:t>   Later for performance change the format to not-sorted</a:t>
            </a:r>
          </a:p>
          <a:p>
            <a:r>
              <a:rPr lang="en-US" sz="1400" dirty="0"/>
              <a:t>   compressed memory-efficient hashing.</a:t>
            </a:r>
          </a:p>
        </p:txBody>
      </p:sp>
      <p:sp>
        <p:nvSpPr>
          <p:cNvPr id="3" name="TextBox 2">
            <a:extLst>
              <a:ext uri="{FF2B5EF4-FFF2-40B4-BE49-F238E27FC236}">
                <a16:creationId xmlns:a16="http://schemas.microsoft.com/office/drawing/2014/main" id="{ECC5BA0B-2D8E-0D40-A39D-310D4A25EF48}"/>
              </a:ext>
            </a:extLst>
          </p:cNvPr>
          <p:cNvSpPr txBox="1"/>
          <p:nvPr/>
        </p:nvSpPr>
        <p:spPr>
          <a:xfrm>
            <a:off x="8490858" y="373337"/>
            <a:ext cx="3299301" cy="1384995"/>
          </a:xfrm>
          <a:prstGeom prst="rect">
            <a:avLst/>
          </a:prstGeom>
          <a:noFill/>
        </p:spPr>
        <p:txBody>
          <a:bodyPr wrap="none" rtlCol="0">
            <a:spAutoFit/>
          </a:bodyPr>
          <a:lstStyle/>
          <a:p>
            <a:r>
              <a:rPr lang="en-US" sz="1400" b="1" dirty="0">
                <a:solidFill>
                  <a:srgbClr val="FF0000"/>
                </a:solidFill>
                <a:latin typeface="Menlo" panose="020B0609030804020204" pitchFamily="49" charset="0"/>
                <a:ea typeface="Menlo" panose="020B0609030804020204" pitchFamily="49" charset="0"/>
                <a:cs typeface="Menlo" panose="020B0609030804020204" pitchFamily="49" charset="0"/>
              </a:rPr>
              <a:t>Facebook - number of servers:</a:t>
            </a:r>
          </a:p>
          <a:p>
            <a:r>
              <a:rPr lang="en-US" sz="1400" b="1" dirty="0">
                <a:solidFill>
                  <a:srgbClr val="FF0000"/>
                </a:solidFill>
                <a:latin typeface="Menlo" panose="020B0609030804020204" pitchFamily="49" charset="0"/>
                <a:ea typeface="Menlo" panose="020B0609030804020204" pitchFamily="49" charset="0"/>
                <a:cs typeface="Menlo" panose="020B0609030804020204" pitchFamily="49" charset="0"/>
              </a:rPr>
              <a:t>  2008 -  10K</a:t>
            </a:r>
          </a:p>
          <a:p>
            <a:r>
              <a:rPr lang="en-US" sz="1400" b="1" dirty="0">
                <a:solidFill>
                  <a:srgbClr val="FF0000"/>
                </a:solidFill>
                <a:latin typeface="Menlo" panose="020B0609030804020204" pitchFamily="49" charset="0"/>
                <a:ea typeface="Menlo" panose="020B0609030804020204" pitchFamily="49" charset="0"/>
                <a:cs typeface="Menlo" panose="020B0609030804020204" pitchFamily="49" charset="0"/>
              </a:rPr>
              <a:t>  2009 -  30K</a:t>
            </a:r>
          </a:p>
          <a:p>
            <a:r>
              <a:rPr lang="en-US" sz="1400" b="1" dirty="0">
                <a:solidFill>
                  <a:srgbClr val="FF0000"/>
                </a:solidFill>
                <a:latin typeface="Menlo" panose="020B0609030804020204" pitchFamily="49" charset="0"/>
                <a:ea typeface="Menlo" panose="020B0609030804020204" pitchFamily="49" charset="0"/>
                <a:cs typeface="Menlo" panose="020B0609030804020204" pitchFamily="49" charset="0"/>
              </a:rPr>
              <a:t>  2010 -  60K</a:t>
            </a:r>
          </a:p>
          <a:p>
            <a:r>
              <a:rPr lang="en-US" sz="1400" b="1" dirty="0">
                <a:solidFill>
                  <a:srgbClr val="FF0000"/>
                </a:solidFill>
                <a:latin typeface="Menlo" panose="020B0609030804020204" pitchFamily="49" charset="0"/>
                <a:ea typeface="Menlo" panose="020B0609030804020204" pitchFamily="49" charset="0"/>
                <a:cs typeface="Menlo" panose="020B0609030804020204" pitchFamily="49" charset="0"/>
              </a:rPr>
              <a:t>  2018 - 200K (estimated)</a:t>
            </a:r>
          </a:p>
          <a:p>
            <a:r>
              <a:rPr lang="en-US" sz="1400" b="1" dirty="0">
                <a:solidFill>
                  <a:srgbClr val="FF0000"/>
                </a:solidFill>
                <a:latin typeface="Menlo" panose="020B0609030804020204" pitchFamily="49" charset="0"/>
                <a:ea typeface="Menlo" panose="020B0609030804020204" pitchFamily="49" charset="0"/>
                <a:cs typeface="Menlo" panose="020B0609030804020204" pitchFamily="49" charset="0"/>
              </a:rPr>
              <a:t>  2021 - ?</a:t>
            </a:r>
          </a:p>
        </p:txBody>
      </p:sp>
    </p:spTree>
    <p:extLst>
      <p:ext uri="{BB962C8B-B14F-4D97-AF65-F5344CB8AC3E}">
        <p14:creationId xmlns:p14="http://schemas.microsoft.com/office/powerpoint/2010/main" val="3105669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671568-238A-A14C-B415-7209B84DAD6F}"/>
              </a:ext>
            </a:extLst>
          </p:cNvPr>
          <p:cNvSpPr txBox="1"/>
          <p:nvPr/>
        </p:nvSpPr>
        <p:spPr>
          <a:xfrm>
            <a:off x="368135" y="344384"/>
            <a:ext cx="5937662" cy="4832092"/>
          </a:xfrm>
          <a:prstGeom prst="rect">
            <a:avLst/>
          </a:prstGeom>
          <a:noFill/>
        </p:spPr>
        <p:txBody>
          <a:bodyPr wrap="square" rtlCol="0">
            <a:spAutoFit/>
          </a:bodyPr>
          <a:lstStyle/>
          <a:p>
            <a:r>
              <a:rPr lang="en-US" sz="2800" b="1" dirty="0">
                <a:solidFill>
                  <a:srgbClr val="FF0000"/>
                </a:solidFill>
              </a:rPr>
              <a:t>Data Partitioning</a:t>
            </a:r>
          </a:p>
          <a:p>
            <a:r>
              <a:rPr lang="en-US" sz="1400" dirty="0"/>
              <a:t> break up a big DB into many smaller parts</a:t>
            </a:r>
          </a:p>
          <a:p>
            <a:r>
              <a:rPr lang="en-US" sz="1400" dirty="0"/>
              <a:t>   a. Horizontal partitioning (range-based, </a:t>
            </a:r>
            <a:r>
              <a:rPr lang="en-US" sz="1400" dirty="0" err="1"/>
              <a:t>sharding</a:t>
            </a:r>
            <a:r>
              <a:rPr lang="en-US" sz="1400" dirty="0"/>
              <a:t>)</a:t>
            </a:r>
          </a:p>
          <a:p>
            <a:r>
              <a:rPr lang="en-US" sz="1400" dirty="0"/>
              <a:t>   b. Vertical partitioning - by kind.</a:t>
            </a:r>
          </a:p>
          <a:p>
            <a:r>
              <a:rPr lang="en-US" sz="1400" dirty="0"/>
              <a:t>      DB1 - user data</a:t>
            </a:r>
          </a:p>
          <a:p>
            <a:r>
              <a:rPr lang="en-US" sz="1400" dirty="0"/>
              <a:t>      DB2 - friends lists</a:t>
            </a:r>
          </a:p>
          <a:p>
            <a:r>
              <a:rPr lang="en-US" sz="1400" dirty="0"/>
              <a:t>      DB2 - photos</a:t>
            </a:r>
          </a:p>
          <a:p>
            <a:r>
              <a:rPr lang="en-US" sz="1400" dirty="0"/>
              <a:t>      etc.</a:t>
            </a:r>
          </a:p>
          <a:p>
            <a:r>
              <a:rPr lang="en-US" sz="1400" dirty="0"/>
              <a:t>   c. Directory Based Partitioning - use a "directory" server</a:t>
            </a:r>
          </a:p>
          <a:p>
            <a:r>
              <a:rPr lang="en-US" sz="1400" dirty="0"/>
              <a:t>      to map data types to </a:t>
            </a:r>
            <a:r>
              <a:rPr lang="en-US" sz="1400" dirty="0" err="1"/>
              <a:t>DBs.</a:t>
            </a:r>
            <a:endParaRPr lang="en-US" sz="1400" dirty="0"/>
          </a:p>
          <a:p>
            <a:endParaRPr lang="en-US" sz="1400" dirty="0"/>
          </a:p>
          <a:p>
            <a:r>
              <a:rPr lang="en-US" sz="1400" dirty="0"/>
              <a:t>Partitioning criteria:</a:t>
            </a:r>
          </a:p>
          <a:p>
            <a:r>
              <a:rPr lang="en-US" sz="1400" dirty="0"/>
              <a:t>   a. Key or Hash-based partitioning</a:t>
            </a:r>
          </a:p>
          <a:p>
            <a:r>
              <a:rPr lang="en-US" sz="1400" dirty="0"/>
              <a:t>   b. List partitioning</a:t>
            </a:r>
          </a:p>
          <a:p>
            <a:r>
              <a:rPr lang="en-US" sz="1400" dirty="0"/>
              <a:t>   c. Round-robin partitioning</a:t>
            </a:r>
          </a:p>
          <a:p>
            <a:r>
              <a:rPr lang="en-US" sz="1400" dirty="0"/>
              <a:t>   d. Composite partitioning</a:t>
            </a:r>
          </a:p>
          <a:p>
            <a:endParaRPr lang="en-US" sz="1400" dirty="0"/>
          </a:p>
          <a:p>
            <a:r>
              <a:rPr lang="en-US" sz="1400" dirty="0"/>
              <a:t>Common Problems of Data Partitioning:</a:t>
            </a:r>
          </a:p>
          <a:p>
            <a:r>
              <a:rPr lang="en-US" sz="1400" dirty="0"/>
              <a:t>   a. Joins and Denormalization</a:t>
            </a:r>
          </a:p>
          <a:p>
            <a:r>
              <a:rPr lang="en-US" sz="1400" dirty="0"/>
              <a:t>   b. Referential integrity (foreign keys)</a:t>
            </a:r>
          </a:p>
          <a:p>
            <a:r>
              <a:rPr lang="en-US" sz="1400" dirty="0"/>
              <a:t>   c. Rebalancing</a:t>
            </a:r>
          </a:p>
        </p:txBody>
      </p:sp>
      <p:sp>
        <p:nvSpPr>
          <p:cNvPr id="3" name="TextBox 2">
            <a:extLst>
              <a:ext uri="{FF2B5EF4-FFF2-40B4-BE49-F238E27FC236}">
                <a16:creationId xmlns:a16="http://schemas.microsoft.com/office/drawing/2014/main" id="{F0DD1DFF-F372-2449-A43B-445090DC6CEF}"/>
              </a:ext>
            </a:extLst>
          </p:cNvPr>
          <p:cNvSpPr txBox="1"/>
          <p:nvPr/>
        </p:nvSpPr>
        <p:spPr>
          <a:xfrm>
            <a:off x="5237018" y="356260"/>
            <a:ext cx="6662057" cy="4616648"/>
          </a:xfrm>
          <a:prstGeom prst="rect">
            <a:avLst/>
          </a:prstGeom>
          <a:noFill/>
        </p:spPr>
        <p:txBody>
          <a:bodyPr wrap="square" rtlCol="0">
            <a:spAutoFit/>
          </a:bodyPr>
          <a:lstStyle/>
          <a:p>
            <a:r>
              <a:rPr lang="en-US" sz="2800" b="1" dirty="0">
                <a:solidFill>
                  <a:srgbClr val="FF0000"/>
                </a:solidFill>
              </a:rPr>
              <a:t>Database Indexes</a:t>
            </a:r>
          </a:p>
          <a:p>
            <a:r>
              <a:rPr lang="en-US" sz="1400" dirty="0"/>
              <a:t>Databases can be optimized for OLTP (On-Line Transactional Processing)</a:t>
            </a:r>
          </a:p>
          <a:p>
            <a:r>
              <a:rPr lang="en-US" sz="1400" dirty="0"/>
              <a:t>or OLAP (On-Line Analytical Processing) for analytics.</a:t>
            </a:r>
          </a:p>
          <a:p>
            <a:endParaRPr lang="en-US" sz="1400" dirty="0"/>
          </a:p>
          <a:p>
            <a:r>
              <a:rPr lang="en-US" sz="1400" dirty="0"/>
              <a:t>Nowadays OLAP DBs use columnar indexes,</a:t>
            </a:r>
          </a:p>
          <a:p>
            <a:r>
              <a:rPr lang="en-US" sz="1400" dirty="0"/>
              <a:t>  massive parallelism, taking advantage of large memory and GPU.</a:t>
            </a:r>
          </a:p>
          <a:p>
            <a:endParaRPr lang="en-US" sz="1400" dirty="0"/>
          </a:p>
          <a:p>
            <a:r>
              <a:rPr lang="en-US" sz="1400" dirty="0"/>
              <a:t>Columnar Indexes - standard/default nowadays.</a:t>
            </a:r>
          </a:p>
          <a:p>
            <a:r>
              <a:rPr lang="en-US" sz="1400" dirty="0"/>
              <a:t>  Here is a short video (4 min) made long time ago (in 2011)</a:t>
            </a:r>
          </a:p>
          <a:p>
            <a:r>
              <a:rPr lang="en-US" sz="1400" dirty="0"/>
              <a:t>  showing performance advantage of columnar store indexes</a:t>
            </a:r>
          </a:p>
          <a:p>
            <a:r>
              <a:rPr lang="en-US" sz="1400" dirty="0"/>
              <a:t>  in Microsoft SQL server.</a:t>
            </a:r>
          </a:p>
          <a:p>
            <a:r>
              <a:rPr lang="en-US" sz="1400" dirty="0"/>
              <a:t>   - https://</a:t>
            </a:r>
            <a:r>
              <a:rPr lang="en-US" sz="1400" dirty="0" err="1"/>
              <a:t>www.youtube.com</a:t>
            </a:r>
            <a:r>
              <a:rPr lang="en-US" sz="1400" dirty="0"/>
              <a:t>/</a:t>
            </a:r>
            <a:r>
              <a:rPr lang="en-US" sz="1400" dirty="0" err="1"/>
              <a:t>watch?v</a:t>
            </a:r>
            <a:r>
              <a:rPr lang="en-US" sz="1400" dirty="0"/>
              <a:t>=vPN8_PCsJm4</a:t>
            </a:r>
          </a:p>
          <a:p>
            <a:r>
              <a:rPr lang="en-US" sz="1400" dirty="0"/>
              <a:t>  The video demonstrates that columnar indexing is</a:t>
            </a:r>
          </a:p>
          <a:p>
            <a:r>
              <a:rPr lang="en-US" sz="1400" dirty="0"/>
              <a:t>  at least 40 times faster than traditional index.</a:t>
            </a:r>
          </a:p>
          <a:p>
            <a:endParaRPr lang="en-US" sz="1400" dirty="0"/>
          </a:p>
          <a:p>
            <a:r>
              <a:rPr lang="en-US" sz="1400" dirty="0"/>
              <a:t>Here are more links about Inverted indexes:</a:t>
            </a:r>
          </a:p>
          <a:p>
            <a:r>
              <a:rPr lang="en-US" sz="1400" dirty="0"/>
              <a:t> - https://</a:t>
            </a:r>
            <a:r>
              <a:rPr lang="en-US" sz="1400" dirty="0" err="1"/>
              <a:t>www.quora.com</a:t>
            </a:r>
            <a:r>
              <a:rPr lang="en-US" sz="1400" dirty="0"/>
              <a:t>/In-database-design-what-exactly-is-the-difference-between-inverted-index-and-a-normal-index</a:t>
            </a:r>
          </a:p>
          <a:p>
            <a:r>
              <a:rPr lang="en-US" sz="1400" dirty="0"/>
              <a:t> - https://</a:t>
            </a:r>
            <a:r>
              <a:rPr lang="en-US" sz="1400" dirty="0" err="1"/>
              <a:t>stackoverflow.com</a:t>
            </a:r>
            <a:r>
              <a:rPr lang="en-US" sz="1400" dirty="0"/>
              <a:t>/questions/47537318/b-tree-index-vs-inverted-index</a:t>
            </a:r>
          </a:p>
          <a:p>
            <a:r>
              <a:rPr lang="en-US" sz="1400" dirty="0"/>
              <a:t> - https://</a:t>
            </a:r>
            <a:r>
              <a:rPr lang="en-US" sz="1400" dirty="0" err="1"/>
              <a:t>en.wikipedia.org</a:t>
            </a:r>
            <a:r>
              <a:rPr lang="en-US" sz="1400" dirty="0"/>
              <a:t>/wiki/</a:t>
            </a:r>
            <a:r>
              <a:rPr lang="en-US" sz="1400" dirty="0" err="1"/>
              <a:t>Inverted_index</a:t>
            </a:r>
            <a:endParaRPr lang="en-US" sz="1400" dirty="0"/>
          </a:p>
        </p:txBody>
      </p:sp>
    </p:spTree>
    <p:extLst>
      <p:ext uri="{BB962C8B-B14F-4D97-AF65-F5344CB8AC3E}">
        <p14:creationId xmlns:p14="http://schemas.microsoft.com/office/powerpoint/2010/main" val="257596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C8C8FB-0C76-104C-BC07-D1A6E2C8912C}"/>
              </a:ext>
            </a:extLst>
          </p:cNvPr>
          <p:cNvSpPr txBox="1"/>
          <p:nvPr/>
        </p:nvSpPr>
        <p:spPr>
          <a:xfrm>
            <a:off x="324884" y="474345"/>
            <a:ext cx="6685809" cy="5909310"/>
          </a:xfrm>
          <a:prstGeom prst="rect">
            <a:avLst/>
          </a:prstGeom>
          <a:noFill/>
        </p:spPr>
        <p:txBody>
          <a:bodyPr wrap="square" rtlCol="0">
            <a:spAutoFit/>
          </a:bodyPr>
          <a:lstStyle/>
          <a:p>
            <a:r>
              <a:rPr lang="en-US" sz="2800" b="1" dirty="0">
                <a:solidFill>
                  <a:srgbClr val="00B050"/>
                </a:solidFill>
              </a:rPr>
              <a:t>Secure Hash Algorithms:</a:t>
            </a:r>
          </a:p>
          <a:p>
            <a:r>
              <a:rPr lang="en-US" sz="1400" dirty="0"/>
              <a:t>  </a:t>
            </a:r>
            <a:r>
              <a:rPr lang="en-US" sz="1400" dirty="0">
                <a:hlinkClick r:id="rId2"/>
              </a:rPr>
              <a:t>https://en.wikipedia.org/wiki/Secure_Hash_Algorithms</a:t>
            </a:r>
            <a:r>
              <a:rPr lang="en-US" sz="1400" dirty="0"/>
              <a:t> </a:t>
            </a:r>
          </a:p>
          <a:p>
            <a:endParaRPr lang="en-US" sz="1400" dirty="0"/>
          </a:p>
          <a:p>
            <a:r>
              <a:rPr lang="en-US" sz="1400" dirty="0"/>
              <a:t>  </a:t>
            </a:r>
            <a:r>
              <a:rPr lang="en-US" sz="2800" b="1" dirty="0">
                <a:solidFill>
                  <a:srgbClr val="FF0000"/>
                </a:solidFill>
              </a:rPr>
              <a:t>MD5</a:t>
            </a:r>
            <a:r>
              <a:rPr lang="en-US" sz="1400" dirty="0"/>
              <a:t> (Message Digest, 1992):</a:t>
            </a:r>
          </a:p>
          <a:p>
            <a:r>
              <a:rPr lang="en-US" sz="1400" dirty="0"/>
              <a:t>      128-bit (16 bytes) hash from arbitrary-length text</a:t>
            </a:r>
          </a:p>
          <a:p>
            <a:r>
              <a:rPr lang="en-US" sz="1400" dirty="0"/>
              <a:t>      Typically presented as a sequence of 32 hexadecimal digits.</a:t>
            </a:r>
          </a:p>
          <a:p>
            <a:r>
              <a:rPr lang="en-US" sz="1400" dirty="0"/>
              <a:t>        MD5("") =</a:t>
            </a:r>
          </a:p>
          <a:p>
            <a:r>
              <a:rPr lang="en-US" sz="1400" dirty="0"/>
              <a:t>         0x d41d8cd98f00b204e9800998ecf8427e</a:t>
            </a:r>
          </a:p>
          <a:p>
            <a:endParaRPr lang="en-US" sz="1400" dirty="0"/>
          </a:p>
          <a:p>
            <a:r>
              <a:rPr lang="en-US" sz="1400" dirty="0"/>
              <a:t>  </a:t>
            </a:r>
            <a:r>
              <a:rPr lang="en-US" sz="2800" b="1" dirty="0">
                <a:solidFill>
                  <a:srgbClr val="FF0000"/>
                </a:solidFill>
              </a:rPr>
              <a:t>SHA1</a:t>
            </a:r>
            <a:r>
              <a:rPr lang="en-US" sz="1400" dirty="0"/>
              <a:t> (Secure Hash Algorithm, NSA, 1995):</a:t>
            </a:r>
          </a:p>
          <a:p>
            <a:r>
              <a:rPr lang="en-US" sz="1400" dirty="0"/>
              <a:t>      160-bit hash, improved MD5</a:t>
            </a:r>
          </a:p>
          <a:p>
            <a:endParaRPr lang="en-US" sz="1400" dirty="0"/>
          </a:p>
          <a:p>
            <a:r>
              <a:rPr lang="en-US" sz="1400" dirty="0"/>
              <a:t>  </a:t>
            </a:r>
            <a:r>
              <a:rPr lang="en-US" sz="2800" b="1" dirty="0">
                <a:solidFill>
                  <a:srgbClr val="FF0000"/>
                </a:solidFill>
              </a:rPr>
              <a:t>SHA2</a:t>
            </a:r>
            <a:r>
              <a:rPr lang="en-US" sz="1400" dirty="0"/>
              <a:t> = SHA256 (2004-2012):</a:t>
            </a:r>
          </a:p>
          <a:p>
            <a:r>
              <a:rPr lang="en-US" sz="1400" dirty="0"/>
              <a:t>      256-bit hash from short (&lt;= 264 bit) message</a:t>
            </a:r>
          </a:p>
          <a:p>
            <a:r>
              <a:rPr lang="en-US" sz="1400" dirty="0"/>
              <a:t>      used in digital certificate and in data integrity</a:t>
            </a:r>
          </a:p>
          <a:p>
            <a:r>
              <a:rPr lang="en-US" sz="1400" dirty="0"/>
              <a:t>        </a:t>
            </a:r>
            <a:r>
              <a:rPr lang="en-US" sz="1400" b="1" dirty="0">
                <a:solidFill>
                  <a:srgbClr val="FF0000"/>
                </a:solidFill>
              </a:rPr>
              <a:t>SHA256</a:t>
            </a:r>
            <a:r>
              <a:rPr lang="en-US" sz="1400" dirty="0"/>
              <a:t>("")</a:t>
            </a:r>
          </a:p>
          <a:p>
            <a:r>
              <a:rPr lang="en-US" sz="1400" dirty="0"/>
              <a:t>          0x e3b0c44298fc1c149afbf4c8996fb92427ae41e4649b934ca495991b7852b855</a:t>
            </a:r>
          </a:p>
          <a:p>
            <a:r>
              <a:rPr lang="en-US" sz="1400" dirty="0"/>
              <a:t>        </a:t>
            </a:r>
            <a:r>
              <a:rPr lang="en-US" sz="1400" b="1" dirty="0">
                <a:solidFill>
                  <a:srgbClr val="FF0000"/>
                </a:solidFill>
              </a:rPr>
              <a:t>SHA512</a:t>
            </a:r>
            <a:r>
              <a:rPr lang="en-US" sz="1400" dirty="0"/>
              <a:t>("")</a:t>
            </a:r>
          </a:p>
          <a:p>
            <a:r>
              <a:rPr lang="en-US" sz="1400" dirty="0"/>
              <a:t>          0x cf83e1357eefb8bdf1542850d66d8007d620e4050b5715dc83f4a921d36ce9ce</a:t>
            </a:r>
          </a:p>
          <a:p>
            <a:r>
              <a:rPr lang="en-US" sz="1400" dirty="0"/>
              <a:t>             47d0d13c5d85f2b0ff8318d2877eec2f63b931bd47417a81a538327af927da3e</a:t>
            </a:r>
          </a:p>
          <a:p>
            <a:endParaRPr lang="en-US" sz="1400" dirty="0"/>
          </a:p>
          <a:p>
            <a:r>
              <a:rPr lang="en-US" sz="1400" dirty="0"/>
              <a:t>  </a:t>
            </a:r>
            <a:r>
              <a:rPr lang="en-US" sz="2800" b="1" dirty="0">
                <a:solidFill>
                  <a:srgbClr val="FF0000"/>
                </a:solidFill>
              </a:rPr>
              <a:t>SHA3</a:t>
            </a:r>
            <a:r>
              <a:rPr lang="en-US" sz="1400" dirty="0"/>
              <a:t> (2015) - also 256 bit</a:t>
            </a:r>
          </a:p>
        </p:txBody>
      </p:sp>
    </p:spTree>
    <p:extLst>
      <p:ext uri="{BB962C8B-B14F-4D97-AF65-F5344CB8AC3E}">
        <p14:creationId xmlns:p14="http://schemas.microsoft.com/office/powerpoint/2010/main" val="3446210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CAC1B6-D4E3-684A-9D24-5B57403A03EB}"/>
              </a:ext>
            </a:extLst>
          </p:cNvPr>
          <p:cNvSpPr txBox="1"/>
          <p:nvPr/>
        </p:nvSpPr>
        <p:spPr>
          <a:xfrm>
            <a:off x="130629" y="118754"/>
            <a:ext cx="5728305" cy="6247864"/>
          </a:xfrm>
          <a:prstGeom prst="rect">
            <a:avLst/>
          </a:prstGeom>
          <a:noFill/>
        </p:spPr>
        <p:txBody>
          <a:bodyPr wrap="square" rtlCol="0">
            <a:spAutoFit/>
          </a:bodyPr>
          <a:lstStyle/>
          <a:p>
            <a:r>
              <a:rPr lang="en-US" sz="2000" b="1" dirty="0">
                <a:solidFill>
                  <a:srgbClr val="00B050"/>
                </a:solidFill>
              </a:rPr>
              <a:t>Browser / Web Server communication protocols:</a:t>
            </a:r>
          </a:p>
          <a:p>
            <a:pPr marL="285750" indent="-285750">
              <a:buFont typeface="Arial" panose="020B0604020202020204" pitchFamily="34" charset="0"/>
              <a:buChar char="•"/>
            </a:pPr>
            <a:r>
              <a:rPr lang="en-US" sz="1400" dirty="0"/>
              <a:t>standard HTTP web request</a:t>
            </a:r>
          </a:p>
          <a:p>
            <a:pPr marL="285750" indent="-285750">
              <a:buFont typeface="Arial" panose="020B0604020202020204" pitchFamily="34" charset="0"/>
              <a:buChar char="•"/>
            </a:pPr>
            <a:r>
              <a:rPr lang="en-US" sz="1400" dirty="0"/>
              <a:t>AJAX poling (http request every ~0.5 sec)</a:t>
            </a:r>
          </a:p>
          <a:p>
            <a:pPr marL="285750" indent="-285750">
              <a:buFont typeface="Arial" panose="020B0604020202020204" pitchFamily="34" charset="0"/>
              <a:buChar char="•"/>
            </a:pPr>
            <a:r>
              <a:rPr lang="en-US" sz="1400" dirty="0"/>
              <a:t>Long-Polling (hanging GET with a timeout)</a:t>
            </a:r>
          </a:p>
          <a:p>
            <a:pPr marL="285750" indent="-285750">
              <a:buFont typeface="Arial" panose="020B0604020202020204" pitchFamily="34" charset="0"/>
              <a:buChar char="•"/>
            </a:pPr>
            <a:r>
              <a:rPr lang="en-US" sz="1400" dirty="0" err="1"/>
              <a:t>WebSockets</a:t>
            </a:r>
            <a:r>
              <a:rPr lang="en-US" sz="1400" dirty="0"/>
              <a:t> (full-duplex bi-directional communication)</a:t>
            </a:r>
          </a:p>
          <a:p>
            <a:pPr marL="285750" indent="-285750">
              <a:buFont typeface="Arial" panose="020B0604020202020204" pitchFamily="34" charset="0"/>
              <a:buChar char="•"/>
            </a:pPr>
            <a:r>
              <a:rPr lang="en-US" sz="1400" dirty="0"/>
              <a:t>Server-Sent Events - persistent long-term connection to receive data from server.</a:t>
            </a:r>
          </a:p>
          <a:p>
            <a:endParaRPr lang="en-US" sz="1400" dirty="0"/>
          </a:p>
          <a:p>
            <a:r>
              <a:rPr lang="en-US" sz="2000" b="1" dirty="0">
                <a:solidFill>
                  <a:srgbClr val="00B050"/>
                </a:solidFill>
              </a:rPr>
              <a:t>Health service </a:t>
            </a:r>
          </a:p>
          <a:p>
            <a:r>
              <a:rPr lang="en-US" sz="1400" dirty="0"/>
              <a:t>(monitoring, </a:t>
            </a:r>
            <a:r>
              <a:rPr lang="en-US" sz="1400" dirty="0" err="1"/>
              <a:t>loging</a:t>
            </a:r>
            <a:r>
              <a:rPr lang="en-US" sz="1400" dirty="0"/>
              <a:t>, alerts)</a:t>
            </a:r>
          </a:p>
          <a:p>
            <a:endParaRPr lang="en-US" sz="1400" dirty="0"/>
          </a:p>
          <a:p>
            <a:r>
              <a:rPr lang="en-US" sz="2000" b="1" dirty="0" err="1">
                <a:solidFill>
                  <a:srgbClr val="00B050"/>
                </a:solidFill>
              </a:rPr>
              <a:t>etcd</a:t>
            </a:r>
            <a:r>
              <a:rPr lang="en-US" sz="2000" b="1" dirty="0">
                <a:solidFill>
                  <a:srgbClr val="00B050"/>
                </a:solidFill>
              </a:rPr>
              <a:t> - ( https://</a:t>
            </a:r>
            <a:r>
              <a:rPr lang="en-US" sz="2000" b="1" dirty="0" err="1">
                <a:solidFill>
                  <a:srgbClr val="00B050"/>
                </a:solidFill>
              </a:rPr>
              <a:t>etcd.io</a:t>
            </a:r>
            <a:r>
              <a:rPr lang="en-US" sz="2000" b="1" dirty="0">
                <a:solidFill>
                  <a:srgbClr val="00B050"/>
                </a:solidFill>
              </a:rPr>
              <a:t> )</a:t>
            </a:r>
          </a:p>
          <a:p>
            <a:r>
              <a:rPr lang="en-US" sz="1400" dirty="0"/>
              <a:t>open source distributed key-value store.</a:t>
            </a:r>
          </a:p>
          <a:p>
            <a:r>
              <a:rPr lang="en-US" sz="1400" dirty="0"/>
              <a:t>It is used by Kubernetes to hold configuration, state, etc.</a:t>
            </a:r>
          </a:p>
          <a:p>
            <a:endParaRPr lang="en-US" sz="1400" dirty="0"/>
          </a:p>
          <a:p>
            <a:r>
              <a:rPr lang="en-US" sz="2000" b="1" dirty="0">
                <a:solidFill>
                  <a:srgbClr val="00B050"/>
                </a:solidFill>
              </a:rPr>
              <a:t>Leader election, consensus algorithm</a:t>
            </a:r>
          </a:p>
          <a:p>
            <a:endParaRPr lang="en-US" sz="1400" dirty="0"/>
          </a:p>
          <a:p>
            <a:r>
              <a:rPr lang="en-US" sz="2000" b="1" dirty="0">
                <a:solidFill>
                  <a:srgbClr val="00B050"/>
                </a:solidFill>
              </a:rPr>
              <a:t>Denial of Service Attack</a:t>
            </a:r>
          </a:p>
          <a:p>
            <a:endParaRPr lang="en-US" sz="1400" dirty="0"/>
          </a:p>
          <a:p>
            <a:r>
              <a:rPr lang="en-US" sz="2000" b="1" dirty="0">
                <a:solidFill>
                  <a:srgbClr val="00B050"/>
                </a:solidFill>
              </a:rPr>
              <a:t>Cascading Failure prevention:</a:t>
            </a:r>
          </a:p>
          <a:p>
            <a:pPr marL="285750" indent="-285750">
              <a:buFont typeface="Arial" panose="020B0604020202020204" pitchFamily="34" charset="0"/>
              <a:buChar char="•"/>
            </a:pPr>
            <a:r>
              <a:rPr lang="en-US" sz="1400" dirty="0"/>
              <a:t>add resources (in advance, or as needed (auto-scale)</a:t>
            </a:r>
          </a:p>
          <a:p>
            <a:pPr marL="285750" indent="-285750">
              <a:buFont typeface="Arial" panose="020B0604020202020204" pitchFamily="34" charset="0"/>
              <a:buChar char="•"/>
            </a:pPr>
            <a:r>
              <a:rPr lang="en-US" sz="1400" dirty="0"/>
              <a:t>limit rate on input, use queues</a:t>
            </a:r>
          </a:p>
          <a:p>
            <a:pPr marL="285750" indent="-285750">
              <a:buFont typeface="Arial" panose="020B0604020202020204" pitchFamily="34" charset="0"/>
              <a:buChar char="•"/>
            </a:pPr>
            <a:r>
              <a:rPr lang="en-US" sz="1400" dirty="0"/>
              <a:t>throttle big events/jobs/emails into a series of batches</a:t>
            </a:r>
          </a:p>
          <a:p>
            <a:pPr marL="285750" indent="-285750">
              <a:buFont typeface="Arial" panose="020B0604020202020204" pitchFamily="34" charset="0"/>
              <a:buChar char="•"/>
            </a:pPr>
            <a:r>
              <a:rPr lang="en-US" sz="1400" dirty="0"/>
              <a:t>decrease number of queries for non-essential data, use approximations</a:t>
            </a:r>
          </a:p>
          <a:p>
            <a:pPr marL="285750" indent="-285750">
              <a:buFont typeface="Arial" panose="020B0604020202020204" pitchFamily="34" charset="0"/>
              <a:buChar char="•"/>
            </a:pPr>
            <a:r>
              <a:rPr lang="en-US" sz="1400" dirty="0"/>
              <a:t>use cache when possible</a:t>
            </a:r>
          </a:p>
        </p:txBody>
      </p:sp>
      <p:sp>
        <p:nvSpPr>
          <p:cNvPr id="3" name="TextBox 2">
            <a:extLst>
              <a:ext uri="{FF2B5EF4-FFF2-40B4-BE49-F238E27FC236}">
                <a16:creationId xmlns:a16="http://schemas.microsoft.com/office/drawing/2014/main" id="{F50E9D9C-4ABA-3740-86CF-1BC95E2314A1}"/>
              </a:ext>
            </a:extLst>
          </p:cNvPr>
          <p:cNvSpPr txBox="1"/>
          <p:nvPr/>
        </p:nvSpPr>
        <p:spPr>
          <a:xfrm>
            <a:off x="6947506" y="458956"/>
            <a:ext cx="5113865" cy="5940088"/>
          </a:xfrm>
          <a:prstGeom prst="rect">
            <a:avLst/>
          </a:prstGeom>
          <a:noFill/>
        </p:spPr>
        <p:txBody>
          <a:bodyPr wrap="square" rtlCol="0">
            <a:spAutoFit/>
          </a:bodyPr>
          <a:lstStyle/>
          <a:p>
            <a:r>
              <a:rPr lang="en-US" sz="2000" b="1" dirty="0" err="1">
                <a:solidFill>
                  <a:srgbClr val="00B050"/>
                </a:solidFill>
              </a:rPr>
              <a:t>GraphQL.org</a:t>
            </a:r>
            <a:r>
              <a:rPr lang="en-US" sz="1400" dirty="0"/>
              <a:t> </a:t>
            </a:r>
          </a:p>
          <a:p>
            <a:r>
              <a:rPr lang="en-US" sz="1400" dirty="0"/>
              <a:t>open-source data query and manipulation language for APIs</a:t>
            </a:r>
          </a:p>
          <a:p>
            <a:r>
              <a:rPr lang="en-US" sz="1400" dirty="0"/>
              <a:t>and a runtime for fulfilling queries with existing data.</a:t>
            </a:r>
          </a:p>
          <a:p>
            <a:r>
              <a:rPr lang="en-US" sz="1400" dirty="0"/>
              <a:t>          2012 - Facebook development</a:t>
            </a:r>
          </a:p>
          <a:p>
            <a:r>
              <a:rPr lang="en-US" sz="1400" dirty="0"/>
              <a:t>          2015 - public release</a:t>
            </a:r>
          </a:p>
          <a:p>
            <a:r>
              <a:rPr lang="en-US" sz="1400" dirty="0"/>
              <a:t>          2018 - moved to </a:t>
            </a:r>
            <a:r>
              <a:rPr lang="en-US" sz="1400" dirty="0" err="1"/>
              <a:t>GraphQL</a:t>
            </a:r>
            <a:r>
              <a:rPr lang="en-US" sz="1400" dirty="0"/>
              <a:t> Foundation</a:t>
            </a:r>
          </a:p>
          <a:p>
            <a:endParaRPr lang="en-US" sz="1400" dirty="0"/>
          </a:p>
          <a:p>
            <a:endParaRPr lang="en-US" sz="1400" dirty="0"/>
          </a:p>
          <a:p>
            <a:r>
              <a:rPr lang="en-US" sz="2000" b="1" dirty="0" err="1">
                <a:solidFill>
                  <a:srgbClr val="00B050"/>
                </a:solidFill>
              </a:rPr>
              <a:t>gRPC</a:t>
            </a:r>
            <a:r>
              <a:rPr lang="en-US" sz="2000" b="1" dirty="0">
                <a:solidFill>
                  <a:srgbClr val="00B050"/>
                </a:solidFill>
              </a:rPr>
              <a:t> </a:t>
            </a:r>
          </a:p>
          <a:p>
            <a:r>
              <a:rPr lang="en-US" sz="1400" dirty="0"/>
              <a:t>(</a:t>
            </a:r>
            <a:r>
              <a:rPr lang="en-US" sz="1400" dirty="0" err="1"/>
              <a:t>gRPC</a:t>
            </a:r>
            <a:r>
              <a:rPr lang="en-US" sz="1400" dirty="0"/>
              <a:t> Remote Procedure Calls)</a:t>
            </a:r>
          </a:p>
          <a:p>
            <a:r>
              <a:rPr lang="en-US" sz="1400" dirty="0"/>
              <a:t>open source, from Google (2015)</a:t>
            </a:r>
          </a:p>
          <a:p>
            <a:r>
              <a:rPr lang="en-US" sz="1400" dirty="0"/>
              <a:t>Uses HTTP/2 for transport, Protocol Buffers, authentication,</a:t>
            </a:r>
          </a:p>
          <a:p>
            <a:r>
              <a:rPr lang="en-US" sz="1400" dirty="0"/>
              <a:t>bidirectional streaming and flow control, blocking or nonblocking bindings, cancellation and timeouts.</a:t>
            </a:r>
          </a:p>
          <a:p>
            <a:endParaRPr lang="en-US" sz="1400" dirty="0"/>
          </a:p>
          <a:p>
            <a:endParaRPr lang="en-US" sz="1400" dirty="0"/>
          </a:p>
          <a:p>
            <a:r>
              <a:rPr lang="en-US" sz="2000" b="1" dirty="0">
                <a:solidFill>
                  <a:srgbClr val="00B050"/>
                </a:solidFill>
              </a:rPr>
              <a:t>Federated Identity</a:t>
            </a:r>
          </a:p>
          <a:p>
            <a:r>
              <a:rPr lang="en-US" sz="1400" dirty="0"/>
              <a:t>linking a person's electronic identity and attributes</a:t>
            </a:r>
          </a:p>
          <a:p>
            <a:r>
              <a:rPr lang="en-US" sz="1400" dirty="0"/>
              <a:t>stored across multiple distinct identity management systems.</a:t>
            </a:r>
          </a:p>
          <a:p>
            <a:endParaRPr lang="en-US" sz="1400" dirty="0"/>
          </a:p>
          <a:p>
            <a:endParaRPr lang="en-US" sz="1400" dirty="0"/>
          </a:p>
          <a:p>
            <a:r>
              <a:rPr lang="en-US" sz="2000" b="1" dirty="0">
                <a:solidFill>
                  <a:srgbClr val="00B050"/>
                </a:solidFill>
              </a:rPr>
              <a:t>SSO (Single Sign-On)</a:t>
            </a:r>
            <a:r>
              <a:rPr lang="en-US" sz="1400" dirty="0"/>
              <a:t> </a:t>
            </a:r>
          </a:p>
          <a:p>
            <a:r>
              <a:rPr lang="en-US" sz="1400" dirty="0"/>
              <a:t>a subset of </a:t>
            </a:r>
            <a:r>
              <a:rPr lang="en-US" sz="2000" b="1" dirty="0">
                <a:solidFill>
                  <a:srgbClr val="00B050"/>
                </a:solidFill>
              </a:rPr>
              <a:t>FI</a:t>
            </a:r>
            <a:r>
              <a:rPr lang="en-US" sz="1400" dirty="0"/>
              <a:t> management.</a:t>
            </a:r>
          </a:p>
          <a:p>
            <a:endParaRPr lang="en-US" sz="1400" dirty="0"/>
          </a:p>
        </p:txBody>
      </p:sp>
    </p:spTree>
    <p:extLst>
      <p:ext uri="{BB962C8B-B14F-4D97-AF65-F5344CB8AC3E}">
        <p14:creationId xmlns:p14="http://schemas.microsoft.com/office/powerpoint/2010/main" val="4216392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8F51CF-6CF7-7E45-8B3A-CB3FBE50485D}"/>
              </a:ext>
            </a:extLst>
          </p:cNvPr>
          <p:cNvSpPr txBox="1"/>
          <p:nvPr/>
        </p:nvSpPr>
        <p:spPr>
          <a:xfrm>
            <a:off x="399394" y="694988"/>
            <a:ext cx="8923282" cy="4678204"/>
          </a:xfrm>
          <a:prstGeom prst="rect">
            <a:avLst/>
          </a:prstGeom>
          <a:noFill/>
        </p:spPr>
        <p:txBody>
          <a:bodyPr wrap="square" rtlCol="0">
            <a:spAutoFit/>
          </a:bodyPr>
          <a:lstStyle/>
          <a:p>
            <a:r>
              <a:rPr lang="en-US" sz="2000" b="1" dirty="0">
                <a:solidFill>
                  <a:srgbClr val="00B050"/>
                </a:solidFill>
              </a:rPr>
              <a:t>Scalability: </a:t>
            </a:r>
          </a:p>
          <a:p>
            <a:r>
              <a:rPr lang="en-US" sz="1400" dirty="0"/>
              <a:t>   horizontal (more computers)</a:t>
            </a:r>
          </a:p>
          <a:p>
            <a:r>
              <a:rPr lang="en-US" sz="1400" dirty="0"/>
              <a:t>   vs vertical (few huge computers)</a:t>
            </a:r>
          </a:p>
          <a:p>
            <a:endParaRPr lang="en-US" sz="1400" dirty="0"/>
          </a:p>
          <a:p>
            <a:r>
              <a:rPr lang="en-US" sz="2000" b="1" dirty="0">
                <a:solidFill>
                  <a:srgbClr val="00B050"/>
                </a:solidFill>
              </a:rPr>
              <a:t>Microservice vs monolithic architecture:</a:t>
            </a:r>
          </a:p>
          <a:p>
            <a:pPr marL="285750" indent="-285750">
              <a:buFont typeface="Arial" panose="020B0604020202020204" pitchFamily="34" charset="0"/>
              <a:buChar char="•"/>
            </a:pPr>
            <a:r>
              <a:rPr lang="en-US" sz="1400" dirty="0"/>
              <a:t>scalability</a:t>
            </a:r>
          </a:p>
          <a:p>
            <a:pPr marL="285750" indent="-285750">
              <a:buFont typeface="Arial" panose="020B0604020202020204" pitchFamily="34" charset="0"/>
              <a:buChar char="•"/>
            </a:pPr>
            <a:r>
              <a:rPr lang="en-US" sz="1400" dirty="0"/>
              <a:t>decoupled parts - easier design, just agree on APIs</a:t>
            </a:r>
          </a:p>
          <a:p>
            <a:pPr marL="285750" indent="-285750">
              <a:buFont typeface="Arial" panose="020B0604020202020204" pitchFamily="34" charset="0"/>
              <a:buChar char="•"/>
            </a:pPr>
            <a:r>
              <a:rPr lang="en-US" sz="1400" dirty="0"/>
              <a:t>easier training</a:t>
            </a:r>
          </a:p>
          <a:p>
            <a:pPr marL="285750" indent="-285750">
              <a:buFont typeface="Arial" panose="020B0604020202020204" pitchFamily="34" charset="0"/>
              <a:buChar char="•"/>
            </a:pPr>
            <a:r>
              <a:rPr lang="en-US" sz="1400" dirty="0"/>
              <a:t>different IT/bus groups,</a:t>
            </a:r>
          </a:p>
          <a:p>
            <a:pPr marL="285750" indent="-285750">
              <a:buFont typeface="Arial" panose="020B0604020202020204" pitchFamily="34" charset="0"/>
              <a:buChar char="•"/>
            </a:pPr>
            <a:r>
              <a:rPr lang="en-US" sz="1400" dirty="0"/>
              <a:t>different deployment schedules,</a:t>
            </a:r>
          </a:p>
          <a:p>
            <a:pPr marL="285750" indent="-285750">
              <a:buFont typeface="Arial" panose="020B0604020202020204" pitchFamily="34" charset="0"/>
              <a:buChar char="•"/>
            </a:pPr>
            <a:r>
              <a:rPr lang="en-US" sz="1400" dirty="0"/>
              <a:t>different technologies</a:t>
            </a:r>
          </a:p>
          <a:p>
            <a:pPr marL="285750" indent="-285750">
              <a:buFont typeface="Arial" panose="020B0604020202020204" pitchFamily="34" charset="0"/>
              <a:buChar char="•"/>
            </a:pPr>
            <a:r>
              <a:rPr lang="en-US" sz="1400" dirty="0"/>
              <a:t>different tools, expertise,</a:t>
            </a:r>
          </a:p>
          <a:p>
            <a:pPr marL="285750" indent="-285750">
              <a:buFont typeface="Arial" panose="020B0604020202020204" pitchFamily="34" charset="0"/>
              <a:buChar char="•"/>
            </a:pPr>
            <a:r>
              <a:rPr lang="en-US" sz="1400" dirty="0"/>
              <a:t>separate Git repositories,</a:t>
            </a:r>
          </a:p>
          <a:p>
            <a:pPr marL="285750" indent="-285750">
              <a:buFont typeface="Arial" panose="020B0604020202020204" pitchFamily="34" charset="0"/>
              <a:buChar char="•"/>
            </a:pPr>
            <a:r>
              <a:rPr lang="en-US" sz="1400" dirty="0"/>
              <a:t>separate testing, etc.</a:t>
            </a:r>
          </a:p>
          <a:p>
            <a:pPr marL="285750" indent="-285750">
              <a:buFont typeface="Arial" panose="020B0604020202020204" pitchFamily="34" charset="0"/>
              <a:buChar char="•"/>
            </a:pPr>
            <a:r>
              <a:rPr lang="en-US" sz="1400" dirty="0"/>
              <a:t>more stable (no single point of failure)</a:t>
            </a:r>
          </a:p>
          <a:p>
            <a:endParaRPr lang="en-US" sz="1400" dirty="0"/>
          </a:p>
          <a:p>
            <a:r>
              <a:rPr lang="en-US" sz="2000" b="1" dirty="0">
                <a:solidFill>
                  <a:srgbClr val="00B050"/>
                </a:solidFill>
              </a:rPr>
              <a:t>But:</a:t>
            </a:r>
          </a:p>
          <a:p>
            <a:pPr marL="285750" indent="-285750">
              <a:buFont typeface="Arial" panose="020B0604020202020204" pitchFamily="34" charset="0"/>
              <a:buChar char="•"/>
            </a:pPr>
            <a:r>
              <a:rPr lang="en-US" sz="1400" dirty="0"/>
              <a:t>needs more people</a:t>
            </a:r>
          </a:p>
          <a:p>
            <a:pPr marL="285750" indent="-285750">
              <a:buFont typeface="Arial" panose="020B0604020202020204" pitchFamily="34" charset="0"/>
              <a:buChar char="•"/>
            </a:pPr>
            <a:r>
              <a:rPr lang="en-US" sz="1400" dirty="0"/>
              <a:t>more parts - more complexity, more inefficiencies</a:t>
            </a:r>
          </a:p>
          <a:p>
            <a:pPr marL="285750" indent="-285750">
              <a:buFont typeface="Arial" panose="020B0604020202020204" pitchFamily="34" charset="0"/>
              <a:buChar char="•"/>
            </a:pPr>
            <a:r>
              <a:rPr lang="en-US" sz="1400" dirty="0"/>
              <a:t>can't perform as fast as monolith (network delays)</a:t>
            </a:r>
          </a:p>
        </p:txBody>
      </p:sp>
    </p:spTree>
    <p:extLst>
      <p:ext uri="{BB962C8B-B14F-4D97-AF65-F5344CB8AC3E}">
        <p14:creationId xmlns:p14="http://schemas.microsoft.com/office/powerpoint/2010/main" val="68657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9FF318-3C25-5142-A2A8-EC988B5A8939}"/>
              </a:ext>
            </a:extLst>
          </p:cNvPr>
          <p:cNvSpPr txBox="1"/>
          <p:nvPr/>
        </p:nvSpPr>
        <p:spPr>
          <a:xfrm>
            <a:off x="344313" y="871317"/>
            <a:ext cx="5185265" cy="4154984"/>
          </a:xfrm>
          <a:prstGeom prst="rect">
            <a:avLst/>
          </a:prstGeom>
          <a:noFill/>
        </p:spPr>
        <p:txBody>
          <a:bodyPr wrap="square" rtlCol="0">
            <a:spAutoFit/>
          </a:bodyPr>
          <a:lstStyle/>
          <a:p>
            <a:r>
              <a:rPr lang="en-US" sz="2000" b="1" dirty="0">
                <a:solidFill>
                  <a:srgbClr val="00B050"/>
                </a:solidFill>
              </a:rPr>
              <a:t>BST - Binary Search Tree</a:t>
            </a:r>
          </a:p>
          <a:p>
            <a:endParaRPr lang="en-US" sz="1200" dirty="0"/>
          </a:p>
          <a:p>
            <a:r>
              <a:rPr lang="en-US" sz="2000" b="1" dirty="0">
                <a:solidFill>
                  <a:srgbClr val="00B050"/>
                </a:solidFill>
              </a:rPr>
              <a:t>B Tree </a:t>
            </a:r>
          </a:p>
          <a:p>
            <a:r>
              <a:rPr lang="en-US" sz="1200" dirty="0"/>
              <a:t>B-tree is a self-balancing tree data structure</a:t>
            </a:r>
          </a:p>
          <a:p>
            <a:r>
              <a:rPr lang="en-US" sz="1200" dirty="0"/>
              <a:t>that maintains sorted data and allows searches,</a:t>
            </a:r>
          </a:p>
          <a:p>
            <a:r>
              <a:rPr lang="en-US" sz="1200" dirty="0"/>
              <a:t>sequential access, insertions, and deletions in logarithmic time.</a:t>
            </a:r>
          </a:p>
          <a:p>
            <a:r>
              <a:rPr lang="en-US" sz="1200" dirty="0"/>
              <a:t>The B-tree generalizes the binary search tree, allowing</a:t>
            </a:r>
          </a:p>
          <a:p>
            <a:r>
              <a:rPr lang="en-US" sz="1200" dirty="0"/>
              <a:t>for nodes with more than two children.</a:t>
            </a:r>
          </a:p>
          <a:p>
            <a:endParaRPr lang="en-US" sz="1200" dirty="0"/>
          </a:p>
          <a:p>
            <a:r>
              <a:rPr lang="en-US" sz="1200" dirty="0"/>
              <a:t>def (Knuth) B-tree of order m:</a:t>
            </a:r>
          </a:p>
          <a:p>
            <a:pPr marL="171450" indent="-171450">
              <a:buFont typeface="Arial" panose="020B0604020202020204" pitchFamily="34" charset="0"/>
              <a:buChar char="•"/>
            </a:pPr>
            <a:r>
              <a:rPr lang="en-US" sz="1200" dirty="0"/>
              <a:t>Every node has at most m children.</a:t>
            </a:r>
          </a:p>
          <a:p>
            <a:pPr marL="171450" indent="-171450">
              <a:buFont typeface="Arial" panose="020B0604020202020204" pitchFamily="34" charset="0"/>
              <a:buChar char="•"/>
            </a:pPr>
            <a:r>
              <a:rPr lang="en-US" sz="1200" dirty="0"/>
              <a:t>Every non-leaf node (except root) has at least m/2 children.</a:t>
            </a:r>
          </a:p>
          <a:p>
            <a:pPr marL="171450" indent="-171450">
              <a:buFont typeface="Arial" panose="020B0604020202020204" pitchFamily="34" charset="0"/>
              <a:buChar char="•"/>
            </a:pPr>
            <a:r>
              <a:rPr lang="en-US" sz="1200" dirty="0"/>
              <a:t>The root has at least two children if it is not a leaf node.</a:t>
            </a:r>
          </a:p>
          <a:p>
            <a:pPr marL="171450" indent="-171450">
              <a:buFont typeface="Arial" panose="020B0604020202020204" pitchFamily="34" charset="0"/>
              <a:buChar char="•"/>
            </a:pPr>
            <a:r>
              <a:rPr lang="en-US" sz="1200" dirty="0"/>
              <a:t>A non-leaf node with k children contains k  1 keys.</a:t>
            </a:r>
          </a:p>
          <a:p>
            <a:pPr marL="171450" indent="-171450">
              <a:buFont typeface="Arial" panose="020B0604020202020204" pitchFamily="34" charset="0"/>
              <a:buChar char="•"/>
            </a:pPr>
            <a:r>
              <a:rPr lang="en-US" sz="1200" dirty="0"/>
              <a:t>All leaves appear in the same level and carry no information.</a:t>
            </a:r>
          </a:p>
          <a:p>
            <a:endParaRPr lang="en-US" sz="1200" dirty="0"/>
          </a:p>
          <a:p>
            <a:r>
              <a:rPr lang="en-US" sz="2000" b="1" dirty="0">
                <a:solidFill>
                  <a:srgbClr val="00B050"/>
                </a:solidFill>
              </a:rPr>
              <a:t>B+ Tree</a:t>
            </a:r>
          </a:p>
          <a:p>
            <a:r>
              <a:rPr lang="en-US" sz="1200" dirty="0"/>
              <a:t>It is like B Tree, but large number of children per node,</a:t>
            </a:r>
          </a:p>
          <a:p>
            <a:r>
              <a:rPr lang="en-US" sz="1200" dirty="0"/>
              <a:t>also additional level is added at the bottom with linked leaves,</a:t>
            </a:r>
          </a:p>
          <a:p>
            <a:r>
              <a:rPr lang="en-US" sz="1200" dirty="0"/>
              <a:t>also the linked list allows rapid in-order traversal.</a:t>
            </a:r>
          </a:p>
        </p:txBody>
      </p:sp>
      <p:sp>
        <p:nvSpPr>
          <p:cNvPr id="3" name="TextBox 2">
            <a:extLst>
              <a:ext uri="{FF2B5EF4-FFF2-40B4-BE49-F238E27FC236}">
                <a16:creationId xmlns:a16="http://schemas.microsoft.com/office/drawing/2014/main" id="{79B97F86-445E-204B-9F8A-E2B1A63BFB2B}"/>
              </a:ext>
            </a:extLst>
          </p:cNvPr>
          <p:cNvSpPr txBox="1"/>
          <p:nvPr/>
        </p:nvSpPr>
        <p:spPr>
          <a:xfrm>
            <a:off x="6662424" y="993642"/>
            <a:ext cx="5185265" cy="3939540"/>
          </a:xfrm>
          <a:prstGeom prst="rect">
            <a:avLst/>
          </a:prstGeom>
          <a:noFill/>
        </p:spPr>
        <p:txBody>
          <a:bodyPr wrap="square" rtlCol="0">
            <a:spAutoFit/>
          </a:bodyPr>
          <a:lstStyle/>
          <a:p>
            <a:r>
              <a:rPr lang="en-US" sz="2000" b="1" dirty="0">
                <a:solidFill>
                  <a:srgbClr val="00B050"/>
                </a:solidFill>
              </a:rPr>
              <a:t>base64</a:t>
            </a:r>
          </a:p>
          <a:p>
            <a:r>
              <a:rPr lang="en-US" b="1" dirty="0">
                <a:solidFill>
                  <a:srgbClr val="00B050"/>
                </a:solidFill>
              </a:rPr>
              <a:t>Binary-to-text encoding.</a:t>
            </a:r>
          </a:p>
          <a:p>
            <a:endParaRPr lang="en-US" sz="1200" dirty="0"/>
          </a:p>
          <a:p>
            <a:r>
              <a:rPr lang="en-US" sz="1200" dirty="0"/>
              <a:t>6 bits can represent 64 numbers 0..63.</a:t>
            </a:r>
          </a:p>
          <a:p>
            <a:r>
              <a:rPr lang="en-US" sz="1200" dirty="0"/>
              <a:t>We map these numbers chars: A..Za..z0..9+/, and use "=" for padding</a:t>
            </a:r>
          </a:p>
          <a:p>
            <a:r>
              <a:rPr lang="en-US" sz="1200" dirty="0"/>
              <a:t>3 bytes of binary data = 24bits = 4*6 = 4 chars in base64 encoding</a:t>
            </a:r>
          </a:p>
          <a:p>
            <a:endParaRPr lang="en-US" sz="1200" dirty="0"/>
          </a:p>
          <a:p>
            <a:endParaRPr lang="en-US" sz="1200" dirty="0"/>
          </a:p>
          <a:p>
            <a:endParaRPr lang="en-US" sz="1200" dirty="0"/>
          </a:p>
          <a:p>
            <a:r>
              <a:rPr lang="en-US" sz="2000" b="1" dirty="0">
                <a:solidFill>
                  <a:srgbClr val="00B050"/>
                </a:solidFill>
              </a:rPr>
              <a:t>URL encoding:</a:t>
            </a:r>
          </a:p>
          <a:p>
            <a:endParaRPr lang="en-US" sz="1200" dirty="0"/>
          </a:p>
          <a:p>
            <a:r>
              <a:rPr lang="en-US" sz="1200" dirty="0"/>
              <a:t>  "Unreserved Characters(66)" - don't need encoding:</a:t>
            </a:r>
          </a:p>
          <a:p>
            <a:r>
              <a:rPr lang="en-US" sz="1200" dirty="0"/>
              <a:t>    A..Za..z0..9-_.~</a:t>
            </a:r>
          </a:p>
          <a:p>
            <a:endParaRPr lang="en-US" sz="1200" dirty="0"/>
          </a:p>
          <a:p>
            <a:r>
              <a:rPr lang="en-US" sz="1200" dirty="0"/>
              <a:t>  "Reserved characters (18)" - have special meaning if not encoded:</a:t>
            </a:r>
          </a:p>
          <a:p>
            <a:r>
              <a:rPr lang="en-US" sz="1200" dirty="0"/>
              <a:t>    !*'();:@&amp;=+$,/?#[]</a:t>
            </a:r>
          </a:p>
          <a:p>
            <a:endParaRPr lang="en-US" sz="1200" dirty="0"/>
          </a:p>
          <a:p>
            <a:r>
              <a:rPr lang="en-US" sz="1200" dirty="0"/>
              <a:t>  percent-encoding of any byte:  "%" followed by hexadecimal code</a:t>
            </a:r>
          </a:p>
          <a:p>
            <a:r>
              <a:rPr lang="en-US" sz="1200" dirty="0"/>
              <a:t>    for example, %41 == "A"</a:t>
            </a:r>
          </a:p>
        </p:txBody>
      </p:sp>
    </p:spTree>
    <p:extLst>
      <p:ext uri="{BB962C8B-B14F-4D97-AF65-F5344CB8AC3E}">
        <p14:creationId xmlns:p14="http://schemas.microsoft.com/office/powerpoint/2010/main" val="4001983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7A067D-9716-6444-8906-E18950539239}"/>
              </a:ext>
            </a:extLst>
          </p:cNvPr>
          <p:cNvSpPr txBox="1"/>
          <p:nvPr/>
        </p:nvSpPr>
        <p:spPr>
          <a:xfrm>
            <a:off x="220718" y="178676"/>
            <a:ext cx="4992414" cy="646331"/>
          </a:xfrm>
          <a:prstGeom prst="rect">
            <a:avLst/>
          </a:prstGeom>
          <a:noFill/>
        </p:spPr>
        <p:txBody>
          <a:bodyPr wrap="square" rtlCol="0">
            <a:spAutoFit/>
          </a:bodyPr>
          <a:lstStyle/>
          <a:p>
            <a:r>
              <a:rPr lang="en-US" b="1" dirty="0"/>
              <a:t>Four Distributed Systems Architectural Patterns</a:t>
            </a:r>
          </a:p>
          <a:p>
            <a:r>
              <a:rPr lang="en-US" b="1" dirty="0"/>
              <a:t> </a:t>
            </a:r>
            <a:r>
              <a:rPr lang="en-US" sz="1200" dirty="0"/>
              <a:t>by Tim Berglund - </a:t>
            </a:r>
            <a:r>
              <a:rPr lang="en-US" sz="1200" dirty="0">
                <a:hlinkClick r:id="rId2"/>
              </a:rPr>
              <a:t>https://www.youtube.com/watch?v=tpspO9K28PM</a:t>
            </a:r>
            <a:r>
              <a:rPr lang="en-US" sz="1200" dirty="0"/>
              <a:t> </a:t>
            </a:r>
          </a:p>
        </p:txBody>
      </p:sp>
      <p:sp>
        <p:nvSpPr>
          <p:cNvPr id="4" name="TextBox 3">
            <a:extLst>
              <a:ext uri="{FF2B5EF4-FFF2-40B4-BE49-F238E27FC236}">
                <a16:creationId xmlns:a16="http://schemas.microsoft.com/office/drawing/2014/main" id="{590C3756-6545-FE4B-A9E7-C559808AB78D}"/>
              </a:ext>
            </a:extLst>
          </p:cNvPr>
          <p:cNvSpPr txBox="1"/>
          <p:nvPr/>
        </p:nvSpPr>
        <p:spPr>
          <a:xfrm>
            <a:off x="220718" y="1039520"/>
            <a:ext cx="6337738" cy="261610"/>
          </a:xfrm>
          <a:prstGeom prst="rect">
            <a:avLst/>
          </a:prstGeom>
          <a:noFill/>
        </p:spPr>
        <p:txBody>
          <a:bodyPr wrap="square" rtlCol="0">
            <a:spAutoFit/>
          </a:bodyPr>
          <a:lstStyle/>
          <a:p>
            <a:r>
              <a:rPr lang="en-US" sz="1100" b="1" dirty="0">
                <a:latin typeface="Menlo" panose="020B0609030804020204" pitchFamily="49" charset="0"/>
                <a:ea typeface="Menlo" panose="020B0609030804020204" pitchFamily="49" charset="0"/>
                <a:cs typeface="Menlo" panose="020B0609030804020204" pitchFamily="49" charset="0"/>
              </a:rPr>
              <a:t>1. Modern MVC (Model, View, Controller) 3-tier architecture</a:t>
            </a:r>
          </a:p>
        </p:txBody>
      </p:sp>
      <p:sp>
        <p:nvSpPr>
          <p:cNvPr id="6" name="TextBox 5">
            <a:extLst>
              <a:ext uri="{FF2B5EF4-FFF2-40B4-BE49-F238E27FC236}">
                <a16:creationId xmlns:a16="http://schemas.microsoft.com/office/drawing/2014/main" id="{F49AD196-2925-5547-AF69-854531320E6E}"/>
              </a:ext>
            </a:extLst>
          </p:cNvPr>
          <p:cNvSpPr txBox="1"/>
          <p:nvPr/>
        </p:nvSpPr>
        <p:spPr>
          <a:xfrm>
            <a:off x="660427" y="1473065"/>
            <a:ext cx="809297" cy="461665"/>
          </a:xfrm>
          <a:prstGeom prst="rect">
            <a:avLst/>
          </a:prstGeom>
          <a:solidFill>
            <a:schemeClr val="accent4">
              <a:lumMod val="40000"/>
              <a:lumOff val="60000"/>
            </a:schemeClr>
          </a:solidFill>
        </p:spPr>
        <p:txBody>
          <a:bodyPr wrap="square" rtlCol="0">
            <a:spAutoFit/>
          </a:bodyPr>
          <a:lstStyle/>
          <a:p>
            <a:r>
              <a:rPr lang="en-US" sz="1200" dirty="0" err="1"/>
              <a:t>Broswers</a:t>
            </a:r>
            <a:endParaRPr lang="en-US" sz="1200" dirty="0"/>
          </a:p>
          <a:p>
            <a:r>
              <a:rPr lang="en-US" sz="1200" b="1" dirty="0">
                <a:solidFill>
                  <a:srgbClr val="FF0000"/>
                </a:solidFill>
              </a:rPr>
              <a:t>(View)</a:t>
            </a:r>
          </a:p>
        </p:txBody>
      </p:sp>
      <p:sp>
        <p:nvSpPr>
          <p:cNvPr id="14" name="TextBox 13">
            <a:extLst>
              <a:ext uri="{FF2B5EF4-FFF2-40B4-BE49-F238E27FC236}">
                <a16:creationId xmlns:a16="http://schemas.microsoft.com/office/drawing/2014/main" id="{81E2E8D7-E516-1F40-8A6E-007BB3096669}"/>
              </a:ext>
            </a:extLst>
          </p:cNvPr>
          <p:cNvSpPr txBox="1"/>
          <p:nvPr/>
        </p:nvSpPr>
        <p:spPr>
          <a:xfrm>
            <a:off x="2300886" y="1470407"/>
            <a:ext cx="1297947" cy="646331"/>
          </a:xfrm>
          <a:prstGeom prst="rect">
            <a:avLst/>
          </a:prstGeom>
          <a:solidFill>
            <a:schemeClr val="accent4">
              <a:lumMod val="40000"/>
              <a:lumOff val="60000"/>
            </a:schemeClr>
          </a:solidFill>
        </p:spPr>
        <p:txBody>
          <a:bodyPr wrap="square" rtlCol="0">
            <a:spAutoFit/>
          </a:bodyPr>
          <a:lstStyle/>
          <a:p>
            <a:r>
              <a:rPr lang="en-US" sz="1200" dirty="0"/>
              <a:t>Load Balancing</a:t>
            </a:r>
          </a:p>
          <a:p>
            <a:r>
              <a:rPr lang="en-US" sz="1200" dirty="0"/>
              <a:t>Web/App Servers</a:t>
            </a:r>
          </a:p>
          <a:p>
            <a:r>
              <a:rPr lang="en-US" sz="1200" b="1" dirty="0">
                <a:solidFill>
                  <a:srgbClr val="FF0000"/>
                </a:solidFill>
              </a:rPr>
              <a:t>(Controller)</a:t>
            </a:r>
          </a:p>
        </p:txBody>
      </p:sp>
      <p:sp>
        <p:nvSpPr>
          <p:cNvPr id="20" name="TextBox 19">
            <a:extLst>
              <a:ext uri="{FF2B5EF4-FFF2-40B4-BE49-F238E27FC236}">
                <a16:creationId xmlns:a16="http://schemas.microsoft.com/office/drawing/2014/main" id="{F8331999-51F9-D244-8E52-138D1F626C94}"/>
              </a:ext>
            </a:extLst>
          </p:cNvPr>
          <p:cNvSpPr txBox="1"/>
          <p:nvPr/>
        </p:nvSpPr>
        <p:spPr>
          <a:xfrm>
            <a:off x="4411882" y="1478850"/>
            <a:ext cx="1121976" cy="461665"/>
          </a:xfrm>
          <a:prstGeom prst="rect">
            <a:avLst/>
          </a:prstGeom>
          <a:solidFill>
            <a:schemeClr val="accent4">
              <a:lumMod val="40000"/>
              <a:lumOff val="60000"/>
            </a:schemeClr>
          </a:solidFill>
        </p:spPr>
        <p:txBody>
          <a:bodyPr wrap="square" rtlCol="0">
            <a:spAutoFit/>
          </a:bodyPr>
          <a:lstStyle/>
          <a:p>
            <a:r>
              <a:rPr lang="en-US" sz="1200" dirty="0"/>
              <a:t>DB Server</a:t>
            </a:r>
          </a:p>
          <a:p>
            <a:r>
              <a:rPr lang="en-US" sz="1200" b="1" dirty="0">
                <a:solidFill>
                  <a:srgbClr val="FF0000"/>
                </a:solidFill>
              </a:rPr>
              <a:t>(Data Model)</a:t>
            </a:r>
          </a:p>
        </p:txBody>
      </p:sp>
      <p:cxnSp>
        <p:nvCxnSpPr>
          <p:cNvPr id="22" name="Straight Arrow Connector 21">
            <a:extLst>
              <a:ext uri="{FF2B5EF4-FFF2-40B4-BE49-F238E27FC236}">
                <a16:creationId xmlns:a16="http://schemas.microsoft.com/office/drawing/2014/main" id="{21010432-2586-504B-8510-C37F3E698653}"/>
              </a:ext>
            </a:extLst>
          </p:cNvPr>
          <p:cNvCxnSpPr>
            <a:cxnSpLocks/>
          </p:cNvCxnSpPr>
          <p:nvPr/>
        </p:nvCxnSpPr>
        <p:spPr>
          <a:xfrm>
            <a:off x="1531381" y="1617349"/>
            <a:ext cx="707848" cy="0"/>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724409E-3968-F14D-9159-4E1C2949F8F8}"/>
              </a:ext>
            </a:extLst>
          </p:cNvPr>
          <p:cNvCxnSpPr>
            <a:cxnSpLocks/>
          </p:cNvCxnSpPr>
          <p:nvPr/>
        </p:nvCxnSpPr>
        <p:spPr>
          <a:xfrm>
            <a:off x="3627832" y="1608906"/>
            <a:ext cx="707848" cy="0"/>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128A488-5910-304E-950F-392792CBB809}"/>
              </a:ext>
            </a:extLst>
          </p:cNvPr>
          <p:cNvSpPr txBox="1"/>
          <p:nvPr/>
        </p:nvSpPr>
        <p:spPr>
          <a:xfrm>
            <a:off x="220718" y="2495296"/>
            <a:ext cx="3995433" cy="938719"/>
          </a:xfrm>
          <a:prstGeom prst="rect">
            <a:avLst/>
          </a:prstGeom>
          <a:noFill/>
        </p:spPr>
        <p:txBody>
          <a:bodyPr wrap="square" rtlCol="0">
            <a:spAutoFit/>
          </a:bodyPr>
          <a:lstStyle/>
          <a:p>
            <a:r>
              <a:rPr lang="en-US" sz="1100" b="1" dirty="0">
                <a:latin typeface="Menlo" panose="020B0609030804020204" pitchFamily="49" charset="0"/>
                <a:ea typeface="Menlo" panose="020B0609030804020204" pitchFamily="49" charset="0"/>
                <a:cs typeface="Menlo" panose="020B0609030804020204" pitchFamily="49" charset="0"/>
              </a:rPr>
              <a:t>2. Sharded Architecture</a:t>
            </a:r>
          </a:p>
          <a:p>
            <a:endParaRPr lang="en-US" sz="1100" b="1" dirty="0">
              <a:latin typeface="Menlo" panose="020B0609030804020204" pitchFamily="49" charset="0"/>
              <a:ea typeface="Menlo" panose="020B0609030804020204" pitchFamily="49" charset="0"/>
              <a:cs typeface="Menlo" panose="020B0609030804020204" pitchFamily="49" charset="0"/>
            </a:endParaRPr>
          </a:p>
          <a:p>
            <a:r>
              <a:rPr lang="en-US" sz="1100" b="1" dirty="0">
                <a:solidFill>
                  <a:srgbClr val="0070C0"/>
                </a:solidFill>
                <a:latin typeface="Menlo" panose="020B0609030804020204" pitchFamily="49" charset="0"/>
                <a:ea typeface="Menlo" panose="020B0609030804020204" pitchFamily="49" charset="0"/>
                <a:cs typeface="Menlo" panose="020B0609030804020204" pitchFamily="49" charset="0"/>
              </a:rPr>
              <a:t>    client   &lt;----&gt;   server   &lt;----&gt;   DB</a:t>
            </a:r>
          </a:p>
          <a:p>
            <a:r>
              <a:rPr lang="en-US" sz="1100" b="1" dirty="0">
                <a:solidFill>
                  <a:srgbClr val="0070C0"/>
                </a:solidFill>
                <a:latin typeface="Menlo" panose="020B0609030804020204" pitchFamily="49" charset="0"/>
                <a:ea typeface="Menlo" panose="020B0609030804020204" pitchFamily="49" charset="0"/>
                <a:cs typeface="Menlo" panose="020B0609030804020204" pitchFamily="49" charset="0"/>
              </a:rPr>
              <a:t>    client   &lt;----&gt;   server   &lt;----&gt;   DB</a:t>
            </a:r>
          </a:p>
          <a:p>
            <a:r>
              <a:rPr lang="en-US" sz="1100" b="1" dirty="0">
                <a:solidFill>
                  <a:srgbClr val="0070C0"/>
                </a:solidFill>
                <a:latin typeface="Menlo" panose="020B0609030804020204" pitchFamily="49" charset="0"/>
                <a:ea typeface="Menlo" panose="020B0609030804020204" pitchFamily="49" charset="0"/>
                <a:cs typeface="Menlo" panose="020B0609030804020204" pitchFamily="49" charset="0"/>
              </a:rPr>
              <a:t>    client   &lt;----&gt;   server   &lt;----&gt;   DB</a:t>
            </a:r>
          </a:p>
        </p:txBody>
      </p:sp>
      <p:sp>
        <p:nvSpPr>
          <p:cNvPr id="28" name="TextBox 27">
            <a:extLst>
              <a:ext uri="{FF2B5EF4-FFF2-40B4-BE49-F238E27FC236}">
                <a16:creationId xmlns:a16="http://schemas.microsoft.com/office/drawing/2014/main" id="{F06EB326-2054-9D4D-B41D-A8E4E4E6921E}"/>
              </a:ext>
            </a:extLst>
          </p:cNvPr>
          <p:cNvSpPr txBox="1"/>
          <p:nvPr/>
        </p:nvSpPr>
        <p:spPr>
          <a:xfrm>
            <a:off x="220718" y="3916214"/>
            <a:ext cx="4539719" cy="938719"/>
          </a:xfrm>
          <a:prstGeom prst="rect">
            <a:avLst/>
          </a:prstGeom>
          <a:noFill/>
        </p:spPr>
        <p:txBody>
          <a:bodyPr wrap="square" rtlCol="0">
            <a:spAutoFit/>
          </a:bodyPr>
          <a:lstStyle/>
          <a:p>
            <a:r>
              <a:rPr lang="en-US" sz="1100" b="1" dirty="0">
                <a:latin typeface="Menlo" panose="020B0609030804020204" pitchFamily="49" charset="0"/>
                <a:ea typeface="Menlo" panose="020B0609030804020204" pitchFamily="49" charset="0"/>
                <a:cs typeface="Menlo" panose="020B0609030804020204" pitchFamily="49" charset="0"/>
              </a:rPr>
              <a:t>3. Lambda Architecture</a:t>
            </a:r>
          </a:p>
          <a:p>
            <a:r>
              <a:rPr lang="en-US" sz="1100" b="1" dirty="0">
                <a:latin typeface="Menlo" panose="020B0609030804020204" pitchFamily="49" charset="0"/>
                <a:ea typeface="Menlo" panose="020B0609030804020204" pitchFamily="49" charset="0"/>
                <a:cs typeface="Menlo" panose="020B0609030804020204" pitchFamily="49" charset="0"/>
              </a:rPr>
              <a:t>   Two parts: stream and batch</a:t>
            </a:r>
          </a:p>
          <a:p>
            <a:r>
              <a:rPr lang="en-US" sz="1100" b="1" dirty="0">
                <a:latin typeface="Menlo" panose="020B0609030804020204" pitchFamily="49" charset="0"/>
                <a:ea typeface="Menlo" panose="020B0609030804020204" pitchFamily="49" charset="0"/>
                <a:cs typeface="Menlo" panose="020B0609030804020204" pitchFamily="49" charset="0"/>
              </a:rPr>
              <a:t>   Can use Apache Beam SDK to do both</a:t>
            </a:r>
          </a:p>
          <a:p>
            <a:r>
              <a:rPr lang="en-US" sz="1100" b="1" dirty="0">
                <a:solidFill>
                  <a:srgbClr val="0070C0"/>
                </a:solidFill>
                <a:latin typeface="Menlo" panose="020B0609030804020204" pitchFamily="49" charset="0"/>
                <a:ea typeface="Menlo" panose="020B0609030804020204" pitchFamily="49" charset="0"/>
                <a:cs typeface="Menlo" panose="020B0609030804020204" pitchFamily="49" charset="0"/>
              </a:rPr>
              <a:t>    - Events, stream – unbounded data, low latency</a:t>
            </a:r>
          </a:p>
          <a:p>
            <a:r>
              <a:rPr lang="en-US" sz="1100" b="1" dirty="0">
                <a:solidFill>
                  <a:srgbClr val="0070C0"/>
                </a:solidFill>
                <a:latin typeface="Menlo" panose="020B0609030804020204" pitchFamily="49" charset="0"/>
                <a:ea typeface="Menlo" panose="020B0609030804020204" pitchFamily="49" charset="0"/>
                <a:cs typeface="Menlo" panose="020B0609030804020204" pitchFamily="49" charset="0"/>
              </a:rPr>
              <a:t>    - Batch, Database – bounded data, high latency</a:t>
            </a:r>
          </a:p>
        </p:txBody>
      </p:sp>
      <p:sp>
        <p:nvSpPr>
          <p:cNvPr id="29" name="TextBox 28">
            <a:extLst>
              <a:ext uri="{FF2B5EF4-FFF2-40B4-BE49-F238E27FC236}">
                <a16:creationId xmlns:a16="http://schemas.microsoft.com/office/drawing/2014/main" id="{6B650187-4B53-2E49-81DB-54A774A54EB8}"/>
              </a:ext>
            </a:extLst>
          </p:cNvPr>
          <p:cNvSpPr txBox="1"/>
          <p:nvPr/>
        </p:nvSpPr>
        <p:spPr>
          <a:xfrm>
            <a:off x="220718" y="5255082"/>
            <a:ext cx="4392091" cy="1107996"/>
          </a:xfrm>
          <a:prstGeom prst="rect">
            <a:avLst/>
          </a:prstGeom>
          <a:noFill/>
        </p:spPr>
        <p:txBody>
          <a:bodyPr wrap="square" rtlCol="0">
            <a:spAutoFit/>
          </a:bodyPr>
          <a:lstStyle/>
          <a:p>
            <a:r>
              <a:rPr lang="en-US" sz="1100" b="1" dirty="0">
                <a:latin typeface="Menlo" panose="020B0609030804020204" pitchFamily="49" charset="0"/>
                <a:ea typeface="Menlo" panose="020B0609030804020204" pitchFamily="49" charset="0"/>
                <a:cs typeface="Menlo" panose="020B0609030804020204" pitchFamily="49" charset="0"/>
              </a:rPr>
              <a:t>4. Streaming Architecture</a:t>
            </a:r>
          </a:p>
          <a:p>
            <a:r>
              <a:rPr lang="en-US" sz="1100" b="1" dirty="0">
                <a:latin typeface="Menlo" panose="020B0609030804020204" pitchFamily="49" charset="0"/>
                <a:ea typeface="Menlo" panose="020B0609030804020204" pitchFamily="49" charset="0"/>
                <a:cs typeface="Menlo" panose="020B0609030804020204" pitchFamily="49" charset="0"/>
              </a:rPr>
              <a:t>   All pieces exchange messages</a:t>
            </a:r>
          </a:p>
          <a:p>
            <a:endParaRPr lang="en-US" sz="1100" b="1"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100" b="1" dirty="0">
                <a:solidFill>
                  <a:srgbClr val="0070C0"/>
                </a:solidFill>
                <a:latin typeface="Menlo" panose="020B0609030804020204" pitchFamily="49" charset="0"/>
                <a:ea typeface="Menlo" panose="020B0609030804020204" pitchFamily="49" charset="0"/>
                <a:cs typeface="Menlo" panose="020B0609030804020204" pitchFamily="49" charset="0"/>
              </a:rPr>
              <a:t>   There is no central database, no batch loading</a:t>
            </a:r>
          </a:p>
          <a:p>
            <a:r>
              <a:rPr lang="en-US" sz="1100" b="1" dirty="0">
                <a:solidFill>
                  <a:srgbClr val="0070C0"/>
                </a:solidFill>
                <a:latin typeface="Menlo" panose="020B0609030804020204" pitchFamily="49" charset="0"/>
                <a:ea typeface="Menlo" panose="020B0609030804020204" pitchFamily="49" charset="0"/>
                <a:cs typeface="Menlo" panose="020B0609030804020204" pitchFamily="49" charset="0"/>
              </a:rPr>
              <a:t>   There is just message bus (</a:t>
            </a:r>
            <a:r>
              <a:rPr lang="en-US" sz="1100" b="1" dirty="0">
                <a:solidFill>
                  <a:srgbClr val="FF0000"/>
                </a:solidFill>
                <a:latin typeface="Menlo" panose="020B0609030804020204" pitchFamily="49" charset="0"/>
                <a:ea typeface="Menlo" panose="020B0609030804020204" pitchFamily="49" charset="0"/>
                <a:cs typeface="Menlo" panose="020B0609030804020204" pitchFamily="49" charset="0"/>
              </a:rPr>
              <a:t>Kafka</a:t>
            </a:r>
            <a:r>
              <a:rPr lang="en-US" sz="1100" b="1"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b="1" dirty="0">
                <a:solidFill>
                  <a:srgbClr val="0070C0"/>
                </a:solidFill>
                <a:latin typeface="Menlo" panose="020B0609030804020204" pitchFamily="49" charset="0"/>
                <a:ea typeface="Menlo" panose="020B0609030804020204" pitchFamily="49" charset="0"/>
                <a:cs typeface="Menlo" panose="020B0609030804020204" pitchFamily="49" charset="0"/>
              </a:rPr>
              <a:t>   There are just topics in central streaming</a:t>
            </a:r>
          </a:p>
        </p:txBody>
      </p:sp>
      <p:sp>
        <p:nvSpPr>
          <p:cNvPr id="30" name="TextBox 29">
            <a:extLst>
              <a:ext uri="{FF2B5EF4-FFF2-40B4-BE49-F238E27FC236}">
                <a16:creationId xmlns:a16="http://schemas.microsoft.com/office/drawing/2014/main" id="{288A843A-C1D2-D847-A6B0-2962A6D2A418}"/>
              </a:ext>
            </a:extLst>
          </p:cNvPr>
          <p:cNvSpPr txBox="1"/>
          <p:nvPr/>
        </p:nvSpPr>
        <p:spPr>
          <a:xfrm>
            <a:off x="6516009" y="200734"/>
            <a:ext cx="5145560" cy="1384995"/>
          </a:xfrm>
          <a:prstGeom prst="rect">
            <a:avLst/>
          </a:prstGeom>
          <a:noFill/>
        </p:spPr>
        <p:txBody>
          <a:bodyPr wrap="square" rtlCol="0">
            <a:spAutoFit/>
          </a:bodyPr>
          <a:lstStyle/>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Storage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from single-master to cluster</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read replication</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write replication</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denormalize</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remove joins and make reads fast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denormalize</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remove indexes to make writes faster</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use consistent hashing, Cassandra</a:t>
            </a:r>
          </a:p>
        </p:txBody>
      </p:sp>
      <p:pic>
        <p:nvPicPr>
          <p:cNvPr id="1026" name="Picture 2" descr="Possible Causes of High or Low Red Blood Cell Count - SelfDecode Labs">
            <a:extLst>
              <a:ext uri="{FF2B5EF4-FFF2-40B4-BE49-F238E27FC236}">
                <a16:creationId xmlns:a16="http://schemas.microsoft.com/office/drawing/2014/main" id="{AA138748-6249-C04D-87DC-3B1A93A27A8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031111" y="4272186"/>
            <a:ext cx="2123275" cy="1244917"/>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830BD296-B42D-8D48-9C4A-A61D2A4932F3}"/>
              </a:ext>
            </a:extLst>
          </p:cNvPr>
          <p:cNvSpPr txBox="1"/>
          <p:nvPr/>
        </p:nvSpPr>
        <p:spPr>
          <a:xfrm>
            <a:off x="6096000" y="5232504"/>
            <a:ext cx="5145560" cy="1569660"/>
          </a:xfrm>
          <a:prstGeom prst="rect">
            <a:avLst/>
          </a:prstGeom>
          <a:noFill/>
        </p:spPr>
        <p:txBody>
          <a:bodyPr wrap="square" rtlCol="0">
            <a:spAutoFit/>
          </a:bodyPr>
          <a:lstStyle/>
          <a:p>
            <a:r>
              <a:rPr lang="en-US" sz="1200" b="1" dirty="0">
                <a:solidFill>
                  <a:srgbClr val="FF0000"/>
                </a:solidFill>
                <a:latin typeface="Menlo" panose="020B0609030804020204" pitchFamily="49" charset="0"/>
                <a:ea typeface="Menlo" panose="020B0609030804020204" pitchFamily="49" charset="0"/>
                <a:cs typeface="Menlo" panose="020B0609030804020204" pitchFamily="49" charset="0"/>
              </a:rPr>
              <a:t>batch</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vs </a:t>
            </a:r>
            <a:r>
              <a:rPr lang="en-US" sz="1200" b="1" dirty="0">
                <a:solidFill>
                  <a:srgbClr val="FF0000"/>
                </a:solidFill>
                <a:latin typeface="Menlo" panose="020B0609030804020204" pitchFamily="49" charset="0"/>
                <a:ea typeface="Menlo" panose="020B0609030804020204" pitchFamily="49" charset="0"/>
                <a:cs typeface="Menlo" panose="020B0609030804020204" pitchFamily="49" charset="0"/>
              </a:rPr>
              <a:t>stream</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example:</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b="1" dirty="0">
                <a:solidFill>
                  <a:srgbClr val="FF0000"/>
                </a:solidFill>
                <a:latin typeface="Menlo" panose="020B0609030804020204" pitchFamily="49" charset="0"/>
                <a:ea typeface="Menlo" panose="020B0609030804020204" pitchFamily="49" charset="0"/>
                <a:cs typeface="Menlo" panose="020B0609030804020204" pitchFamily="49" charset="0"/>
              </a:rPr>
              <a:t>batch</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erythrocytes transporting hemoglobin molecules </a:t>
            </a:r>
          </a:p>
          <a:p>
            <a:r>
              <a:rPr lang="en-US" sz="1200" b="1" dirty="0">
                <a:solidFill>
                  <a:srgbClr val="FF0000"/>
                </a:solidFill>
                <a:latin typeface="Menlo" panose="020B0609030804020204" pitchFamily="49" charset="0"/>
                <a:ea typeface="Menlo" panose="020B0609030804020204" pitchFamily="49" charset="0"/>
                <a:cs typeface="Menlo" panose="020B0609030804020204" pitchFamily="49" charset="0"/>
              </a:rPr>
              <a:t>stream</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hemoglobin molecules swimming by themselves</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If you destroy erythrocytes' membranes,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hemoglobin released directly into blood,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and it becomes so viscous, that it can not flow</a:t>
            </a:r>
          </a:p>
        </p:txBody>
      </p:sp>
      <p:sp>
        <p:nvSpPr>
          <p:cNvPr id="31" name="TextBox 30">
            <a:extLst>
              <a:ext uri="{FF2B5EF4-FFF2-40B4-BE49-F238E27FC236}">
                <a16:creationId xmlns:a16="http://schemas.microsoft.com/office/drawing/2014/main" id="{DDD8F31E-DF63-F14F-AE4C-79A979F97207}"/>
              </a:ext>
            </a:extLst>
          </p:cNvPr>
          <p:cNvSpPr txBox="1"/>
          <p:nvPr/>
        </p:nvSpPr>
        <p:spPr>
          <a:xfrm>
            <a:off x="7308650" y="1811282"/>
            <a:ext cx="4437414" cy="1938992"/>
          </a:xfrm>
          <a:prstGeom prst="rect">
            <a:avLst/>
          </a:prstGeom>
          <a:noFill/>
        </p:spPr>
        <p:txBody>
          <a:bodyPr wrap="square" rtlCol="0">
            <a:spAutoFit/>
          </a:bodyPr>
          <a:lstStyle/>
          <a:p>
            <a:r>
              <a:rPr lang="en-US" sz="1200" b="1" dirty="0">
                <a:solidFill>
                  <a:srgbClr val="00B050"/>
                </a:solidFill>
                <a:latin typeface="Menlo" panose="020B0609030804020204" pitchFamily="49" charset="0"/>
                <a:ea typeface="Menlo" panose="020B0609030804020204" pitchFamily="49" charset="0"/>
                <a:cs typeface="Menlo" panose="020B0609030804020204" pitchFamily="49" charset="0"/>
              </a:rPr>
              <a:t>ETL:  batch, micro-batch, </a:t>
            </a:r>
            <a:r>
              <a:rPr lang="en-US" sz="1200" b="1" dirty="0" err="1">
                <a:solidFill>
                  <a:srgbClr val="00B050"/>
                </a:solidFill>
                <a:latin typeface="Menlo" panose="020B0609030804020204" pitchFamily="49" charset="0"/>
                <a:ea typeface="Menlo" panose="020B0609030804020204" pitchFamily="49" charset="0"/>
                <a:cs typeface="Menlo" panose="020B0609030804020204" pitchFamily="49" charset="0"/>
              </a:rPr>
              <a:t>continous</a:t>
            </a:r>
            <a:r>
              <a:rPr lang="en-US" sz="1200" b="1" dirty="0">
                <a:solidFill>
                  <a:srgbClr val="00B050"/>
                </a:solidFill>
                <a:latin typeface="Menlo" panose="020B0609030804020204" pitchFamily="49" charset="0"/>
                <a:ea typeface="Menlo" panose="020B0609030804020204" pitchFamily="49" charset="0"/>
                <a:cs typeface="Menlo" panose="020B0609030804020204" pitchFamily="49" charset="0"/>
              </a:rPr>
              <a:t> flow</a:t>
            </a:r>
          </a:p>
          <a:p>
            <a:endParaRPr lang="en-US" sz="1200" dirty="0">
              <a:solidFill>
                <a:srgbClr val="00B05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B0F0"/>
                </a:solidFill>
                <a:latin typeface="Menlo" panose="020B0609030804020204" pitchFamily="49" charset="0"/>
                <a:ea typeface="Menlo" panose="020B0609030804020204" pitchFamily="49" charset="0"/>
                <a:cs typeface="Menlo" panose="020B0609030804020204" pitchFamily="49" charset="0"/>
              </a:rPr>
              <a:t>Stream processing:</a:t>
            </a:r>
          </a:p>
          <a:p>
            <a:r>
              <a:rPr lang="en-US" sz="1200" dirty="0">
                <a:solidFill>
                  <a:srgbClr val="00B0F0"/>
                </a:solidFill>
                <a:latin typeface="Menlo" panose="020B0609030804020204" pitchFamily="49" charset="0"/>
                <a:ea typeface="Menlo" panose="020B0609030804020204" pitchFamily="49" charset="0"/>
                <a:cs typeface="Menlo" panose="020B0609030804020204" pitchFamily="49" charset="0"/>
              </a:rPr>
              <a:t>  Kafka Streams</a:t>
            </a:r>
          </a:p>
          <a:p>
            <a:r>
              <a:rPr lang="en-US" sz="1200" dirty="0">
                <a:solidFill>
                  <a:srgbClr val="00B0F0"/>
                </a:solidFill>
                <a:latin typeface="Menlo" panose="020B0609030804020204" pitchFamily="49" charset="0"/>
                <a:ea typeface="Menlo" panose="020B0609030804020204" pitchFamily="49" charset="0"/>
                <a:cs typeface="Menlo" panose="020B0609030804020204" pitchFamily="49" charset="0"/>
              </a:rPr>
              <a:t>  Apache Spark Streaming (micro-batches)</a:t>
            </a:r>
          </a:p>
          <a:p>
            <a:r>
              <a:rPr lang="en-US" sz="1200" dirty="0">
                <a:solidFill>
                  <a:srgbClr val="00B0F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B0F0"/>
                </a:solidFill>
                <a:latin typeface="Menlo" panose="020B0609030804020204" pitchFamily="49" charset="0"/>
                <a:ea typeface="Menlo" panose="020B0609030804020204" pitchFamily="49" charset="0"/>
                <a:cs typeface="Menlo" panose="020B0609030804020204" pitchFamily="49" charset="0"/>
              </a:rPr>
              <a:t>NiFi</a:t>
            </a:r>
            <a:endParaRPr lang="en-US" sz="1200" dirty="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B0F0"/>
                </a:solidFill>
                <a:latin typeface="Menlo" panose="020B0609030804020204" pitchFamily="49" charset="0"/>
                <a:ea typeface="Menlo" panose="020B0609030804020204" pitchFamily="49" charset="0"/>
                <a:cs typeface="Menlo" panose="020B0609030804020204" pitchFamily="49" charset="0"/>
              </a:rPr>
              <a:t>  Apache </a:t>
            </a:r>
            <a:r>
              <a:rPr lang="en-US" sz="1200" dirty="0" err="1">
                <a:solidFill>
                  <a:srgbClr val="00B0F0"/>
                </a:solidFill>
                <a:latin typeface="Menlo" panose="020B0609030804020204" pitchFamily="49" charset="0"/>
                <a:ea typeface="Menlo" panose="020B0609030804020204" pitchFamily="49" charset="0"/>
                <a:cs typeface="Menlo" panose="020B0609030804020204" pitchFamily="49" charset="0"/>
              </a:rPr>
              <a:t>Flink</a:t>
            </a:r>
            <a:r>
              <a:rPr lang="en-US" sz="1200" dirty="0">
                <a:solidFill>
                  <a:srgbClr val="00B0F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B0F0"/>
                </a:solidFill>
                <a:latin typeface="Menlo" panose="020B0609030804020204" pitchFamily="49" charset="0"/>
                <a:ea typeface="Menlo" panose="020B0609030804020204" pitchFamily="49" charset="0"/>
                <a:cs typeface="Menlo" panose="020B0609030804020204" pitchFamily="49" charset="0"/>
              </a:rPr>
              <a:t>continous</a:t>
            </a:r>
            <a:r>
              <a:rPr lang="en-US" sz="1200" dirty="0">
                <a:solidFill>
                  <a:srgbClr val="00B0F0"/>
                </a:solidFill>
                <a:latin typeface="Menlo" panose="020B0609030804020204" pitchFamily="49" charset="0"/>
                <a:ea typeface="Menlo" panose="020B0609030804020204" pitchFamily="49" charset="0"/>
                <a:cs typeface="Menlo" panose="020B0609030804020204" pitchFamily="49" charset="0"/>
              </a:rPr>
              <a:t> flow)</a:t>
            </a:r>
          </a:p>
          <a:p>
            <a:r>
              <a:rPr lang="en-US" sz="1200" dirty="0">
                <a:solidFill>
                  <a:srgbClr val="00B0F0"/>
                </a:solidFill>
                <a:latin typeface="Menlo" panose="020B0609030804020204" pitchFamily="49" charset="0"/>
                <a:ea typeface="Menlo" panose="020B0609030804020204" pitchFamily="49" charset="0"/>
                <a:cs typeface="Menlo" panose="020B0609030804020204" pitchFamily="49" charset="0"/>
              </a:rPr>
              <a:t>  Google </a:t>
            </a:r>
            <a:r>
              <a:rPr lang="en-US" sz="1200" dirty="0" err="1">
                <a:solidFill>
                  <a:srgbClr val="00B0F0"/>
                </a:solidFill>
                <a:latin typeface="Menlo" panose="020B0609030804020204" pitchFamily="49" charset="0"/>
                <a:ea typeface="Menlo" panose="020B0609030804020204" pitchFamily="49" charset="0"/>
                <a:cs typeface="Menlo" panose="020B0609030804020204" pitchFamily="49" charset="0"/>
              </a:rPr>
              <a:t>DataFlow</a:t>
            </a:r>
            <a:r>
              <a:rPr lang="en-US" sz="1200" dirty="0">
                <a:solidFill>
                  <a:srgbClr val="00B0F0"/>
                </a:solidFill>
                <a:latin typeface="Menlo" panose="020B0609030804020204" pitchFamily="49" charset="0"/>
                <a:ea typeface="Menlo" panose="020B0609030804020204" pitchFamily="49" charset="0"/>
                <a:cs typeface="Menlo" panose="020B0609030804020204" pitchFamily="49" charset="0"/>
              </a:rPr>
              <a:t> (serverless)</a:t>
            </a:r>
          </a:p>
          <a:p>
            <a:r>
              <a:rPr lang="en-US" sz="1200" dirty="0">
                <a:solidFill>
                  <a:srgbClr val="00B0F0"/>
                </a:solidFill>
                <a:latin typeface="Menlo" panose="020B0609030804020204" pitchFamily="49" charset="0"/>
                <a:ea typeface="Menlo" panose="020B0609030804020204" pitchFamily="49" charset="0"/>
                <a:cs typeface="Menlo" panose="020B0609030804020204" pitchFamily="49" charset="0"/>
              </a:rPr>
              <a:t>    - https://</a:t>
            </a:r>
            <a:r>
              <a:rPr lang="en-US" sz="1200" dirty="0" err="1">
                <a:solidFill>
                  <a:srgbClr val="00B0F0"/>
                </a:solidFill>
                <a:latin typeface="Menlo" panose="020B0609030804020204" pitchFamily="49" charset="0"/>
                <a:ea typeface="Menlo" panose="020B0609030804020204" pitchFamily="49" charset="0"/>
                <a:cs typeface="Menlo" panose="020B0609030804020204" pitchFamily="49" charset="0"/>
              </a:rPr>
              <a:t>cloud.google.com</a:t>
            </a:r>
            <a:r>
              <a:rPr lang="en-US" sz="1200" dirty="0">
                <a:solidFill>
                  <a:srgbClr val="00B0F0"/>
                </a:solidFill>
                <a:latin typeface="Menlo" panose="020B0609030804020204" pitchFamily="49" charset="0"/>
                <a:ea typeface="Menlo" panose="020B0609030804020204" pitchFamily="49" charset="0"/>
                <a:cs typeface="Menlo" panose="020B0609030804020204" pitchFamily="49" charset="0"/>
              </a:rPr>
              <a:t>/dataflow </a:t>
            </a:r>
          </a:p>
          <a:p>
            <a:r>
              <a:rPr lang="en-US" sz="1200" dirty="0">
                <a:solidFill>
                  <a:srgbClr val="00B0F0"/>
                </a:solidFill>
                <a:latin typeface="Menlo" panose="020B0609030804020204" pitchFamily="49" charset="0"/>
                <a:ea typeface="Menlo" panose="020B0609030804020204" pitchFamily="49" charset="0"/>
                <a:cs typeface="Menlo" panose="020B0609030804020204" pitchFamily="49" charset="0"/>
              </a:rPr>
              <a:t>  Apache Beam</a:t>
            </a:r>
          </a:p>
        </p:txBody>
      </p:sp>
      <p:cxnSp>
        <p:nvCxnSpPr>
          <p:cNvPr id="5" name="Straight Connector 4">
            <a:extLst>
              <a:ext uri="{FF2B5EF4-FFF2-40B4-BE49-F238E27FC236}">
                <a16:creationId xmlns:a16="http://schemas.microsoft.com/office/drawing/2014/main" id="{547061C6-9E7E-0744-962F-B22A0ACD5774}"/>
              </a:ext>
            </a:extLst>
          </p:cNvPr>
          <p:cNvCxnSpPr/>
          <p:nvPr/>
        </p:nvCxnSpPr>
        <p:spPr>
          <a:xfrm>
            <a:off x="5917324" y="178676"/>
            <a:ext cx="0" cy="6411310"/>
          </a:xfrm>
          <a:prstGeom prst="line">
            <a:avLst/>
          </a:prstGeom>
          <a:ln w="635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36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426DFD-0CA1-F14D-8C79-BA36C781D60C}"/>
              </a:ext>
            </a:extLst>
          </p:cNvPr>
          <p:cNvSpPr txBox="1"/>
          <p:nvPr/>
        </p:nvSpPr>
        <p:spPr>
          <a:xfrm>
            <a:off x="621611" y="742855"/>
            <a:ext cx="5605018" cy="4247317"/>
          </a:xfrm>
          <a:prstGeom prst="rect">
            <a:avLst/>
          </a:prstGeom>
          <a:noFill/>
        </p:spPr>
        <p:txBody>
          <a:bodyPr wrap="square" rtlCol="0">
            <a:spAutoFit/>
          </a:bodyPr>
          <a:lstStyle/>
          <a:p>
            <a:r>
              <a:rPr lang="en-US" sz="2000" b="1" dirty="0">
                <a:solidFill>
                  <a:srgbClr val="00B050"/>
                </a:solidFill>
              </a:rPr>
              <a:t>Request/Response chaining:</a:t>
            </a:r>
          </a:p>
          <a:p>
            <a:pPr marL="285750" indent="-285750">
              <a:buFont typeface="Arial" panose="020B0604020202020204" pitchFamily="34" charset="0"/>
              <a:buChar char="•"/>
            </a:pPr>
            <a:r>
              <a:rPr lang="en-US" sz="1400" dirty="0"/>
              <a:t>possible chaining of timeouts</a:t>
            </a:r>
          </a:p>
          <a:p>
            <a:pPr marL="285750" indent="-285750">
              <a:buFont typeface="Arial" panose="020B0604020202020204" pitchFamily="34" charset="0"/>
              <a:buChar char="•"/>
            </a:pPr>
            <a:r>
              <a:rPr lang="en-US" sz="1400" dirty="0"/>
              <a:t>possible inconsistencies</a:t>
            </a:r>
          </a:p>
          <a:p>
            <a:endParaRPr lang="en-US" dirty="0"/>
          </a:p>
          <a:p>
            <a:r>
              <a:rPr lang="en-US" sz="2000" b="1" dirty="0">
                <a:solidFill>
                  <a:srgbClr val="00B050"/>
                </a:solidFill>
              </a:rPr>
              <a:t>Publish / Subscribe (Publisher / Subscriber) model:</a:t>
            </a:r>
          </a:p>
          <a:p>
            <a:pPr marL="285750" indent="-285750">
              <a:buFont typeface="Arial" panose="020B0604020202020204" pitchFamily="34" charset="0"/>
              <a:buChar char="•"/>
            </a:pPr>
            <a:r>
              <a:rPr lang="en-US" sz="1400" dirty="0"/>
              <a:t>we add message broker between publish/subscribe nodes </a:t>
            </a:r>
            <a:br>
              <a:rPr lang="en-US" sz="1400" dirty="0"/>
            </a:br>
            <a:r>
              <a:rPr lang="en-US" sz="1400" dirty="0"/>
              <a:t>(Kafka, RabbitMQ, etc.) to decouple them</a:t>
            </a:r>
          </a:p>
          <a:p>
            <a:endParaRPr lang="en-US" dirty="0"/>
          </a:p>
          <a:p>
            <a:r>
              <a:rPr lang="en-US" sz="2000" b="1" dirty="0">
                <a:solidFill>
                  <a:srgbClr val="00B050"/>
                </a:solidFill>
              </a:rPr>
              <a:t>Event-Driven  (on each step use log of events)</a:t>
            </a:r>
          </a:p>
          <a:p>
            <a:endParaRPr lang="en-US" dirty="0"/>
          </a:p>
          <a:p>
            <a:r>
              <a:rPr lang="en-US" sz="2000" b="1" dirty="0">
                <a:solidFill>
                  <a:srgbClr val="00B050"/>
                </a:solidFill>
              </a:rPr>
              <a:t>Push vs Pull</a:t>
            </a:r>
          </a:p>
          <a:p>
            <a:endParaRPr lang="en-US" dirty="0"/>
          </a:p>
          <a:p>
            <a:r>
              <a:rPr lang="en-US" sz="2000" b="1" dirty="0">
                <a:solidFill>
                  <a:srgbClr val="00B050"/>
                </a:solidFill>
              </a:rPr>
              <a:t>Distributed data sync and distributed transactions</a:t>
            </a:r>
          </a:p>
          <a:p>
            <a:r>
              <a:rPr lang="en-US" sz="1400" dirty="0"/>
              <a:t>Main idea - have at least 3 servers to get consensus of at least 2.</a:t>
            </a:r>
          </a:p>
          <a:p>
            <a:r>
              <a:rPr lang="en-US" sz="1400" dirty="0"/>
              <a:t>We need two thirds.</a:t>
            </a:r>
          </a:p>
          <a:p>
            <a:r>
              <a:rPr lang="en-US" sz="1400" dirty="0"/>
              <a:t>If M servers fail, we need (2M+1) working servers to "vote".</a:t>
            </a:r>
          </a:p>
        </p:txBody>
      </p:sp>
      <p:sp>
        <p:nvSpPr>
          <p:cNvPr id="2" name="TextBox 1">
            <a:extLst>
              <a:ext uri="{FF2B5EF4-FFF2-40B4-BE49-F238E27FC236}">
                <a16:creationId xmlns:a16="http://schemas.microsoft.com/office/drawing/2014/main" id="{694F0896-3DED-1846-A0B7-D01A26247E02}"/>
              </a:ext>
            </a:extLst>
          </p:cNvPr>
          <p:cNvSpPr txBox="1"/>
          <p:nvPr/>
        </p:nvSpPr>
        <p:spPr>
          <a:xfrm>
            <a:off x="8253351" y="855023"/>
            <a:ext cx="3336966" cy="369332"/>
          </a:xfrm>
          <a:prstGeom prst="rect">
            <a:avLst/>
          </a:prstGeom>
          <a:noFill/>
        </p:spPr>
        <p:txBody>
          <a:bodyPr wrap="square" rtlCol="0">
            <a:spAutoFit/>
          </a:bodyPr>
          <a:lstStyle/>
          <a:p>
            <a:r>
              <a:rPr lang="en-US" b="1" dirty="0">
                <a:solidFill>
                  <a:srgbClr val="FF0000"/>
                </a:solidFill>
              </a:rPr>
              <a:t>MQ = message queue</a:t>
            </a:r>
          </a:p>
        </p:txBody>
      </p:sp>
    </p:spTree>
    <p:extLst>
      <p:ext uri="{BB962C8B-B14F-4D97-AF65-F5344CB8AC3E}">
        <p14:creationId xmlns:p14="http://schemas.microsoft.com/office/powerpoint/2010/main" val="2220190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426DFD-0CA1-F14D-8C79-BA36C781D60C}"/>
              </a:ext>
            </a:extLst>
          </p:cNvPr>
          <p:cNvSpPr txBox="1"/>
          <p:nvPr/>
        </p:nvSpPr>
        <p:spPr>
          <a:xfrm>
            <a:off x="6068975" y="626288"/>
            <a:ext cx="6003283" cy="5816977"/>
          </a:xfrm>
          <a:prstGeom prst="rect">
            <a:avLst/>
          </a:prstGeom>
          <a:noFill/>
        </p:spPr>
        <p:txBody>
          <a:bodyPr wrap="square" rtlCol="0">
            <a:spAutoFit/>
          </a:bodyPr>
          <a:lstStyle/>
          <a:p>
            <a:r>
              <a:rPr lang="en-US" sz="2000" b="1" dirty="0">
                <a:solidFill>
                  <a:srgbClr val="00B050"/>
                </a:solidFill>
              </a:rPr>
              <a:t>Avoid SPF (Single Point of Failure)</a:t>
            </a:r>
          </a:p>
          <a:p>
            <a:endParaRPr lang="en-US" sz="1600" dirty="0"/>
          </a:p>
          <a:p>
            <a:r>
              <a:rPr lang="en-US" sz="1600" b="1" dirty="0">
                <a:solidFill>
                  <a:srgbClr val="00B050"/>
                </a:solidFill>
              </a:rPr>
              <a:t>Fault Tolerance - </a:t>
            </a:r>
            <a:r>
              <a:rPr lang="en-US" sz="1600" dirty="0"/>
              <a:t>achieved through redundancy and reliable multitasking protocols.</a:t>
            </a:r>
          </a:p>
          <a:p>
            <a:endParaRPr lang="en-US" sz="1600" dirty="0"/>
          </a:p>
          <a:p>
            <a:r>
              <a:rPr lang="en-US" sz="1600" b="1" dirty="0">
                <a:solidFill>
                  <a:srgbClr val="00B050"/>
                </a:solidFill>
              </a:rPr>
              <a:t>Redundancy</a:t>
            </a:r>
          </a:p>
          <a:p>
            <a:pPr marL="285750" indent="-285750">
              <a:buFont typeface="Arial" panose="020B0604020202020204" pitchFamily="34" charset="0"/>
              <a:buChar char="•"/>
            </a:pPr>
            <a:r>
              <a:rPr lang="en-US" sz="1600" dirty="0"/>
              <a:t>multiple servers, master/slave, replication</a:t>
            </a:r>
          </a:p>
          <a:p>
            <a:pPr marL="285750" indent="-285750">
              <a:buFont typeface="Arial" panose="020B0604020202020204" pitchFamily="34" charset="0"/>
              <a:buChar char="•"/>
            </a:pPr>
            <a:r>
              <a:rPr lang="en-US" sz="1600" dirty="0"/>
              <a:t>geographical redundancy (systems in different countries, states, etc.)</a:t>
            </a:r>
          </a:p>
          <a:p>
            <a:pPr marL="285750" indent="-285750">
              <a:buFont typeface="Arial" panose="020B0604020202020204" pitchFamily="34" charset="0"/>
              <a:buChar char="•"/>
            </a:pPr>
            <a:r>
              <a:rPr lang="en-US" sz="1600" dirty="0"/>
              <a:t>load balancer - DNS (redundant) - points to multiple IP addresses (multiple </a:t>
            </a:r>
            <a:r>
              <a:rPr lang="en-US" sz="1600" dirty="0" err="1"/>
              <a:t>LoadBalancing</a:t>
            </a:r>
            <a:r>
              <a:rPr lang="en-US" sz="1600" dirty="0"/>
              <a:t> servers)</a:t>
            </a:r>
          </a:p>
          <a:p>
            <a:pPr marL="285750" indent="-285750">
              <a:buFont typeface="Arial" panose="020B0604020202020204" pitchFamily="34" charset="0"/>
              <a:buChar char="•"/>
            </a:pPr>
            <a:r>
              <a:rPr lang="en-US" sz="1600" dirty="0"/>
              <a:t>information redundancy (Hamming codes): add extra bits to do error checking/recovery</a:t>
            </a:r>
          </a:p>
          <a:p>
            <a:pPr marL="285750" indent="-285750">
              <a:buFont typeface="Arial" panose="020B0604020202020204" pitchFamily="34" charset="0"/>
              <a:buChar char="•"/>
            </a:pPr>
            <a:r>
              <a:rPr lang="en-US" sz="1600" dirty="0"/>
              <a:t>time redundancy - retry several times</a:t>
            </a:r>
          </a:p>
          <a:p>
            <a:pPr marL="285750" indent="-285750">
              <a:buFont typeface="Arial" panose="020B0604020202020204" pitchFamily="34" charset="0"/>
              <a:buChar char="•"/>
            </a:pPr>
            <a:r>
              <a:rPr lang="en-US" sz="1600" dirty="0"/>
              <a:t>physical redundancy - add duplicate hardware / software</a:t>
            </a:r>
          </a:p>
          <a:p>
            <a:pPr marL="285750" indent="-285750">
              <a:buFont typeface="Arial" panose="020B0604020202020204" pitchFamily="34" charset="0"/>
              <a:buChar char="•"/>
            </a:pPr>
            <a:r>
              <a:rPr lang="en-US" sz="1600" dirty="0"/>
              <a:t>Quorum-based decisions (flat group of servers, majority voting).</a:t>
            </a:r>
            <a:br>
              <a:rPr lang="en-US" sz="1600" dirty="0"/>
            </a:br>
            <a:r>
              <a:rPr lang="en-US" sz="1600" dirty="0"/>
              <a:t>We need more than 2/3 majority. </a:t>
            </a:r>
            <a:br>
              <a:rPr lang="en-US" sz="1600" dirty="0"/>
            </a:br>
            <a:r>
              <a:rPr lang="en-US" sz="1600" dirty="0"/>
              <a:t>If there are M faulty processes, we need (2M+1) working ones to reach the agreement.</a:t>
            </a:r>
          </a:p>
          <a:p>
            <a:pPr marL="285750" indent="-285750">
              <a:buFont typeface="Arial" panose="020B0604020202020204" pitchFamily="34" charset="0"/>
              <a:buChar char="•"/>
            </a:pPr>
            <a:endParaRPr lang="en-US" sz="1600" dirty="0"/>
          </a:p>
          <a:p>
            <a:r>
              <a:rPr lang="en-US" sz="1600" b="1" dirty="0">
                <a:solidFill>
                  <a:srgbClr val="00B050"/>
                </a:solidFill>
              </a:rPr>
              <a:t>Redundancy and Replication</a:t>
            </a:r>
          </a:p>
          <a:p>
            <a:pPr marL="285750" indent="-285750">
              <a:buFont typeface="Arial" panose="020B0604020202020204" pitchFamily="34" charset="0"/>
              <a:buChar char="•"/>
            </a:pPr>
            <a:r>
              <a:rPr lang="en-US" sz="1600" dirty="0"/>
              <a:t>   Primary Server - failover -&gt; secondary server</a:t>
            </a:r>
          </a:p>
          <a:p>
            <a:pPr marL="285750" indent="-285750">
              <a:buFont typeface="Arial" panose="020B0604020202020204" pitchFamily="34" charset="0"/>
              <a:buChar char="•"/>
            </a:pPr>
            <a:r>
              <a:rPr lang="en-US" sz="1600" dirty="0"/>
              <a:t>   Active Data - Data Replication -&gt; Mirrored Data</a:t>
            </a:r>
          </a:p>
        </p:txBody>
      </p:sp>
      <p:sp>
        <p:nvSpPr>
          <p:cNvPr id="3" name="TextBox 2">
            <a:extLst>
              <a:ext uri="{FF2B5EF4-FFF2-40B4-BE49-F238E27FC236}">
                <a16:creationId xmlns:a16="http://schemas.microsoft.com/office/drawing/2014/main" id="{4383885A-5C33-9B41-BA59-A05B936DCEC5}"/>
              </a:ext>
            </a:extLst>
          </p:cNvPr>
          <p:cNvSpPr txBox="1"/>
          <p:nvPr/>
        </p:nvSpPr>
        <p:spPr>
          <a:xfrm>
            <a:off x="119741" y="533955"/>
            <a:ext cx="5660169" cy="5201424"/>
          </a:xfrm>
          <a:prstGeom prst="rect">
            <a:avLst/>
          </a:prstGeom>
          <a:noFill/>
        </p:spPr>
        <p:txBody>
          <a:bodyPr wrap="square" rtlCol="0">
            <a:spAutoFit/>
          </a:bodyPr>
          <a:lstStyle/>
          <a:p>
            <a:r>
              <a:rPr lang="en-US" sz="2800" b="1" dirty="0">
                <a:solidFill>
                  <a:srgbClr val="00B050"/>
                </a:solidFill>
              </a:rPr>
              <a:t>Failures in big systems is a certainty</a:t>
            </a:r>
          </a:p>
          <a:p>
            <a:endParaRPr lang="en-US" sz="1600" dirty="0"/>
          </a:p>
          <a:p>
            <a:r>
              <a:rPr lang="en-US" sz="1600" dirty="0"/>
              <a:t>Big distributed system consists of hundreds </a:t>
            </a:r>
          </a:p>
          <a:p>
            <a:r>
              <a:rPr lang="en-US" sz="1600" dirty="0"/>
              <a:t>and thousands of servers, systems, processes. </a:t>
            </a:r>
          </a:p>
          <a:p>
            <a:r>
              <a:rPr lang="en-US" sz="1600" dirty="0"/>
              <a:t>It will fail often unless we take measures. </a:t>
            </a:r>
          </a:p>
          <a:p>
            <a:r>
              <a:rPr lang="en-US" sz="1600" dirty="0"/>
              <a:t>How often?</a:t>
            </a:r>
          </a:p>
          <a:p>
            <a:endParaRPr lang="en-US" sz="1600" dirty="0"/>
          </a:p>
          <a:p>
            <a:r>
              <a:rPr lang="en-US" sz="1600" dirty="0"/>
              <a:t>Suppose our system consists of N pieces,</a:t>
            </a:r>
          </a:p>
          <a:p>
            <a:r>
              <a:rPr lang="en-US" sz="1600" dirty="0"/>
              <a:t>each has on average 1 failure in 100 days.</a:t>
            </a:r>
          </a:p>
          <a:p>
            <a:endParaRPr lang="en-US" sz="1600" dirty="0"/>
          </a:p>
          <a:p>
            <a:r>
              <a:rPr lang="en-US" sz="1600" dirty="0"/>
              <a:t>p=0.99 is probability of survival for 1 element for 1 day.</a:t>
            </a:r>
          </a:p>
          <a:p>
            <a:endParaRPr lang="en-US" sz="1600" dirty="0"/>
          </a:p>
          <a:p>
            <a:r>
              <a:rPr lang="en-US" sz="1600" dirty="0"/>
              <a:t>P(survival for N elements for M days) = (</a:t>
            </a:r>
            <a:r>
              <a:rPr lang="en-US" sz="1600" dirty="0" err="1"/>
              <a:t>p</a:t>
            </a:r>
            <a:r>
              <a:rPr lang="en-US" sz="1600" baseline="30000" dirty="0" err="1"/>
              <a:t>N</a:t>
            </a:r>
            <a:r>
              <a:rPr lang="en-US" sz="1600" dirty="0"/>
              <a:t>)</a:t>
            </a:r>
            <a:r>
              <a:rPr lang="en-US" sz="1600" baseline="30000" dirty="0"/>
              <a:t>M</a:t>
            </a:r>
            <a:r>
              <a:rPr lang="en-US" sz="1600" dirty="0"/>
              <a:t> = </a:t>
            </a:r>
            <a:r>
              <a:rPr lang="en-US" sz="1600" dirty="0" err="1"/>
              <a:t>p</a:t>
            </a:r>
            <a:r>
              <a:rPr lang="en-US" sz="1600" baseline="30000" dirty="0" err="1"/>
              <a:t>MN</a:t>
            </a:r>
            <a:endParaRPr lang="en-US" sz="1600" baseline="30000" dirty="0"/>
          </a:p>
          <a:p>
            <a:endParaRPr lang="en-US" sz="1600" dirty="0"/>
          </a:p>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Elements  Days    </a:t>
            </a:r>
            <a:r>
              <a:rPr lang="en-US" sz="1600" dirty="0" err="1">
                <a:solidFill>
                  <a:srgbClr val="0070C0"/>
                </a:solidFill>
                <a:latin typeface="Menlo" panose="020B0609030804020204" pitchFamily="49" charset="0"/>
                <a:ea typeface="Menlo" panose="020B0609030804020204" pitchFamily="49" charset="0"/>
                <a:cs typeface="Menlo" panose="020B0609030804020204" pitchFamily="49" charset="0"/>
              </a:rPr>
              <a:t>Prob_Survival</a:t>
            </a:r>
            <a:endParaRPr lang="en-US" sz="16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   30       7     0.99</a:t>
            </a:r>
            <a:r>
              <a:rPr lang="en-US" sz="1600" baseline="30000" dirty="0">
                <a:solidFill>
                  <a:srgbClr val="0070C0"/>
                </a:solidFill>
                <a:latin typeface="Menlo" panose="020B0609030804020204" pitchFamily="49" charset="0"/>
                <a:ea typeface="Menlo" panose="020B0609030804020204" pitchFamily="49" charset="0"/>
                <a:cs typeface="Menlo" panose="020B0609030804020204" pitchFamily="49" charset="0"/>
              </a:rPr>
              <a:t>210</a:t>
            </a:r>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   = 0.12</a:t>
            </a:r>
          </a:p>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  300       7     0.99</a:t>
            </a:r>
            <a:r>
              <a:rPr lang="en-US" sz="1600" baseline="30000" dirty="0">
                <a:solidFill>
                  <a:srgbClr val="0070C0"/>
                </a:solidFill>
                <a:latin typeface="Menlo" panose="020B0609030804020204" pitchFamily="49" charset="0"/>
                <a:ea typeface="Menlo" panose="020B0609030804020204" pitchFamily="49" charset="0"/>
                <a:cs typeface="Menlo" panose="020B0609030804020204" pitchFamily="49" charset="0"/>
              </a:rPr>
              <a:t>2100</a:t>
            </a:r>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  = 0.000000001</a:t>
            </a:r>
          </a:p>
          <a:p>
            <a:endParaRPr lang="en-US" sz="1600" dirty="0"/>
          </a:p>
          <a:p>
            <a:r>
              <a:rPr lang="en-US" sz="1600" dirty="0"/>
              <a:t>Just imagine if you have thousands of servers / processes.</a:t>
            </a:r>
          </a:p>
          <a:p>
            <a:r>
              <a:rPr lang="en-US" sz="1600" dirty="0"/>
              <a:t>The system will definitely have failures.</a:t>
            </a:r>
          </a:p>
        </p:txBody>
      </p:sp>
    </p:spTree>
    <p:extLst>
      <p:ext uri="{BB962C8B-B14F-4D97-AF65-F5344CB8AC3E}">
        <p14:creationId xmlns:p14="http://schemas.microsoft.com/office/powerpoint/2010/main" val="3138698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5D4737-4ECD-A040-9E5E-BF893A6D7087}"/>
              </a:ext>
            </a:extLst>
          </p:cNvPr>
          <p:cNvSpPr txBox="1"/>
          <p:nvPr/>
        </p:nvSpPr>
        <p:spPr>
          <a:xfrm>
            <a:off x="94593" y="872359"/>
            <a:ext cx="12002814" cy="5663089"/>
          </a:xfrm>
          <a:prstGeom prst="rect">
            <a:avLst/>
          </a:prstGeom>
          <a:noFill/>
        </p:spPr>
        <p:txBody>
          <a:bodyPr wrap="square" rtlCol="0">
            <a:spAutoFit/>
          </a:bodyPr>
          <a:lstStyle/>
          <a:p>
            <a:r>
              <a:rPr lang="en-US" b="1" dirty="0">
                <a:solidFill>
                  <a:srgbClr val="0070C0"/>
                </a:solidFill>
                <a:latin typeface="Menlo" panose="020B0609030804020204" pitchFamily="49" charset="0"/>
                <a:ea typeface="Menlo" panose="020B0609030804020204" pitchFamily="49" charset="0"/>
                <a:cs typeface="Menlo" panose="020B0609030804020204" pitchFamily="49" charset="0"/>
              </a:rPr>
              <a:t>Two-Phase Commit (2PC) protocol (1978) - use coordinator:</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solidFill>
                  <a:srgbClr val="00B0F0"/>
                </a:solidFill>
                <a:latin typeface="Menlo" panose="020B0609030804020204" pitchFamily="49" charset="0"/>
                <a:ea typeface="Menlo" panose="020B0609030804020204" pitchFamily="49" charset="0"/>
                <a:cs typeface="Menlo" panose="020B0609030804020204" pitchFamily="49" charset="0"/>
              </a:rPr>
              <a:t>     Coordinator --&gt; query to commit   --&gt; Participants</a:t>
            </a:r>
          </a:p>
          <a:p>
            <a:r>
              <a:rPr lang="en-US" sz="1400" dirty="0">
                <a:solidFill>
                  <a:srgbClr val="00B0F0"/>
                </a:solidFill>
                <a:latin typeface="Menlo" panose="020B0609030804020204" pitchFamily="49" charset="0"/>
                <a:ea typeface="Menlo" panose="020B0609030804020204" pitchFamily="49" charset="0"/>
                <a:cs typeface="Menlo" panose="020B0609030804020204" pitchFamily="49" charset="0"/>
              </a:rPr>
              <a:t>                 &lt;-- votes yes/no      &lt;--</a:t>
            </a:r>
          </a:p>
          <a:p>
            <a:r>
              <a:rPr lang="en-US" sz="1400" dirty="0">
                <a:solidFill>
                  <a:srgbClr val="00B0F0"/>
                </a:solidFill>
                <a:latin typeface="Menlo" panose="020B0609030804020204" pitchFamily="49" charset="0"/>
                <a:ea typeface="Menlo" panose="020B0609030804020204" pitchFamily="49" charset="0"/>
                <a:cs typeface="Menlo" panose="020B0609030804020204" pitchFamily="49" charset="0"/>
              </a:rPr>
              <a:t>                 --&gt; commit / rollback --&gt;</a:t>
            </a:r>
          </a:p>
          <a:p>
            <a:r>
              <a:rPr lang="en-US" sz="1400" dirty="0">
                <a:solidFill>
                  <a:srgbClr val="00B0F0"/>
                </a:solidFill>
                <a:latin typeface="Menlo" panose="020B0609030804020204" pitchFamily="49" charset="0"/>
                <a:ea typeface="Menlo" panose="020B0609030804020204" pitchFamily="49" charset="0"/>
                <a:cs typeface="Menlo" panose="020B0609030804020204" pitchFamily="49" charset="0"/>
              </a:rPr>
              <a:t>                 &lt;-- acknowledgment    &lt;-- commit*/abort*</a:t>
            </a:r>
          </a:p>
          <a:p>
            <a:r>
              <a:rPr lang="en-US" sz="1400" dirty="0">
                <a:solidFill>
                  <a:srgbClr val="00B0F0"/>
                </a:solidFill>
                <a:latin typeface="Menlo" panose="020B0609030804020204" pitchFamily="49" charset="0"/>
                <a:ea typeface="Menlo" panose="020B0609030804020204" pitchFamily="49" charset="0"/>
                <a:cs typeface="Menlo" panose="020B0609030804020204" pitchFamily="49" charset="0"/>
              </a:rPr>
              <a:t>     end</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Problem with 2PC: possible deadlock if for example both the coordinator and one of participants fail</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a:t>
            </a:r>
          </a:p>
          <a:p>
            <a:r>
              <a:rPr lang="en-US" b="1" dirty="0">
                <a:solidFill>
                  <a:srgbClr val="0070C0"/>
                </a:solidFill>
                <a:latin typeface="Menlo" panose="020B0609030804020204" pitchFamily="49" charset="0"/>
                <a:ea typeface="Menlo" panose="020B0609030804020204" pitchFamily="49" charset="0"/>
                <a:cs typeface="Menlo" panose="020B0609030804020204" pitchFamily="49" charset="0"/>
              </a:rPr>
              <a:t>Three-phase commit (3PC) protocol (Skeen, 1982) - adds "Prepared to commit" state:</a:t>
            </a:r>
          </a:p>
          <a:p>
            <a:r>
              <a:rPr lang="en-US" sz="1400" dirty="0">
                <a:latin typeface="Menlo" panose="020B0609030804020204" pitchFamily="49" charset="0"/>
                <a:ea typeface="Menlo" panose="020B0609030804020204" pitchFamily="49" charset="0"/>
                <a:cs typeface="Menlo" panose="020B0609030804020204" pitchFamily="49" charset="0"/>
              </a:rPr>
              <a:t>  If the coordinator fails before sending </a:t>
            </a:r>
            <a:r>
              <a:rPr lang="en-US" sz="1400" dirty="0" err="1">
                <a:latin typeface="Menlo" panose="020B0609030804020204" pitchFamily="49" charset="0"/>
                <a:ea typeface="Menlo" panose="020B0609030804020204" pitchFamily="49" charset="0"/>
                <a:cs typeface="Menlo" panose="020B0609030804020204" pitchFamily="49" charset="0"/>
              </a:rPr>
              <a:t>preCommit</a:t>
            </a:r>
            <a:r>
              <a:rPr lang="en-US" sz="1400" dirty="0">
                <a:latin typeface="Menlo" panose="020B0609030804020204" pitchFamily="49" charset="0"/>
                <a:ea typeface="Menlo" panose="020B0609030804020204" pitchFamily="49" charset="0"/>
                <a:cs typeface="Menlo" panose="020B0609030804020204" pitchFamily="49" charset="0"/>
              </a:rPr>
              <a:t> messages,</a:t>
            </a:r>
          </a:p>
          <a:p>
            <a:r>
              <a:rPr lang="en-US" sz="1400" dirty="0">
                <a:latin typeface="Menlo" panose="020B0609030804020204" pitchFamily="49" charset="0"/>
                <a:ea typeface="Menlo" panose="020B0609030804020204" pitchFamily="49" charset="0"/>
                <a:cs typeface="Menlo" panose="020B0609030804020204" pitchFamily="49" charset="0"/>
              </a:rPr>
              <a:t>  the cohort will unanimously agree that the operation was aborted.</a:t>
            </a:r>
          </a:p>
          <a:p>
            <a:r>
              <a:rPr lang="en-US" sz="1400" dirty="0">
                <a:latin typeface="Menlo" panose="020B0609030804020204" pitchFamily="49" charset="0"/>
                <a:ea typeface="Menlo" panose="020B0609030804020204" pitchFamily="49" charset="0"/>
                <a:cs typeface="Menlo" panose="020B0609030804020204" pitchFamily="49" charset="0"/>
              </a:rPr>
              <a:t>  The coordinator will not send out a </a:t>
            </a:r>
            <a:r>
              <a:rPr lang="en-US" sz="1400" dirty="0" err="1">
                <a:latin typeface="Menlo" panose="020B0609030804020204" pitchFamily="49" charset="0"/>
                <a:ea typeface="Menlo" panose="020B0609030804020204" pitchFamily="49" charset="0"/>
                <a:cs typeface="Menlo" panose="020B0609030804020204" pitchFamily="49" charset="0"/>
              </a:rPr>
              <a:t>doCommit</a:t>
            </a:r>
            <a:r>
              <a:rPr lang="en-US" sz="1400" dirty="0">
                <a:latin typeface="Menlo" panose="020B0609030804020204" pitchFamily="49" charset="0"/>
                <a:ea typeface="Menlo" panose="020B0609030804020204" pitchFamily="49" charset="0"/>
                <a:cs typeface="Menlo" panose="020B0609030804020204" pitchFamily="49" charset="0"/>
              </a:rPr>
              <a:t> message</a:t>
            </a:r>
          </a:p>
          <a:p>
            <a:r>
              <a:rPr lang="en-US" sz="1400" dirty="0">
                <a:latin typeface="Menlo" panose="020B0609030804020204" pitchFamily="49" charset="0"/>
                <a:ea typeface="Menlo" panose="020B0609030804020204" pitchFamily="49" charset="0"/>
                <a:cs typeface="Menlo" panose="020B0609030804020204" pitchFamily="49" charset="0"/>
              </a:rPr>
              <a:t>  until all cohort members have </a:t>
            </a:r>
            <a:r>
              <a:rPr lang="en-US" sz="1400" dirty="0" err="1">
                <a:latin typeface="Menlo" panose="020B0609030804020204" pitchFamily="49" charset="0"/>
                <a:ea typeface="Menlo" panose="020B0609030804020204" pitchFamily="49" charset="0"/>
                <a:cs typeface="Menlo" panose="020B0609030804020204" pitchFamily="49" charset="0"/>
              </a:rPr>
              <a:t>ACKed</a:t>
            </a:r>
            <a:r>
              <a:rPr lang="en-US" sz="1400" dirty="0">
                <a:latin typeface="Menlo" panose="020B0609030804020204" pitchFamily="49" charset="0"/>
                <a:ea typeface="Menlo" panose="020B0609030804020204" pitchFamily="49" charset="0"/>
                <a:cs typeface="Menlo" panose="020B0609030804020204" pitchFamily="49" charset="0"/>
              </a:rPr>
              <a:t> that they are Prepared to commit.</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Problem with 3PC: if failures cascade, and the quorum in the system is lost, a quorum can later become connected and still remain blocked</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a:t>
            </a:r>
          </a:p>
          <a:p>
            <a:r>
              <a:rPr lang="en-US" b="1" dirty="0">
                <a:solidFill>
                  <a:srgbClr val="0070C0"/>
                </a:solidFill>
                <a:latin typeface="Menlo" panose="020B0609030804020204" pitchFamily="49" charset="0"/>
                <a:ea typeface="Menlo" panose="020B0609030804020204" pitchFamily="49" charset="0"/>
                <a:cs typeface="Menlo" panose="020B0609030804020204" pitchFamily="49" charset="0"/>
              </a:rPr>
              <a:t>Enhanced Three Phase Commit (E3PC, 1998) - always allows a quorum to make progress:</a:t>
            </a:r>
          </a:p>
          <a:p>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latin typeface="Menlo" panose="020B0609030804020204" pitchFamily="49" charset="0"/>
                <a:ea typeface="Menlo" panose="020B0609030804020204" pitchFamily="49" charset="0"/>
                <a:cs typeface="Menlo" panose="020B0609030804020204" pitchFamily="49" charset="0"/>
                <a:hlinkClick r:id="rId2"/>
              </a:rPr>
              <a:t>http://people.csail.mit.edu/idish/ftp/JCSS.pdf</a:t>
            </a:r>
            <a:r>
              <a:rPr lang="en-US" sz="1400" dirty="0">
                <a:latin typeface="Menlo" panose="020B0609030804020204" pitchFamily="49" charset="0"/>
                <a:ea typeface="Menlo" panose="020B0609030804020204" pitchFamily="49" charset="0"/>
                <a:cs typeface="Menlo" panose="020B0609030804020204" pitchFamily="49" charset="0"/>
              </a:rPr>
              <a:t> </a:t>
            </a:r>
          </a:p>
          <a:p>
            <a:r>
              <a:rPr lang="en-US" sz="1400" dirty="0">
                <a:latin typeface="Menlo" panose="020B0609030804020204" pitchFamily="49" charset="0"/>
                <a:ea typeface="Menlo" panose="020B0609030804020204" pitchFamily="49" charset="0"/>
                <a:cs typeface="Menlo" panose="020B0609030804020204" pitchFamily="49" charset="0"/>
              </a:rPr>
              <a:t>  A connected quorum never blocks.</a:t>
            </a:r>
          </a:p>
          <a:p>
            <a:r>
              <a:rPr lang="en-US" sz="1400" dirty="0">
                <a:latin typeface="Menlo" panose="020B0609030804020204" pitchFamily="49" charset="0"/>
                <a:ea typeface="Menlo" panose="020B0609030804020204" pitchFamily="49" charset="0"/>
                <a:cs typeface="Menlo" panose="020B0609030804020204" pitchFamily="49" charset="0"/>
              </a:rPr>
              <a:t>  E3PC is based on the quorum-based 3PC, and it does not require more time or communication than 3PC.</a:t>
            </a:r>
          </a:p>
        </p:txBody>
      </p:sp>
      <p:sp>
        <p:nvSpPr>
          <p:cNvPr id="6" name="Rectangle 5">
            <a:extLst>
              <a:ext uri="{FF2B5EF4-FFF2-40B4-BE49-F238E27FC236}">
                <a16:creationId xmlns:a16="http://schemas.microsoft.com/office/drawing/2014/main" id="{0EA57893-8A18-EF4E-BACE-9E97FD3B0328}"/>
              </a:ext>
            </a:extLst>
          </p:cNvPr>
          <p:cNvSpPr/>
          <p:nvPr/>
        </p:nvSpPr>
        <p:spPr>
          <a:xfrm>
            <a:off x="84083" y="108521"/>
            <a:ext cx="3499945" cy="400110"/>
          </a:xfrm>
          <a:prstGeom prst="rect">
            <a:avLst/>
          </a:prstGeom>
        </p:spPr>
        <p:txBody>
          <a:bodyPr wrap="square">
            <a:spAutoFit/>
          </a:bodyPr>
          <a:lstStyle/>
          <a:p>
            <a:r>
              <a:rPr lang="en-US" sz="2000" b="1" dirty="0">
                <a:solidFill>
                  <a:srgbClr val="000000"/>
                </a:solidFill>
                <a:latin typeface="Arial" panose="020B0604020202020204" pitchFamily="34" charset="0"/>
              </a:rPr>
              <a:t>Distributed Transactions</a:t>
            </a:r>
            <a:endParaRPr lang="en-US" sz="2000" b="0" dirty="0">
              <a:effectLst/>
            </a:endParaRPr>
          </a:p>
        </p:txBody>
      </p:sp>
    </p:spTree>
    <p:extLst>
      <p:ext uri="{BB962C8B-B14F-4D97-AF65-F5344CB8AC3E}">
        <p14:creationId xmlns:p14="http://schemas.microsoft.com/office/powerpoint/2010/main" val="375035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AA370F-FB32-6E46-A83B-9C71A6093CA2}"/>
              </a:ext>
            </a:extLst>
          </p:cNvPr>
          <p:cNvSpPr txBox="1"/>
          <p:nvPr/>
        </p:nvSpPr>
        <p:spPr>
          <a:xfrm>
            <a:off x="128581" y="191234"/>
            <a:ext cx="5274692" cy="4031873"/>
          </a:xfrm>
          <a:prstGeom prst="rect">
            <a:avLst/>
          </a:prstGeom>
          <a:noFill/>
        </p:spPr>
        <p:txBody>
          <a:bodyPr wrap="square" rtlCol="0">
            <a:spAutoFit/>
          </a:bodyPr>
          <a:lstStyle/>
          <a:p>
            <a:r>
              <a:rPr lang="en-US" sz="2000" b="1" dirty="0">
                <a:solidFill>
                  <a:srgbClr val="00B050"/>
                </a:solidFill>
              </a:rPr>
              <a:t>Recovery strategies (in case of failure):</a:t>
            </a:r>
          </a:p>
          <a:p>
            <a:pPr marL="285750" indent="-285750">
              <a:buFont typeface="Arial" panose="020B0604020202020204" pitchFamily="34" charset="0"/>
              <a:buChar char="•"/>
            </a:pPr>
            <a:r>
              <a:rPr lang="en-US" sz="1400" dirty="0"/>
              <a:t>backward recovery to the last valid checkpoint (retry)</a:t>
            </a:r>
          </a:p>
          <a:p>
            <a:pPr marL="285750" indent="-285750">
              <a:buFont typeface="Arial" panose="020B0604020202020204" pitchFamily="34" charset="0"/>
              <a:buChar char="•"/>
            </a:pPr>
            <a:r>
              <a:rPr lang="en-US" sz="1400" dirty="0"/>
              <a:t>forward recovery - bring the system to correct state </a:t>
            </a:r>
            <a:br>
              <a:rPr lang="en-US" sz="1400" dirty="0"/>
            </a:br>
            <a:r>
              <a:rPr lang="en-US" sz="1400" dirty="0"/>
              <a:t>(by using correction codes, quorum, etc.)</a:t>
            </a:r>
          </a:p>
          <a:p>
            <a:endParaRPr lang="en-US" sz="1400" dirty="0"/>
          </a:p>
          <a:p>
            <a:endParaRPr lang="en-US" sz="1400" dirty="0"/>
          </a:p>
          <a:p>
            <a:r>
              <a:rPr lang="en-US" sz="2000" b="1" dirty="0">
                <a:solidFill>
                  <a:srgbClr val="00B050"/>
                </a:solidFill>
              </a:rPr>
              <a:t>MVCC (Multiple Value Concurrency Control):</a:t>
            </a:r>
          </a:p>
          <a:p>
            <a:r>
              <a:rPr lang="en-US" sz="1400" dirty="0"/>
              <a:t>Concurrently have several values:</a:t>
            </a:r>
          </a:p>
          <a:p>
            <a:pPr marL="742950" lvl="1" indent="-285750">
              <a:buFont typeface="Arial" panose="020B0604020202020204" pitchFamily="34" charset="0"/>
              <a:buChar char="•"/>
            </a:pPr>
            <a:r>
              <a:rPr lang="en-US" sz="1400" dirty="0"/>
              <a:t>previous values from which reading is happening</a:t>
            </a:r>
          </a:p>
          <a:p>
            <a:pPr marL="742950" lvl="1" indent="-285750">
              <a:buFont typeface="Arial" panose="020B0604020202020204" pitchFamily="34" charset="0"/>
              <a:buChar char="•"/>
            </a:pPr>
            <a:r>
              <a:rPr lang="en-US" sz="1400" dirty="0"/>
              <a:t>new values being written</a:t>
            </a:r>
          </a:p>
          <a:p>
            <a:r>
              <a:rPr lang="en-US" sz="1400" dirty="0"/>
              <a:t>Periodically clean out old values</a:t>
            </a:r>
          </a:p>
          <a:p>
            <a:endParaRPr lang="en-US" sz="1400" dirty="0"/>
          </a:p>
          <a:p>
            <a:r>
              <a:rPr lang="en-US" sz="2000" b="1" dirty="0">
                <a:solidFill>
                  <a:srgbClr val="00B050"/>
                </a:solidFill>
              </a:rPr>
              <a:t>Saga Pattern</a:t>
            </a:r>
          </a:p>
          <a:p>
            <a:r>
              <a:rPr lang="en-US" sz="1400" dirty="0"/>
              <a:t>Example "trip saga": reserve hotel, car, plane ticket</a:t>
            </a:r>
          </a:p>
          <a:p>
            <a:pPr marL="285750" indent="-285750">
              <a:buFont typeface="Arial" panose="020B0604020202020204" pitchFamily="34" charset="0"/>
              <a:buChar char="•"/>
            </a:pPr>
            <a:r>
              <a:rPr lang="en-US" sz="1400" dirty="0"/>
              <a:t>Do it in this order.</a:t>
            </a:r>
          </a:p>
          <a:p>
            <a:pPr marL="285750" indent="-285750">
              <a:buFont typeface="Arial" panose="020B0604020202020204" pitchFamily="34" charset="0"/>
              <a:buChar char="•"/>
            </a:pPr>
            <a:r>
              <a:rPr lang="en-US" sz="1400" dirty="0"/>
              <a:t>If something fail - retry</a:t>
            </a:r>
          </a:p>
          <a:p>
            <a:pPr marL="285750" indent="-285750">
              <a:buFont typeface="Arial" panose="020B0604020202020204" pitchFamily="34" charset="0"/>
              <a:buChar char="•"/>
            </a:pPr>
            <a:r>
              <a:rPr lang="en-US" sz="1400" dirty="0"/>
              <a:t>If give-up - roll back reservations which were already made.</a:t>
            </a:r>
          </a:p>
        </p:txBody>
      </p:sp>
      <p:sp>
        <p:nvSpPr>
          <p:cNvPr id="3" name="TextBox 2">
            <a:extLst>
              <a:ext uri="{FF2B5EF4-FFF2-40B4-BE49-F238E27FC236}">
                <a16:creationId xmlns:a16="http://schemas.microsoft.com/office/drawing/2014/main" id="{F4E58185-AF82-8748-B561-990AEBA3696F}"/>
              </a:ext>
            </a:extLst>
          </p:cNvPr>
          <p:cNvSpPr txBox="1"/>
          <p:nvPr/>
        </p:nvSpPr>
        <p:spPr>
          <a:xfrm>
            <a:off x="6513244" y="1692894"/>
            <a:ext cx="5550175" cy="3293209"/>
          </a:xfrm>
          <a:prstGeom prst="rect">
            <a:avLst/>
          </a:prstGeom>
          <a:noFill/>
        </p:spPr>
        <p:txBody>
          <a:bodyPr wrap="square" rtlCol="0">
            <a:spAutoFit/>
          </a:bodyPr>
          <a:lstStyle/>
          <a:p>
            <a:r>
              <a:rPr lang="en-US" sz="1600" b="1" dirty="0">
                <a:solidFill>
                  <a:srgbClr val="00B050"/>
                </a:solidFill>
              </a:rPr>
              <a:t>Cache Invalidation</a:t>
            </a:r>
          </a:p>
          <a:p>
            <a:r>
              <a:rPr lang="en-US" sz="1600" dirty="0">
                <a:solidFill>
                  <a:srgbClr val="00B050"/>
                </a:solidFill>
              </a:rPr>
              <a:t>How to avoid cache inconsistency? </a:t>
            </a:r>
            <a:br>
              <a:rPr lang="en-US" sz="1600" dirty="0">
                <a:solidFill>
                  <a:srgbClr val="00B050"/>
                </a:solidFill>
              </a:rPr>
            </a:br>
            <a:r>
              <a:rPr lang="en-US" sz="1600" dirty="0">
                <a:solidFill>
                  <a:srgbClr val="00B050"/>
                </a:solidFill>
              </a:rPr>
              <a:t>(when data in cache != data in DB)</a:t>
            </a:r>
          </a:p>
          <a:p>
            <a:pPr marL="285750" indent="-285750">
              <a:buFont typeface="Arial" panose="020B0604020202020204" pitchFamily="34" charset="0"/>
              <a:buChar char="•"/>
            </a:pPr>
            <a:r>
              <a:rPr lang="en-US" sz="1400" dirty="0"/>
              <a:t>Write-through cache: transaction = (write into cache + write into DB)</a:t>
            </a:r>
          </a:p>
          <a:p>
            <a:pPr marL="285750" indent="-285750">
              <a:buFont typeface="Arial" panose="020B0604020202020204" pitchFamily="34" charset="0"/>
              <a:buChar char="•"/>
            </a:pPr>
            <a:r>
              <a:rPr lang="en-US" sz="1400" dirty="0"/>
              <a:t>Write-around cache: write-DB, then fill cache from DB</a:t>
            </a:r>
          </a:p>
          <a:p>
            <a:pPr marL="285750" indent="-285750">
              <a:buFont typeface="Arial" panose="020B0604020202020204" pitchFamily="34" charset="0"/>
              <a:buChar char="•"/>
            </a:pPr>
            <a:r>
              <a:rPr lang="en-US" sz="1400" dirty="0"/>
              <a:t>Write-back cache: write-cache, then later do backup to DB</a:t>
            </a:r>
          </a:p>
          <a:p>
            <a:endParaRPr lang="en-US" sz="1600" dirty="0"/>
          </a:p>
          <a:p>
            <a:r>
              <a:rPr lang="en-US" b="1" dirty="0">
                <a:solidFill>
                  <a:srgbClr val="00B050"/>
                </a:solidFill>
              </a:rPr>
              <a:t>Cache eviction policies</a:t>
            </a:r>
          </a:p>
          <a:p>
            <a:r>
              <a:rPr lang="en-US" sz="1400" dirty="0"/>
              <a:t>  - FIFO (First in First Out)</a:t>
            </a:r>
          </a:p>
          <a:p>
            <a:r>
              <a:rPr lang="en-US" sz="1400" dirty="0"/>
              <a:t>  - LIFO (Last In First Out)</a:t>
            </a:r>
          </a:p>
          <a:p>
            <a:r>
              <a:rPr lang="en-US" sz="1400" dirty="0"/>
              <a:t>  - LRU  (Least Recently Used)</a:t>
            </a:r>
          </a:p>
          <a:p>
            <a:r>
              <a:rPr lang="en-US" sz="1400" dirty="0"/>
              <a:t>  - MRU  (Most Recently Used)</a:t>
            </a:r>
          </a:p>
          <a:p>
            <a:r>
              <a:rPr lang="en-US" sz="1400" dirty="0"/>
              <a:t>  - LFU  (Least Frequently Used)</a:t>
            </a:r>
          </a:p>
          <a:p>
            <a:r>
              <a:rPr lang="en-US" sz="1400" dirty="0"/>
              <a:t>  - RR   (Random Replacement)</a:t>
            </a:r>
          </a:p>
        </p:txBody>
      </p:sp>
    </p:spTree>
    <p:extLst>
      <p:ext uri="{BB962C8B-B14F-4D97-AF65-F5344CB8AC3E}">
        <p14:creationId xmlns:p14="http://schemas.microsoft.com/office/powerpoint/2010/main" val="3556006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C8C034-C291-FB42-A7B8-2400E78591FF}"/>
              </a:ext>
            </a:extLst>
          </p:cNvPr>
          <p:cNvSpPr txBox="1"/>
          <p:nvPr/>
        </p:nvSpPr>
        <p:spPr>
          <a:xfrm>
            <a:off x="0" y="0"/>
            <a:ext cx="5177915" cy="1077218"/>
          </a:xfrm>
          <a:prstGeom prst="rect">
            <a:avLst/>
          </a:prstGeom>
          <a:noFill/>
        </p:spPr>
        <p:txBody>
          <a:bodyPr wrap="square" rtlCol="0">
            <a:spAutoFit/>
          </a:bodyPr>
          <a:lstStyle/>
          <a:p>
            <a:r>
              <a:rPr lang="en-US" sz="2800" b="1" dirty="0">
                <a:solidFill>
                  <a:srgbClr val="00B050"/>
                </a:solidFill>
              </a:rPr>
              <a:t>Distributed Caching</a:t>
            </a:r>
          </a:p>
          <a:p>
            <a:r>
              <a:rPr lang="en-US" dirty="0">
                <a:solidFill>
                  <a:srgbClr val="00B050"/>
                </a:solidFill>
              </a:rPr>
              <a:t>Multiple caching servers used in parallel as a cluster.</a:t>
            </a:r>
          </a:p>
          <a:p>
            <a:r>
              <a:rPr lang="en-US" dirty="0">
                <a:solidFill>
                  <a:srgbClr val="00B050"/>
                </a:solidFill>
              </a:rPr>
              <a:t>A consistent hashing scheme is used to operate it.</a:t>
            </a:r>
          </a:p>
        </p:txBody>
      </p:sp>
      <p:sp>
        <p:nvSpPr>
          <p:cNvPr id="3" name="TextBox 2">
            <a:extLst>
              <a:ext uri="{FF2B5EF4-FFF2-40B4-BE49-F238E27FC236}">
                <a16:creationId xmlns:a16="http://schemas.microsoft.com/office/drawing/2014/main" id="{5EAD81B9-619A-4B47-BB50-C5A692A1F635}"/>
              </a:ext>
            </a:extLst>
          </p:cNvPr>
          <p:cNvSpPr txBox="1"/>
          <p:nvPr/>
        </p:nvSpPr>
        <p:spPr>
          <a:xfrm>
            <a:off x="0" y="1410594"/>
            <a:ext cx="7362701" cy="5447645"/>
          </a:xfrm>
          <a:prstGeom prst="rect">
            <a:avLst/>
          </a:prstGeom>
          <a:noFill/>
        </p:spPr>
        <p:txBody>
          <a:bodyPr wrap="square" rtlCol="0">
            <a:spAutoFit/>
          </a:bodyPr>
          <a:lstStyle/>
          <a:p>
            <a:r>
              <a:rPr lang="en-US" sz="1200" b="1" dirty="0">
                <a:solidFill>
                  <a:srgbClr val="FF0000"/>
                </a:solidFill>
                <a:latin typeface="Menlo" panose="020B0609030804020204" pitchFamily="49" charset="0"/>
                <a:ea typeface="Menlo" panose="020B0609030804020204" pitchFamily="49" charset="0"/>
                <a:cs typeface="Menlo" panose="020B0609030804020204" pitchFamily="49" charset="0"/>
              </a:rPr>
              <a:t>Consistent hashing  (ring hash)</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Imagine that you have a layer of web servers followed by layer of app servers</a:t>
            </a:r>
          </a:p>
          <a:p>
            <a:pPr marL="285750" indent="-285750">
              <a:buFont typeface="Arial" panose="020B0604020202020204" pitchFamily="34" charset="0"/>
              <a:buChar char="•"/>
            </a:pP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How do you do load balancing between layers?</a:t>
            </a:r>
          </a:p>
          <a:p>
            <a:pPr marL="285750" indent="-285750">
              <a:buFont typeface="Arial" panose="020B0604020202020204" pitchFamily="34" charset="0"/>
              <a:buChar char="•"/>
            </a:pP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How you determine to which server on the next layer to go?</a:t>
            </a:r>
          </a:p>
          <a:p>
            <a:pPr marL="285750" indent="-285750">
              <a:buFont typeface="Arial" panose="020B0604020202020204" pitchFamily="34" charset="0"/>
              <a:buChar char="•"/>
            </a:pP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How you do it consistently to take advantage of caching on layers?</a:t>
            </a:r>
          </a:p>
          <a:p>
            <a:pPr marL="285750" indent="-285750">
              <a:buFont typeface="Arial" panose="020B0604020202020204" pitchFamily="34" charset="0"/>
              <a:buChar char="•"/>
            </a:pP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How you re-hash the system when you scale numbers of server up or down?</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Consistent hashing solves these problems by providing a distribution scheme which does not directly depend on the number of servers.</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Idea:   </a:t>
            </a:r>
          </a:p>
          <a:p>
            <a:pPr marL="342900" indent="-342900">
              <a:buFont typeface="+mj-lt"/>
              <a:buAutoNum type="arabicPeriod"/>
            </a:pP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Make a circle with a big number of "positions" (2</a:t>
            </a:r>
            <a:r>
              <a:rPr lang="en-US" sz="1200" baseline="30000" dirty="0">
                <a:solidFill>
                  <a:srgbClr val="0070C0"/>
                </a:solidFill>
                <a:latin typeface="Menlo" panose="020B0609030804020204" pitchFamily="49" charset="0"/>
                <a:ea typeface="Menlo" panose="020B0609030804020204" pitchFamily="49" charset="0"/>
                <a:cs typeface="Menlo" panose="020B0609030804020204" pitchFamily="49" charset="0"/>
              </a:rPr>
              <a:t>32</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2</a:t>
            </a:r>
            <a:r>
              <a:rPr lang="en-US" sz="1200" baseline="30000" dirty="0">
                <a:solidFill>
                  <a:srgbClr val="0070C0"/>
                </a:solidFill>
                <a:latin typeface="Menlo" panose="020B0609030804020204" pitchFamily="49" charset="0"/>
                <a:ea typeface="Menlo" panose="020B0609030804020204" pitchFamily="49" charset="0"/>
                <a:cs typeface="Menlo" panose="020B0609030804020204" pitchFamily="49" charset="0"/>
              </a:rPr>
              <a:t>160</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b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b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This circle is called "</a:t>
            </a:r>
            <a:r>
              <a:rPr lang="en-US" sz="1200" b="1" dirty="0">
                <a:solidFill>
                  <a:srgbClr val="FF0000"/>
                </a:solidFill>
                <a:latin typeface="Menlo" panose="020B0609030804020204" pitchFamily="49" charset="0"/>
                <a:ea typeface="Menlo" panose="020B0609030804020204" pitchFamily="49" charset="0"/>
                <a:cs typeface="Menlo" panose="020B0609030804020204" pitchFamily="49" charset="0"/>
              </a:rPr>
              <a:t>hash ring</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p>
          <a:p>
            <a:pPr marL="342900" indent="-342900">
              <a:buFont typeface="+mj-lt"/>
              <a:buAutoNum type="arabicPeriod"/>
            </a:pP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Map each server to 1024 random positions on circle</a:t>
            </a:r>
          </a:p>
          <a:p>
            <a:pPr marL="342900" indent="-342900">
              <a:buFont typeface="+mj-lt"/>
              <a:buAutoNum type="arabicPeriod"/>
            </a:pP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Map each request (IP/port/...) to the same circle, and go clockwise </a:t>
            </a:r>
            <a:b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b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to find the server to process this request</a:t>
            </a:r>
          </a:p>
          <a:p>
            <a:pPr marL="342900" indent="-342900">
              <a:buFont typeface="+mj-lt"/>
              <a:buAutoNum type="arabicPeriod"/>
            </a:pP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Continue going clockwise to find a 2</a:t>
            </a:r>
            <a:r>
              <a:rPr lang="en-US" sz="1200" baseline="30000" dirty="0">
                <a:solidFill>
                  <a:srgbClr val="0070C0"/>
                </a:solidFill>
                <a:latin typeface="Menlo" panose="020B0609030804020204" pitchFamily="49" charset="0"/>
                <a:ea typeface="Menlo" panose="020B0609030804020204" pitchFamily="49" charset="0"/>
                <a:cs typeface="Menlo" panose="020B0609030804020204" pitchFamily="49" charset="0"/>
              </a:rPr>
              <a:t>nd</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server (for backup)</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pPr marL="171450" indent="-171450">
              <a:buFont typeface="Arial" panose="020B0604020202020204" pitchFamily="34" charset="0"/>
              <a:buChar char="•"/>
            </a:pP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hlinkClick r:id="rId2"/>
              </a:rPr>
              <a:t>https://medium.com/system-design-blog/consistent-hashing-b9134c8a9062</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pPr marL="171450" indent="-171450">
              <a:buFont typeface="Arial" panose="020B0604020202020204" pitchFamily="34" charset="0"/>
              <a:buChar char="•"/>
            </a:pP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hlinkClick r:id="rId3"/>
              </a:rPr>
              <a:t>https://en.wikipedia.org/wiki/Consistent_hashing</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pPr marL="171450" indent="-171450">
              <a:buFont typeface="Arial" panose="020B0604020202020204" pitchFamily="34" charset="0"/>
              <a:buChar char="•"/>
            </a:pP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hlinkClick r:id="rId4"/>
              </a:rPr>
              <a:t>https://www.youtube.com/watch?v=zaRkONvyGr8</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Original MIT Thesis by </a:t>
            </a:r>
            <a:r>
              <a:rPr lang="en-US" sz="1200" b="1" dirty="0">
                <a:solidFill>
                  <a:srgbClr val="FF0000"/>
                </a:solidFill>
                <a:latin typeface="Menlo" panose="020B0609030804020204" pitchFamily="49" charset="0"/>
                <a:ea typeface="Menlo" panose="020B0609030804020204" pitchFamily="49" charset="0"/>
                <a:cs typeface="Menlo" panose="020B0609030804020204" pitchFamily="49" charset="0"/>
              </a:rPr>
              <a:t>Daniel Lewin (1998)</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b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b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"Consistent hashing and random trees : algorithms for caching in distributed networks"</a:t>
            </a:r>
          </a:p>
          <a:p>
            <a:pPr marL="171450" indent="-171450">
              <a:buFont typeface="Arial" panose="020B0604020202020204" pitchFamily="34" charset="0"/>
              <a:buChar char="•"/>
            </a:pP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hlinkClick r:id="rId5"/>
              </a:rPr>
              <a:t>https://dspace.mit.edu/handle/1721.1/9947</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pPr marL="171450" indent="-171450">
              <a:buFont typeface="Arial" panose="020B0604020202020204" pitchFamily="34" charset="0"/>
              <a:buChar char="•"/>
            </a:pP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hlinkClick r:id="rId6"/>
              </a:rPr>
              <a:t>https://github.com/papers-we-love/papers-we-love/blob/master/distributed_systems/consistent-hashing-and-random-trees.pdf</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p:txBody>
      </p:sp>
      <p:pic>
        <p:nvPicPr>
          <p:cNvPr id="4" name="Picture 2">
            <a:extLst>
              <a:ext uri="{FF2B5EF4-FFF2-40B4-BE49-F238E27FC236}">
                <a16:creationId xmlns:a16="http://schemas.microsoft.com/office/drawing/2014/main" id="{83D2EB01-E963-6640-87F2-9DE4546B8481}"/>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8325046" y="980360"/>
            <a:ext cx="2794000" cy="2095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ystem Design — Consistent Hashing | by Larry | Peng Yang | Computer  Science Fundamentals | Medium">
            <a:extLst>
              <a:ext uri="{FF2B5EF4-FFF2-40B4-BE49-F238E27FC236}">
                <a16:creationId xmlns:a16="http://schemas.microsoft.com/office/drawing/2014/main" id="{4FEF0C8F-8DB8-8048-9DB4-BF37437E0E3B}"/>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7876610" y="3895800"/>
            <a:ext cx="4006631" cy="2736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541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54FEF2-6C77-8346-B10F-5A571B40B980}"/>
              </a:ext>
            </a:extLst>
          </p:cNvPr>
          <p:cNvSpPr txBox="1"/>
          <p:nvPr/>
        </p:nvSpPr>
        <p:spPr>
          <a:xfrm>
            <a:off x="250202" y="373667"/>
            <a:ext cx="5236198" cy="923330"/>
          </a:xfrm>
          <a:prstGeom prst="rect">
            <a:avLst/>
          </a:prstGeom>
          <a:noFill/>
        </p:spPr>
        <p:txBody>
          <a:bodyPr wrap="square" rtlCol="0">
            <a:spAutoFit/>
          </a:bodyPr>
          <a:lstStyle/>
          <a:p>
            <a:r>
              <a:rPr lang="en-US" sz="2000" b="1" dirty="0">
                <a:solidFill>
                  <a:srgbClr val="FF0000"/>
                </a:solidFill>
              </a:rPr>
              <a:t>Master/slave</a:t>
            </a:r>
          </a:p>
          <a:p>
            <a:r>
              <a:rPr lang="en-US" sz="2000" b="1" dirty="0" err="1">
                <a:solidFill>
                  <a:srgbClr val="FF0000"/>
                </a:solidFill>
              </a:rPr>
              <a:t>Sharding</a:t>
            </a:r>
            <a:r>
              <a:rPr lang="en-US" sz="1400" dirty="0"/>
              <a:t> - horizontal partitioning</a:t>
            </a:r>
          </a:p>
          <a:p>
            <a:r>
              <a:rPr lang="en-US" sz="1400" dirty="0"/>
              <a:t>                           Example: </a:t>
            </a:r>
            <a:r>
              <a:rPr lang="en-US" sz="1400" dirty="0" err="1"/>
              <a:t>Sharding</a:t>
            </a:r>
            <a:r>
              <a:rPr lang="en-US" sz="1400" dirty="0"/>
              <a:t> by location and gender</a:t>
            </a:r>
          </a:p>
        </p:txBody>
      </p:sp>
      <p:sp>
        <p:nvSpPr>
          <p:cNvPr id="3" name="TextBox 2">
            <a:extLst>
              <a:ext uri="{FF2B5EF4-FFF2-40B4-BE49-F238E27FC236}">
                <a16:creationId xmlns:a16="http://schemas.microsoft.com/office/drawing/2014/main" id="{3768B414-7689-B240-B08C-2607DBE5D409}"/>
              </a:ext>
            </a:extLst>
          </p:cNvPr>
          <p:cNvSpPr txBox="1"/>
          <p:nvPr/>
        </p:nvSpPr>
        <p:spPr>
          <a:xfrm>
            <a:off x="250202" y="1887828"/>
            <a:ext cx="6352479" cy="4093428"/>
          </a:xfrm>
          <a:prstGeom prst="rect">
            <a:avLst/>
          </a:prstGeom>
          <a:noFill/>
        </p:spPr>
        <p:txBody>
          <a:bodyPr wrap="square" rtlCol="0">
            <a:spAutoFit/>
          </a:bodyPr>
          <a:lstStyle/>
          <a:p>
            <a:r>
              <a:rPr lang="en-US" sz="2000" b="1" dirty="0">
                <a:solidFill>
                  <a:srgbClr val="00B050"/>
                </a:solidFill>
              </a:rPr>
              <a:t>Load balancer </a:t>
            </a:r>
          </a:p>
          <a:p>
            <a:r>
              <a:rPr lang="en-US" sz="1600" b="1" dirty="0">
                <a:solidFill>
                  <a:srgbClr val="00B050"/>
                </a:solidFill>
              </a:rPr>
              <a:t>How to avoid </a:t>
            </a:r>
            <a:r>
              <a:rPr lang="en-US" sz="1600" b="1" dirty="0" err="1">
                <a:solidFill>
                  <a:srgbClr val="00B050"/>
                </a:solidFill>
              </a:rPr>
              <a:t>SPoF</a:t>
            </a:r>
            <a:r>
              <a:rPr lang="en-US" sz="1600" b="1" dirty="0">
                <a:solidFill>
                  <a:srgbClr val="00B050"/>
                </a:solidFill>
              </a:rPr>
              <a:t> (single point of failure)</a:t>
            </a:r>
          </a:p>
          <a:p>
            <a:endParaRPr lang="en-US" sz="1400" dirty="0"/>
          </a:p>
          <a:p>
            <a:r>
              <a:rPr lang="en-US" sz="1400" dirty="0"/>
              <a:t>A </a:t>
            </a:r>
            <a:r>
              <a:rPr lang="en-US" sz="1400" b="1" dirty="0">
                <a:solidFill>
                  <a:srgbClr val="FF0000"/>
                </a:solidFill>
              </a:rPr>
              <a:t>load balancer</a:t>
            </a:r>
            <a:r>
              <a:rPr lang="en-US" sz="1400" dirty="0"/>
              <a:t> is a device that acts as a reverse proxy</a:t>
            </a:r>
          </a:p>
          <a:p>
            <a:r>
              <a:rPr lang="en-US" sz="1400" dirty="0"/>
              <a:t>and distributes network or application traffic across a number of servers. </a:t>
            </a:r>
          </a:p>
          <a:p>
            <a:r>
              <a:rPr lang="en-US" sz="1400" b="1" dirty="0">
                <a:solidFill>
                  <a:srgbClr val="FF0000"/>
                </a:solidFill>
              </a:rPr>
              <a:t>Load balancers</a:t>
            </a:r>
            <a:r>
              <a:rPr lang="en-US" sz="1400" dirty="0"/>
              <a:t> are used to increase capacity and reliability of applications.</a:t>
            </a:r>
          </a:p>
          <a:p>
            <a:endParaRPr lang="en-US" sz="1400" dirty="0"/>
          </a:p>
          <a:p>
            <a:pPr marL="285750" indent="-285750">
              <a:buFont typeface="Arial" panose="020B0604020202020204" pitchFamily="34" charset="0"/>
              <a:buChar char="•"/>
            </a:pPr>
            <a:r>
              <a:rPr lang="en-US" sz="1400" dirty="0"/>
              <a:t>Hardware or Software Load Balancing</a:t>
            </a:r>
          </a:p>
          <a:p>
            <a:pPr marL="285750" indent="-285750">
              <a:buFont typeface="Arial" panose="020B0604020202020204" pitchFamily="34" charset="0"/>
              <a:buChar char="•"/>
            </a:pPr>
            <a:r>
              <a:rPr lang="en-US" sz="1400" dirty="0"/>
              <a:t>NGINX (and NGINX Plus) - software Load Balancer used by more than 400 million websites (including Netflix, Dropbox, etc.)</a:t>
            </a:r>
          </a:p>
          <a:p>
            <a:pPr marL="285750" indent="-285750">
              <a:buFont typeface="Arial" panose="020B0604020202020204" pitchFamily="34" charset="0"/>
              <a:buChar char="•"/>
            </a:pPr>
            <a:r>
              <a:rPr lang="en-US" sz="1400" dirty="0"/>
              <a:t>DNS multiple A records - guarantees round-robin  (but doesn't check health of destinations)</a:t>
            </a:r>
            <a:br>
              <a:rPr lang="en-US" sz="1400" dirty="0"/>
            </a:br>
            <a:r>
              <a:rPr lang="en-US" sz="1400" dirty="0"/>
              <a:t>   -&gt; multiple load-balancing gateways  -&gt; regions -&gt; internal servers</a:t>
            </a:r>
          </a:p>
          <a:p>
            <a:pPr marL="285750" indent="-285750">
              <a:buFont typeface="Arial" panose="020B0604020202020204" pitchFamily="34" charset="0"/>
              <a:buChar char="•"/>
            </a:pPr>
            <a:r>
              <a:rPr lang="en-US" sz="1400" dirty="0"/>
              <a:t>DoS (Denial of Service attack)</a:t>
            </a:r>
          </a:p>
          <a:p>
            <a:pPr marL="285750" indent="-285750">
              <a:buFont typeface="Arial" panose="020B0604020202020204" pitchFamily="34" charset="0"/>
              <a:buChar char="•"/>
            </a:pPr>
            <a:r>
              <a:rPr lang="en-US" sz="1400" dirty="0"/>
              <a:t>DNS routing (round-robin)</a:t>
            </a:r>
          </a:p>
          <a:p>
            <a:pPr marL="285750" indent="-285750">
              <a:buFont typeface="Arial" panose="020B0604020202020204" pitchFamily="34" charset="0"/>
              <a:buChar char="•"/>
            </a:pPr>
            <a:r>
              <a:rPr lang="en-US" sz="1400" dirty="0"/>
              <a:t>Stateful (same IP client directed to same server for session/cache persistence)</a:t>
            </a:r>
          </a:p>
          <a:p>
            <a:pPr marL="285750" indent="-285750">
              <a:buFont typeface="Arial" panose="020B0604020202020204" pitchFamily="34" charset="0"/>
              <a:buChar char="•"/>
            </a:pPr>
            <a:r>
              <a:rPr lang="en-US" sz="1400" dirty="0"/>
              <a:t>Where security is unwrapped ? https goes through? or (https outer, http inner) ?</a:t>
            </a:r>
          </a:p>
          <a:p>
            <a:pPr marL="285750" indent="-285750">
              <a:buFont typeface="Arial" panose="020B0604020202020204" pitchFamily="34" charset="0"/>
              <a:buChar char="•"/>
            </a:pPr>
            <a:r>
              <a:rPr lang="en-US" sz="1400" dirty="0"/>
              <a:t>reverse-proxy - unwraps https request, communicates with internal services</a:t>
            </a:r>
          </a:p>
        </p:txBody>
      </p:sp>
      <p:sp>
        <p:nvSpPr>
          <p:cNvPr id="4" name="TextBox 3">
            <a:extLst>
              <a:ext uri="{FF2B5EF4-FFF2-40B4-BE49-F238E27FC236}">
                <a16:creationId xmlns:a16="http://schemas.microsoft.com/office/drawing/2014/main" id="{AC601EB0-47FA-A840-9166-4B4489D48751}"/>
              </a:ext>
            </a:extLst>
          </p:cNvPr>
          <p:cNvSpPr txBox="1"/>
          <p:nvPr/>
        </p:nvSpPr>
        <p:spPr>
          <a:xfrm>
            <a:off x="7069077" y="489734"/>
            <a:ext cx="4765230" cy="6093976"/>
          </a:xfrm>
          <a:prstGeom prst="rect">
            <a:avLst/>
          </a:prstGeom>
          <a:noFill/>
        </p:spPr>
        <p:txBody>
          <a:bodyPr wrap="square" rtlCol="0">
            <a:spAutoFit/>
          </a:bodyPr>
          <a:lstStyle/>
          <a:p>
            <a:r>
              <a:rPr lang="en-US" b="1" dirty="0">
                <a:solidFill>
                  <a:srgbClr val="00B050"/>
                </a:solidFill>
              </a:rPr>
              <a:t>CDN = Content Delivery/Distribution Network</a:t>
            </a:r>
          </a:p>
          <a:p>
            <a:r>
              <a:rPr lang="en-US" sz="1400" dirty="0"/>
              <a:t>Geographically local cache (usually for images and videos)</a:t>
            </a:r>
          </a:p>
          <a:p>
            <a:endParaRPr lang="en-US" sz="1400" dirty="0"/>
          </a:p>
          <a:p>
            <a:endParaRPr lang="en-US" sz="1400" dirty="0"/>
          </a:p>
          <a:p>
            <a:r>
              <a:rPr lang="en-US" b="1" dirty="0">
                <a:solidFill>
                  <a:srgbClr val="00B050"/>
                </a:solidFill>
              </a:rPr>
              <a:t>Apache </a:t>
            </a:r>
            <a:r>
              <a:rPr lang="en-US" b="1" dirty="0" err="1">
                <a:solidFill>
                  <a:srgbClr val="00B050"/>
                </a:solidFill>
              </a:rPr>
              <a:t>ZooKeeper</a:t>
            </a:r>
            <a:r>
              <a:rPr lang="en-US" sz="1400" dirty="0"/>
              <a:t> </a:t>
            </a:r>
          </a:p>
          <a:p>
            <a:r>
              <a:rPr lang="en-US" sz="1400" dirty="0"/>
              <a:t>a centralized service for maintaining configuration information, naming, providing distributed synchronization, and providing group services.</a:t>
            </a:r>
          </a:p>
          <a:p>
            <a:endParaRPr lang="en-US" sz="1400" dirty="0"/>
          </a:p>
          <a:p>
            <a:endParaRPr lang="en-US" sz="1400" dirty="0"/>
          </a:p>
          <a:p>
            <a:endParaRPr lang="en-US" sz="1400" dirty="0"/>
          </a:p>
          <a:p>
            <a:r>
              <a:rPr lang="en-US" sz="2000" b="1" dirty="0">
                <a:solidFill>
                  <a:srgbClr val="00B050"/>
                </a:solidFill>
              </a:rPr>
              <a:t>Proxy server</a:t>
            </a:r>
          </a:p>
          <a:p>
            <a:r>
              <a:rPr lang="en-US" sz="1400" dirty="0"/>
              <a:t>an intermediate server between the client and the server.</a:t>
            </a:r>
          </a:p>
          <a:p>
            <a:endParaRPr lang="en-US" sz="1400" dirty="0"/>
          </a:p>
          <a:p>
            <a:r>
              <a:rPr lang="en-US" sz="2000" b="1" dirty="0">
                <a:solidFill>
                  <a:srgbClr val="00B050"/>
                </a:solidFill>
              </a:rPr>
              <a:t>Proxies used to:</a:t>
            </a:r>
          </a:p>
          <a:p>
            <a:pPr marL="285750" indent="-285750">
              <a:buFont typeface="Arial" panose="020B0604020202020204" pitchFamily="34" charset="0"/>
              <a:buChar char="•"/>
            </a:pPr>
            <a:r>
              <a:rPr lang="en-US" sz="1400" dirty="0"/>
              <a:t>filter requests</a:t>
            </a:r>
          </a:p>
          <a:p>
            <a:pPr marL="285750" indent="-285750">
              <a:buFont typeface="Arial" panose="020B0604020202020204" pitchFamily="34" charset="0"/>
              <a:buChar char="•"/>
            </a:pPr>
            <a:r>
              <a:rPr lang="en-US" sz="1400" dirty="0"/>
              <a:t>log requests</a:t>
            </a:r>
          </a:p>
          <a:p>
            <a:pPr marL="285750" indent="-285750">
              <a:buFont typeface="Arial" panose="020B0604020202020204" pitchFamily="34" charset="0"/>
              <a:buChar char="•"/>
            </a:pPr>
            <a:r>
              <a:rPr lang="en-US" sz="1400" dirty="0"/>
              <a:t>transform requests - adding/removing headers, encrypting/decrypting, or compressing a resource</a:t>
            </a:r>
          </a:p>
          <a:p>
            <a:pPr marL="285750" indent="-285750">
              <a:buFont typeface="Arial" panose="020B0604020202020204" pitchFamily="34" charset="0"/>
              <a:buChar char="•"/>
            </a:pPr>
            <a:r>
              <a:rPr lang="en-US" sz="1400" dirty="0"/>
              <a:t>cache and serve</a:t>
            </a:r>
          </a:p>
          <a:p>
            <a:endParaRPr lang="en-US" sz="1400" dirty="0"/>
          </a:p>
          <a:p>
            <a:r>
              <a:rPr lang="en-US" sz="2000" b="1" dirty="0">
                <a:solidFill>
                  <a:srgbClr val="00B050"/>
                </a:solidFill>
              </a:rPr>
              <a:t>Proxy types:</a:t>
            </a:r>
          </a:p>
          <a:p>
            <a:pPr marL="285750" indent="-285750">
              <a:buFont typeface="Arial" panose="020B0604020202020204" pitchFamily="34" charset="0"/>
              <a:buChar char="•"/>
            </a:pPr>
            <a:r>
              <a:rPr lang="en-US" sz="1400" dirty="0"/>
              <a:t>Anonymous</a:t>
            </a:r>
          </a:p>
          <a:p>
            <a:pPr marL="285750" indent="-285750">
              <a:buFont typeface="Arial" panose="020B0604020202020204" pitchFamily="34" charset="0"/>
              <a:buChar char="•"/>
            </a:pPr>
            <a:r>
              <a:rPr lang="en-US" sz="1400" dirty="0"/>
              <a:t>Transparent</a:t>
            </a:r>
          </a:p>
          <a:p>
            <a:pPr marL="285750" indent="-285750">
              <a:buFont typeface="Arial" panose="020B0604020202020204" pitchFamily="34" charset="0"/>
              <a:buChar char="•"/>
            </a:pPr>
            <a:r>
              <a:rPr lang="en-US" sz="1400" dirty="0"/>
              <a:t>Reverse</a:t>
            </a:r>
          </a:p>
          <a:p>
            <a:endParaRPr lang="en-US" sz="1400" dirty="0"/>
          </a:p>
        </p:txBody>
      </p:sp>
    </p:spTree>
    <p:extLst>
      <p:ext uri="{BB962C8B-B14F-4D97-AF65-F5344CB8AC3E}">
        <p14:creationId xmlns:p14="http://schemas.microsoft.com/office/powerpoint/2010/main" val="2011236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4126</Words>
  <Application>Microsoft Macintosh PowerPoint</Application>
  <PresentationFormat>Widescreen</PresentationFormat>
  <Paragraphs>617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43</cp:revision>
  <dcterms:created xsi:type="dcterms:W3CDTF">2021-08-13T19:21:10Z</dcterms:created>
  <dcterms:modified xsi:type="dcterms:W3CDTF">2021-11-10T17:55:53Z</dcterms:modified>
</cp:coreProperties>
</file>