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7" r:id="rId2"/>
    <p:sldId id="264" r:id="rId3"/>
    <p:sldId id="263" r:id="rId4"/>
    <p:sldId id="266" r:id="rId5"/>
    <p:sldId id="265" r:id="rId6"/>
    <p:sldId id="268" r:id="rId7"/>
    <p:sldId id="269" r:id="rId8"/>
    <p:sldId id="270" r:id="rId9"/>
    <p:sldId id="271" r:id="rId10"/>
    <p:sldId id="279" r:id="rId11"/>
    <p:sldId id="275" r:id="rId12"/>
    <p:sldId id="272" r:id="rId13"/>
    <p:sldId id="273" r:id="rId14"/>
    <p:sldId id="274" r:id="rId15"/>
    <p:sldId id="280" r:id="rId16"/>
    <p:sldId id="281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3"/>
    <p:restoredTop sz="94512"/>
  </p:normalViewPr>
  <p:slideViewPr>
    <p:cSldViewPr snapToGrid="0" snapToObjects="1">
      <p:cViewPr varScale="1">
        <p:scale>
          <a:sx n="107" d="100"/>
          <a:sy n="107" d="100"/>
        </p:scale>
        <p:origin x="9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9/24/21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9/24/21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9/24/21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9/24/21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aws.amazon.com/marketplace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aws.amazon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cloud.google.com/" TargetMode="External"/><Relationship Id="rId4" Type="http://schemas.openxmlformats.org/officeDocument/2006/relationships/hyperlink" Target="https://portal.azure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ws.amazon.com/devop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advanresearch.com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768D1E-F2F9-3146-A91E-A44A279B2385}"/>
              </a:ext>
            </a:extLst>
          </p:cNvPr>
          <p:cNvSpPr txBox="1"/>
          <p:nvPr/>
        </p:nvSpPr>
        <p:spPr>
          <a:xfrm>
            <a:off x="3864427" y="370114"/>
            <a:ext cx="4027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Black" panose="020B0604020202020204" pitchFamily="34" charset="0"/>
                <a:cs typeface="Arial Black" panose="020B0604020202020204" pitchFamily="34" charset="0"/>
              </a:rPr>
              <a:t>Three Clouds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8A4F80-EF21-3047-AFCC-C3BA172C337B}"/>
              </a:ext>
            </a:extLst>
          </p:cNvPr>
          <p:cNvSpPr txBox="1"/>
          <p:nvPr/>
        </p:nvSpPr>
        <p:spPr>
          <a:xfrm>
            <a:off x="195942" y="1817915"/>
            <a:ext cx="4195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Amazon AWS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Amazon Web Services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https://aws.amazon.com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https://aws.amazon.com/marketplace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CFA304-FB57-7B41-BC00-1781C517ED89}"/>
              </a:ext>
            </a:extLst>
          </p:cNvPr>
          <p:cNvSpPr txBox="1"/>
          <p:nvPr/>
        </p:nvSpPr>
        <p:spPr>
          <a:xfrm>
            <a:off x="4778829" y="1817915"/>
            <a:ext cx="3113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Microsoft Azure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https://portal.azure.com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518ACD-B234-BD4A-AB86-41E1BA6EEC98}"/>
              </a:ext>
            </a:extLst>
          </p:cNvPr>
          <p:cNvSpPr txBox="1"/>
          <p:nvPr/>
        </p:nvSpPr>
        <p:spPr>
          <a:xfrm>
            <a:off x="8882742" y="1817915"/>
            <a:ext cx="3113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Google GCP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Google Cloud Platform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https://cloud.google.com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026" name="Picture 2" descr="Google Cloud Platform | Lingows IT">
            <a:extLst>
              <a:ext uri="{FF2B5EF4-FFF2-40B4-BE49-F238E27FC236}">
                <a16:creationId xmlns:a16="http://schemas.microsoft.com/office/drawing/2014/main" id="{12E10B39-24E3-6D4F-9E9C-70BA46B4F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82742" y="3429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rko Mocelj (@moceljd) | Twitter">
            <a:extLst>
              <a:ext uri="{FF2B5EF4-FFF2-40B4-BE49-F238E27FC236}">
                <a16:creationId xmlns:a16="http://schemas.microsoft.com/office/drawing/2014/main" id="{7E730362-C33F-A544-981A-632CE8B3E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94488" y="3778250"/>
            <a:ext cx="3154134" cy="180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393F8C-BF23-FD44-ADA4-813837ADC9A8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885" y="3778250"/>
            <a:ext cx="32385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8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768D1E-F2F9-3146-A91E-A44A279B2385}"/>
              </a:ext>
            </a:extLst>
          </p:cNvPr>
          <p:cNvSpPr txBox="1"/>
          <p:nvPr/>
        </p:nvSpPr>
        <p:spPr>
          <a:xfrm>
            <a:off x="136071" y="86335"/>
            <a:ext cx="625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anose="020B0604020202020204" pitchFamily="34" charset="0"/>
                <a:cs typeface="Arial Black" panose="020B0604020202020204" pitchFamily="34" charset="0"/>
              </a:rPr>
              <a:t>Serverless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8A4F80-EF21-3047-AFCC-C3BA172C337B}"/>
              </a:ext>
            </a:extLst>
          </p:cNvPr>
          <p:cNvSpPr txBox="1"/>
          <p:nvPr/>
        </p:nvSpPr>
        <p:spPr>
          <a:xfrm>
            <a:off x="836069" y="2513380"/>
            <a:ext cx="222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lvl="0">
              <a:buClr>
                <a:srgbClr val="00B050"/>
              </a:buClr>
              <a:buSzPts val="1300"/>
            </a:pPr>
            <a:r>
              <a:rPr lang="en-US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Lambda functions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6222E1-338F-8446-9011-178293486B8B}"/>
              </a:ext>
            </a:extLst>
          </p:cNvPr>
          <p:cNvSpPr txBox="1"/>
          <p:nvPr/>
        </p:nvSpPr>
        <p:spPr>
          <a:xfrm>
            <a:off x="5250104" y="2513380"/>
            <a:ext cx="222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lvl="0">
              <a:buClr>
                <a:schemeClr val="dk1"/>
              </a:buClr>
              <a:buSzPts val="1300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Azure Functions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853DA-0907-2347-8D7B-A85FC892C5E4}"/>
              </a:ext>
            </a:extLst>
          </p:cNvPr>
          <p:cNvSpPr txBox="1"/>
          <p:nvPr/>
        </p:nvSpPr>
        <p:spPr>
          <a:xfrm>
            <a:off x="9312352" y="2513380"/>
            <a:ext cx="222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 Functions</a:t>
            </a:r>
            <a:endParaRPr lang="en-US" dirty="0"/>
          </a:p>
        </p:txBody>
      </p:sp>
      <p:pic>
        <p:nvPicPr>
          <p:cNvPr id="14" name="Picture 2" descr="Google Cloud Platform | Lingows IT">
            <a:extLst>
              <a:ext uri="{FF2B5EF4-FFF2-40B4-BE49-F238E27FC236}">
                <a16:creationId xmlns:a16="http://schemas.microsoft.com/office/drawing/2014/main" id="{153CC7A6-7184-FF42-A92C-1D7A9F37F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64089" y="1105250"/>
            <a:ext cx="1200329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Darko Mocelj (@moceljd) | Twitter">
            <a:extLst>
              <a:ext uri="{FF2B5EF4-FFF2-40B4-BE49-F238E27FC236}">
                <a16:creationId xmlns:a16="http://schemas.microsoft.com/office/drawing/2014/main" id="{112178C5-FCFF-884A-9B8B-069CD4BA3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2674" y="1354026"/>
            <a:ext cx="1406652" cy="80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A12B93-5B96-E949-8D09-C083009825C6}"/>
              </a:ext>
            </a:extLst>
          </p:cNvPr>
          <p:cNvSpPr txBox="1"/>
          <p:nvPr/>
        </p:nvSpPr>
        <p:spPr>
          <a:xfrm>
            <a:off x="358267" y="3266336"/>
            <a:ext cx="33920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C#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PowerShell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Node.Js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Ruby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Runtime API to use any other language</a:t>
            </a:r>
          </a:p>
          <a:p>
            <a:endParaRPr lang="en-US" sz="1400" dirty="0"/>
          </a:p>
          <a:p>
            <a:r>
              <a:rPr lang="en-US" sz="1400" dirty="0"/>
              <a:t>To add pandas,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install locally, zip, add as zip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create your own docker image with 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92EA46-9A2B-444C-925A-B26A8C4C3977}"/>
              </a:ext>
            </a:extLst>
          </p:cNvPr>
          <p:cNvSpPr txBox="1"/>
          <p:nvPr/>
        </p:nvSpPr>
        <p:spPr>
          <a:xfrm>
            <a:off x="4612575" y="3266336"/>
            <a:ext cx="38290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Powershell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Note: no “Go”</a:t>
            </a:r>
          </a:p>
          <a:p>
            <a:endParaRPr lang="en-US" sz="1400" dirty="0"/>
          </a:p>
          <a:p>
            <a:r>
              <a:rPr lang="en-US" sz="1400" dirty="0"/>
              <a:t>To add pandas,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 local </a:t>
            </a:r>
            <a:r>
              <a:rPr lang="en-US" sz="1400" dirty="0" err="1"/>
              <a:t>requirements.txt</a:t>
            </a:r>
            <a:r>
              <a:rPr lang="en-US" sz="1400" dirty="0"/>
              <a:t> and then deploy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7AF787-BC0B-FF45-BE11-75EFA3D49E24}"/>
              </a:ext>
            </a:extLst>
          </p:cNvPr>
          <p:cNvSpPr txBox="1"/>
          <p:nvPr/>
        </p:nvSpPr>
        <p:spPr>
          <a:xfrm>
            <a:off x="9012732" y="3429000"/>
            <a:ext cx="28219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Ruby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To add pandas,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 </a:t>
            </a:r>
            <a:r>
              <a:rPr lang="en-US" sz="1400" dirty="0" err="1"/>
              <a:t>requirements.txt</a:t>
            </a:r>
            <a:r>
              <a:rPr lang="en-US" sz="1400" dirty="0"/>
              <a:t> file (pip)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package (zip) your modules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BEF7E42-E39B-4940-B11C-A43A097F311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97" y="1306764"/>
            <a:ext cx="1406652" cy="89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71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768D1E-F2F9-3146-A91E-A44A279B2385}"/>
              </a:ext>
            </a:extLst>
          </p:cNvPr>
          <p:cNvSpPr txBox="1"/>
          <p:nvPr/>
        </p:nvSpPr>
        <p:spPr>
          <a:xfrm>
            <a:off x="136071" y="86335"/>
            <a:ext cx="5812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anose="020B0604020202020204" pitchFamily="34" charset="0"/>
                <a:cs typeface="Arial Black" panose="020B0604020202020204" pitchFamily="34" charset="0"/>
              </a:rPr>
              <a:t>Hadoop, Spark, 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8A4F80-EF21-3047-AFCC-C3BA172C337B}"/>
              </a:ext>
            </a:extLst>
          </p:cNvPr>
          <p:cNvSpPr txBox="1"/>
          <p:nvPr/>
        </p:nvSpPr>
        <p:spPr>
          <a:xfrm>
            <a:off x="357604" y="3326873"/>
            <a:ext cx="3184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</a:t>
            </a:r>
            <a:r>
              <a:rPr lang="en-US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EMR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(Elastic MapReduce)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Databricks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6222E1-338F-8446-9011-178293486B8B}"/>
              </a:ext>
            </a:extLst>
          </p:cNvPr>
          <p:cNvSpPr txBox="1"/>
          <p:nvPr/>
        </p:nvSpPr>
        <p:spPr>
          <a:xfrm>
            <a:off x="5239472" y="3326874"/>
            <a:ext cx="222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PySpark</a:t>
            </a:r>
            <a:endParaRPr lang="en-US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Databricks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853DA-0907-2347-8D7B-A85FC892C5E4}"/>
              </a:ext>
            </a:extLst>
          </p:cNvPr>
          <p:cNvSpPr txBox="1"/>
          <p:nvPr/>
        </p:nvSpPr>
        <p:spPr>
          <a:xfrm>
            <a:off x="8814390" y="3326874"/>
            <a:ext cx="3377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Dataproc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(Spark, Presto,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Databricks</a:t>
            </a:r>
          </a:p>
        </p:txBody>
      </p:sp>
      <p:pic>
        <p:nvPicPr>
          <p:cNvPr id="14" name="Picture 2" descr="Google Cloud Platform | Lingows IT">
            <a:extLst>
              <a:ext uri="{FF2B5EF4-FFF2-40B4-BE49-F238E27FC236}">
                <a16:creationId xmlns:a16="http://schemas.microsoft.com/office/drawing/2014/main" id="{153CC7A6-7184-FF42-A92C-1D7A9F37F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64089" y="1351441"/>
            <a:ext cx="1200329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Darko Mocelj (@moceljd) | Twitter">
            <a:extLst>
              <a:ext uri="{FF2B5EF4-FFF2-40B4-BE49-F238E27FC236}">
                <a16:creationId xmlns:a16="http://schemas.microsoft.com/office/drawing/2014/main" id="{112178C5-FCFF-884A-9B8B-069CD4BA3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2674" y="1354026"/>
            <a:ext cx="1406652" cy="80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D67068-D60F-C343-AF60-2D251E308B8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1273" y="1307026"/>
            <a:ext cx="1406652" cy="89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55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768D1E-F2F9-3146-A91E-A44A279B2385}"/>
              </a:ext>
            </a:extLst>
          </p:cNvPr>
          <p:cNvSpPr txBox="1"/>
          <p:nvPr/>
        </p:nvSpPr>
        <p:spPr>
          <a:xfrm>
            <a:off x="136071" y="86335"/>
            <a:ext cx="4027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anose="020B0604020202020204" pitchFamily="34" charset="0"/>
                <a:cs typeface="Arial Black" panose="020B0604020202020204" pitchFamily="34" charset="0"/>
              </a:rPr>
              <a:t>Dashboards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8A4F80-EF21-3047-AFCC-C3BA172C337B}"/>
              </a:ext>
            </a:extLst>
          </p:cNvPr>
          <p:cNvSpPr txBox="1"/>
          <p:nvPr/>
        </p:nvSpPr>
        <p:spPr>
          <a:xfrm>
            <a:off x="548990" y="3006229"/>
            <a:ext cx="270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Amazon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QuickSight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6222E1-338F-8446-9011-178293486B8B}"/>
              </a:ext>
            </a:extLst>
          </p:cNvPr>
          <p:cNvSpPr txBox="1"/>
          <p:nvPr/>
        </p:nvSpPr>
        <p:spPr>
          <a:xfrm>
            <a:off x="5508345" y="3016862"/>
            <a:ext cx="154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 BI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853DA-0907-2347-8D7B-A85FC892C5E4}"/>
              </a:ext>
            </a:extLst>
          </p:cNvPr>
          <p:cNvSpPr txBox="1"/>
          <p:nvPr/>
        </p:nvSpPr>
        <p:spPr>
          <a:xfrm>
            <a:off x="9312351" y="3003709"/>
            <a:ext cx="251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Google Data Studio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2" descr="Google Cloud Platform | Lingows IT">
            <a:extLst>
              <a:ext uri="{FF2B5EF4-FFF2-40B4-BE49-F238E27FC236}">
                <a16:creationId xmlns:a16="http://schemas.microsoft.com/office/drawing/2014/main" id="{153CC7A6-7184-FF42-A92C-1D7A9F37F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64089" y="1351441"/>
            <a:ext cx="1200329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Darko Mocelj (@moceljd) | Twitter">
            <a:extLst>
              <a:ext uri="{FF2B5EF4-FFF2-40B4-BE49-F238E27FC236}">
                <a16:creationId xmlns:a16="http://schemas.microsoft.com/office/drawing/2014/main" id="{112178C5-FCFF-884A-9B8B-069CD4BA3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2674" y="1354026"/>
            <a:ext cx="1406652" cy="80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keover Monday: Scratching the Surface of Community Visualizations in  Google Data Studio | by Ben Kates | CompassRed Data Blog | Medium">
            <a:extLst>
              <a:ext uri="{FF2B5EF4-FFF2-40B4-BE49-F238E27FC236}">
                <a16:creationId xmlns:a16="http://schemas.microsoft.com/office/drawing/2014/main" id="{332D5A70-4750-C24C-B3DB-80892E756D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75894" y="4368318"/>
            <a:ext cx="2847868" cy="65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mazon QuickSight - People Tech Group">
            <a:extLst>
              <a:ext uri="{FF2B5EF4-FFF2-40B4-BE49-F238E27FC236}">
                <a16:creationId xmlns:a16="http://schemas.microsoft.com/office/drawing/2014/main" id="{5CC97179-A329-E34D-BC9C-3F0BD6102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058" y="4220896"/>
            <a:ext cx="2704572" cy="94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88F9F7-479F-C34F-9CA3-79BFEE793463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7950" y="1307026"/>
            <a:ext cx="1406652" cy="8991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16BDF2-F5DA-C949-8935-8AC51511157B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7086" y="4002836"/>
            <a:ext cx="1357828" cy="159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26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768D1E-F2F9-3146-A91E-A44A279B2385}"/>
              </a:ext>
            </a:extLst>
          </p:cNvPr>
          <p:cNvSpPr txBox="1"/>
          <p:nvPr/>
        </p:nvSpPr>
        <p:spPr>
          <a:xfrm>
            <a:off x="136072" y="86335"/>
            <a:ext cx="4393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anose="020B0604020202020204" pitchFamily="34" charset="0"/>
                <a:cs typeface="Arial Black" panose="020B0604020202020204" pitchFamily="34" charset="0"/>
              </a:rPr>
              <a:t>Machine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8A4F80-EF21-3047-AFCC-C3BA172C337B}"/>
              </a:ext>
            </a:extLst>
          </p:cNvPr>
          <p:cNvSpPr txBox="1"/>
          <p:nvPr/>
        </p:nvSpPr>
        <p:spPr>
          <a:xfrm>
            <a:off x="368237" y="3003709"/>
            <a:ext cx="2925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SageMaker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.. python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..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notebooks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.. deployment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6222E1-338F-8446-9011-178293486B8B}"/>
              </a:ext>
            </a:extLst>
          </p:cNvPr>
          <p:cNvSpPr txBox="1"/>
          <p:nvPr/>
        </p:nvSpPr>
        <p:spPr>
          <a:xfrm>
            <a:off x="4943544" y="3003731"/>
            <a:ext cx="2925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Learning Studio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ML in Power BI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ML in </a:t>
            </a:r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853DA-0907-2347-8D7B-A85FC892C5E4}"/>
              </a:ext>
            </a:extLst>
          </p:cNvPr>
          <p:cNvSpPr txBox="1"/>
          <p:nvPr/>
        </p:nvSpPr>
        <p:spPr>
          <a:xfrm>
            <a:off x="8708065" y="3003709"/>
            <a:ext cx="34839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79400"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Machine Learning:</a:t>
            </a:r>
          </a:p>
          <a:p>
            <a:pPr marL="742950" lvl="1" indent="-279400"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600" dirty="0" err="1">
                <a:solidFill>
                  <a:srgbClr val="00B05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DataLab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742950" lvl="1" indent="-279400"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ML Engine</a:t>
            </a:r>
          </a:p>
          <a:p>
            <a:pPr marL="742950" lvl="1" indent="-279400"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600" dirty="0" err="1">
                <a:solidFill>
                  <a:srgbClr val="00B05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AutoML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285750" lvl="0" indent="-279400">
              <a:buClr>
                <a:schemeClr val="dk1"/>
              </a:buClr>
              <a:buSzPts val="1300"/>
              <a:buFont typeface="Arial"/>
              <a:buChar char="•"/>
            </a:pPr>
            <a:endParaRPr lang="en-US" sz="1600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285750" lvl="0" indent="-279400"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Colaboratory</a:t>
            </a:r>
            <a:r>
              <a:rPr lang="en-US" sz="16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(</a:t>
            </a: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Colab</a:t>
            </a:r>
            <a:r>
              <a:rPr lang="en-US" sz="16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)</a:t>
            </a:r>
            <a:br>
              <a:rPr lang="en-US" sz="16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</a:br>
            <a:r>
              <a:rPr lang="en-US" sz="16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free </a:t>
            </a:r>
            <a:r>
              <a:rPr lang="en-US" sz="1600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jupyter</a:t>
            </a:r>
            <a:r>
              <a:rPr lang="en-US" sz="16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notebooks with GPU </a:t>
            </a:r>
          </a:p>
          <a:p>
            <a:pPr marL="6350" lvl="0">
              <a:buClr>
                <a:schemeClr val="dk1"/>
              </a:buClr>
              <a:buSzPts val="1300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79400">
              <a:buClr>
                <a:srgbClr val="FF0000"/>
              </a:buClr>
              <a:buSzPts val="1300"/>
              <a:buFont typeface="Arial"/>
              <a:buChar char="•"/>
            </a:pP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Kaggle</a:t>
            </a:r>
            <a:r>
              <a:rPr lang="en-US" sz="16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- ML competitions, code, notebooks (kernels), ... - </a:t>
            </a:r>
            <a:r>
              <a:rPr lang="en-US" sz="1600" u="sng" dirty="0">
                <a:solidFill>
                  <a:schemeClr val="hlink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  <a:hlinkClick r:id="rId2"/>
              </a:rPr>
              <a:t>https://www.kaggle.com/</a:t>
            </a:r>
            <a:r>
              <a:rPr lang="en-US" sz="16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 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2" descr="Google Cloud Platform | Lingows IT">
            <a:extLst>
              <a:ext uri="{FF2B5EF4-FFF2-40B4-BE49-F238E27FC236}">
                <a16:creationId xmlns:a16="http://schemas.microsoft.com/office/drawing/2014/main" id="{153CC7A6-7184-FF42-A92C-1D7A9F37F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64089" y="1351441"/>
            <a:ext cx="1200329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Darko Mocelj (@moceljd) | Twitter">
            <a:extLst>
              <a:ext uri="{FF2B5EF4-FFF2-40B4-BE49-F238E27FC236}">
                <a16:creationId xmlns:a16="http://schemas.microsoft.com/office/drawing/2014/main" id="{112178C5-FCFF-884A-9B8B-069CD4BA3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2674" y="1354026"/>
            <a:ext cx="1406652" cy="80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9CC557-A5CA-3047-93FC-4DC7B52DECC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483" y="1351441"/>
            <a:ext cx="1406652" cy="89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62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768D1E-F2F9-3146-A91E-A44A279B2385}"/>
              </a:ext>
            </a:extLst>
          </p:cNvPr>
          <p:cNvSpPr txBox="1"/>
          <p:nvPr/>
        </p:nvSpPr>
        <p:spPr>
          <a:xfrm>
            <a:off x="136072" y="86335"/>
            <a:ext cx="4393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anose="020B0604020202020204" pitchFamily="34" charset="0"/>
                <a:cs typeface="Arial Black" panose="020B0604020202020204" pitchFamily="34" charset="0"/>
              </a:rPr>
              <a:t>ML &amp; AI Solutions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8A4F80-EF21-3047-AFCC-C3BA172C337B}"/>
              </a:ext>
            </a:extLst>
          </p:cNvPr>
          <p:cNvSpPr txBox="1"/>
          <p:nvPr/>
        </p:nvSpPr>
        <p:spPr>
          <a:xfrm>
            <a:off x="136072" y="2323997"/>
            <a:ext cx="456243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Amazon: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Comprehend (extract from text)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CodeGuru</a:t>
            </a:r>
            <a:r>
              <a:rPr lang="en-US" sz="1400" dirty="0"/>
              <a:t> (auto code review)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Lex (Chatbots)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Forecast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Textract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(extract text &amp; data from millions of docs)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Kendra (Natural Language Search)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Fraud Detector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Rekognition</a:t>
            </a:r>
            <a:r>
              <a:rPr lang="en-US" sz="1400" dirty="0"/>
              <a:t> - image/video analysis,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Personalize - recommendation engine,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Translate - real time translation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Polly - text-to-speech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Transcribe - speech to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QuickSight</a:t>
            </a:r>
            <a:r>
              <a:rPr lang="en-US" sz="1400" dirty="0"/>
              <a:t> - Analytics dashboards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6222E1-338F-8446-9011-178293486B8B}"/>
              </a:ext>
            </a:extLst>
          </p:cNvPr>
          <p:cNvSpPr txBox="1"/>
          <p:nvPr/>
        </p:nvSpPr>
        <p:spPr>
          <a:xfrm>
            <a:off x="5140075" y="1548883"/>
            <a:ext cx="26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Cognitive Services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853DA-0907-2347-8D7B-A85FC892C5E4}"/>
              </a:ext>
            </a:extLst>
          </p:cNvPr>
          <p:cNvSpPr txBox="1"/>
          <p:nvPr/>
        </p:nvSpPr>
        <p:spPr>
          <a:xfrm>
            <a:off x="9312351" y="3003709"/>
            <a:ext cx="264110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 Cloud AI Services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Cloud Vision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Video Intelligence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Cloud Speech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Cloud Natural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Cloud Translation</a:t>
            </a:r>
          </a:p>
          <a:p>
            <a:endParaRPr lang="en-US" dirty="0"/>
          </a:p>
        </p:txBody>
      </p:sp>
      <p:pic>
        <p:nvPicPr>
          <p:cNvPr id="14" name="Picture 2" descr="Google Cloud Platform | Lingows IT">
            <a:extLst>
              <a:ext uri="{FF2B5EF4-FFF2-40B4-BE49-F238E27FC236}">
                <a16:creationId xmlns:a16="http://schemas.microsoft.com/office/drawing/2014/main" id="{153CC7A6-7184-FF42-A92C-1D7A9F37F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64089" y="1351441"/>
            <a:ext cx="1200329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Darko Mocelj (@moceljd) | Twitter">
            <a:extLst>
              <a:ext uri="{FF2B5EF4-FFF2-40B4-BE49-F238E27FC236}">
                <a16:creationId xmlns:a16="http://schemas.microsoft.com/office/drawing/2014/main" id="{112178C5-FCFF-884A-9B8B-069CD4BA3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5411" y="268532"/>
            <a:ext cx="1406652" cy="80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CE9DC2-6A71-C54C-8E14-C42925AAAF50}"/>
              </a:ext>
            </a:extLst>
          </p:cNvPr>
          <p:cNvSpPr txBox="1"/>
          <p:nvPr/>
        </p:nvSpPr>
        <p:spPr>
          <a:xfrm>
            <a:off x="4992059" y="2042019"/>
            <a:ext cx="326003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1.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Image analysis and </a:t>
            </a:r>
            <a:r>
              <a:rPr lang="en-US" sz="1000" dirty="0" err="1"/>
              <a:t>anotation</a:t>
            </a: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Handwriting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Celebrity and landmark recognition in pictures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Read the text in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Analyze videos in real-time (text-based descriptions)</a:t>
            </a:r>
          </a:p>
          <a:p>
            <a:endParaRPr lang="en-US" sz="1000" dirty="0"/>
          </a:p>
          <a:p>
            <a:r>
              <a:rPr lang="en-US" sz="1000" b="1" dirty="0">
                <a:solidFill>
                  <a:srgbClr val="FF0000"/>
                </a:solidFill>
              </a:rPr>
              <a:t>2. Speech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Speech recognition and speech-to-text transcriptions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Text-to-speech transcriptions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Real-time translations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Speaker verification (Id a person by analyzing speech)</a:t>
            </a:r>
          </a:p>
          <a:p>
            <a:endParaRPr lang="en-US" sz="1000" dirty="0"/>
          </a:p>
          <a:p>
            <a:r>
              <a:rPr lang="en-US" sz="1000" b="1" dirty="0">
                <a:solidFill>
                  <a:srgbClr val="FF0000"/>
                </a:solidFill>
              </a:rPr>
              <a:t>3.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Text Analytics API - key phrases, languages, sentiment, and interlinking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Bing spell check (proofreading)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Translator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Content moderator (images, text) </a:t>
            </a:r>
          </a:p>
          <a:p>
            <a:endParaRPr lang="en-US" sz="1000" dirty="0"/>
          </a:p>
          <a:p>
            <a:r>
              <a:rPr lang="en-US" sz="1000" b="1" dirty="0">
                <a:solidFill>
                  <a:srgbClr val="FF0000"/>
                </a:solidFill>
              </a:rPr>
              <a:t>4.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Q&amp;A maker (build FAQ)</a:t>
            </a:r>
          </a:p>
          <a:p>
            <a:endParaRPr lang="en-US" sz="1000" dirty="0"/>
          </a:p>
          <a:p>
            <a:r>
              <a:rPr lang="en-US" sz="1000" b="1" dirty="0">
                <a:solidFill>
                  <a:srgbClr val="FF0000"/>
                </a:solidFill>
              </a:rPr>
              <a:t>5.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Bing web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Bing custom search (filter, safety,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Bing video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Bing image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Bing news search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014E25-C8E6-554B-9B80-2F20928B932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0649" y="988046"/>
            <a:ext cx="1406652" cy="89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23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768D1E-F2F9-3146-A91E-A44A279B2385}"/>
              </a:ext>
            </a:extLst>
          </p:cNvPr>
          <p:cNvSpPr txBox="1"/>
          <p:nvPr/>
        </p:nvSpPr>
        <p:spPr>
          <a:xfrm>
            <a:off x="136071" y="86335"/>
            <a:ext cx="6663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anose="020B0604020202020204" pitchFamily="34" charset="0"/>
                <a:cs typeface="Arial Black" panose="020B0604020202020204" pitchFamily="34" charset="0"/>
              </a:rPr>
              <a:t>Data Governance &amp; Lineage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8A4F80-EF21-3047-AFCC-C3BA172C337B}"/>
              </a:ext>
            </a:extLst>
          </p:cNvPr>
          <p:cNvSpPr txBox="1"/>
          <p:nvPr/>
        </p:nvSpPr>
        <p:spPr>
          <a:xfrm>
            <a:off x="1036220" y="3003709"/>
            <a:ext cx="15349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BigID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Collibra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PKWARE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Zaloni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6222E1-338F-8446-9011-178293486B8B}"/>
              </a:ext>
            </a:extLst>
          </p:cNvPr>
          <p:cNvSpPr txBox="1"/>
          <p:nvPr/>
        </p:nvSpPr>
        <p:spPr>
          <a:xfrm>
            <a:off x="5250104" y="3003709"/>
            <a:ext cx="222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lvl="0">
              <a:buClr>
                <a:schemeClr val="dk1"/>
              </a:buClr>
              <a:buSzPts val="1300"/>
            </a:pPr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Purview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853DA-0907-2347-8D7B-A85FC892C5E4}"/>
              </a:ext>
            </a:extLst>
          </p:cNvPr>
          <p:cNvSpPr txBox="1"/>
          <p:nvPr/>
        </p:nvSpPr>
        <p:spPr>
          <a:xfrm>
            <a:off x="8218967" y="3003709"/>
            <a:ext cx="3604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 Governance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BigQuery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Governance</a:t>
            </a:r>
          </a:p>
        </p:txBody>
      </p:sp>
      <p:pic>
        <p:nvPicPr>
          <p:cNvPr id="14" name="Picture 2" descr="Google Cloud Platform | Lingows IT">
            <a:extLst>
              <a:ext uri="{FF2B5EF4-FFF2-40B4-BE49-F238E27FC236}">
                <a16:creationId xmlns:a16="http://schemas.microsoft.com/office/drawing/2014/main" id="{153CC7A6-7184-FF42-A92C-1D7A9F37F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64089" y="1351441"/>
            <a:ext cx="1200329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Darko Mocelj (@moceljd) | Twitter">
            <a:extLst>
              <a:ext uri="{FF2B5EF4-FFF2-40B4-BE49-F238E27FC236}">
                <a16:creationId xmlns:a16="http://schemas.microsoft.com/office/drawing/2014/main" id="{112178C5-FCFF-884A-9B8B-069CD4BA3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2674" y="1354026"/>
            <a:ext cx="1406652" cy="80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DADE25-E523-3A49-A461-D2B2B168C9A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4559" y="1502028"/>
            <a:ext cx="1406652" cy="89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4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768D1E-F2F9-3146-A91E-A44A279B2385}"/>
              </a:ext>
            </a:extLst>
          </p:cNvPr>
          <p:cNvSpPr txBox="1"/>
          <p:nvPr/>
        </p:nvSpPr>
        <p:spPr>
          <a:xfrm>
            <a:off x="136071" y="86335"/>
            <a:ext cx="4318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anose="020B0604020202020204" pitchFamily="34" charset="0"/>
                <a:cs typeface="Arial Black" panose="020B0604020202020204" pitchFamily="34" charset="0"/>
              </a:rPr>
              <a:t>Dev Ops, CD/CI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8A4F80-EF21-3047-AFCC-C3BA172C337B}"/>
              </a:ext>
            </a:extLst>
          </p:cNvPr>
          <p:cNvSpPr txBox="1"/>
          <p:nvPr/>
        </p:nvSpPr>
        <p:spPr>
          <a:xfrm>
            <a:off x="353162" y="1808306"/>
            <a:ext cx="431897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AWS Developer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AWS </a:t>
            </a:r>
            <a:r>
              <a:rPr lang="en-US" sz="1600" dirty="0" err="1"/>
              <a:t>CodePipeline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AWS </a:t>
            </a:r>
            <a:r>
              <a:rPr lang="en-US" sz="1600" dirty="0" err="1"/>
              <a:t>CodeBuild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AWS </a:t>
            </a:r>
            <a:r>
              <a:rPr lang="en-US" sz="1600" dirty="0" err="1"/>
              <a:t>CodeDeploy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AWS </a:t>
            </a:r>
            <a:r>
              <a:rPr lang="en-US" sz="1600" dirty="0" err="1"/>
              <a:t>CodeStar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Microservices, containers , serverless computing</a:t>
            </a:r>
          </a:p>
          <a:p>
            <a:r>
              <a:rPr lang="en-US" sz="1600" dirty="0"/>
              <a:t>ECS = Amazon Elastic Container Service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AWS CloudFormation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AWS </a:t>
            </a:r>
            <a:r>
              <a:rPr lang="en-US" sz="1600" dirty="0" err="1"/>
              <a:t>OpsWorks</a:t>
            </a:r>
            <a:r>
              <a:rPr lang="en-US" sz="1600" dirty="0"/>
              <a:t> (Chef)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AWS Systems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AWS Config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Amazon CloudWatch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AWS X-Ray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AWS CloudTrail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AWS Elastic Beanstalk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AWS </a:t>
            </a:r>
            <a:r>
              <a:rPr lang="en-US" sz="1600" dirty="0" err="1"/>
              <a:t>CodeCommit</a:t>
            </a:r>
            <a:endParaRPr lang="en-US" sz="1600" dirty="0"/>
          </a:p>
          <a:p>
            <a:r>
              <a:rPr lang="en-US" sz="1600" dirty="0">
                <a:hlinkClick r:id="rId2"/>
              </a:rPr>
              <a:t>https://aws.amazon.com/devops</a:t>
            </a:r>
            <a:r>
              <a:rPr lang="en-US" sz="16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6222E1-338F-8446-9011-178293486B8B}"/>
              </a:ext>
            </a:extLst>
          </p:cNvPr>
          <p:cNvSpPr txBox="1"/>
          <p:nvPr/>
        </p:nvSpPr>
        <p:spPr>
          <a:xfrm>
            <a:off x="5250103" y="3003709"/>
            <a:ext cx="2692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lvl="0">
              <a:buClr>
                <a:schemeClr val="dk1"/>
              </a:buClr>
              <a:buSzPts val="1300"/>
            </a:pPr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DevOps</a:t>
            </a:r>
          </a:p>
          <a:p>
            <a:pPr marL="6350" lvl="0">
              <a:buClr>
                <a:schemeClr val="dk1"/>
              </a:buClr>
              <a:buSzPts val="1300"/>
            </a:pPr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Web Apps</a:t>
            </a:r>
          </a:p>
          <a:p>
            <a:pPr marL="6350" lvl="0">
              <a:buClr>
                <a:schemeClr val="dk1"/>
              </a:buClr>
              <a:buSzPts val="1300"/>
            </a:pPr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Pipelines CI/CD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853DA-0907-2347-8D7B-A85FC892C5E4}"/>
              </a:ext>
            </a:extLst>
          </p:cNvPr>
          <p:cNvSpPr txBox="1"/>
          <p:nvPr/>
        </p:nvSpPr>
        <p:spPr>
          <a:xfrm>
            <a:off x="8490235" y="3009037"/>
            <a:ext cx="3262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Artifact Registry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Cloud Source Repositories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Tekton</a:t>
            </a:r>
            <a:r>
              <a:rPr lang="en-US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Pipelines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Jenkins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" name="Picture 2" descr="Google Cloud Platform | Lingows IT">
            <a:extLst>
              <a:ext uri="{FF2B5EF4-FFF2-40B4-BE49-F238E27FC236}">
                <a16:creationId xmlns:a16="http://schemas.microsoft.com/office/drawing/2014/main" id="{153CC7A6-7184-FF42-A92C-1D7A9F37F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21557" y="915504"/>
            <a:ext cx="1200329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Darko Mocelj (@moceljd) | Twitter">
            <a:extLst>
              <a:ext uri="{FF2B5EF4-FFF2-40B4-BE49-F238E27FC236}">
                <a16:creationId xmlns:a16="http://schemas.microsoft.com/office/drawing/2014/main" id="{112178C5-FCFF-884A-9B8B-069CD4BA3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50142" y="918089"/>
            <a:ext cx="1406652" cy="80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CF0765-505A-BC4F-8914-A9CEFE03357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88" y="871089"/>
            <a:ext cx="1406652" cy="89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0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B1216C-6FBE-A144-A823-90AA3630A606}"/>
              </a:ext>
            </a:extLst>
          </p:cNvPr>
          <p:cNvSpPr txBox="1"/>
          <p:nvPr/>
        </p:nvSpPr>
        <p:spPr>
          <a:xfrm>
            <a:off x="162910" y="1597569"/>
            <a:ext cx="364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www.advanresearch.com</a:t>
            </a:r>
            <a:r>
              <a:rPr lang="en-US" dirty="0">
                <a:hlinkClick r:id="rId2"/>
              </a:rPr>
              <a:t>/</a:t>
            </a: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CAA94A-465A-4C4C-9AB7-B0954C6D6CF5}"/>
              </a:ext>
            </a:extLst>
          </p:cNvPr>
          <p:cNvSpPr txBox="1"/>
          <p:nvPr/>
        </p:nvSpPr>
        <p:spPr>
          <a:xfrm>
            <a:off x="162910" y="1119349"/>
            <a:ext cx="7180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Use Case - </a:t>
            </a:r>
            <a:r>
              <a:rPr lang="en-US" sz="2800" b="1" dirty="0" err="1"/>
              <a:t>Advan</a:t>
            </a:r>
            <a:r>
              <a:rPr lang="en-US" sz="2800" b="1" dirty="0"/>
              <a:t> Research Corporation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D9633A-C9FE-EB46-8EFF-90A19570EC3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608" y="2120789"/>
            <a:ext cx="7078273" cy="40481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34D31D-3BE9-5047-9EBF-6AA64C22C194}"/>
              </a:ext>
            </a:extLst>
          </p:cNvPr>
          <p:cNvSpPr txBox="1"/>
          <p:nvPr/>
        </p:nvSpPr>
        <p:spPr>
          <a:xfrm>
            <a:off x="7914290" y="1884307"/>
            <a:ext cx="3641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0.75 TB of compressed data daily</a:t>
            </a:r>
          </a:p>
          <a:p>
            <a:r>
              <a:rPr lang="en-US" dirty="0"/>
              <a:t>2PB+ of storage</a:t>
            </a:r>
          </a:p>
          <a:p>
            <a:r>
              <a:rPr lang="en-US" dirty="0"/>
              <a:t>Google </a:t>
            </a:r>
            <a:r>
              <a:rPr lang="en-US" dirty="0" err="1"/>
              <a:t>BigQuery</a:t>
            </a:r>
            <a:endParaRPr lang="en-US" dirty="0"/>
          </a:p>
          <a:p>
            <a:r>
              <a:rPr lang="en-US" dirty="0"/>
              <a:t>Loading, </a:t>
            </a:r>
            <a:r>
              <a:rPr lang="en-US" dirty="0" err="1"/>
              <a:t>Sharding</a:t>
            </a:r>
            <a:r>
              <a:rPr lang="en-US" dirty="0"/>
              <a:t>, Clustering</a:t>
            </a:r>
          </a:p>
        </p:txBody>
      </p:sp>
    </p:spTree>
    <p:extLst>
      <p:ext uri="{BB962C8B-B14F-4D97-AF65-F5344CB8AC3E}">
        <p14:creationId xmlns:p14="http://schemas.microsoft.com/office/powerpoint/2010/main" val="141186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06B5F5-A5E0-6246-A558-79BE19448C7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5257" y="1034779"/>
            <a:ext cx="8013469" cy="58232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FD2996-2AF2-1E49-ACB7-147943B92AE8}"/>
              </a:ext>
            </a:extLst>
          </p:cNvPr>
          <p:cNvSpPr txBox="1"/>
          <p:nvPr/>
        </p:nvSpPr>
        <p:spPr>
          <a:xfrm>
            <a:off x="69831" y="21562"/>
            <a:ext cx="3801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Three Clouds</a:t>
            </a:r>
          </a:p>
        </p:txBody>
      </p:sp>
    </p:spTree>
    <p:extLst>
      <p:ext uri="{BB962C8B-B14F-4D97-AF65-F5344CB8AC3E}">
        <p14:creationId xmlns:p14="http://schemas.microsoft.com/office/powerpoint/2010/main" val="1223135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24A0D03-1BAF-7C43-9740-D0385393D49C}"/>
              </a:ext>
            </a:extLst>
          </p:cNvPr>
          <p:cNvSpPr txBox="1"/>
          <p:nvPr/>
        </p:nvSpPr>
        <p:spPr>
          <a:xfrm>
            <a:off x="69831" y="21562"/>
            <a:ext cx="3801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Three Clouds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3F7822-71FB-724E-B727-DA11AD56BDD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6050" y="704850"/>
            <a:ext cx="93599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84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9DCDF2-E251-F442-A93C-F22014B707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5124" y="1436914"/>
            <a:ext cx="7921752" cy="492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4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A871C8-A9AF-D048-B24F-07C84CD1C22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665" y="170544"/>
            <a:ext cx="4419600" cy="655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E7D7B4-B419-1346-BEA5-1C4EB98EE9A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4736" y="94344"/>
            <a:ext cx="427653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8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768D1E-F2F9-3146-A91E-A44A279B2385}"/>
              </a:ext>
            </a:extLst>
          </p:cNvPr>
          <p:cNvSpPr txBox="1"/>
          <p:nvPr/>
        </p:nvSpPr>
        <p:spPr>
          <a:xfrm>
            <a:off x="136071" y="86335"/>
            <a:ext cx="4027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Black" panose="020B0604020202020204" pitchFamily="34" charset="0"/>
                <a:cs typeface="Arial Black" panose="020B0604020202020204" pitchFamily="34" charset="0"/>
              </a:rPr>
              <a:t>Virtual Machines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8A4F80-EF21-3047-AFCC-C3BA172C337B}"/>
              </a:ext>
            </a:extLst>
          </p:cNvPr>
          <p:cNvSpPr txBox="1"/>
          <p:nvPr/>
        </p:nvSpPr>
        <p:spPr>
          <a:xfrm>
            <a:off x="294612" y="3003709"/>
            <a:ext cx="3945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VM: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EC2 = Elastic Cloud Compute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Disk: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EBS = Elastic Block 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6222E1-338F-8446-9011-178293486B8B}"/>
              </a:ext>
            </a:extLst>
          </p:cNvPr>
          <p:cNvSpPr txBox="1"/>
          <p:nvPr/>
        </p:nvSpPr>
        <p:spPr>
          <a:xfrm>
            <a:off x="5198711" y="3003709"/>
            <a:ext cx="2754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VM: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Virtual Machine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Disk: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Managed Disk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853DA-0907-2347-8D7B-A85FC892C5E4}"/>
              </a:ext>
            </a:extLst>
          </p:cNvPr>
          <p:cNvSpPr txBox="1"/>
          <p:nvPr/>
        </p:nvSpPr>
        <p:spPr>
          <a:xfrm>
            <a:off x="9260959" y="3003709"/>
            <a:ext cx="2754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VM: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Google Compute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Disk: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Persistent Disk</a:t>
            </a:r>
          </a:p>
        </p:txBody>
      </p:sp>
      <p:pic>
        <p:nvPicPr>
          <p:cNvPr id="2052" name="Picture 4" descr="Convert To Managed Disks in Azure with PowerShell">
            <a:extLst>
              <a:ext uri="{FF2B5EF4-FFF2-40B4-BE49-F238E27FC236}">
                <a16:creationId xmlns:a16="http://schemas.microsoft.com/office/drawing/2014/main" id="{162D80CB-F7EE-5C49-85CA-5C1F7EA2F4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250104" y="4698516"/>
            <a:ext cx="1615747" cy="189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Google Cloud Platform | Lingows IT">
            <a:extLst>
              <a:ext uri="{FF2B5EF4-FFF2-40B4-BE49-F238E27FC236}">
                <a16:creationId xmlns:a16="http://schemas.microsoft.com/office/drawing/2014/main" id="{153CC7A6-7184-FF42-A92C-1D7A9F37F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64089" y="1351441"/>
            <a:ext cx="1200329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Darko Mocelj (@moceljd) | Twitter">
            <a:extLst>
              <a:ext uri="{FF2B5EF4-FFF2-40B4-BE49-F238E27FC236}">
                <a16:creationId xmlns:a16="http://schemas.microsoft.com/office/drawing/2014/main" id="{112178C5-FCFF-884A-9B8B-069CD4BA3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2674" y="1354026"/>
            <a:ext cx="1406652" cy="80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0A1BF69-7867-2A45-B36A-9B22A48400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12422" y="4577604"/>
            <a:ext cx="1414746" cy="198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D1ABF3-46D6-FC4D-B2A1-B0CA4FF0551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1259" y="1268875"/>
            <a:ext cx="1406652" cy="89915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47BC871-16AC-4946-9F11-B4207B8F23C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35011" y="4763497"/>
            <a:ext cx="1489743" cy="136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6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768D1E-F2F9-3146-A91E-A44A279B2385}"/>
              </a:ext>
            </a:extLst>
          </p:cNvPr>
          <p:cNvSpPr txBox="1"/>
          <p:nvPr/>
        </p:nvSpPr>
        <p:spPr>
          <a:xfrm>
            <a:off x="136071" y="86335"/>
            <a:ext cx="4027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anose="020B0604020202020204" pitchFamily="34" charset="0"/>
                <a:cs typeface="Arial Black" panose="020B0604020202020204" pitchFamily="34" charset="0"/>
              </a:rPr>
              <a:t>Storage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8A4F80-EF21-3047-AFCC-C3BA172C337B}"/>
              </a:ext>
            </a:extLst>
          </p:cNvPr>
          <p:cNvSpPr txBox="1"/>
          <p:nvPr/>
        </p:nvSpPr>
        <p:spPr>
          <a:xfrm>
            <a:off x="368237" y="3003709"/>
            <a:ext cx="318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S3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(Simple Storage Service)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6222E1-338F-8446-9011-178293486B8B}"/>
              </a:ext>
            </a:extLst>
          </p:cNvPr>
          <p:cNvSpPr txBox="1"/>
          <p:nvPr/>
        </p:nvSpPr>
        <p:spPr>
          <a:xfrm>
            <a:off x="4625163" y="3003709"/>
            <a:ext cx="4014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ADLS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(Azure Data Lake Storage Gen2)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Azure Blobs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Azure Files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853DA-0907-2347-8D7B-A85FC892C5E4}"/>
              </a:ext>
            </a:extLst>
          </p:cNvPr>
          <p:cNvSpPr txBox="1"/>
          <p:nvPr/>
        </p:nvSpPr>
        <p:spPr>
          <a:xfrm>
            <a:off x="9312352" y="3003709"/>
            <a:ext cx="178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Cloud Storage</a:t>
            </a:r>
          </a:p>
        </p:txBody>
      </p:sp>
      <p:pic>
        <p:nvPicPr>
          <p:cNvPr id="14" name="Picture 2" descr="Google Cloud Platform | Lingows IT">
            <a:extLst>
              <a:ext uri="{FF2B5EF4-FFF2-40B4-BE49-F238E27FC236}">
                <a16:creationId xmlns:a16="http://schemas.microsoft.com/office/drawing/2014/main" id="{153CC7A6-7184-FF42-A92C-1D7A9F37F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64089" y="1351441"/>
            <a:ext cx="1200329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Darko Mocelj (@moceljd) | Twitter">
            <a:extLst>
              <a:ext uri="{FF2B5EF4-FFF2-40B4-BE49-F238E27FC236}">
                <a16:creationId xmlns:a16="http://schemas.microsoft.com/office/drawing/2014/main" id="{112178C5-FCFF-884A-9B8B-069CD4BA3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2674" y="1354026"/>
            <a:ext cx="1406652" cy="80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F73C83E-AEDD-1A4E-A0E9-6C14D2C90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6417" y="4920770"/>
            <a:ext cx="1181691" cy="129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545DC1-955A-2248-886D-3875C6A227A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97" y="1307026"/>
            <a:ext cx="1406652" cy="8991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56A48D-52D2-894D-A5A3-0DD6BDCC7A6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9955" y="4734663"/>
            <a:ext cx="1721395" cy="1543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F3AA83-CF8A-484C-9CFF-C4390D12AB16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0219" y="4696691"/>
            <a:ext cx="1131562" cy="150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9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768D1E-F2F9-3146-A91E-A44A279B2385}"/>
              </a:ext>
            </a:extLst>
          </p:cNvPr>
          <p:cNvSpPr txBox="1"/>
          <p:nvPr/>
        </p:nvSpPr>
        <p:spPr>
          <a:xfrm>
            <a:off x="136071" y="86335"/>
            <a:ext cx="4027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anose="020B0604020202020204" pitchFamily="34" charset="0"/>
                <a:cs typeface="Arial Black" panose="020B0604020202020204" pitchFamily="34" charset="0"/>
              </a:rPr>
              <a:t>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8A4F80-EF21-3047-AFCC-C3BA172C337B}"/>
              </a:ext>
            </a:extLst>
          </p:cNvPr>
          <p:cNvSpPr txBox="1"/>
          <p:nvPr/>
        </p:nvSpPr>
        <p:spPr>
          <a:xfrm>
            <a:off x="1" y="2313526"/>
            <a:ext cx="46145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RDS (Relational Database Service)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Amazon Aurora (MySQL, PostreSQL)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MySQL, MariaDB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Oracle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Redshift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Snowflake.net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Athena (serverless) = Managed Apache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PrestoDB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DynamoDB (key-value, distributed, global)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Neptune Graph 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6222E1-338F-8446-9011-178293486B8B}"/>
              </a:ext>
            </a:extLst>
          </p:cNvPr>
          <p:cNvSpPr txBox="1"/>
          <p:nvPr/>
        </p:nvSpPr>
        <p:spPr>
          <a:xfrm>
            <a:off x="4750366" y="2836746"/>
            <a:ext cx="2905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Microsoft SQL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Synapse Dedicated Pools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(SQL Data Warehouse)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SQL Serverless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Cosmos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MySQL, PostreSQL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853DA-0907-2347-8D7B-A85FC892C5E4}"/>
              </a:ext>
            </a:extLst>
          </p:cNvPr>
          <p:cNvSpPr txBox="1"/>
          <p:nvPr/>
        </p:nvSpPr>
        <p:spPr>
          <a:xfrm>
            <a:off x="7995685" y="2452025"/>
            <a:ext cx="407226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Cloud SQL: managed MySQL, PostgreSQL, SQL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Cloud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Serverless DW, globally scalable, cost-effective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Cloud Spanner: 99.999% availability, gaming, global fin. ledger, inventory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Cloud Bigtable: NoSQL wide-column (similar to HBase &amp; Apache Cassandra)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Firestore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NoSQL for Mobile, IoT,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Firebase Realtime DB: mobile, personalized ads, in-app chats,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Memorystore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Redis or Memcached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MongoDB Atlas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Neo4j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Auro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(Graph DB)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Datastax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(NoSQL built on Apache Cassandra)</a:t>
            </a:r>
          </a:p>
        </p:txBody>
      </p:sp>
      <p:pic>
        <p:nvPicPr>
          <p:cNvPr id="14" name="Picture 2" descr="Google Cloud Platform | Lingows IT">
            <a:extLst>
              <a:ext uri="{FF2B5EF4-FFF2-40B4-BE49-F238E27FC236}">
                <a16:creationId xmlns:a16="http://schemas.microsoft.com/office/drawing/2014/main" id="{153CC7A6-7184-FF42-A92C-1D7A9F37F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15227" y="904865"/>
            <a:ext cx="1200329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Darko Mocelj (@moceljd) | Twitter">
            <a:extLst>
              <a:ext uri="{FF2B5EF4-FFF2-40B4-BE49-F238E27FC236}">
                <a16:creationId xmlns:a16="http://schemas.microsoft.com/office/drawing/2014/main" id="{112178C5-FCFF-884A-9B8B-069CD4BA3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33179" y="1035046"/>
            <a:ext cx="1406652" cy="80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958ED1-B9CA-2E4A-9B51-998613799C7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0649" y="988046"/>
            <a:ext cx="1406652" cy="89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63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768D1E-F2F9-3146-A91E-A44A279B2385}"/>
              </a:ext>
            </a:extLst>
          </p:cNvPr>
          <p:cNvSpPr txBox="1"/>
          <p:nvPr/>
        </p:nvSpPr>
        <p:spPr>
          <a:xfrm>
            <a:off x="136071" y="86335"/>
            <a:ext cx="4027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anose="020B0604020202020204" pitchFamily="34" charset="0"/>
                <a:cs typeface="Arial Black" panose="020B0604020202020204" pitchFamily="34" charset="0"/>
              </a:rPr>
              <a:t>Integrate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6222E1-338F-8446-9011-178293486B8B}"/>
              </a:ext>
            </a:extLst>
          </p:cNvPr>
          <p:cNvSpPr txBox="1"/>
          <p:nvPr/>
        </p:nvSpPr>
        <p:spPr>
          <a:xfrm>
            <a:off x="4941759" y="3087955"/>
            <a:ext cx="3184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ADF (Azure Data Factory)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Synapse</a:t>
            </a:r>
            <a:r>
              <a:rPr lang="en-US" dirty="0">
                <a:sym typeface="Arial"/>
              </a:rPr>
              <a:t> 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853DA-0907-2347-8D7B-A85FC892C5E4}"/>
              </a:ext>
            </a:extLst>
          </p:cNvPr>
          <p:cNvSpPr txBox="1"/>
          <p:nvPr/>
        </p:nvSpPr>
        <p:spPr>
          <a:xfrm>
            <a:off x="9046538" y="3099783"/>
            <a:ext cx="2730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Storage Transfer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Datalab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DataPrep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DataFlow</a:t>
            </a:r>
            <a:endParaRPr lang="en-US" dirty="0"/>
          </a:p>
        </p:txBody>
      </p:sp>
      <p:pic>
        <p:nvPicPr>
          <p:cNvPr id="14" name="Picture 2" descr="Google Cloud Platform | Lingows IT">
            <a:extLst>
              <a:ext uri="{FF2B5EF4-FFF2-40B4-BE49-F238E27FC236}">
                <a16:creationId xmlns:a16="http://schemas.microsoft.com/office/drawing/2014/main" id="{153CC7A6-7184-FF42-A92C-1D7A9F37F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64089" y="1351441"/>
            <a:ext cx="1200329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Darko Mocelj (@moceljd) | Twitter">
            <a:extLst>
              <a:ext uri="{FF2B5EF4-FFF2-40B4-BE49-F238E27FC236}">
                <a16:creationId xmlns:a16="http://schemas.microsoft.com/office/drawing/2014/main" id="{112178C5-FCFF-884A-9B8B-069CD4BA3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2674" y="1354026"/>
            <a:ext cx="1406652" cy="80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44D12C-A7E9-2A45-A759-3B9C13D58FEC}"/>
              </a:ext>
            </a:extLst>
          </p:cNvPr>
          <p:cNvSpPr txBox="1"/>
          <p:nvPr/>
        </p:nvSpPr>
        <p:spPr>
          <a:xfrm>
            <a:off x="136071" y="3087955"/>
            <a:ext cx="45578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Glue: managed ETL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Data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AppFlow</a:t>
            </a:r>
            <a:endParaRPr lang="en-US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Kinesis Firehose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Datasync</a:t>
            </a:r>
            <a:endParaRPr lang="en-US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Data Migration Service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6B1121-A9F7-B947-AD25-56BB261E3E5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330" y="1260027"/>
            <a:ext cx="1406652" cy="89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23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837</Words>
  <Application>Microsoft Macintosh PowerPoint</Application>
  <PresentationFormat>Widescreen</PresentationFormat>
  <Paragraphs>230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244</cp:revision>
  <dcterms:created xsi:type="dcterms:W3CDTF">2018-10-10T17:24:46Z</dcterms:created>
  <dcterms:modified xsi:type="dcterms:W3CDTF">2021-09-24T22:08:15Z</dcterms:modified>
</cp:coreProperties>
</file>