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6" r:id="rId2"/>
    <p:sldId id="267" r:id="rId3"/>
    <p:sldId id="272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6"/>
    <p:restoredTop sz="94490"/>
  </p:normalViewPr>
  <p:slideViewPr>
    <p:cSldViewPr snapToGrid="0" snapToObjects="1">
      <p:cViewPr varScale="1">
        <p:scale>
          <a:sx n="121" d="100"/>
          <a:sy n="121" d="100"/>
        </p:scale>
        <p:origin x="6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15B94-D9E4-E149-8081-23A720D1EE5F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959602-CC24-7346-B914-9B1E8A8A6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89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9F67-75F2-EF4B-9DE0-21FDAEC66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99639-B854-674D-ACBA-338D63DD4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E4296-DC2B-AF42-91B6-17E3997BE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80F47-3B0E-704C-82F4-47CA24586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39331-61D1-E44D-8C43-197AE4B19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79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91E7-7FB4-4546-8157-28938279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9B9C2-E777-4348-BBC7-2890721ED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7FA6D-4975-5148-9D0D-4F743D24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0D166-568E-2649-9F37-88DC38AA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E222-16A1-C947-8B1E-3ACF3F5C5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12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C76A-2B25-1A44-91BB-8088E2CC1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8DD8B-CC03-0745-B893-EEF2A385F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2342-838E-764F-89C0-BB769EE4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FEC-4C70-7847-9681-6C376131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DA2E-AD95-AF44-A7A2-77447919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012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43CF-BFB5-3546-88C9-3F4ABDF5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71888-698C-3048-9E3A-79F283D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6CAAE-7E6E-094F-B838-A8D599C7A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6779-3E6E-F94D-A52C-89DB20E8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DD567-48AE-8943-81DD-9156637A4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34C6-BE59-C74D-A804-601DBAEC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95D0D-E2F3-024E-8F35-A32E5235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32F36-110F-AB45-AACD-B967692D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DE42B-76C3-C74B-87BA-EC1966BC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2EF09-A125-6A46-98CE-4F27BBF2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FF95-09A5-AD4A-BF49-549FDD4AE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BA89D-12BA-364D-9D8E-653BBF7F0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FDF43-F591-C34C-A19D-72C756D41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354CF-BB33-C943-A730-FC383D9A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13A25-E3C8-964A-A037-7E3FD27A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329-5603-654D-A660-FFCA319F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3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CAAB5-2A11-8B46-A36E-45DDB881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41C71-F1A6-554A-BAD7-8A45038F1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7A02E-E166-EF46-9DEE-108AEC16E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3CE42-B52C-2942-9A4A-0E4F45F1D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58C1D2-B4E4-AD4A-B8B1-F8B44B87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2365E-B55D-7344-998C-79153FB4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75CC9F-B7E5-914A-B6F0-00ADC6CA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BF07D-E313-CA4B-BB34-30A340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0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C080-AE3B-2D44-8F1B-F94E3E2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EBD38-3EC2-604B-8909-0751DE7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F0E821-C95F-7943-8614-AE9CB9DF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A9F50-050E-B643-A486-F0E34009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8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DF785-C2CE-4F41-9244-07C54AA9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C8366-9719-1346-8CA9-FA98FA13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423BB-263D-BA4B-8180-9360C24F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3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E274-4263-3C44-A67A-88743FEA2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4D437-E545-9241-9B1A-D82348625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25DD7-587D-2243-8C7B-87745F2B6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5333-9154-4F43-AB04-7653AB89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F337-B84B-0D43-B9B3-C5C52986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C9BB-65AC-144D-8509-7666472A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35F18-71F5-404F-976D-621F648F9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49791-DC9D-A945-8D0D-D4A907986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D363C-D267-8D4B-B5E3-457DC9389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AEDA4-C4FB-564B-ADE2-E7A90751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4D42D-FF74-9246-94C3-9723BF58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69DFD-0B4D-FA4F-9E71-D5181F1C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55CD2-8FD3-CA4C-99C9-299FEE54E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91F3E-101C-5342-8747-F474CDCDAA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CD303-CF65-3444-86AC-DDE065E379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852D7-E694-214E-8A12-510E0A0329D2}" type="datetimeFigureOut">
              <a:rPr lang="en-US" smtClean="0"/>
              <a:t>6/21/22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BF9CF-381B-8F4B-B04A-1BC917405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A368C-50DB-5A48-AFBA-3B62FEFE9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0461C-F457-184F-826F-99E566ED8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3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en.wikipedia.org/wiki/Single_sign-on" TargetMode="External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tackoverflow.com/questions/13369516/why-is-there-3-legged-oauth2-when-2-legged-works-so-well" TargetMode="External"/><Relationship Id="rId5" Type="http://schemas.openxmlformats.org/officeDocument/2006/relationships/hyperlink" Target="https://oauth.net/2/" TargetMode="External"/><Relationship Id="rId4" Type="http://schemas.openxmlformats.org/officeDocument/2006/relationships/hyperlink" Target="https://en.wikipedia.org/wiki/Security_Assertion_Markup_Languag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erential_privacy" TargetMode="External"/><Relationship Id="rId2" Type="http://schemas.openxmlformats.org/officeDocument/2006/relationships/hyperlink" Target="https://en.wikipedia.org/wiki/General_Data_Protection_Regulation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assportjs.org/" TargetMode="External"/><Relationship Id="rId13" Type="http://schemas.openxmlformats.org/officeDocument/2006/relationships/image" Target="../media/image6.tiff"/><Relationship Id="rId3" Type="http://schemas.openxmlformats.org/officeDocument/2006/relationships/hyperlink" Target="https://www.ssl2buy.com/wiki/ssl-vs-tls" TargetMode="External"/><Relationship Id="rId7" Type="http://schemas.openxmlformats.org/officeDocument/2006/relationships/hyperlink" Target="https://jwt.io/" TargetMode="Externa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ingle_sign-on" TargetMode="External"/><Relationship Id="rId11" Type="http://schemas.openxmlformats.org/officeDocument/2006/relationships/hyperlink" Target="https://www.yubico.com/products/" TargetMode="External"/><Relationship Id="rId5" Type="http://schemas.openxmlformats.org/officeDocument/2006/relationships/hyperlink" Target="https://www.openssh.com/" TargetMode="External"/><Relationship Id="rId15" Type="http://schemas.openxmlformats.org/officeDocument/2006/relationships/image" Target="../media/image8.jpeg"/><Relationship Id="rId10" Type="http://schemas.openxmlformats.org/officeDocument/2006/relationships/hyperlink" Target="https://oauth.net/2/" TargetMode="External"/><Relationship Id="rId4" Type="http://schemas.openxmlformats.org/officeDocument/2006/relationships/hyperlink" Target="https://www.ssh.com/products/universal-ssh-key-manager" TargetMode="External"/><Relationship Id="rId9" Type="http://schemas.openxmlformats.org/officeDocument/2006/relationships/hyperlink" Target="https://firebase.google.com/" TargetMode="External"/><Relationship Id="rId14" Type="http://schemas.openxmlformats.org/officeDocument/2006/relationships/image" Target="../media/image7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04753" y="1001705"/>
            <a:ext cx="681643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= Single Sign-On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(Security Assertion Markup Language (XML))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OAuth2 (Open Authorization)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access delegation, commonly used as a way for Internet users to grant websites or applications access to their information on other websites but without giving them the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 vs 2-legged OAuth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Typical 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OAuth flow involves three parties: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end-user (or resource owner),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the client (the third-party application),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- and the server (or authorization server).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term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2-legged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is used to describe an OAuth-authenticated request without the end-user involved. Client credentials (identifier and secret) are used to calculate a request signature. 2-legged request don't include an access token or access token secret. These two values are basically empty strings.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ADCC0-1202-8A42-95F1-D324421509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2130" y="292387"/>
            <a:ext cx="2671396" cy="22383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3DF15F-C93E-604D-AA13-6AED0F88905C}"/>
              </a:ext>
            </a:extLst>
          </p:cNvPr>
          <p:cNvSpPr txBox="1"/>
          <p:nvPr/>
        </p:nvSpPr>
        <p:spPr>
          <a:xfrm>
            <a:off x="198475" y="5440769"/>
            <a:ext cx="64398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Single_sign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-on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en.wikipedia.org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/wiki/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Security_Assertion_Markup_Language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  (SAML)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oauth.net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/2/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stackoverflow.com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/questions/13369516/why-is-there-3-legged-oauth2-when-2-legged-works-so-well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EBE6D9-50E5-8749-AF2D-B7F9C6A15D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0889" y="292101"/>
            <a:ext cx="3742559" cy="11524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7A7D7-F2C8-2445-A459-85DB789BBF79}"/>
              </a:ext>
            </a:extLst>
          </p:cNvPr>
          <p:cNvSpPr txBox="1"/>
          <p:nvPr/>
        </p:nvSpPr>
        <p:spPr>
          <a:xfrm>
            <a:off x="6179638" y="0"/>
            <a:ext cx="1092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SAML</a:t>
            </a:r>
            <a:endParaRPr lang="en-US" sz="1600" b="1">
              <a:solidFill>
                <a:srgbClr val="00B05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E0341-51E9-BA4F-A973-A2C07A7F11C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2088" y="2978415"/>
            <a:ext cx="4285159" cy="370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0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768D1E-F2F9-3146-A91E-A44A279B2385}"/>
              </a:ext>
            </a:extLst>
          </p:cNvPr>
          <p:cNvSpPr txBox="1"/>
          <p:nvPr/>
        </p:nvSpPr>
        <p:spPr>
          <a:xfrm>
            <a:off x="0" y="0"/>
            <a:ext cx="4750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Privacy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713056-FA5E-2B44-B05A-FA97BE3B9D40}"/>
              </a:ext>
            </a:extLst>
          </p:cNvPr>
          <p:cNvSpPr txBox="1"/>
          <p:nvPr/>
        </p:nvSpPr>
        <p:spPr>
          <a:xfrm>
            <a:off x="118753" y="1007876"/>
            <a:ext cx="67451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Data Privacy, GDPR = General Data Protection Regulation - a European Union privacy law that came into effect on May 25, 2018.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Differential Privacy (DP) 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algorithm is DP (Differentially Private) if an observer seeing its output 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cannot tell if a particular individual's information was used in the computation.</a:t>
            </a: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"""Differential privacy is a system for publicly sharing information about a dataset by describing the patterns of groups within the dataset while withholding information about individuals in the dataset."""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0F01F-E0D0-724F-B6E1-680FC54EEBFD}"/>
              </a:ext>
            </a:extLst>
          </p:cNvPr>
          <p:cNvSpPr txBox="1"/>
          <p:nvPr/>
        </p:nvSpPr>
        <p:spPr>
          <a:xfrm>
            <a:off x="314419" y="4110558"/>
            <a:ext cx="81702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https://en.wikipedia.org/wiki/General_Data_Protection_Regulation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(GDPR)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https://en.wikipedia.org/wiki/Differential_privacy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B64EE5-FA6F-1B46-8050-9144C4F8668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4570" y="823369"/>
            <a:ext cx="4740151" cy="192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-16025" y="0"/>
            <a:ext cx="77878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SSH, SSL, Single Sign-On,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Authorization, Token, etc.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B710A-771C-F640-8958-FE8EC1533FF0}"/>
              </a:ext>
            </a:extLst>
          </p:cNvPr>
          <p:cNvSpPr txBox="1"/>
          <p:nvPr/>
        </p:nvSpPr>
        <p:spPr>
          <a:xfrm>
            <a:off x="-16026" y="461665"/>
            <a:ext cx="8164025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prove identity of the user or server (user name + password, cards, retina scans, voice recognition, fingerprints, secure certificates, tokens,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check if user/server is allowed (authorized) to do something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Encryption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transforming the data so that it is unreadable without decryption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One-way encryption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hash function, hard to reverse, different for different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Symmetric encryption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(symmetric cipher - uses same key to encrypt and decrypt).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Asymmetric encryption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(public key / private key).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PGP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Pretty Good Privacy, since 1991, uses both symmetric an asymmetric encryption, the de facto standard for email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Advanced Encryption Standard, symmetric encryption, fast, used in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Secure Shell protocol (SSH-2 : terminal, sending files,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SecureFTP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Secure Socket Layer protocol (https://...), 1995 – 2015, deprecated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= Transport Layer Security,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successor of SSL 3.0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1999,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https://www.ssl2buy.com/wiki/ssl-vs-tls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SSL certificate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(a.k.a. “digital certificate”) is installed on a web server and has two functions: It authenticates the identity of the website to visitors, and it is used for data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-keygen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command to manually generate a pair of keys as files in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hidden directory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ssh.com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SSH Communications Security, Inc. , proprietary SSH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UKM (Universal Key Management)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https://www.ssh.com/products/universal-ssh-key-manager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OpenSSH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Open-source SSH implementation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https://www.openssh.com/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Sign-On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https://en.wikipedia.org/wiki/Single_sign-on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authentication scheme that allows a user to log in once - and access multiple services without re-authenticating. User authenticates with an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which issues a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 User uses this token to access services. A service verifies the token with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Identity Server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before giving access.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= a collection of data about the user which is passed between systems for getting access. Tokens must be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digitally signed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for the token receiver to verify that the token is coming from a trusted source. The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that is used for this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signature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is exchanged during the initial configuration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https://jwt.io/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- JSON Web Tokens ,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http://www.passportjs.org/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authentication middleware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https://firebase.google.com/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platform from Google for creating mobile and web applications. Includes authentication and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Oauth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2.0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0"/>
              </a:rPr>
              <a:t>https://oauth.net/2/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open standard for 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delegation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commonly used as a way for Internet users to grant websites or applications access to their information on other websites but without giving them the passwords.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YubiKey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- a small USB device used to authenticate logins -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11"/>
              </a:rPr>
              <a:t>https://www.yubico.com/products/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. On touch it sends a string containing it's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public_id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and AES-encrypted OTP (One-Time Password).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ECE11C-95FB-B44A-AF63-348B0CDC498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31119" y="119995"/>
            <a:ext cx="1296929" cy="18540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73180-E13B-CC4E-BC07-8441375254A6}"/>
              </a:ext>
            </a:extLst>
          </p:cNvPr>
          <p:cNvSpPr txBox="1"/>
          <p:nvPr/>
        </p:nvSpPr>
        <p:spPr>
          <a:xfrm>
            <a:off x="10307782" y="1985765"/>
            <a:ext cx="1884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Tatu</a:t>
            </a:r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Ylönen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 1995 invented the SSH protocol and founded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ssh.com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(SSH Communications Security, Inc.)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5298BE-B599-C945-8C48-8FAD0A2DB3BA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5402008"/>
            <a:ext cx="3518154" cy="12714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B751A-54A0-434E-A5A6-1CEDAEED3905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0496" y="4129610"/>
            <a:ext cx="3518154" cy="6684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DEB28-7400-3447-A4CA-B2C097D220FF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7001" y="110713"/>
            <a:ext cx="1240641" cy="1860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53934-72A6-B040-BDED-A90884C0E7DC}"/>
              </a:ext>
            </a:extLst>
          </p:cNvPr>
          <p:cNvSpPr txBox="1"/>
          <p:nvPr/>
        </p:nvSpPr>
        <p:spPr>
          <a:xfrm>
            <a:off x="8031068" y="1985764"/>
            <a:ext cx="1884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Taher </a:t>
            </a:r>
            <a:r>
              <a:rPr lang="en-US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Elgamal</a:t>
            </a:r>
            <a:endParaRPr lang="en-US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"Father of SSL"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Netscape 1995-98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058441-11B2-9E4C-A970-C80E7974A5A2}"/>
              </a:ext>
            </a:extLst>
          </p:cNvPr>
          <p:cNvSpPr txBox="1"/>
          <p:nvPr/>
        </p:nvSpPr>
        <p:spPr>
          <a:xfrm>
            <a:off x="8814816" y="3350074"/>
            <a:ext cx="2575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SSL was deprecated in 2015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2BB600-4A11-BE4B-A22D-35B044D722B9}"/>
              </a:ext>
            </a:extLst>
          </p:cNvPr>
          <p:cNvSpPr txBox="1"/>
          <p:nvPr/>
        </p:nvSpPr>
        <p:spPr>
          <a:xfrm>
            <a:off x="704605" y="964961"/>
            <a:ext cx="88787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Encrypted communication over SSL/TLS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Windows Data Protection API (DPAPI) to encrypt data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IAM (Identity Access Management),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Authentication and authorization, strong password policy, security keys, monitor login failures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Roles, conditional access, grant extra permissions only as needed,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certificates to sign stored procedures or use impersonation, only for the duration of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Prevent SQL injection, sanitize all database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Data Masking (DDM)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regular audits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Monitor/audit transaction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Row-Level Security (RLS) and Column-Level Security (CLS)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Protect error messages and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Firewall, 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leverage DDoS protection services to deflect Denial of Service (DoS)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 security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Azure Defender for 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Regular vulnerabiltiy scans / assessment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60725-6EC1-B04F-814D-902908D4A21A}"/>
              </a:ext>
            </a:extLst>
          </p:cNvPr>
          <p:cNvSpPr txBox="1"/>
          <p:nvPr/>
        </p:nvSpPr>
        <p:spPr>
          <a:xfrm>
            <a:off x="1" y="62751"/>
            <a:ext cx="4607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SQL Server Data Security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2E985-D68B-9542-BB25-E609C2343A7B}"/>
              </a:ext>
            </a:extLst>
          </p:cNvPr>
          <p:cNvSpPr txBox="1"/>
          <p:nvPr/>
        </p:nvSpPr>
        <p:spPr>
          <a:xfrm>
            <a:off x="10474037" y="2484109"/>
            <a:ext cx="80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DDM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54749B-2804-6C46-A52B-B0263DAB82A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5561" y="146085"/>
            <a:ext cx="2304473" cy="8533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06120-36CB-294D-9CD9-1972D4AF07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6485" y="2853441"/>
            <a:ext cx="2163549" cy="1151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62F934-FC0A-CD4E-B175-BE19BC95CA4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8149" y="4768930"/>
            <a:ext cx="3401126" cy="198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93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1074</Words>
  <Application>Microsoft Macintosh PowerPoint</Application>
  <PresentationFormat>Widescreen</PresentationFormat>
  <Paragraphs>70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264</cp:revision>
  <dcterms:created xsi:type="dcterms:W3CDTF">2018-10-10T17:24:46Z</dcterms:created>
  <dcterms:modified xsi:type="dcterms:W3CDTF">2022-06-21T15:00:15Z</dcterms:modified>
</cp:coreProperties>
</file>