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076136862" r:id="rId2"/>
    <p:sldId id="2076136854" r:id="rId3"/>
    <p:sldId id="2076136863" r:id="rId4"/>
    <p:sldId id="2076136536" r:id="rId5"/>
    <p:sldId id="2076136860" r:id="rId6"/>
    <p:sldId id="8828" r:id="rId7"/>
    <p:sldId id="657" r:id="rId8"/>
    <p:sldId id="659" r:id="rId9"/>
    <p:sldId id="660" r:id="rId10"/>
    <p:sldId id="661" r:id="rId11"/>
    <p:sldId id="8825" r:id="rId12"/>
    <p:sldId id="655" r:id="rId13"/>
    <p:sldId id="2076136864" r:id="rId14"/>
    <p:sldId id="2076136873" r:id="rId15"/>
    <p:sldId id="2076136872" r:id="rId16"/>
    <p:sldId id="287" r:id="rId17"/>
    <p:sldId id="283" r:id="rId18"/>
    <p:sldId id="294" r:id="rId19"/>
    <p:sldId id="665" r:id="rId20"/>
    <p:sldId id="8909" r:id="rId21"/>
    <p:sldId id="2076136871" r:id="rId22"/>
    <p:sldId id="2076136865" r:id="rId23"/>
    <p:sldId id="651" r:id="rId24"/>
    <p:sldId id="652" r:id="rId25"/>
    <p:sldId id="2076136866" r:id="rId26"/>
    <p:sldId id="8908" r:id="rId27"/>
    <p:sldId id="340" r:id="rId28"/>
    <p:sldId id="341" r:id="rId29"/>
    <p:sldId id="273" r:id="rId30"/>
    <p:sldId id="34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 BI Overview" id="{CFC3E2A5-CDE1-43B7-8C6A-764608031085}">
          <p14:sldIdLst>
            <p14:sldId id="2076136862"/>
            <p14:sldId id="2076136854"/>
            <p14:sldId id="2076136863"/>
            <p14:sldId id="2076136536"/>
            <p14:sldId id="2076136860"/>
          </p14:sldIdLst>
        </p14:section>
        <p14:section name="Governance Adoption Rollout" id="{4FE48CB7-4E68-4FB0-81C0-BEE8D1B74428}">
          <p14:sldIdLst>
            <p14:sldId id="8828"/>
            <p14:sldId id="657"/>
            <p14:sldId id="659"/>
            <p14:sldId id="660"/>
            <p14:sldId id="661"/>
            <p14:sldId id="8825"/>
            <p14:sldId id="655"/>
          </p14:sldIdLst>
        </p14:section>
        <p14:section name="Security Report Access" id="{76195383-3740-4B8B-A400-B33C91A82ACC}">
          <p14:sldIdLst>
            <p14:sldId id="2076136864"/>
          </p14:sldIdLst>
        </p14:section>
        <p14:section name="Premium vs Pro" id="{E8347AB3-AF50-4521-9385-8A420D14E362}">
          <p14:sldIdLst>
            <p14:sldId id="2076136873"/>
            <p14:sldId id="2076136872"/>
            <p14:sldId id="287"/>
            <p14:sldId id="283"/>
            <p14:sldId id="294"/>
          </p14:sldIdLst>
        </p14:section>
        <p14:section name="Sharing" id="{485C0C02-3544-4949-9CE1-0B5137CB70E2}">
          <p14:sldIdLst>
            <p14:sldId id="665"/>
            <p14:sldId id="8909"/>
            <p14:sldId id="2076136871"/>
            <p14:sldId id="2076136865"/>
            <p14:sldId id="651"/>
            <p14:sldId id="652"/>
            <p14:sldId id="2076136866"/>
            <p14:sldId id="8908"/>
          </p14:sldIdLst>
        </p14:section>
        <p14:section name="More Information" id="{1E361184-9BE1-4879-BF7D-852A0FEF1439}">
          <p14:sldIdLst>
            <p14:sldId id="340"/>
            <p14:sldId id="341"/>
            <p14:sldId id="273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 autoAdjust="0"/>
    <p:restoredTop sz="94768"/>
  </p:normalViewPr>
  <p:slideViewPr>
    <p:cSldViewPr snapToGrid="0" snapToObjects="1">
      <p:cViewPr varScale="1">
        <p:scale>
          <a:sx n="110" d="100"/>
          <a:sy n="110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2FA3A-A12F-4866-A04A-88013B4B7D5A}" type="doc">
      <dgm:prSet loTypeId="urn:microsoft.com/office/officeart/2005/8/layout/pyramid3" loCatId="pyramid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3FC1CC-1470-484F-8841-217CD3895077}">
      <dgm:prSet phldrT="[Text]" custT="1"/>
      <dgm:spPr/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Corporate BI</a:t>
          </a:r>
        </a:p>
      </dgm:t>
    </dgm:pt>
    <dgm:pt modelId="{EEC090E7-1398-4346-89C4-5BE6E2E2D0AE}" type="parTrans" cxnId="{2DA0CA10-2FF0-42BA-893E-15880DDE6532}">
      <dgm:prSet/>
      <dgm:spPr/>
      <dgm:t>
        <a:bodyPr/>
        <a:lstStyle/>
        <a:p>
          <a:endParaRPr lang="en-US"/>
        </a:p>
      </dgm:t>
    </dgm:pt>
    <dgm:pt modelId="{5573EBBA-44EC-4D92-934A-CAA8795D1BA7}" type="sibTrans" cxnId="{2DA0CA10-2FF0-42BA-893E-15880DDE6532}">
      <dgm:prSet/>
      <dgm:spPr/>
      <dgm:t>
        <a:bodyPr/>
        <a:lstStyle/>
        <a:p>
          <a:endParaRPr lang="en-US"/>
        </a:p>
      </dgm:t>
    </dgm:pt>
    <dgm:pt modelId="{99A7A3D3-43C2-4675-A623-866DA084BAE1}">
      <dgm:prSet phldrT="[Text]" custT="1"/>
      <dgm:spPr/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IT-Managed    Self-Service BI</a:t>
          </a:r>
        </a:p>
      </dgm:t>
    </dgm:pt>
    <dgm:pt modelId="{8E7BBBB6-8944-4CC6-8C31-A12FE54C0071}" type="parTrans" cxnId="{1AFE0848-E57C-4E64-BC77-6D969E698F0A}">
      <dgm:prSet/>
      <dgm:spPr/>
      <dgm:t>
        <a:bodyPr/>
        <a:lstStyle/>
        <a:p>
          <a:endParaRPr lang="en-US"/>
        </a:p>
      </dgm:t>
    </dgm:pt>
    <dgm:pt modelId="{25184F8C-66EF-45C3-A44E-6BE826387F92}" type="sibTrans" cxnId="{1AFE0848-E57C-4E64-BC77-6D969E698F0A}">
      <dgm:prSet/>
      <dgm:spPr/>
      <dgm:t>
        <a:bodyPr/>
        <a:lstStyle/>
        <a:p>
          <a:endParaRPr lang="en-US"/>
        </a:p>
      </dgm:t>
    </dgm:pt>
    <dgm:pt modelId="{C8F1801C-5968-4FF6-83DC-6CA6B421C47E}">
      <dgm:prSet phldrT="[Text]" custT="1"/>
      <dgm:spPr/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Business-Led    Self-Service         BI</a:t>
          </a:r>
        </a:p>
        <a:p>
          <a:endParaRPr lang="en-US" sz="7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DE51A0-4BF9-4D53-ADB5-EC62031A9FCB}" type="parTrans" cxnId="{5ECE45B4-7C94-4B0C-9969-0EBD493DFB61}">
      <dgm:prSet/>
      <dgm:spPr/>
      <dgm:t>
        <a:bodyPr/>
        <a:lstStyle/>
        <a:p>
          <a:endParaRPr lang="en-US"/>
        </a:p>
      </dgm:t>
    </dgm:pt>
    <dgm:pt modelId="{43708ADB-8A1A-48F0-AF3E-121C4AFE68F4}" type="sibTrans" cxnId="{5ECE45B4-7C94-4B0C-9969-0EBD493DFB61}">
      <dgm:prSet/>
      <dgm:spPr/>
      <dgm:t>
        <a:bodyPr/>
        <a:lstStyle/>
        <a:p>
          <a:endParaRPr lang="en-US"/>
        </a:p>
      </dgm:t>
    </dgm:pt>
    <dgm:pt modelId="{2CE6123F-64FC-42B0-8C60-F257DE87A1FC}" type="pres">
      <dgm:prSet presAssocID="{B7E2FA3A-A12F-4866-A04A-88013B4B7D5A}" presName="Name0" presStyleCnt="0">
        <dgm:presLayoutVars>
          <dgm:dir/>
          <dgm:animLvl val="lvl"/>
          <dgm:resizeHandles val="exact"/>
        </dgm:presLayoutVars>
      </dgm:prSet>
      <dgm:spPr/>
    </dgm:pt>
    <dgm:pt modelId="{3B607498-67FA-4B94-BCDE-ABB097833130}" type="pres">
      <dgm:prSet presAssocID="{023FC1CC-1470-484F-8841-217CD3895077}" presName="Name8" presStyleCnt="0"/>
      <dgm:spPr/>
    </dgm:pt>
    <dgm:pt modelId="{A72ACE81-E94D-43FB-BA1D-A3E0EF73CA68}" type="pres">
      <dgm:prSet presAssocID="{023FC1CC-1470-484F-8841-217CD3895077}" presName="level" presStyleLbl="node1" presStyleIdx="0" presStyleCnt="3" custScaleY="53717" custLinFactNeighborX="13118">
        <dgm:presLayoutVars>
          <dgm:chMax val="1"/>
          <dgm:bulletEnabled val="1"/>
        </dgm:presLayoutVars>
      </dgm:prSet>
      <dgm:spPr/>
    </dgm:pt>
    <dgm:pt modelId="{2629B8D6-F8DB-4A43-85E3-0FA4F316D8C2}" type="pres">
      <dgm:prSet presAssocID="{023FC1CC-1470-484F-8841-217CD389507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032794-633C-4EE2-8566-6238AA56258D}" type="pres">
      <dgm:prSet presAssocID="{99A7A3D3-43C2-4675-A623-866DA084BAE1}" presName="Name8" presStyleCnt="0"/>
      <dgm:spPr/>
    </dgm:pt>
    <dgm:pt modelId="{4A21F1CD-EF67-4251-97B4-F5EF57126A53}" type="pres">
      <dgm:prSet presAssocID="{99A7A3D3-43C2-4675-A623-866DA084BAE1}" presName="level" presStyleLbl="node1" presStyleIdx="1" presStyleCnt="3" custScaleY="60803">
        <dgm:presLayoutVars>
          <dgm:chMax val="1"/>
          <dgm:bulletEnabled val="1"/>
        </dgm:presLayoutVars>
      </dgm:prSet>
      <dgm:spPr/>
    </dgm:pt>
    <dgm:pt modelId="{2AD39733-C2B1-40F3-ADD9-91FE575EE13F}" type="pres">
      <dgm:prSet presAssocID="{99A7A3D3-43C2-4675-A623-866DA084BA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132E658-B3DC-4F57-834F-A2F8F9E127F2}" type="pres">
      <dgm:prSet presAssocID="{C8F1801C-5968-4FF6-83DC-6CA6B421C47E}" presName="Name8" presStyleCnt="0"/>
      <dgm:spPr/>
    </dgm:pt>
    <dgm:pt modelId="{C253824B-2DA9-48AA-9042-2C8566140B56}" type="pres">
      <dgm:prSet presAssocID="{C8F1801C-5968-4FF6-83DC-6CA6B421C47E}" presName="level" presStyleLbl="node1" presStyleIdx="2" presStyleCnt="3">
        <dgm:presLayoutVars>
          <dgm:chMax val="1"/>
          <dgm:bulletEnabled val="1"/>
        </dgm:presLayoutVars>
      </dgm:prSet>
      <dgm:spPr/>
    </dgm:pt>
    <dgm:pt modelId="{51633600-A6A4-44E8-A601-3A1225764F56}" type="pres">
      <dgm:prSet presAssocID="{C8F1801C-5968-4FF6-83DC-6CA6B421C47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C2CFA0E-E794-4AD4-91F2-B0CAED44E36B}" type="presOf" srcId="{023FC1CC-1470-484F-8841-217CD3895077}" destId="{A72ACE81-E94D-43FB-BA1D-A3E0EF73CA68}" srcOrd="0" destOrd="0" presId="urn:microsoft.com/office/officeart/2005/8/layout/pyramid3"/>
    <dgm:cxn modelId="{2DA0CA10-2FF0-42BA-893E-15880DDE6532}" srcId="{B7E2FA3A-A12F-4866-A04A-88013B4B7D5A}" destId="{023FC1CC-1470-484F-8841-217CD3895077}" srcOrd="0" destOrd="0" parTransId="{EEC090E7-1398-4346-89C4-5BE6E2E2D0AE}" sibTransId="{5573EBBA-44EC-4D92-934A-CAA8795D1BA7}"/>
    <dgm:cxn modelId="{0F44D037-9F3D-4179-A10D-88D13B0B5BBD}" type="presOf" srcId="{C8F1801C-5968-4FF6-83DC-6CA6B421C47E}" destId="{C253824B-2DA9-48AA-9042-2C8566140B56}" srcOrd="0" destOrd="0" presId="urn:microsoft.com/office/officeart/2005/8/layout/pyramid3"/>
    <dgm:cxn modelId="{1AFE0848-E57C-4E64-BC77-6D969E698F0A}" srcId="{B7E2FA3A-A12F-4866-A04A-88013B4B7D5A}" destId="{99A7A3D3-43C2-4675-A623-866DA084BAE1}" srcOrd="1" destOrd="0" parTransId="{8E7BBBB6-8944-4CC6-8C31-A12FE54C0071}" sibTransId="{25184F8C-66EF-45C3-A44E-6BE826387F92}"/>
    <dgm:cxn modelId="{439E956E-030D-4D96-BD64-A291A509E207}" type="presOf" srcId="{99A7A3D3-43C2-4675-A623-866DA084BAE1}" destId="{4A21F1CD-EF67-4251-97B4-F5EF57126A53}" srcOrd="0" destOrd="0" presId="urn:microsoft.com/office/officeart/2005/8/layout/pyramid3"/>
    <dgm:cxn modelId="{17B0E77C-7B1E-4383-A882-EF466A3ADCBC}" type="presOf" srcId="{B7E2FA3A-A12F-4866-A04A-88013B4B7D5A}" destId="{2CE6123F-64FC-42B0-8C60-F257DE87A1FC}" srcOrd="0" destOrd="0" presId="urn:microsoft.com/office/officeart/2005/8/layout/pyramid3"/>
    <dgm:cxn modelId="{61CCE594-1749-4D6B-911B-4FC550D65635}" type="presOf" srcId="{99A7A3D3-43C2-4675-A623-866DA084BAE1}" destId="{2AD39733-C2B1-40F3-ADD9-91FE575EE13F}" srcOrd="1" destOrd="0" presId="urn:microsoft.com/office/officeart/2005/8/layout/pyramid3"/>
    <dgm:cxn modelId="{5ECE45B4-7C94-4B0C-9969-0EBD493DFB61}" srcId="{B7E2FA3A-A12F-4866-A04A-88013B4B7D5A}" destId="{C8F1801C-5968-4FF6-83DC-6CA6B421C47E}" srcOrd="2" destOrd="0" parTransId="{C5DE51A0-4BF9-4D53-ADB5-EC62031A9FCB}" sibTransId="{43708ADB-8A1A-48F0-AF3E-121C4AFE68F4}"/>
    <dgm:cxn modelId="{EAEC1CC7-970A-4DB6-B059-F3E4B7DBD58D}" type="presOf" srcId="{023FC1CC-1470-484F-8841-217CD3895077}" destId="{2629B8D6-F8DB-4A43-85E3-0FA4F316D8C2}" srcOrd="1" destOrd="0" presId="urn:microsoft.com/office/officeart/2005/8/layout/pyramid3"/>
    <dgm:cxn modelId="{F16F5AC8-95C6-4E8A-A64F-91D996ECDEA9}" type="presOf" srcId="{C8F1801C-5968-4FF6-83DC-6CA6B421C47E}" destId="{51633600-A6A4-44E8-A601-3A1225764F56}" srcOrd="1" destOrd="0" presId="urn:microsoft.com/office/officeart/2005/8/layout/pyramid3"/>
    <dgm:cxn modelId="{9190B238-77F5-4925-9D17-A2AF7DE358D7}" type="presParOf" srcId="{2CE6123F-64FC-42B0-8C60-F257DE87A1FC}" destId="{3B607498-67FA-4B94-BCDE-ABB097833130}" srcOrd="0" destOrd="0" presId="urn:microsoft.com/office/officeart/2005/8/layout/pyramid3"/>
    <dgm:cxn modelId="{DC6115F9-8BA1-4DC9-BB20-8258CF0006F7}" type="presParOf" srcId="{3B607498-67FA-4B94-BCDE-ABB097833130}" destId="{A72ACE81-E94D-43FB-BA1D-A3E0EF73CA68}" srcOrd="0" destOrd="0" presId="urn:microsoft.com/office/officeart/2005/8/layout/pyramid3"/>
    <dgm:cxn modelId="{AB83C44F-B119-4B89-BDC1-62AB449FB0B3}" type="presParOf" srcId="{3B607498-67FA-4B94-BCDE-ABB097833130}" destId="{2629B8D6-F8DB-4A43-85E3-0FA4F316D8C2}" srcOrd="1" destOrd="0" presId="urn:microsoft.com/office/officeart/2005/8/layout/pyramid3"/>
    <dgm:cxn modelId="{E3E66BF6-8421-494E-9AC3-958CF680BF1B}" type="presParOf" srcId="{2CE6123F-64FC-42B0-8C60-F257DE87A1FC}" destId="{90032794-633C-4EE2-8566-6238AA56258D}" srcOrd="1" destOrd="0" presId="urn:microsoft.com/office/officeart/2005/8/layout/pyramid3"/>
    <dgm:cxn modelId="{8FA57C42-B28B-4D4E-8446-090D3A21822E}" type="presParOf" srcId="{90032794-633C-4EE2-8566-6238AA56258D}" destId="{4A21F1CD-EF67-4251-97B4-F5EF57126A53}" srcOrd="0" destOrd="0" presId="urn:microsoft.com/office/officeart/2005/8/layout/pyramid3"/>
    <dgm:cxn modelId="{5EDF40B6-DEC2-4C24-A7CF-502E1007BD6A}" type="presParOf" srcId="{90032794-633C-4EE2-8566-6238AA56258D}" destId="{2AD39733-C2B1-40F3-ADD9-91FE575EE13F}" srcOrd="1" destOrd="0" presId="urn:microsoft.com/office/officeart/2005/8/layout/pyramid3"/>
    <dgm:cxn modelId="{9C97D7B7-ED7F-468B-AD1C-C56DDB05078D}" type="presParOf" srcId="{2CE6123F-64FC-42B0-8C60-F257DE87A1FC}" destId="{8132E658-B3DC-4F57-834F-A2F8F9E127F2}" srcOrd="2" destOrd="0" presId="urn:microsoft.com/office/officeart/2005/8/layout/pyramid3"/>
    <dgm:cxn modelId="{B9FA3014-18B4-401B-8CBC-F142B20142AD}" type="presParOf" srcId="{8132E658-B3DC-4F57-834F-A2F8F9E127F2}" destId="{C253824B-2DA9-48AA-9042-2C8566140B56}" srcOrd="0" destOrd="0" presId="urn:microsoft.com/office/officeart/2005/8/layout/pyramid3"/>
    <dgm:cxn modelId="{3BEBC587-9B42-49B2-A91E-A1328E9A24F0}" type="presParOf" srcId="{8132E658-B3DC-4F57-834F-A2F8F9E127F2}" destId="{51633600-A6A4-44E8-A601-3A1225764F5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ACE81-E94D-43FB-BA1D-A3E0EF73CA68}">
      <dsp:nvSpPr>
        <dsp:cNvPr id="0" name=""/>
        <dsp:cNvSpPr/>
      </dsp:nvSpPr>
      <dsp:spPr>
        <a:xfrm rot="10800000">
          <a:off x="0" y="0"/>
          <a:ext cx="3740150" cy="596914"/>
        </a:xfrm>
        <a:prstGeom prst="trapezoid">
          <a:avLst>
            <a:gd name="adj" fmla="val 7845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Corporate BI</a:t>
          </a:r>
        </a:p>
      </dsp:txBody>
      <dsp:txXfrm rot="-10800000">
        <a:off x="654526" y="0"/>
        <a:ext cx="2431097" cy="596914"/>
      </dsp:txXfrm>
    </dsp:sp>
    <dsp:sp modelId="{4A21F1CD-EF67-4251-97B4-F5EF57126A53}">
      <dsp:nvSpPr>
        <dsp:cNvPr id="0" name=""/>
        <dsp:cNvSpPr/>
      </dsp:nvSpPr>
      <dsp:spPr>
        <a:xfrm rot="10800000">
          <a:off x="468277" y="596914"/>
          <a:ext cx="2803595" cy="675655"/>
        </a:xfrm>
        <a:prstGeom prst="trapezoid">
          <a:avLst>
            <a:gd name="adj" fmla="val 784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IT-Managed    Self-Service BI</a:t>
          </a:r>
        </a:p>
      </dsp:txBody>
      <dsp:txXfrm rot="-10800000">
        <a:off x="958906" y="596914"/>
        <a:ext cx="1822337" cy="675655"/>
      </dsp:txXfrm>
    </dsp:sp>
    <dsp:sp modelId="{C253824B-2DA9-48AA-9042-2C8566140B56}">
      <dsp:nvSpPr>
        <dsp:cNvPr id="0" name=""/>
        <dsp:cNvSpPr/>
      </dsp:nvSpPr>
      <dsp:spPr>
        <a:xfrm rot="10800000">
          <a:off x="998326" y="1272569"/>
          <a:ext cx="1743497" cy="1111220"/>
        </a:xfrm>
        <a:prstGeom prst="trapezoid">
          <a:avLst>
            <a:gd name="adj" fmla="val 7845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Business-Led    Self-Service         BI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10800000">
        <a:off x="998326" y="1272569"/>
        <a:ext cx="1743497" cy="111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10/15/21 11:26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53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5760A-3D3F-A140-9BEE-016D67E336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App Workspaces into functional areas</a:t>
            </a:r>
          </a:p>
          <a:p>
            <a:pPr lvl="1"/>
            <a:r>
              <a:rPr lang="en-US" dirty="0"/>
              <a:t>Base access on “need to know” and security</a:t>
            </a:r>
          </a:p>
          <a:p>
            <a:pPr lvl="1"/>
            <a:r>
              <a:rPr lang="en-US" dirty="0"/>
              <a:t>Leverage Enterprise gateway when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5760A-3D3F-A140-9BEE-016D67E336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6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 here, is greater centralization and governance around datasets and their management, while retaining “ownership” with the business for reports and dashboards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5760A-3D3F-A140-9BEE-016D67E33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 here, is greater centralization and governance around datasets and their management, while retaining “ownership” with the business for reports and dashboards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5760A-3D3F-A140-9BEE-016D67E336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04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5720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2007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F94-EB79-4942-8A8D-115D0CF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312-EEFF-2E4F-B25D-C412369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17"/>
            <a:ext cx="10515600" cy="4276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C97D-965A-A749-9ABA-186EC8CC4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4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dacad.com/row-level-security-on-a-directquery-to-power-bi-dataset-composite-model-my-finding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nrg.blogspot.com/2017/08/data-modeling-in-power-bi-using-xml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www.youtube.com/watch?v=TmhQCQr_DCA" TargetMode="External"/><Relationship Id="rId2" Type="http://schemas.openxmlformats.org/officeDocument/2006/relationships/hyperlink" Target="https://docs.microsoft.com/en-us/power-bi/connect-data/service-tutorial-build-machine-learning-mode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owerbi.com/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89fGOM1bq0" TargetMode="External"/><Relationship Id="rId3" Type="http://schemas.openxmlformats.org/officeDocument/2006/relationships/image" Target="../media/image49.png"/><Relationship Id="rId7" Type="http://schemas.openxmlformats.org/officeDocument/2006/relationships/hyperlink" Target="https://www.youtube.com/watch?v=J-S_TvtIm5Y" TargetMode="External"/><Relationship Id="rId2" Type="http://schemas.openxmlformats.org/officeDocument/2006/relationships/hyperlink" Target="https://www.youtube.com/watch?v=waG_JhBgUp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irtualbox.org/" TargetMode="External"/><Relationship Id="rId5" Type="http://schemas.openxmlformats.org/officeDocument/2006/relationships/hyperlink" Target="https://www.winehq.org/" TargetMode="External"/><Relationship Id="rId10" Type="http://schemas.openxmlformats.org/officeDocument/2006/relationships/hyperlink" Target="https://spreadsheeto.com/power-bi-desktop-vs-online/#desktop-vs-online" TargetMode="External"/><Relationship Id="rId4" Type="http://schemas.openxmlformats.org/officeDocument/2006/relationships/hyperlink" Target="https://www.macworld.co.uk/feature/best-virtual-machine-software-3671133/" TargetMode="External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us/downloads/" TargetMode="External"/><Relationship Id="rId7" Type="http://schemas.openxmlformats.org/officeDocument/2006/relationships/hyperlink" Target="https://www.youtube.com/watch?v=2RzCbd5XgJg" TargetMode="External"/><Relationship Id="rId2" Type="http://schemas.openxmlformats.org/officeDocument/2006/relationships/hyperlink" Target="https://docs.microsoft.com/en-us/powerapp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5" Type="http://schemas.openxmlformats.org/officeDocument/2006/relationships/hyperlink" Target="https://docs.microsoft.com/en-us/powerapps/developer/data-platform/entities" TargetMode="External"/><Relationship Id="rId4" Type="http://schemas.openxmlformats.org/officeDocument/2006/relationships/hyperlink" Target="https://create.powerapps.com/stud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-bi/transform-model/desktop-ai-insights" TargetMode="External"/><Relationship Id="rId3" Type="http://schemas.openxmlformats.org/officeDocument/2006/relationships/hyperlink" Target="https://docs.microsoft.com/en-us/power-bi/connect-data/desktop-python-scripts" TargetMode="External"/><Relationship Id="rId7" Type="http://schemas.openxmlformats.org/officeDocument/2006/relationships/hyperlink" Target="https://stackoverflow.com/questions/65899552/consuming-an-deployed-azure-ml-model-in-powerbi" TargetMode="External"/><Relationship Id="rId2" Type="http://schemas.openxmlformats.org/officeDocument/2006/relationships/hyperlink" Target="https://docs.microsoft.com/en-us/power-bi/connect-data/service-aml-integr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power-bi/connect-data/service-aml-integrate?context=azure/machine-learning/context/ml-context" TargetMode="External"/><Relationship Id="rId11" Type="http://schemas.openxmlformats.org/officeDocument/2006/relationships/hyperlink" Target="https://docs.microsoft.com/en-us/azure/machine-learning/concept-endpoints" TargetMode="External"/><Relationship Id="rId5" Type="http://schemas.openxmlformats.org/officeDocument/2006/relationships/hyperlink" Target="https://docs.microsoft.com/en-us/azure/machine-learning/tutorial-power-bi-custom-model" TargetMode="External"/><Relationship Id="rId10" Type="http://schemas.openxmlformats.org/officeDocument/2006/relationships/hyperlink" Target="https://www.encorebusiness.com/blog/power-bi-premium-p1-vs-p2-vs-p3" TargetMode="External"/><Relationship Id="rId4" Type="http://schemas.openxmlformats.org/officeDocument/2006/relationships/hyperlink" Target="https://docs.microsoft.com/en-us/power-bi/connect-data/desktop-python-in-query-editor" TargetMode="External"/><Relationship Id="rId9" Type="http://schemas.openxmlformats.org/officeDocument/2006/relationships/hyperlink" Target="https://docs.microsoft.com/en-us/azure/azure-sql-edge/deploy-onn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71B2-46DA-4475-9F0B-51D67ECA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Platform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29B6294-4247-4C3E-B8CE-77E5F45968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708" y="1825625"/>
            <a:ext cx="73525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3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650C-CEB5-462D-99F7-29CDAFC3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BI Workflow</a:t>
            </a: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DEE3F675-CBAA-4D38-9794-7214F8005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5360" y="2788920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66E66-1264-457C-BBEC-C93ACA10FDCE}"/>
              </a:ext>
            </a:extLst>
          </p:cNvPr>
          <p:cNvSpPr/>
          <p:nvPr/>
        </p:nvSpPr>
        <p:spPr>
          <a:xfrm>
            <a:off x="4070420" y="2524900"/>
            <a:ext cx="2021840" cy="1452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US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4CE86E-57EC-49F8-9F4A-46787D3BDF1A}"/>
              </a:ext>
            </a:extLst>
          </p:cNvPr>
          <p:cNvSpPr/>
          <p:nvPr/>
        </p:nvSpPr>
        <p:spPr>
          <a:xfrm>
            <a:off x="6799650" y="2524900"/>
            <a:ext cx="2021840" cy="145287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US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4EF59-751B-4F3E-850A-048CE91FDCD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092260" y="3251340"/>
            <a:ext cx="707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A7EE47-A5F3-41CA-AD9F-4838B0C38153}"/>
              </a:ext>
            </a:extLst>
          </p:cNvPr>
          <p:cNvGrpSpPr/>
          <p:nvPr/>
        </p:nvGrpSpPr>
        <p:grpSpPr>
          <a:xfrm>
            <a:off x="4888081" y="4197529"/>
            <a:ext cx="2255520" cy="1487626"/>
            <a:chOff x="99754" y="1363630"/>
            <a:chExt cx="2255520" cy="1487626"/>
          </a:xfrm>
        </p:grpSpPr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9E2BAEBB-3606-4488-9586-6AE7B2DCA10B}"/>
                </a:ext>
              </a:extLst>
            </p:cNvPr>
            <p:cNvSpPr/>
            <p:nvPr/>
          </p:nvSpPr>
          <p:spPr>
            <a:xfrm>
              <a:off x="333434" y="1518220"/>
              <a:ext cx="2021840" cy="1333036"/>
            </a:xfrm>
            <a:prstGeom prst="wedgeRectCallout">
              <a:avLst>
                <a:gd name="adj1" fmla="val -48787"/>
                <a:gd name="adj2" fmla="val -88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BI and Business reviews, validates reports and dashboards with SMEs who have read-only access to the App workspace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D9A21E-D16B-42B4-8FEA-DA609907D83A}"/>
                </a:ext>
              </a:extLst>
            </p:cNvPr>
            <p:cNvSpPr/>
            <p:nvPr/>
          </p:nvSpPr>
          <p:spPr>
            <a:xfrm>
              <a:off x="99754" y="1363630"/>
              <a:ext cx="314960" cy="3091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FA90C5-B29D-41C1-9868-0DA29B5DA00F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flipH="1">
            <a:off x="8821490" y="3246120"/>
            <a:ext cx="1193870" cy="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31C543-419F-405E-9CC1-0CE240C837E3}"/>
              </a:ext>
            </a:extLst>
          </p:cNvPr>
          <p:cNvGrpSpPr/>
          <p:nvPr/>
        </p:nvGrpSpPr>
        <p:grpSpPr>
          <a:xfrm>
            <a:off x="8783390" y="842834"/>
            <a:ext cx="2217420" cy="1487626"/>
            <a:chOff x="137854" y="1363630"/>
            <a:chExt cx="2217420" cy="1487626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6FF9472C-F468-4F07-B78A-4AC73BDA9165}"/>
                </a:ext>
              </a:extLst>
            </p:cNvPr>
            <p:cNvSpPr/>
            <p:nvPr/>
          </p:nvSpPr>
          <p:spPr>
            <a:xfrm>
              <a:off x="333434" y="1518220"/>
              <a:ext cx="2021840" cy="1333036"/>
            </a:xfrm>
            <a:prstGeom prst="wedgeRectCallout">
              <a:avLst>
                <a:gd name="adj1" fmla="val -61097"/>
                <a:gd name="adj2" fmla="val 86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Once changes are verified, Power BI App is published for update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48299-C7F6-4915-A0C7-8E8550DAE509}"/>
                </a:ext>
              </a:extLst>
            </p:cNvPr>
            <p:cNvSpPr/>
            <p:nvPr/>
          </p:nvSpPr>
          <p:spPr>
            <a:xfrm>
              <a:off x="137854" y="1363630"/>
              <a:ext cx="314960" cy="3091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2E9288C-F92B-4EC6-A699-3308305BFF4A}"/>
              </a:ext>
            </a:extLst>
          </p:cNvPr>
          <p:cNvSpPr txBox="1"/>
          <p:nvPr/>
        </p:nvSpPr>
        <p:spPr>
          <a:xfrm>
            <a:off x="9587105" y="3573780"/>
            <a:ext cx="17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FCC211-819F-43E5-BAC1-A526A37FDB62}"/>
              </a:ext>
            </a:extLst>
          </p:cNvPr>
          <p:cNvSpPr txBox="1"/>
          <p:nvPr/>
        </p:nvSpPr>
        <p:spPr>
          <a:xfrm>
            <a:off x="379085" y="2019680"/>
            <a:ext cx="2833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 using GitHub or VSTS for versioning of reports and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PowerBI templates to save on storage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37A2B-4221-4295-86FF-871F84E9E885}"/>
              </a:ext>
            </a:extLst>
          </p:cNvPr>
          <p:cNvGrpSpPr/>
          <p:nvPr/>
        </p:nvGrpSpPr>
        <p:grpSpPr>
          <a:xfrm>
            <a:off x="679724" y="2790641"/>
            <a:ext cx="1770909" cy="1028363"/>
            <a:chOff x="30823" y="2788920"/>
            <a:chExt cx="1770909" cy="1028363"/>
          </a:xfrm>
        </p:grpSpPr>
        <p:pic>
          <p:nvPicPr>
            <p:cNvPr id="5" name="Graphic 4" descr="Users">
              <a:extLst>
                <a:ext uri="{FF2B5EF4-FFF2-40B4-BE49-F238E27FC236}">
                  <a16:creationId xmlns:a16="http://schemas.microsoft.com/office/drawing/2014/main" id="{BA81CA96-88D4-4008-BAAD-4862762BA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5385" y="278892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121464-51A5-4789-8C49-8B04D5E05A04}"/>
                </a:ext>
              </a:extLst>
            </p:cNvPr>
            <p:cNvSpPr txBox="1"/>
            <p:nvPr/>
          </p:nvSpPr>
          <p:spPr>
            <a:xfrm>
              <a:off x="30823" y="3509506"/>
              <a:ext cx="177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IT BI Team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710A38-2D54-4065-B0D1-C3F859062F3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28686" y="3247841"/>
            <a:ext cx="2041734" cy="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4980BB-DB22-4FCE-8A5D-4680FE794A60}"/>
              </a:ext>
            </a:extLst>
          </p:cNvPr>
          <p:cNvGrpSpPr/>
          <p:nvPr/>
        </p:nvGrpSpPr>
        <p:grpSpPr>
          <a:xfrm>
            <a:off x="78449" y="3954894"/>
            <a:ext cx="2226945" cy="1151110"/>
            <a:chOff x="128329" y="1363630"/>
            <a:chExt cx="2226945" cy="1151110"/>
          </a:xfrm>
        </p:grpSpPr>
        <p:sp>
          <p:nvSpPr>
            <p:cNvPr id="36" name="Speech Bubble: Rectangle 35">
              <a:extLst>
                <a:ext uri="{FF2B5EF4-FFF2-40B4-BE49-F238E27FC236}">
                  <a16:creationId xmlns:a16="http://schemas.microsoft.com/office/drawing/2014/main" id="{8EFFB31D-A34C-4C43-8C65-141B9C35D9D1}"/>
                </a:ext>
              </a:extLst>
            </p:cNvPr>
            <p:cNvSpPr/>
            <p:nvPr/>
          </p:nvSpPr>
          <p:spPr>
            <a:xfrm>
              <a:off x="333434" y="1518220"/>
              <a:ext cx="2021840" cy="996520"/>
            </a:xfrm>
            <a:prstGeom prst="wedgeRectCallout">
              <a:avLst>
                <a:gd name="adj1" fmla="val -3340"/>
                <a:gd name="adj2" fmla="val -840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IT creates all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datasets, dashboards and reports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 the App Workspaces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8FDD00-BE30-4F29-9CCE-206784ABD0D5}"/>
                </a:ext>
              </a:extLst>
            </p:cNvPr>
            <p:cNvSpPr/>
            <p:nvPr/>
          </p:nvSpPr>
          <p:spPr>
            <a:xfrm>
              <a:off x="128329" y="1363630"/>
              <a:ext cx="314960" cy="3091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en-US" sz="1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FF0151-727C-47B2-8557-E64DFBB05157}"/>
              </a:ext>
            </a:extLst>
          </p:cNvPr>
          <p:cNvSpPr txBox="1"/>
          <p:nvPr/>
        </p:nvSpPr>
        <p:spPr>
          <a:xfrm>
            <a:off x="2299511" y="4078891"/>
            <a:ext cx="177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 dataset storage modes: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DirectQuery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Hybrid/Composite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67D77-9719-4012-A96E-0616FF15CE80}"/>
              </a:ext>
            </a:extLst>
          </p:cNvPr>
          <p:cNvSpPr txBox="1"/>
          <p:nvPr/>
        </p:nvSpPr>
        <p:spPr>
          <a:xfrm>
            <a:off x="9436030" y="3881557"/>
            <a:ext cx="2833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 for Usage Scenarios: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Personal BI/ Prototyping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Small Team 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Large Team Collaboration and Distro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4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28221" y="123152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Power BI Adoption Framework Components</a:t>
            </a:r>
            <a:endParaRPr kumimoji="0" lang="en-US" sz="1800" b="0" i="0" u="none" strike="noStrike" kern="1200" cap="none" spc="-102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6D0E9B-4D77-4235-A6CF-7E43991DCD41}"/>
              </a:ext>
            </a:extLst>
          </p:cNvPr>
          <p:cNvGrpSpPr/>
          <p:nvPr/>
        </p:nvGrpSpPr>
        <p:grpSpPr>
          <a:xfrm>
            <a:off x="395404" y="1241701"/>
            <a:ext cx="2717123" cy="5406395"/>
            <a:chOff x="395404" y="1241701"/>
            <a:chExt cx="2717123" cy="5406395"/>
          </a:xfrm>
        </p:grpSpPr>
        <p:grpSp>
          <p:nvGrpSpPr>
            <p:cNvPr id="7" name="Group 6"/>
            <p:cNvGrpSpPr/>
            <p:nvPr/>
          </p:nvGrpSpPr>
          <p:grpSpPr>
            <a:xfrm>
              <a:off x="395404" y="1241701"/>
              <a:ext cx="2717123" cy="5406395"/>
              <a:chOff x="427038" y="2889495"/>
              <a:chExt cx="2898090" cy="5276266"/>
            </a:xfrm>
            <a:solidFill>
              <a:schemeClr val="tx1"/>
            </a:solidFill>
          </p:grpSpPr>
          <p:sp>
            <p:nvSpPr>
              <p:cNvPr id="8" name="Text Placeholder 1"/>
              <p:cNvSpPr txBox="1">
                <a:spLocks/>
              </p:cNvSpPr>
              <p:nvPr/>
            </p:nvSpPr>
            <p:spPr>
              <a:xfrm>
                <a:off x="427038" y="3811930"/>
                <a:ext cx="2898090" cy="43341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89630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Current State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Why Govern?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Governance Considerations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Governance Model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Sources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governance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Master Data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Enterprise Data Catalog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Enterprise Data Dictionary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rgbClr val="000000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9" name="Text Placeholder 1"/>
              <p:cNvSpPr txBox="1">
                <a:spLocks/>
              </p:cNvSpPr>
              <p:nvPr/>
            </p:nvSpPr>
            <p:spPr>
              <a:xfrm>
                <a:off x="427038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US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Governance</a:t>
                </a:r>
              </a:p>
            </p:txBody>
          </p:sp>
          <p:sp>
            <p:nvSpPr>
              <p:cNvPr id="10" name="Text Placeholder 1"/>
              <p:cNvSpPr txBox="1">
                <a:spLocks/>
              </p:cNvSpPr>
              <p:nvPr/>
            </p:nvSpPr>
            <p:spPr>
              <a:xfrm>
                <a:off x="427038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29" name="Graphic 28" descr="Meeting">
              <a:extLst>
                <a:ext uri="{FF2B5EF4-FFF2-40B4-BE49-F238E27FC236}">
                  <a16:creationId xmlns:a16="http://schemas.microsoft.com/office/drawing/2014/main" id="{3C573F0E-6064-446A-90D2-2AF8DB35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91" y="1291719"/>
              <a:ext cx="785661" cy="78566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586A3D-648A-43EE-B80A-FBE2ACB88D24}"/>
              </a:ext>
            </a:extLst>
          </p:cNvPr>
          <p:cNvGrpSpPr/>
          <p:nvPr/>
        </p:nvGrpSpPr>
        <p:grpSpPr>
          <a:xfrm>
            <a:off x="9201918" y="1241701"/>
            <a:ext cx="2717123" cy="5406395"/>
            <a:chOff x="9201918" y="1241701"/>
            <a:chExt cx="2717123" cy="5406395"/>
          </a:xfrm>
        </p:grpSpPr>
        <p:grpSp>
          <p:nvGrpSpPr>
            <p:cNvPr id="20" name="Group 19"/>
            <p:cNvGrpSpPr/>
            <p:nvPr/>
          </p:nvGrpSpPr>
          <p:grpSpPr>
            <a:xfrm>
              <a:off x="9201918" y="1241701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21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rgbClr val="000000"/>
                    </a:solidFill>
                    <a:latin typeface="Segoe UI"/>
                  </a:rPr>
                  <a:t>Roles and responsibilities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Phased vs organization wide roll out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Rollout Planning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Training requirements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Communication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Support Scenarios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Ways of working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spc="0" dirty="0">
                    <a:solidFill>
                      <a:schemeClr val="tx1"/>
                    </a:solidFill>
                    <a:latin typeface="Segoe UI"/>
                  </a:rPr>
                  <a:t>Center</a:t>
                </a: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 of Excellence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IN" sz="1600" spc="0" dirty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2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Rollout &amp; </a:t>
                </a:r>
              </a:p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Support</a:t>
                </a:r>
              </a:p>
            </p:txBody>
          </p:sp>
          <p:sp>
            <p:nvSpPr>
              <p:cNvPr id="23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31" name="Graphic 30" descr="Call center">
              <a:extLst>
                <a:ext uri="{FF2B5EF4-FFF2-40B4-BE49-F238E27FC236}">
                  <a16:creationId xmlns:a16="http://schemas.microsoft.com/office/drawing/2014/main" id="{D6C3173E-CB29-416E-801B-2C0F1E4B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2525" y="1446854"/>
              <a:ext cx="553770" cy="55377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9C255-D6AC-4FFB-ACBF-838F6FDFA96A}"/>
              </a:ext>
            </a:extLst>
          </p:cNvPr>
          <p:cNvGrpSpPr/>
          <p:nvPr/>
        </p:nvGrpSpPr>
        <p:grpSpPr>
          <a:xfrm>
            <a:off x="3330909" y="1241701"/>
            <a:ext cx="2717123" cy="5406395"/>
            <a:chOff x="3330909" y="1241701"/>
            <a:chExt cx="2717123" cy="5406395"/>
          </a:xfrm>
        </p:grpSpPr>
        <p:grpSp>
          <p:nvGrpSpPr>
            <p:cNvPr id="11" name="Group 10"/>
            <p:cNvGrpSpPr/>
            <p:nvPr/>
          </p:nvGrpSpPr>
          <p:grpSpPr>
            <a:xfrm>
              <a:off x="3330909" y="1241701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12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Licensing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Setup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Group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Tenant Administration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Application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Monitoring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Connectivity</a:t>
                </a:r>
              </a:p>
            </p:txBody>
          </p:sp>
          <p:sp>
            <p:nvSpPr>
              <p:cNvPr id="13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Service Management </a:t>
                </a:r>
              </a:p>
            </p:txBody>
          </p:sp>
          <p:sp>
            <p:nvSpPr>
              <p:cNvPr id="14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3" name="Graphic 2" descr="Single gear">
              <a:extLst>
                <a:ext uri="{FF2B5EF4-FFF2-40B4-BE49-F238E27FC236}">
                  <a16:creationId xmlns:a16="http://schemas.microsoft.com/office/drawing/2014/main" id="{906019C9-5409-4D1F-944F-8746F73B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3134" y="1257094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0AEFA9-D119-459D-8EA1-348762230879}"/>
              </a:ext>
            </a:extLst>
          </p:cNvPr>
          <p:cNvGrpSpPr/>
          <p:nvPr/>
        </p:nvGrpSpPr>
        <p:grpSpPr>
          <a:xfrm>
            <a:off x="6266415" y="1247165"/>
            <a:ext cx="2717123" cy="5406395"/>
            <a:chOff x="6266415" y="1247165"/>
            <a:chExt cx="2717123" cy="5406395"/>
          </a:xfrm>
        </p:grpSpPr>
        <p:grpSp>
          <p:nvGrpSpPr>
            <p:cNvPr id="16" name="Group 15"/>
            <p:cNvGrpSpPr/>
            <p:nvPr/>
          </p:nvGrpSpPr>
          <p:grpSpPr>
            <a:xfrm>
              <a:off x="6266415" y="1247165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17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Identity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Power BI Architecture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Access Controls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Connectivity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Security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Sharing</a:t>
                </a:r>
              </a:p>
            </p:txBody>
          </p:sp>
          <p:sp>
            <p:nvSpPr>
              <p:cNvPr id="18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Security</a:t>
                </a:r>
              </a:p>
            </p:txBody>
          </p:sp>
          <p:sp>
            <p:nvSpPr>
              <p:cNvPr id="19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6" name="Graphic 5" descr="Key">
              <a:extLst>
                <a:ext uri="{FF2B5EF4-FFF2-40B4-BE49-F238E27FC236}">
                  <a16:creationId xmlns:a16="http://schemas.microsoft.com/office/drawing/2014/main" id="{B6176922-A04F-48A2-9D9D-5AD66DB7E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4739" y="1291719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0163915"/>
      </p:ext>
    </p:extLst>
  </p:cSld>
  <p:clrMapOvr>
    <a:masterClrMapping/>
  </p:clrMapOvr>
  <p:transition advTm="440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3695-767A-4670-9990-2B239DA3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of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5604-0B5B-4071-857E-06901CA1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data culture vision</a:t>
            </a:r>
          </a:p>
          <a:p>
            <a:pPr lvl="1"/>
            <a:r>
              <a:rPr lang="en-US" dirty="0"/>
              <a:t>An overall corporate vision to be data driven</a:t>
            </a:r>
          </a:p>
          <a:p>
            <a:r>
              <a:rPr lang="en-US" dirty="0"/>
              <a:t>Corporate Sponsorship</a:t>
            </a:r>
          </a:p>
          <a:p>
            <a:pPr lvl="1"/>
            <a:r>
              <a:rPr lang="en-US" dirty="0"/>
              <a:t>C-level or line of business heads which support data-driven decision making</a:t>
            </a:r>
          </a:p>
          <a:p>
            <a:r>
              <a:rPr lang="en-US" dirty="0"/>
              <a:t>Power BI Champions</a:t>
            </a:r>
          </a:p>
          <a:p>
            <a:pPr lvl="1"/>
            <a:r>
              <a:rPr lang="en-US" dirty="0"/>
              <a:t>Champions to evangelize the vision of highly valuable reports and dashboards</a:t>
            </a:r>
          </a:p>
          <a:p>
            <a:r>
              <a:rPr lang="en-US" dirty="0"/>
              <a:t>Measure Adoption</a:t>
            </a:r>
          </a:p>
          <a:p>
            <a:pPr lvl="1"/>
            <a:r>
              <a:rPr lang="en-US" dirty="0"/>
              <a:t>Usage of reporting on reporting to see what’s working and identify champions</a:t>
            </a:r>
          </a:p>
        </p:txBody>
      </p:sp>
    </p:spTree>
    <p:extLst>
      <p:ext uri="{BB962C8B-B14F-4D97-AF65-F5344CB8AC3E}">
        <p14:creationId xmlns:p14="http://schemas.microsoft.com/office/powerpoint/2010/main" val="238014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7B8A-A5A2-4F4D-A5B7-1FC3D141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F10-99AB-4C2C-90C2-4AD38B15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security</a:t>
            </a:r>
          </a:p>
          <a:p>
            <a:pPr lvl="1"/>
            <a:r>
              <a:rPr lang="en-US" dirty="0"/>
              <a:t>Direct Query has an option to send User Principal Name to the source and only data returned is based on security defined in the database</a:t>
            </a:r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Import Models mostly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For more information: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https://radacad.com/row-level-security-on-a-directquery-to-power-bi-dataset-composite-model-my-findings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680-AAFF-406B-807A-042F90A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by Capacity or Premium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1CB7-B240-400C-AA1A-8284D1ED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Premium by Capacity (costs $4,999/month)</a:t>
            </a:r>
          </a:p>
          <a:p>
            <a:pPr lvl="1"/>
            <a:r>
              <a:rPr lang="en-US" dirty="0"/>
              <a:t>Features apply to the whole Power BI tenant</a:t>
            </a:r>
          </a:p>
          <a:p>
            <a:pPr lvl="1"/>
            <a:r>
              <a:rPr lang="en-US" dirty="0"/>
              <a:t>Pro, Bring your own License, and users outside your tenant can have access</a:t>
            </a:r>
          </a:p>
          <a:p>
            <a:pPr lvl="1"/>
            <a:r>
              <a:rPr lang="en-US" dirty="0"/>
              <a:t>Gen 2 is an option</a:t>
            </a:r>
          </a:p>
          <a:p>
            <a:pPr lvl="1"/>
            <a:r>
              <a:rPr lang="en-US" dirty="0"/>
              <a:t>Management of Capacity, such as sizing is available</a:t>
            </a:r>
          </a:p>
          <a:p>
            <a:r>
              <a:rPr lang="en-US" dirty="0"/>
              <a:t>Premium per User (costs $20/month per user)</a:t>
            </a:r>
          </a:p>
          <a:p>
            <a:pPr lvl="1"/>
            <a:r>
              <a:rPr lang="en-US" dirty="0"/>
              <a:t>Premium features are available</a:t>
            </a:r>
          </a:p>
          <a:p>
            <a:pPr lvl="1"/>
            <a:r>
              <a:rPr lang="en-US" dirty="0"/>
              <a:t>Only users with Premium per User license can access Premium features</a:t>
            </a:r>
          </a:p>
          <a:p>
            <a:pPr lvl="1"/>
            <a:r>
              <a:rPr lang="en-US" dirty="0"/>
              <a:t>Can access Pro workspaces</a:t>
            </a:r>
          </a:p>
          <a:p>
            <a:pPr lvl="1"/>
            <a:r>
              <a:rPr lang="en-US" dirty="0"/>
              <a:t>Monitoring of premium workspaces not available (at this time)</a:t>
            </a:r>
          </a:p>
          <a:p>
            <a:pPr lvl="1"/>
            <a:r>
              <a:rPr lang="en-US" dirty="0"/>
              <a:t>Management of Capacity exists of selecting Large dataset or Small datasets for workspaces</a:t>
            </a:r>
          </a:p>
        </p:txBody>
      </p:sp>
    </p:spTree>
    <p:extLst>
      <p:ext uri="{BB962C8B-B14F-4D97-AF65-F5344CB8AC3E}">
        <p14:creationId xmlns:p14="http://schemas.microsoft.com/office/powerpoint/2010/main" val="406367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7A2F-4F29-435B-873B-07F0EFF1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AE03-8EDA-40E9-80A3-EE2FD2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capacity is a set of resources reserved for exclusive use by your organization.</a:t>
            </a:r>
          </a:p>
          <a:p>
            <a:r>
              <a:rPr lang="en-US" dirty="0"/>
              <a:t>It enables you to publish dashboards, reports and dataset across your organization without having to purchase per-user licenses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DD5BD-3BFB-4B22-8BEE-D3442072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10" y="3623625"/>
            <a:ext cx="586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1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11B9-62FB-4E90-A28D-F00D3257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Sku</a:t>
            </a:r>
            <a:r>
              <a:rPr lang="en-US" dirty="0"/>
              <a:t> to 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0198B-5C35-45B3-8B06-39FC713F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881187"/>
            <a:ext cx="89058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9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750-F794-4097-8CA1-39A23E1F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deployment pipeline</a:t>
            </a:r>
          </a:p>
        </p:txBody>
      </p:sp>
      <p:pic>
        <p:nvPicPr>
          <p:cNvPr id="2050" name="Picture 2" descr="A screenshot of the deployment pipelines landing page.">
            <a:extLst>
              <a:ext uri="{FF2B5EF4-FFF2-40B4-BE49-F238E27FC236}">
                <a16:creationId xmlns:a16="http://schemas.microsoft.com/office/drawing/2014/main" id="{7CDAE1C3-0782-4027-9C88-B2754C8DC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50" y="1838225"/>
            <a:ext cx="10610849" cy="39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EE77-47A0-4CF8-9190-D78B237C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 – Gen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7415-3932-4F03-9C78-2AE2139E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Enhanced performance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– Better performance on any capacity size, anytime. Operations will always perform at top speed and won’t slow down when the load on the capacity approaches the capacity limits.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Greater scale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– No limits on refresh concurrency, fewer memory restrictions and complete separation between report interaction and scheduled refreshes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Lower entry level for paginated reports and AI workloads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– Customers can start with an A1 SKU and grow as they need.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Scaling a resource instantly –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From scaling a Gen 1 resource in minutes, to scaling a Gen 2 resource in seconds.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Scaling without downtime –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Customers can scale an Embedded Gen 2 resource without experiencing any downtime.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 Condensed"/>
              </a:rPr>
              <a:t>Improved metrics –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Condensed"/>
              </a:rPr>
              <a:t> Coming in a few weeks to simplify monitoring and metrics-based automation. Instead of various Gen 1 metrics, there will be one CPU utilization metric in Gen 2. In addition, a built-in reporting tool will allow customers to perform utilization analysis, budget planning and chargebacks.</a:t>
            </a:r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A52A-BBEB-4EEE-A1BF-92F321703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Currently in Preview, going GA soon</a:t>
            </a:r>
          </a:p>
        </p:txBody>
      </p:sp>
    </p:spTree>
    <p:extLst>
      <p:ext uri="{BB962C8B-B14F-4D97-AF65-F5344CB8AC3E}">
        <p14:creationId xmlns:p14="http://schemas.microsoft.com/office/powerpoint/2010/main" val="161864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A273-9BCB-4F5C-9FFA-E148167B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2EF2-79F3-4517-83C4-79020DDF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38" y="1500234"/>
            <a:ext cx="10896862" cy="4282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group of reports and dashboards targeted to a specific group of users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400" dirty="0"/>
          </a:p>
          <a:p>
            <a:pPr marL="0" indent="0" algn="just">
              <a:buNone/>
            </a:pPr>
            <a:r>
              <a:rPr lang="en-US" sz="1800" dirty="0"/>
              <a:t>“</a:t>
            </a:r>
            <a:r>
              <a:rPr lang="en-US" sz="2000" dirty="0"/>
              <a:t>A Power BI App is a set of packaged up content in the Power BI Service for the purpose of distributing related reports and dashboards to a larger base of consuming users.</a:t>
            </a:r>
            <a:r>
              <a:rPr lang="en-US" sz="1200" dirty="0">
                <a:effectLst/>
                <a:latin typeface="Segoe UI" panose="020B0502040204020203"/>
                <a:ea typeface="Segoe UI" panose="020B0502040204020203"/>
              </a:rPr>
              <a:t>”</a:t>
            </a:r>
            <a:endParaRPr lang="en-US" sz="1800" dirty="0"/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DD03C774-2E27-4D79-86BD-6FC55C50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722" y="4443366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EC1C5A-1E0E-47FF-99D9-A3144F478736}"/>
              </a:ext>
            </a:extLst>
          </p:cNvPr>
          <p:cNvSpPr/>
          <p:nvPr/>
        </p:nvSpPr>
        <p:spPr>
          <a:xfrm>
            <a:off x="4074782" y="4174482"/>
            <a:ext cx="2021840" cy="1452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US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541718-CB8E-49FF-9D12-C9AFB175A489}"/>
              </a:ext>
            </a:extLst>
          </p:cNvPr>
          <p:cNvSpPr/>
          <p:nvPr/>
        </p:nvSpPr>
        <p:spPr>
          <a:xfrm>
            <a:off x="6804012" y="4174482"/>
            <a:ext cx="2021840" cy="145287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US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178FBA-F6C7-419F-9EAC-FE96A344469F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1952348" y="4184548"/>
            <a:ext cx="2122434" cy="71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907184-AAEE-40B9-B5CE-D4B42CFB84E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096622" y="4900922"/>
            <a:ext cx="707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21713B-FEB8-4C9A-8C3C-31B0EC105F32}"/>
              </a:ext>
            </a:extLst>
          </p:cNvPr>
          <p:cNvGrpSpPr/>
          <p:nvPr/>
        </p:nvGrpSpPr>
        <p:grpSpPr>
          <a:xfrm>
            <a:off x="739233" y="3856888"/>
            <a:ext cx="1770909" cy="1115527"/>
            <a:chOff x="348985" y="2918460"/>
            <a:chExt cx="1770909" cy="1115527"/>
          </a:xfrm>
        </p:grpSpPr>
        <p:pic>
          <p:nvPicPr>
            <p:cNvPr id="14" name="Graphic 13" descr="Team">
              <a:extLst>
                <a:ext uri="{FF2B5EF4-FFF2-40B4-BE49-F238E27FC236}">
                  <a16:creationId xmlns:a16="http://schemas.microsoft.com/office/drawing/2014/main" id="{67E95C39-39AB-453F-B8E7-011CCB9B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780" y="2918460"/>
              <a:ext cx="655320" cy="6553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07DFD7-C8C4-42FE-8D40-2B1D434FA6D7}"/>
                </a:ext>
              </a:extLst>
            </p:cNvPr>
            <p:cNvSpPr txBox="1"/>
            <p:nvPr/>
          </p:nvSpPr>
          <p:spPr>
            <a:xfrm>
              <a:off x="348985" y="3510767"/>
              <a:ext cx="1770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Content</a:t>
              </a:r>
            </a:p>
            <a:p>
              <a:pPr algn="ctr"/>
              <a:r>
                <a:rPr lang="en-US" sz="1400" dirty="0"/>
                <a:t>Creator Team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9FED8-4440-4D8E-A150-1070D8F61F9C}"/>
              </a:ext>
            </a:extLst>
          </p:cNvPr>
          <p:cNvSpPr txBox="1"/>
          <p:nvPr/>
        </p:nvSpPr>
        <p:spPr>
          <a:xfrm>
            <a:off x="9591467" y="5223362"/>
            <a:ext cx="17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2A7F5C-DF68-4039-B9D6-50C25B1C2C8B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rot="10800000" flipV="1">
            <a:off x="8825852" y="4900566"/>
            <a:ext cx="1193870" cy="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01354F-FC56-43BB-A0C6-35388BF96BAB}"/>
              </a:ext>
            </a:extLst>
          </p:cNvPr>
          <p:cNvSpPr txBox="1"/>
          <p:nvPr/>
        </p:nvSpPr>
        <p:spPr>
          <a:xfrm>
            <a:off x="2322856" y="4387639"/>
            <a:ext cx="1568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Create/Publish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F23D2-EDD5-4998-A780-3B1AB34BFF03}"/>
              </a:ext>
            </a:extLst>
          </p:cNvPr>
          <p:cNvSpPr txBox="1"/>
          <p:nvPr/>
        </p:nvSpPr>
        <p:spPr>
          <a:xfrm>
            <a:off x="8856542" y="4933780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Only</a:t>
            </a:r>
          </a:p>
        </p:txBody>
      </p:sp>
    </p:spTree>
    <p:extLst>
      <p:ext uri="{BB962C8B-B14F-4D97-AF65-F5344CB8AC3E}">
        <p14:creationId xmlns:p14="http://schemas.microsoft.com/office/powerpoint/2010/main" val="1002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32358-0BEF-4C31-A626-99ADA7B3A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815" y="1414092"/>
            <a:ext cx="4835430" cy="5203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D1584-8F37-47C1-8646-A2259C635C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073" y="1414093"/>
            <a:ext cx="4588113" cy="5301085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A48007EF-EAD1-47B6-9884-96D7BEF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it-IT"/>
              <a:t>BI &amp; Analytics Platform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B71F-7EE4-4C60-B2D3-A45974A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What’s the best way to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1B798-2DA5-45C5-974E-D6C149CA4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1" y="1250440"/>
            <a:ext cx="8709058" cy="5270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33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2EE-947C-44D4-8807-56375A4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350" y="2372810"/>
            <a:ext cx="6523299" cy="974323"/>
          </a:xfrm>
        </p:spPr>
        <p:txBody>
          <a:bodyPr/>
          <a:lstStyle/>
          <a:p>
            <a:r>
              <a:rPr lang="en-US" dirty="0"/>
              <a:t>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158491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04D-EEFE-4C97-B0A1-4933533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or Direct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4E73-BD7E-472D-B5E6-444353A8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models have the data in the in-memory engine</a:t>
            </a:r>
          </a:p>
          <a:p>
            <a:pPr lvl="1"/>
            <a:r>
              <a:rPr lang="en-US" dirty="0"/>
              <a:t>Require scheduled refreshes</a:t>
            </a:r>
          </a:p>
          <a:p>
            <a:pPr lvl="1"/>
            <a:r>
              <a:rPr lang="en-US" dirty="0"/>
              <a:t>Row Level Security to control the data (if needed)</a:t>
            </a:r>
          </a:p>
          <a:p>
            <a:pPr lvl="1"/>
            <a:r>
              <a:rPr lang="en-US" dirty="0"/>
              <a:t>Faster in serving up the data</a:t>
            </a:r>
          </a:p>
          <a:p>
            <a:r>
              <a:rPr lang="en-US" dirty="0"/>
              <a:t>Direct Query Model will query the data engine to return the data</a:t>
            </a:r>
          </a:p>
          <a:p>
            <a:pPr lvl="1"/>
            <a:r>
              <a:rPr lang="en-US" dirty="0"/>
              <a:t>Real-time or near real time data</a:t>
            </a:r>
          </a:p>
          <a:p>
            <a:pPr lvl="1"/>
            <a:r>
              <a:rPr lang="en-US" dirty="0"/>
              <a:t>Generally, a bit slower than Import</a:t>
            </a:r>
          </a:p>
          <a:p>
            <a:pPr lvl="1"/>
            <a:r>
              <a:rPr lang="en-US" dirty="0"/>
              <a:t>No schedule refresh required</a:t>
            </a:r>
          </a:p>
          <a:p>
            <a:pPr lvl="1"/>
            <a:r>
              <a:rPr lang="en-US" dirty="0"/>
              <a:t>Users may need access to the source system</a:t>
            </a:r>
          </a:p>
        </p:txBody>
      </p:sp>
    </p:spTree>
    <p:extLst>
      <p:ext uri="{BB962C8B-B14F-4D97-AF65-F5344CB8AC3E}">
        <p14:creationId xmlns:p14="http://schemas.microsoft.com/office/powerpoint/2010/main" val="445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3D1C-384A-45C0-9425-054BC894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11EB8-ED38-42FA-944C-13A9F38EB48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34276"/>
            <a:ext cx="101688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5B53-F85F-403E-83E9-B31B7CF2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626E8-EDE2-4092-9CFA-7B31D1FF336A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60" y="1690688"/>
            <a:ext cx="10515600" cy="47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38C4-FB1C-404E-826A-DB0F11D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Model and Hybrid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AF9B-8A2D-417C-9377-547F989F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Models allow for some tables to be imported and some direct query</a:t>
            </a:r>
          </a:p>
          <a:p>
            <a:pPr lvl="1"/>
            <a:r>
              <a:rPr lang="en-US" dirty="0"/>
              <a:t>More frequent changing tables would be direct query</a:t>
            </a:r>
          </a:p>
          <a:p>
            <a:r>
              <a:rPr lang="en-US" dirty="0"/>
              <a:t>Hybrid tables, also known as dual mode, can be used as import or direct query</a:t>
            </a:r>
          </a:p>
          <a:p>
            <a:pPr lvl="1"/>
            <a:r>
              <a:rPr lang="en-US" dirty="0"/>
              <a:t>Power BI will decide which mode to use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53848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CBFE-12FA-40D5-8E88-1C23F95D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E490-DF97-4B19-A15C-0E4A7BEE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19"/>
            <a:ext cx="10515600" cy="47129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a star schema</a:t>
            </a:r>
          </a:p>
          <a:p>
            <a:pPr marL="971550" lvl="1" indent="-285750"/>
            <a:r>
              <a:rPr lang="en-US" sz="1800" dirty="0"/>
              <a:t>Reduces complicated DAX</a:t>
            </a:r>
          </a:p>
          <a:p>
            <a:pPr marL="971550" lvl="1" indent="-285750"/>
            <a:r>
              <a:rPr lang="en-US" sz="1800" dirty="0"/>
              <a:t>Makes the columns and data easier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Turn off Auto Date/Time in the options</a:t>
            </a:r>
          </a:p>
          <a:p>
            <a:pPr marL="971550" lvl="1" indent="-285750"/>
            <a:r>
              <a:rPr lang="en-US" sz="1800" dirty="0"/>
              <a:t>This also helps reduce the Model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date table for Time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 unnecessary columns</a:t>
            </a:r>
          </a:p>
          <a:p>
            <a:pPr marL="971550" lvl="1" indent="-285750"/>
            <a:r>
              <a:rPr lang="en-US" sz="1800" dirty="0"/>
              <a:t>Remove any Id fields not unused in reporting</a:t>
            </a:r>
          </a:p>
          <a:p>
            <a:pPr marL="971550" lvl="1" indent="-285750"/>
            <a:r>
              <a:rPr lang="en-US" sz="1800" dirty="0"/>
              <a:t>ETL audit fields if they are there</a:t>
            </a:r>
          </a:p>
          <a:p>
            <a:pPr marL="971550" lvl="1" indent="-285750"/>
            <a:r>
              <a:rPr lang="en-US" sz="1800" dirty="0"/>
              <a:t>Try to remove high cardinality columns not used in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 unnecessary rows</a:t>
            </a:r>
          </a:p>
          <a:p>
            <a:pPr marL="971550" lvl="1" indent="-285750"/>
            <a:r>
              <a:rPr lang="en-US" sz="1800" dirty="0"/>
              <a:t>Filter by time, trust us no one reports on 10 years worth of data every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Optimize column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D8E1-84FB-442B-9D5F-97EB6F7B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https://docs.microsoft.com/en-us/power-bi/guidance/power-bi-optimization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CB10F9-D116-424C-8851-EE5384F1D0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5356" y="2680855"/>
            <a:ext cx="5726644" cy="4038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02798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7BEF4-66D3-8448-8C82-4D46B1C51530}"/>
              </a:ext>
            </a:extLst>
          </p:cNvPr>
          <p:cNvSpPr txBox="1"/>
          <p:nvPr/>
        </p:nvSpPr>
        <p:spPr>
          <a:xfrm>
            <a:off x="1197988" y="107092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6719D-C995-DB4C-BFA9-593E6093877A}"/>
              </a:ext>
            </a:extLst>
          </p:cNvPr>
          <p:cNvSpPr txBox="1"/>
          <p:nvPr/>
        </p:nvSpPr>
        <p:spPr>
          <a:xfrm>
            <a:off x="192148" y="3773771"/>
            <a:ext cx="541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No-code ML in Power BI is similar to </a:t>
            </a:r>
            <a:r>
              <a:rPr lang="en-US" sz="1400" dirty="0" err="1"/>
              <a:t>AutoML</a:t>
            </a:r>
            <a:r>
              <a:rPr lang="en-US" sz="1400" dirty="0"/>
              <a:t> in Azure ML Studio </a:t>
            </a:r>
          </a:p>
          <a:p>
            <a:endParaRPr lang="en-US" sz="1400" b="1" dirty="0"/>
          </a:p>
          <a:p>
            <a:r>
              <a:rPr lang="en-US" sz="1400" b="1" dirty="0"/>
              <a:t>Tutorial: Build a Machine Learning model in Power BI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https://docs.microsoft.com/en-us/power-bi/connect-data/service-tutorial-build-machine-learning-model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dataflow with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and train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 the model validation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the model to a dataflow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the scored output from the model in a Power BI report</a:t>
            </a:r>
          </a:p>
        </p:txBody>
      </p:sp>
      <p:pic>
        <p:nvPicPr>
          <p:cNvPr id="2050" name="Picture 2" descr="Tutorial: Build a Machine Learning model in Power BI - Power BI | Microsoft  Docs">
            <a:extLst>
              <a:ext uri="{FF2B5EF4-FFF2-40B4-BE49-F238E27FC236}">
                <a16:creationId xmlns:a16="http://schemas.microsoft.com/office/drawing/2014/main" id="{99D308BA-29C1-A542-B9D8-7E914D11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6670" y="3262388"/>
            <a:ext cx="6233160" cy="34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ower BI Icon – Free Download, PNG and Vector">
            <a:extLst>
              <a:ext uri="{FF2B5EF4-FFF2-40B4-BE49-F238E27FC236}">
                <a16:creationId xmlns:a16="http://schemas.microsoft.com/office/drawing/2014/main" id="{5D31033A-6806-AC42-8602-3460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48" y="-208"/>
            <a:ext cx="824982" cy="8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-code machine learning in Power BI - TechRepublic">
            <a:extLst>
              <a:ext uri="{FF2B5EF4-FFF2-40B4-BE49-F238E27FC236}">
                <a16:creationId xmlns:a16="http://schemas.microsoft.com/office/drawing/2014/main" id="{211E4D35-469E-6847-8782-0E6EF9BA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534" y="169836"/>
            <a:ext cx="3683318" cy="27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4DE62-61F9-A743-A879-840733420C01}"/>
              </a:ext>
            </a:extLst>
          </p:cNvPr>
          <p:cNvSpPr txBox="1"/>
          <p:nvPr/>
        </p:nvSpPr>
        <p:spPr>
          <a:xfrm>
            <a:off x="192148" y="1078657"/>
            <a:ext cx="524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https://powerbi.com</a:t>
            </a:r>
            <a:r>
              <a:rPr lang="en-US" sz="1400" dirty="0"/>
              <a:t> </a:t>
            </a:r>
          </a:p>
          <a:p>
            <a:r>
              <a:rPr lang="en-US" sz="1400" dirty="0"/>
              <a:t>Power BI is a business analytics service by Microsoft. </a:t>
            </a:r>
          </a:p>
          <a:p>
            <a:r>
              <a:rPr lang="en-US" sz="1400" dirty="0"/>
              <a:t>It allows users to  create their own reports and dashboards.</a:t>
            </a:r>
          </a:p>
          <a:p>
            <a:endParaRPr lang="en-US" sz="1400" dirty="0"/>
          </a:p>
          <a:p>
            <a:r>
              <a:rPr lang="en-US" sz="1400" dirty="0"/>
              <a:t>Data can come from SQL databases, spreadsheets, web pages, etc. Business Intelligence (BI) may include time series forecasting, regression, and other ML methods, even </a:t>
            </a:r>
            <a:r>
              <a:rPr lang="en-US" sz="1400" dirty="0" err="1"/>
              <a:t>AutoML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There are many tutorials on YouTube, for example: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https://www.youtube.com/watch?v=TmhQCQr_DCA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4848E-82CE-9D40-AF2D-22317D8EE0A0}"/>
              </a:ext>
            </a:extLst>
          </p:cNvPr>
          <p:cNvSpPr txBox="1"/>
          <p:nvPr/>
        </p:nvSpPr>
        <p:spPr>
          <a:xfrm>
            <a:off x="5559057" y="204760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135169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CFC4F-1491-3746-9888-A73947FDA337}"/>
              </a:ext>
            </a:extLst>
          </p:cNvPr>
          <p:cNvSpPr txBox="1"/>
          <p:nvPr/>
        </p:nvSpPr>
        <p:spPr>
          <a:xfrm>
            <a:off x="0" y="144114"/>
            <a:ext cx="447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Power BI Online (in browser)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8F760-9D1D-E943-9AC5-AC71A7E82E85}"/>
              </a:ext>
            </a:extLst>
          </p:cNvPr>
          <p:cNvSpPr txBox="1"/>
          <p:nvPr/>
        </p:nvSpPr>
        <p:spPr>
          <a:xfrm>
            <a:off x="153382" y="4268293"/>
            <a:ext cx="5013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DAX</a:t>
            </a:r>
            <a:r>
              <a:rPr lang="en-US" sz="1400" dirty="0"/>
              <a:t> = Data Analysis Expressions </a:t>
            </a:r>
          </a:p>
          <a:p>
            <a:r>
              <a:rPr lang="en-US" sz="1400" dirty="0"/>
              <a:t>(available only in Windows Desktop app)</a:t>
            </a:r>
          </a:p>
          <a:p>
            <a:r>
              <a:rPr lang="en-US" sz="1400" dirty="0"/>
              <a:t>Formula language with functions - similar to Microsoft Excel</a:t>
            </a:r>
          </a:p>
          <a:p>
            <a:r>
              <a:rPr lang="en-US" sz="1400" dirty="0"/>
              <a:t>Good introduction video: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https://www.youtube.com/watch?v=waG_JhBgUpM</a:t>
            </a:r>
            <a:r>
              <a:rPr lang="en-US" sz="1400" dirty="0"/>
              <a:t> </a:t>
            </a:r>
          </a:p>
          <a:p>
            <a:r>
              <a:rPr lang="en-US" sz="1400" dirty="0"/>
              <a:t>Measure = &lt;some DAX function&gt;.</a:t>
            </a:r>
          </a:p>
          <a:p>
            <a:r>
              <a:rPr lang="en-US" sz="1400" dirty="0"/>
              <a:t>Total Number = sum(</a:t>
            </a:r>
            <a:r>
              <a:rPr lang="en-US" sz="1400" dirty="0" err="1"/>
              <a:t>TabName</a:t>
            </a:r>
            <a:r>
              <a:rPr lang="en-US" sz="1400" dirty="0"/>
              <a:t>[</a:t>
            </a:r>
            <a:r>
              <a:rPr lang="en-US" sz="1400" dirty="0" err="1"/>
              <a:t>ColName</a:t>
            </a:r>
            <a:r>
              <a:rPr lang="en-US" sz="1400" dirty="0"/>
              <a:t>])</a:t>
            </a:r>
          </a:p>
        </p:txBody>
      </p:sp>
      <p:pic>
        <p:nvPicPr>
          <p:cNvPr id="1026" name="Picture 2" descr="The user interface in Power BI Desktop">
            <a:extLst>
              <a:ext uri="{FF2B5EF4-FFF2-40B4-BE49-F238E27FC236}">
                <a16:creationId xmlns:a16="http://schemas.microsoft.com/office/drawing/2014/main" id="{3D85B796-2B5B-9148-BB8C-B58C7810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9916" y="443253"/>
            <a:ext cx="3508702" cy="286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C1ED7-6B67-1642-91F0-259973A94BBB}"/>
              </a:ext>
            </a:extLst>
          </p:cNvPr>
          <p:cNvSpPr txBox="1"/>
          <p:nvPr/>
        </p:nvSpPr>
        <p:spPr>
          <a:xfrm>
            <a:off x="153382" y="667334"/>
            <a:ext cx="5364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BI Desktop (a.k.a. Designer) is available </a:t>
            </a:r>
            <a:r>
              <a:rPr lang="en-US" sz="1400" b="1" dirty="0">
                <a:solidFill>
                  <a:srgbClr val="FF0000"/>
                </a:solidFill>
              </a:rPr>
              <a:t>ONLY on Windows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If you are on a Mac, your choices are:</a:t>
            </a:r>
            <a:br>
              <a:rPr lang="en-US" sz="1400" dirty="0"/>
            </a:br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https://www.macworld.co.uk/feature/best-virtual-machine-software-3671133/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 - Wine ( </a:t>
            </a:r>
            <a:r>
              <a:rPr lang="en-US" sz="1400" dirty="0">
                <a:hlinkClick r:id="rId5"/>
              </a:rPr>
              <a:t>https://www.winehq.org/</a:t>
            </a:r>
            <a:r>
              <a:rPr lang="en-US" sz="1400" dirty="0"/>
              <a:t> ) </a:t>
            </a:r>
            <a:br>
              <a:rPr lang="en-US" sz="1400" dirty="0"/>
            </a:br>
            <a:r>
              <a:rPr lang="en-US" sz="1400" dirty="0"/>
              <a:t>or VirtualBox  ( </a:t>
            </a:r>
            <a:r>
              <a:rPr lang="en-US" sz="1400" dirty="0">
                <a:hlinkClick r:id="rId6"/>
              </a:rPr>
              <a:t>https://www.virtualbox.org/</a:t>
            </a:r>
            <a:r>
              <a:rPr lang="en-US" sz="1400" dirty="0"/>
              <a:t> )</a:t>
            </a:r>
            <a:br>
              <a:rPr lang="en-US" sz="1400" dirty="0"/>
            </a:br>
            <a:r>
              <a:rPr lang="en-US" sz="1400" dirty="0"/>
              <a:t>                            </a:t>
            </a:r>
            <a:r>
              <a:rPr lang="en-US" sz="1400" dirty="0">
                <a:hlinkClick r:id="rId7"/>
              </a:rPr>
              <a:t>https://www.youtube.com/watch?v=J-S_TvtIm5Y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Parallels - $80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https://www.youtube.com/watch?v=r89fGOM1bq0</a:t>
            </a:r>
            <a:r>
              <a:rPr lang="en-US" sz="1400" dirty="0"/>
              <a:t>  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Dual Boot (Apple's Boot Camp)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Trend.net</a:t>
            </a:r>
            <a:r>
              <a:rPr lang="en-US" sz="1400" dirty="0"/>
              <a:t>  $9/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VM $100/</a:t>
            </a:r>
            <a:r>
              <a:rPr lang="en-US" sz="1400" dirty="0" err="1"/>
              <a:t>mo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B324-EABF-B945-BACA-5C5E93B1063A}"/>
              </a:ext>
            </a:extLst>
          </p:cNvPr>
          <p:cNvSpPr txBox="1"/>
          <p:nvPr/>
        </p:nvSpPr>
        <p:spPr>
          <a:xfrm>
            <a:off x="5682427" y="1098221"/>
            <a:ext cx="311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Available in Desktop Designer: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transformation, modeling, </a:t>
            </a:r>
            <a:br>
              <a:rPr lang="en-US" sz="1400" dirty="0"/>
            </a:br>
            <a:r>
              <a:rPr lang="en-US" sz="1400" dirty="0"/>
              <a:t>and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and 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RLS creation (row-level security)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80E7A-039E-0344-8729-C3A24CDBD5EC}"/>
              </a:ext>
            </a:extLst>
          </p:cNvPr>
          <p:cNvSpPr txBox="1"/>
          <p:nvPr/>
        </p:nvSpPr>
        <p:spPr>
          <a:xfrm>
            <a:off x="5792975" y="4788621"/>
            <a:ext cx="2892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BI Service (online)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RSL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Gateway connections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7EC1FB-9F2B-824A-8A74-1BEEF0C3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9916" y="4069934"/>
            <a:ext cx="3508702" cy="27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8D939-C0C7-084A-8238-FCE88F1B7AED}"/>
              </a:ext>
            </a:extLst>
          </p:cNvPr>
          <p:cNvSpPr txBox="1"/>
          <p:nvPr/>
        </p:nvSpPr>
        <p:spPr>
          <a:xfrm>
            <a:off x="8459506" y="27297"/>
            <a:ext cx="28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– Desktop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3CF1C-D963-CD43-9A7D-2F9FBCDC8FD6}"/>
              </a:ext>
            </a:extLst>
          </p:cNvPr>
          <p:cNvSpPr txBox="1"/>
          <p:nvPr/>
        </p:nvSpPr>
        <p:spPr>
          <a:xfrm>
            <a:off x="8459506" y="3677106"/>
            <a:ext cx="270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browser – online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2F267-AEB1-074C-B49C-C1954FA89CF3}"/>
              </a:ext>
            </a:extLst>
          </p:cNvPr>
          <p:cNvSpPr txBox="1"/>
          <p:nvPr/>
        </p:nvSpPr>
        <p:spPr>
          <a:xfrm>
            <a:off x="153382" y="6253316"/>
            <a:ext cx="594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Comparison: desktop vs online:</a:t>
            </a:r>
          </a:p>
          <a:p>
            <a:r>
              <a:rPr lang="en-US" sz="1400" dirty="0">
                <a:hlinkClick r:id="rId10"/>
              </a:rPr>
              <a:t>https://spreadsheeto.com/power-bi-desktop-vs-online/#desktop-vs-online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453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3485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Power Apps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263852" y="1742515"/>
            <a:ext cx="5040923" cy="483209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Apps: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rapid application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custom apps for your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suite of apps, services, connectors, and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design - apps can run in browser, tablet, or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https://docs.microsoft.com/en-us/powerapps/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https://powerapps.microsoft.com/en-us/downloads/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https://create.powerapps.com/studio/#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Benefits of Power Apps: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Fast and easy App Creation (responsive custom forms)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Standard Connectors (to data sources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integrate with Office 365, Power BI, SharePoint, ...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Mobile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Microsoft Flow (process and task automation)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Low Cost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apps for Android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retrieve only 500-2,000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Can't integrate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Meant only for internal use (licensing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FB41-A562-0043-A6F5-FED432C089B3}"/>
              </a:ext>
            </a:extLst>
          </p:cNvPr>
          <p:cNvSpPr txBox="1"/>
          <p:nvPr/>
        </p:nvSpPr>
        <p:spPr>
          <a:xfrm>
            <a:off x="4404816" y="169836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8A2C1-98AB-FC46-8DB4-14052C7D9710}"/>
              </a:ext>
            </a:extLst>
          </p:cNvPr>
          <p:cNvSpPr txBox="1"/>
          <p:nvPr/>
        </p:nvSpPr>
        <p:spPr>
          <a:xfrm>
            <a:off x="7074795" y="3018136"/>
            <a:ext cx="4853353" cy="187743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Microsoft </a:t>
            </a:r>
            <a:r>
              <a:rPr lang="en-US" b="1" dirty="0" err="1">
                <a:solidFill>
                  <a:srgbClr val="FF0000"/>
                </a:solidFill>
              </a:rPr>
              <a:t>Dataverse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/>
              <a:t>Common Data Service (</a:t>
            </a:r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) has been renamed</a:t>
            </a:r>
          </a:p>
          <a:p>
            <a:r>
              <a:rPr lang="en-US" sz="1400" dirty="0"/>
              <a:t>to Microsoft </a:t>
            </a:r>
            <a:r>
              <a:rPr lang="en-US" sz="1400" b="1" dirty="0" err="1">
                <a:solidFill>
                  <a:srgbClr val="00B050"/>
                </a:solidFill>
              </a:rPr>
              <a:t>Dataverse</a:t>
            </a:r>
            <a:r>
              <a:rPr lang="en-US" sz="1400" dirty="0"/>
              <a:t> (2020)</a:t>
            </a:r>
          </a:p>
          <a:p>
            <a:r>
              <a:rPr lang="en-US" sz="1400" dirty="0">
                <a:hlinkClick r:id="rId5"/>
              </a:rPr>
              <a:t>https://docs.microsoft.com/en-us/powerapps/developer/data-platform/entities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CDM</a:t>
            </a:r>
            <a:r>
              <a:rPr lang="en-US" sz="1400" dirty="0"/>
              <a:t> = Common Data Model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 = Common Data Service = </a:t>
            </a:r>
            <a:r>
              <a:rPr lang="en-US" sz="1400" dirty="0" err="1"/>
              <a:t>Dataverse</a:t>
            </a:r>
            <a:endParaRPr lang="en-US" sz="1400" dirty="0"/>
          </a:p>
        </p:txBody>
      </p:sp>
      <p:pic>
        <p:nvPicPr>
          <p:cNvPr id="4" name="Picture 4" descr="Microsoft PowerApps Review | PCMag">
            <a:extLst>
              <a:ext uri="{FF2B5EF4-FFF2-40B4-BE49-F238E27FC236}">
                <a16:creationId xmlns:a16="http://schemas.microsoft.com/office/drawing/2014/main" id="{1EB0F158-F608-CB46-88ED-EC4788E2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250" y="107892"/>
            <a:ext cx="4696128" cy="26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5E806-26DB-FE4C-8882-948B2809FB27}"/>
              </a:ext>
            </a:extLst>
          </p:cNvPr>
          <p:cNvSpPr txBox="1"/>
          <p:nvPr/>
        </p:nvSpPr>
        <p:spPr>
          <a:xfrm>
            <a:off x="7074795" y="5165832"/>
            <a:ext cx="4853353" cy="14465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 and data preparation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graphical interface for getting data from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Query Editor for applying transformations</a:t>
            </a:r>
          </a:p>
          <a:p>
            <a:endParaRPr lang="en-US" sz="1400" dirty="0"/>
          </a:p>
          <a:p>
            <a:r>
              <a:rPr lang="en-US" sz="1400" dirty="0"/>
              <a:t>...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E8E9-CDA8-3541-AC12-6367C1D2DFD3}"/>
              </a:ext>
            </a:extLst>
          </p:cNvPr>
          <p:cNvSpPr txBox="1"/>
          <p:nvPr/>
        </p:nvSpPr>
        <p:spPr>
          <a:xfrm>
            <a:off x="263852" y="617621"/>
            <a:ext cx="399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powerapps.com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/>
              <a:t>Good short demo video: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https://www.youtube.com/watch?v=2RzCbd5XgJg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0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1BBD-9812-4C3B-9506-A3DBB29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Power BI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01358719-4EBF-4593-B152-F8CE96FE45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7870" y="1825625"/>
            <a:ext cx="94962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28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8B9B6-4914-D54D-A308-68C94BD89A4B}"/>
              </a:ext>
            </a:extLst>
          </p:cNvPr>
          <p:cNvSpPr txBox="1"/>
          <p:nvPr/>
        </p:nvSpPr>
        <p:spPr>
          <a:xfrm>
            <a:off x="101600" y="760287"/>
            <a:ext cx="896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can train the model in ML Studio, deploy it as an endpoint, call this endpoint from Power BI. </a:t>
            </a:r>
          </a:p>
          <a:p>
            <a:r>
              <a:rPr lang="en-US" sz="1200" dirty="0"/>
              <a:t>You can also use Python in Power BI desktop – then you can read model file directly: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2"/>
              </a:rPr>
              <a:t>https://docs.microsoft.com/en-us/power-bi/connect-data/service-aml-integrate</a:t>
            </a:r>
            <a:r>
              <a:rPr lang="en-US" sz="1200" dirty="0"/>
              <a:t> 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3"/>
              </a:rPr>
              <a:t>https://docs.microsoft.com/en-us/power-bi/connect-data/desktop-python-scripts</a:t>
            </a:r>
            <a:r>
              <a:rPr lang="en-US" sz="1200" dirty="0"/>
              <a:t> 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4"/>
              </a:rPr>
              <a:t>https://docs.microsoft.com/en-us/power-bi/connect-data/desktop-python-in-query-editor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Microsoft power BI Integration (part 1 of 2) Create the predictive model with a notebook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5"/>
              </a:rPr>
              <a:t>https://docs.microsoft.com/en-us/azure/machine-learning/tutorial-power-bi-custom-model</a:t>
            </a:r>
            <a:r>
              <a:rPr lang="en-US" sz="1200" dirty="0"/>
              <a:t> </a:t>
            </a:r>
          </a:p>
          <a:p>
            <a:r>
              <a:rPr lang="en-US" sz="1200" dirty="0"/>
              <a:t>Microsoft power BI Integration (part 2 of 2) Tutorial: Consume an Azure Machine Learning model in Power BI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6"/>
              </a:rPr>
              <a:t>https://docs.microsoft.com/en-us/power-bi/connect-data/service-aml-integrate?context=azure/machine-learning/context/ml-context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StackOverflow</a:t>
            </a:r>
            <a:r>
              <a:rPr lang="en-US" sz="1200" dirty="0"/>
              <a:t> - consuming a deployed Azure ML model in </a:t>
            </a:r>
            <a:r>
              <a:rPr lang="en-US" sz="1200" dirty="0" err="1"/>
              <a:t>PowerBI</a:t>
            </a:r>
            <a:endParaRPr lang="en-US" sz="1200" dirty="0"/>
          </a:p>
          <a:p>
            <a:r>
              <a:rPr lang="en-US" sz="1200" dirty="0"/>
              <a:t>  -- </a:t>
            </a:r>
            <a:r>
              <a:rPr lang="en-US" sz="1200" dirty="0">
                <a:hlinkClick r:id="rId7"/>
              </a:rPr>
              <a:t>https://stackoverflow.com/questions/65899552/consuming-an-deployed-azure-ml-model-in-powerbi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Also – you can use AI Insights: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8"/>
              </a:rPr>
              <a:t>https://docs.microsoft.com/en-us/power-bi/transform-model/desktop-ai-insights</a:t>
            </a:r>
            <a:r>
              <a:rPr lang="en-US" sz="1200" dirty="0"/>
              <a:t> </a:t>
            </a:r>
          </a:p>
          <a:p>
            <a:r>
              <a:rPr lang="en-US" sz="1200" dirty="0"/>
              <a:t>or this (deploying </a:t>
            </a:r>
            <a:r>
              <a:rPr lang="en-US" sz="1200" dirty="0" err="1"/>
              <a:t>onnx</a:t>
            </a:r>
            <a:r>
              <a:rPr lang="en-US" sz="1200" dirty="0"/>
              <a:t> models in SQL):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9"/>
              </a:rPr>
              <a:t>https://docs.microsoft.com/en-us/azure/azure-sql-edge/deploy-onnx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Related links:</a:t>
            </a:r>
          </a:p>
          <a:p>
            <a:endParaRPr lang="en-US" sz="1200" dirty="0"/>
          </a:p>
          <a:p>
            <a:r>
              <a:rPr lang="en-US" sz="1200" dirty="0"/>
              <a:t>Premium options: P1 vs P2 vs P3: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10"/>
              </a:rPr>
              <a:t>https://www.encorebusiness.com/blog/power-bi-premium-p1-vs-p2-vs-p3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What are endpoints (preview) - Azure Machine Learning</a:t>
            </a:r>
          </a:p>
          <a:p>
            <a:r>
              <a:rPr lang="en-US" sz="1200" dirty="0"/>
              <a:t>  -- </a:t>
            </a:r>
            <a:r>
              <a:rPr lang="en-US" sz="1200" dirty="0">
                <a:hlinkClick r:id="rId11"/>
              </a:rPr>
              <a:t>https://docs.microsoft.com/en-us/azure/machine-learning/concept-endpoints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3077A-2432-2342-AADF-70B692B3425D}"/>
              </a:ext>
            </a:extLst>
          </p:cNvPr>
          <p:cNvSpPr txBox="1"/>
          <p:nvPr/>
        </p:nvSpPr>
        <p:spPr>
          <a:xfrm>
            <a:off x="0" y="76200"/>
            <a:ext cx="762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Integrate external model to work from Power BI</a:t>
            </a:r>
          </a:p>
        </p:txBody>
      </p:sp>
    </p:spTree>
    <p:extLst>
      <p:ext uri="{BB962C8B-B14F-4D97-AF65-F5344CB8AC3E}">
        <p14:creationId xmlns:p14="http://schemas.microsoft.com/office/powerpoint/2010/main" val="128458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1D52-2ACC-420F-93FE-55821A3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data sources</a:t>
            </a:r>
            <a:endParaRPr lang="en-US" sz="3529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5095-C361-4B05-B6CD-83F329970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4383" y="1375638"/>
            <a:ext cx="1553702" cy="4756039"/>
            <a:chOff x="341087" y="1722041"/>
            <a:chExt cx="1584857" cy="485140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2446AC-644B-498E-A864-E13EE30B1726}"/>
                </a:ext>
              </a:extLst>
            </p:cNvPr>
            <p:cNvGrpSpPr/>
            <p:nvPr/>
          </p:nvGrpSpPr>
          <p:grpSpPr>
            <a:xfrm>
              <a:off x="341087" y="1825386"/>
              <a:ext cx="1430005" cy="4748063"/>
              <a:chOff x="341087" y="1825386"/>
              <a:chExt cx="1430005" cy="4748063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2854307-D520-453F-8568-36684C1659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42"/>
              <a:stretch/>
            </p:blipFill>
            <p:spPr>
              <a:xfrm>
                <a:off x="426077" y="1825386"/>
                <a:ext cx="1147055" cy="2214879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1CE7832-4996-4665-B4D6-8FF6D788D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087" y="3941057"/>
                <a:ext cx="1419724" cy="1128339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39BA7498-87F5-4863-8CE8-E0F125F0C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7352" y="4979011"/>
                <a:ext cx="1403740" cy="1594438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795E71-E6B3-4CFD-AFF5-DEBF4CA3E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04" y="1722041"/>
              <a:ext cx="146304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717740-2AFD-4FD9-AF28-BD4C8CB0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64761" y="1375639"/>
            <a:ext cx="2066117" cy="4772828"/>
            <a:chOff x="1902152" y="1722041"/>
            <a:chExt cx="2107547" cy="48685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4A6222F-E465-4E86-A0AD-B7ED23785D62}"/>
                </a:ext>
              </a:extLst>
            </p:cNvPr>
            <p:cNvGrpSpPr/>
            <p:nvPr/>
          </p:nvGrpSpPr>
          <p:grpSpPr>
            <a:xfrm>
              <a:off x="1902152" y="1744291"/>
              <a:ext cx="2070421" cy="4846283"/>
              <a:chOff x="1760811" y="1744291"/>
              <a:chExt cx="2070421" cy="4846283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0AF5B78-B551-4F64-B769-6502E7415C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60811" y="2013299"/>
                <a:ext cx="2045117" cy="232396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316EE20-AD30-4F3A-BFAE-CB44A29B3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03461" y="4337263"/>
                <a:ext cx="1478793" cy="2253311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77E7BA4-67F2-4D25-B8A3-55E04CC65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86115" y="1744291"/>
                <a:ext cx="2045117" cy="275125"/>
              </a:xfrm>
              <a:prstGeom prst="rect">
                <a:avLst/>
              </a:prstGeom>
            </p:spPr>
          </p:pic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FDC135-C65F-4949-8EDB-B19828B1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19" y="1722041"/>
              <a:ext cx="201168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1AD2-89D0-4918-8FB2-B2F48B5C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4617" y="1375638"/>
            <a:ext cx="2039053" cy="4828377"/>
            <a:chOff x="4013514" y="1722041"/>
            <a:chExt cx="2079940" cy="49251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A0A9FF-C804-4D01-A5BF-632EC7C9711D}"/>
                </a:ext>
              </a:extLst>
            </p:cNvPr>
            <p:cNvGrpSpPr/>
            <p:nvPr/>
          </p:nvGrpSpPr>
          <p:grpSpPr>
            <a:xfrm>
              <a:off x="4013514" y="1753077"/>
              <a:ext cx="2057127" cy="4894160"/>
              <a:chOff x="3713979" y="1753077"/>
              <a:chExt cx="2057127" cy="4894160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19CFF7C-1A86-415E-9138-D0A186BF1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13979" y="3055865"/>
                <a:ext cx="2057127" cy="3591372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9DC3B22-2003-4630-AC83-5636B8175A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735426" y="1939008"/>
                <a:ext cx="1478793" cy="110172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512EBA1-01FF-4468-BB23-B583003223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753889" y="1753077"/>
                <a:ext cx="1934140" cy="260195"/>
              </a:xfrm>
              <a:prstGeom prst="rect">
                <a:avLst/>
              </a:prstGeom>
            </p:spPr>
          </p:pic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77542C-0EDD-4B91-8567-073EC2AF0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774" y="1722041"/>
              <a:ext cx="201168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ECC6DF-E5B1-4727-A4D7-8577D8BC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458" y="1375638"/>
            <a:ext cx="2053113" cy="4756039"/>
            <a:chOff x="6108539" y="1722041"/>
            <a:chExt cx="2094282" cy="485140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BA007-D71F-48D1-9954-EB6DA4F3ECE5}"/>
                </a:ext>
              </a:extLst>
            </p:cNvPr>
            <p:cNvGrpSpPr/>
            <p:nvPr/>
          </p:nvGrpSpPr>
          <p:grpSpPr>
            <a:xfrm>
              <a:off x="6108539" y="1770757"/>
              <a:ext cx="2094282" cy="4802691"/>
              <a:chOff x="5709741" y="1770757"/>
              <a:chExt cx="2094282" cy="4802691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9ED1EC2-CD12-4D29-B058-564C663AD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09741" y="1770757"/>
                <a:ext cx="2094282" cy="371925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0747FBAC-0AF2-4845-807B-944EF899A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20260" y="5598535"/>
                <a:ext cx="1370148" cy="974913"/>
              </a:xfrm>
              <a:prstGeom prst="rect">
                <a:avLst/>
              </a:prstGeom>
            </p:spPr>
          </p:pic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3A27A5-E2EA-4845-9AB7-19BE62AEA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529" y="1722041"/>
              <a:ext cx="201168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E18976-761A-4191-927A-349B198D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2367" y="1375638"/>
            <a:ext cx="2026889" cy="4879368"/>
            <a:chOff x="8193432" y="1722041"/>
            <a:chExt cx="2067532" cy="497720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7EB30E-53B5-4F0D-9624-E00364D2F104}"/>
                </a:ext>
              </a:extLst>
            </p:cNvPr>
            <p:cNvGrpSpPr/>
            <p:nvPr/>
          </p:nvGrpSpPr>
          <p:grpSpPr>
            <a:xfrm>
              <a:off x="8193432" y="1767626"/>
              <a:ext cx="1976921" cy="4931624"/>
              <a:chOff x="7759303" y="1767626"/>
              <a:chExt cx="1976921" cy="4931624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9B6675A4-942A-4138-ADE4-7ADAEFF86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59303" y="1767626"/>
                <a:ext cx="1898225" cy="391317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538BA482-3651-4357-A674-11ECC3376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23896" y="5724337"/>
                <a:ext cx="1912328" cy="974913"/>
              </a:xfrm>
              <a:prstGeom prst="rect">
                <a:avLst/>
              </a:prstGeom>
            </p:spPr>
          </p:pic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118356A-1A41-4A15-A741-188B080B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284" y="1722041"/>
              <a:ext cx="201168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BAB44F-1420-4DF1-970C-8297A4799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88634" y="1375639"/>
            <a:ext cx="1654843" cy="4372156"/>
            <a:chOff x="10290932" y="1722041"/>
            <a:chExt cx="1688026" cy="445982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45C797C-EC9E-4BC5-AC46-8C9D99C166C5}"/>
                </a:ext>
              </a:extLst>
            </p:cNvPr>
            <p:cNvGrpSpPr/>
            <p:nvPr/>
          </p:nvGrpSpPr>
          <p:grpSpPr>
            <a:xfrm>
              <a:off x="10290932" y="1810871"/>
              <a:ext cx="1631195" cy="4370997"/>
              <a:chOff x="9675941" y="1810871"/>
              <a:chExt cx="1631195" cy="437099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103B553-274E-44FD-A54E-3F29C38EC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5941" y="1810871"/>
                <a:ext cx="1631195" cy="3246953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38EECED-0D87-47C0-A198-5B8B83BC0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22121" y="5058025"/>
                <a:ext cx="1484657" cy="1123843"/>
              </a:xfrm>
              <a:prstGeom prst="rect">
                <a:avLst/>
              </a:prstGeom>
            </p:spPr>
          </p:pic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B6BF94-D934-4CC7-9D5E-69E98598D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3038" y="1722041"/>
              <a:ext cx="1645920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6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AC3-A991-4C40-9704-A756981C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areas companies need </a:t>
            </a:r>
            <a:r>
              <a:rPr lang="en-US"/>
              <a:t>help 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94E2-1C35-4BA7-9B32-0E9B2054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Governance/Adoption/Rolling out Power BI</a:t>
            </a:r>
          </a:p>
          <a:p>
            <a:r>
              <a:rPr lang="en-US" dirty="0"/>
              <a:t>Security/Report Access</a:t>
            </a:r>
          </a:p>
          <a:p>
            <a:r>
              <a:rPr lang="en-US" dirty="0"/>
              <a:t>Premium or Pro</a:t>
            </a:r>
          </a:p>
          <a:p>
            <a:r>
              <a:rPr lang="en-US" dirty="0"/>
              <a:t>Sharing</a:t>
            </a:r>
          </a:p>
          <a:p>
            <a:r>
              <a:rPr lang="en-US" dirty="0"/>
              <a:t>Performance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</a:t>
            </a:r>
            <a:endParaRPr lang="en-US" sz="60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66758" y="266996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</a:t>
            </a:r>
            <a:r>
              <a:rPr lang="en-US" sz="12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2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3">
        <p:fade/>
      </p:transition>
    </mc:Choice>
    <mc:Fallback xmlns="">
      <p:transition spd="med" advTm="1086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C62B-69C0-4057-B6C7-FF8466B8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Delivery Approaches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24A7B-4BF5-4122-9295-94E002A38E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15" y="1397778"/>
            <a:ext cx="4155844" cy="51323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97FDC-0108-45CE-907D-7044611DEBA3}"/>
              </a:ext>
            </a:extLst>
          </p:cNvPr>
          <p:cNvGrpSpPr/>
          <p:nvPr/>
        </p:nvGrpSpPr>
        <p:grpSpPr>
          <a:xfrm>
            <a:off x="5727469" y="2229486"/>
            <a:ext cx="5999017" cy="2399028"/>
            <a:chOff x="5812824" y="2030966"/>
            <a:chExt cx="5999017" cy="2399028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A750E3F3-7B0D-4A4A-97CE-74BE8B87BE47}"/>
                </a:ext>
              </a:extLst>
            </p:cNvPr>
            <p:cNvGraphicFramePr/>
            <p:nvPr/>
          </p:nvGraphicFramePr>
          <p:xfrm>
            <a:off x="6880225" y="2046204"/>
            <a:ext cx="3740150" cy="23837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3C186-4295-49C7-9C7E-816AA5D50C0F}"/>
                </a:ext>
              </a:extLst>
            </p:cNvPr>
            <p:cNvSpPr/>
            <p:nvPr/>
          </p:nvSpPr>
          <p:spPr>
            <a:xfrm>
              <a:off x="10409096" y="2030966"/>
              <a:ext cx="13173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Requires tighter, more thorough controls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17D4BB-1F28-4D46-B0A4-28ECAF4FD929}"/>
                </a:ext>
              </a:extLst>
            </p:cNvPr>
            <p:cNvSpPr/>
            <p:nvPr/>
          </p:nvSpPr>
          <p:spPr>
            <a:xfrm>
              <a:off x="10323741" y="4060662"/>
              <a:ext cx="14881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Less controls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9B6AD7-B5B3-4959-ABB2-EFE8F0369451}"/>
                </a:ext>
              </a:extLst>
            </p:cNvPr>
            <p:cNvSpPr/>
            <p:nvPr/>
          </p:nvSpPr>
          <p:spPr>
            <a:xfrm>
              <a:off x="5816830" y="4060662"/>
              <a:ext cx="12716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agile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14472-3097-41DE-936F-AACEAF17DDCD}"/>
                </a:ext>
              </a:extLst>
            </p:cNvPr>
            <p:cNvSpPr/>
            <p:nvPr/>
          </p:nvSpPr>
          <p:spPr>
            <a:xfrm>
              <a:off x="5812824" y="2046204"/>
              <a:ext cx="12797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</a:t>
              </a:r>
            </a:p>
            <a:p>
              <a:pPr algn="ctr"/>
              <a:r>
                <a:rPr lang="en-US" dirty="0"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procedural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385E3-84C7-40D7-8AD3-94FA575CCBC6}"/>
              </a:ext>
            </a:extLst>
          </p:cNvPr>
          <p:cNvCxnSpPr/>
          <p:nvPr/>
        </p:nvCxnSpPr>
        <p:spPr>
          <a:xfrm>
            <a:off x="465515" y="2261268"/>
            <a:ext cx="452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AB86EB-58E8-4FF3-B924-A1663C193D6C}"/>
              </a:ext>
            </a:extLst>
          </p:cNvPr>
          <p:cNvCxnSpPr/>
          <p:nvPr/>
        </p:nvCxnSpPr>
        <p:spPr>
          <a:xfrm>
            <a:off x="358525" y="3826043"/>
            <a:ext cx="452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9471BD-816D-472C-82EB-3F76BF1949F1}"/>
              </a:ext>
            </a:extLst>
          </p:cNvPr>
          <p:cNvCxnSpPr/>
          <p:nvPr/>
        </p:nvCxnSpPr>
        <p:spPr>
          <a:xfrm>
            <a:off x="358525" y="5216692"/>
            <a:ext cx="452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650C-CEB5-462D-99F7-29CDAFC3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Business-Led Self-Service BI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4114BE-18F0-4521-AB27-22A6157C257D}"/>
              </a:ext>
            </a:extLst>
          </p:cNvPr>
          <p:cNvGrpSpPr/>
          <p:nvPr/>
        </p:nvGrpSpPr>
        <p:grpSpPr>
          <a:xfrm>
            <a:off x="208094" y="1315197"/>
            <a:ext cx="11337207" cy="4766566"/>
            <a:chOff x="20807" y="918589"/>
            <a:chExt cx="11337207" cy="4766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002F33-A4EC-4EB9-9477-E5488DA5201B}"/>
                </a:ext>
              </a:extLst>
            </p:cNvPr>
            <p:cNvGrpSpPr/>
            <p:nvPr/>
          </p:nvGrpSpPr>
          <p:grpSpPr>
            <a:xfrm>
              <a:off x="175954" y="918589"/>
              <a:ext cx="11182060" cy="4766566"/>
              <a:chOff x="175954" y="918589"/>
              <a:chExt cx="11182060" cy="4766566"/>
            </a:xfrm>
          </p:grpSpPr>
          <p:pic>
            <p:nvPicPr>
              <p:cNvPr id="7" name="Graphic 6" descr="Group">
                <a:extLst>
                  <a:ext uri="{FF2B5EF4-FFF2-40B4-BE49-F238E27FC236}">
                    <a16:creationId xmlns:a16="http://schemas.microsoft.com/office/drawing/2014/main" id="{DEE3F675-CBAA-4D38-9794-7214F8005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015360" y="27889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eam">
                <a:extLst>
                  <a:ext uri="{FF2B5EF4-FFF2-40B4-BE49-F238E27FC236}">
                    <a16:creationId xmlns:a16="http://schemas.microsoft.com/office/drawing/2014/main" id="{DD440C14-1F07-40AC-A982-9F5A9D6B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6780" y="2918460"/>
                <a:ext cx="655320" cy="655320"/>
              </a:xfrm>
              <a:prstGeom prst="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4C66E66-1264-457C-BBEC-C93ACA10FDCE}"/>
                  </a:ext>
                </a:extLst>
              </p:cNvPr>
              <p:cNvSpPr/>
              <p:nvPr/>
            </p:nvSpPr>
            <p:spPr>
              <a:xfrm>
                <a:off x="2755970" y="2524900"/>
                <a:ext cx="2021840" cy="14528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 Workspace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Dashboards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Reports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Datasets</a:t>
                </a:r>
                <a:endPara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44CE86E-57EC-49F8-9F4A-46787D3BDF1A}"/>
                  </a:ext>
                </a:extLst>
              </p:cNvPr>
              <p:cNvSpPr/>
              <p:nvPr/>
            </p:nvSpPr>
            <p:spPr>
              <a:xfrm>
                <a:off x="6799650" y="2524900"/>
                <a:ext cx="2021840" cy="145287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Power BI App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Dashboards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Reports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Datasets</a:t>
                </a:r>
                <a:endPara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09CC8C-D819-401A-B802-507BBBE4E417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1562100" y="3246120"/>
                <a:ext cx="1193870" cy="5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D496E0D-CA9D-46F8-8F98-FDA0FC534FF4}"/>
                  </a:ext>
                </a:extLst>
              </p:cNvPr>
              <p:cNvGrpSpPr/>
              <p:nvPr/>
            </p:nvGrpSpPr>
            <p:grpSpPr>
              <a:xfrm>
                <a:off x="175954" y="1363630"/>
                <a:ext cx="2179320" cy="1151110"/>
                <a:chOff x="175954" y="1363630"/>
                <a:chExt cx="2179320" cy="1151110"/>
              </a:xfrm>
            </p:grpSpPr>
            <p:sp>
              <p:nvSpPr>
                <p:cNvPr id="18" name="Speech Bubble: Rectangle 17">
                  <a:extLst>
                    <a:ext uri="{FF2B5EF4-FFF2-40B4-BE49-F238E27FC236}">
                      <a16:creationId xmlns:a16="http://schemas.microsoft.com/office/drawing/2014/main" id="{D8C65F0B-010C-4794-8B34-89ECCF04841F}"/>
                    </a:ext>
                  </a:extLst>
                </p:cNvPr>
                <p:cNvSpPr/>
                <p:nvPr/>
              </p:nvSpPr>
              <p:spPr>
                <a:xfrm>
                  <a:off x="333434" y="1518220"/>
                  <a:ext cx="2021840" cy="996520"/>
                </a:xfrm>
                <a:prstGeom prst="wedgeRectCallout">
                  <a:avLst>
                    <a:gd name="adj1" fmla="val -4753"/>
                    <a:gd name="adj2" fmla="val 8603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Team creates all </a:t>
                  </a:r>
                  <a:r>
                    <a:rPr lang="en-US" sz="1400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dashboards</a:t>
                  </a:r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, </a:t>
                  </a:r>
                  <a:r>
                    <a:rPr lang="en-US" sz="1400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reports</a:t>
                  </a:r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and </a:t>
                  </a:r>
                  <a:r>
                    <a:rPr lang="en-US" sz="1400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datasets</a:t>
                  </a:r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in the App Workspaces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5242BF1-6804-4D16-A1EB-BA9B8E05C1E2}"/>
                    </a:ext>
                  </a:extLst>
                </p:cNvPr>
                <p:cNvSpPr/>
                <p:nvPr/>
              </p:nvSpPr>
              <p:spPr>
                <a:xfrm>
                  <a:off x="175954" y="1363630"/>
                  <a:ext cx="314960" cy="30918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34EF59-751B-4F3E-850A-048CE91FDCD8}"/>
                  </a:ext>
                </a:extLst>
              </p:cNvPr>
              <p:cNvCxnSpPr>
                <a:stCxn id="10" idx="3"/>
                <a:endCxn id="15" idx="1"/>
              </p:cNvCxnSpPr>
              <p:nvPr/>
            </p:nvCxnSpPr>
            <p:spPr>
              <a:xfrm>
                <a:off x="4777810" y="3251340"/>
                <a:ext cx="2021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6A7EE47-A5F3-41CA-AD9F-4838B0C38153}"/>
                  </a:ext>
                </a:extLst>
              </p:cNvPr>
              <p:cNvGrpSpPr/>
              <p:nvPr/>
            </p:nvGrpSpPr>
            <p:grpSpPr>
              <a:xfrm>
                <a:off x="3609410" y="4197529"/>
                <a:ext cx="2179320" cy="1487626"/>
                <a:chOff x="175954" y="1363630"/>
                <a:chExt cx="2179320" cy="1487626"/>
              </a:xfrm>
            </p:grpSpPr>
            <p:sp>
              <p:nvSpPr>
                <p:cNvPr id="24" name="Speech Bubble: Rectangle 23">
                  <a:extLst>
                    <a:ext uri="{FF2B5EF4-FFF2-40B4-BE49-F238E27FC236}">
                      <a16:creationId xmlns:a16="http://schemas.microsoft.com/office/drawing/2014/main" id="{9E2BAEBB-3606-4488-9586-6AE7B2DCA10B}"/>
                    </a:ext>
                  </a:extLst>
                </p:cNvPr>
                <p:cNvSpPr/>
                <p:nvPr/>
              </p:nvSpPr>
              <p:spPr>
                <a:xfrm>
                  <a:off x="333434" y="1518220"/>
                  <a:ext cx="2021840" cy="1333036"/>
                </a:xfrm>
                <a:prstGeom prst="wedgeRectCallout">
                  <a:avLst>
                    <a:gd name="adj1" fmla="val -46902"/>
                    <a:gd name="adj2" fmla="val -8921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Team reviews, validates dashboards, reports and dashboards with SMEs who have read-only access to the App workspace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AD9A21E-D16B-42B4-8FEA-DA609907D83A}"/>
                    </a:ext>
                  </a:extLst>
                </p:cNvPr>
                <p:cNvSpPr/>
                <p:nvPr/>
              </p:nvSpPr>
              <p:spPr>
                <a:xfrm>
                  <a:off x="175954" y="1363630"/>
                  <a:ext cx="314960" cy="30918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BFA90C5-B29D-41C1-9868-0DA29B5DA00F}"/>
                  </a:ext>
                </a:extLst>
              </p:cNvPr>
              <p:cNvCxnSpPr>
                <a:stCxn id="7" idx="1"/>
                <a:endCxn id="15" idx="3"/>
              </p:cNvCxnSpPr>
              <p:nvPr/>
            </p:nvCxnSpPr>
            <p:spPr>
              <a:xfrm flipH="1">
                <a:off x="8821490" y="3246120"/>
                <a:ext cx="1193870" cy="5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431C543-419F-405E-9CC1-0CE240C837E3}"/>
                  </a:ext>
                </a:extLst>
              </p:cNvPr>
              <p:cNvGrpSpPr/>
              <p:nvPr/>
            </p:nvGrpSpPr>
            <p:grpSpPr>
              <a:xfrm>
                <a:off x="5006340" y="923528"/>
                <a:ext cx="2179320" cy="1487626"/>
                <a:chOff x="175954" y="1363630"/>
                <a:chExt cx="2179320" cy="1487626"/>
              </a:xfrm>
            </p:grpSpPr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6FF9472C-F468-4F07-B78A-4AC73BDA9165}"/>
                    </a:ext>
                  </a:extLst>
                </p:cNvPr>
                <p:cNvSpPr/>
                <p:nvPr/>
              </p:nvSpPr>
              <p:spPr>
                <a:xfrm>
                  <a:off x="333434" y="1518220"/>
                  <a:ext cx="2021840" cy="1333036"/>
                </a:xfrm>
                <a:prstGeom prst="wedgeRectCallout">
                  <a:avLst>
                    <a:gd name="adj1" fmla="val 35951"/>
                    <a:gd name="adj2" fmla="val 7908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Once changes are verified, Power BI App is published for update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248299-C7F6-4915-A0C7-8E8550DAE509}"/>
                    </a:ext>
                  </a:extLst>
                </p:cNvPr>
                <p:cNvSpPr/>
                <p:nvPr/>
              </p:nvSpPr>
              <p:spPr>
                <a:xfrm>
                  <a:off x="175954" y="1363630"/>
                  <a:ext cx="314960" cy="30918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DA453C-5968-4D29-9155-CAC6A26EC8C1}"/>
                  </a:ext>
                </a:extLst>
              </p:cNvPr>
              <p:cNvSpPr txBox="1"/>
              <p:nvPr/>
            </p:nvSpPr>
            <p:spPr>
              <a:xfrm>
                <a:off x="348985" y="3510767"/>
                <a:ext cx="1770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Content</a:t>
                </a:r>
              </a:p>
              <a:p>
                <a:pPr algn="ctr"/>
                <a:r>
                  <a:rPr lang="en-US" sz="1400" dirty="0"/>
                  <a:t>Creator Team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E9288C-F92B-4EC6-A699-3308305BFF4A}"/>
                  </a:ext>
                </a:extLst>
              </p:cNvPr>
              <p:cNvSpPr txBox="1"/>
              <p:nvPr/>
            </p:nvSpPr>
            <p:spPr>
              <a:xfrm>
                <a:off x="9587105" y="3573780"/>
                <a:ext cx="1770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Users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FCC211-819F-43E5-BAC1-A526A37FDB62}"/>
                  </a:ext>
                </a:extLst>
              </p:cNvPr>
              <p:cNvSpPr txBox="1"/>
              <p:nvPr/>
            </p:nvSpPr>
            <p:spPr>
              <a:xfrm>
                <a:off x="8417234" y="918589"/>
                <a:ext cx="28339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Recommend using OneDrive for Business / SharePoint to version PBIX report files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Create 1 folder per App Workspace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Create sub-folder for in progress 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Create sub-folder for what is published in App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DA78D9-05BF-46B7-B521-FBB30958E925}"/>
                </a:ext>
              </a:extLst>
            </p:cNvPr>
            <p:cNvSpPr txBox="1"/>
            <p:nvPr/>
          </p:nvSpPr>
          <p:spPr>
            <a:xfrm>
              <a:off x="20807" y="4023737"/>
              <a:ext cx="28339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Recommended dataset storage modes: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Import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/>
                <a:t>DirectQuery</a:t>
              </a: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Hybrid/Composite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9787816-CED2-431A-A8A7-0740DCD3D378}"/>
              </a:ext>
            </a:extLst>
          </p:cNvPr>
          <p:cNvSpPr txBox="1"/>
          <p:nvPr/>
        </p:nvSpPr>
        <p:spPr>
          <a:xfrm>
            <a:off x="9242873" y="4261466"/>
            <a:ext cx="283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 for Usage Scenarios: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Personal BI/ Prototyping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Small 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0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650C-CEB5-462D-99F7-29CDAFC3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Managed Self-Service BI 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FF0151-727C-47B2-8557-E64DFBB05157}"/>
              </a:ext>
            </a:extLst>
          </p:cNvPr>
          <p:cNvSpPr txBox="1"/>
          <p:nvPr/>
        </p:nvSpPr>
        <p:spPr>
          <a:xfrm>
            <a:off x="2422234" y="4764819"/>
            <a:ext cx="177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 dataset storage modes: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DirectQuery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Hybrid/Composite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C9F2C9-9B28-4F63-88A7-B2FF965FA1DE}"/>
              </a:ext>
            </a:extLst>
          </p:cNvPr>
          <p:cNvGrpSpPr/>
          <p:nvPr/>
        </p:nvGrpSpPr>
        <p:grpSpPr>
          <a:xfrm>
            <a:off x="0" y="1444650"/>
            <a:ext cx="12269976" cy="5048225"/>
            <a:chOff x="0" y="755600"/>
            <a:chExt cx="12269976" cy="5048225"/>
          </a:xfrm>
        </p:grpSpPr>
        <p:pic>
          <p:nvPicPr>
            <p:cNvPr id="7" name="Graphic 6" descr="Group">
              <a:extLst>
                <a:ext uri="{FF2B5EF4-FFF2-40B4-BE49-F238E27FC236}">
                  <a16:creationId xmlns:a16="http://schemas.microsoft.com/office/drawing/2014/main" id="{DEE3F675-CBAA-4D38-9794-7214F800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360" y="2788920"/>
              <a:ext cx="914400" cy="9144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4C66E66-1264-457C-BBEC-C93ACA10FDCE}"/>
                </a:ext>
              </a:extLst>
            </p:cNvPr>
            <p:cNvSpPr/>
            <p:nvPr/>
          </p:nvSpPr>
          <p:spPr>
            <a:xfrm>
              <a:off x="4070420" y="2524900"/>
              <a:ext cx="2021840" cy="14528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 Workspace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Dashboards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Datasets</a:t>
              </a:r>
              <a:endPara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44CE86E-57EC-49F8-9F4A-46787D3BDF1A}"/>
                </a:ext>
              </a:extLst>
            </p:cNvPr>
            <p:cNvSpPr/>
            <p:nvPr/>
          </p:nvSpPr>
          <p:spPr>
            <a:xfrm>
              <a:off x="6799650" y="2524900"/>
              <a:ext cx="2021840" cy="145287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Dashboards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Datasets</a:t>
              </a:r>
              <a:endPara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09CC8C-D819-401A-B802-507BBBE4E417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947986" y="2534966"/>
              <a:ext cx="2122434" cy="71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496E0D-CA9D-46F8-8F98-FDA0FC534FF4}"/>
                </a:ext>
              </a:extLst>
            </p:cNvPr>
            <p:cNvGrpSpPr/>
            <p:nvPr/>
          </p:nvGrpSpPr>
          <p:grpSpPr>
            <a:xfrm>
              <a:off x="0" y="755600"/>
              <a:ext cx="2217420" cy="1151110"/>
              <a:chOff x="137854" y="1363630"/>
              <a:chExt cx="2217420" cy="1151110"/>
            </a:xfrm>
          </p:grpSpPr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C65F0B-010C-4794-8B34-89ECCF04841F}"/>
                  </a:ext>
                </a:extLst>
              </p:cNvPr>
              <p:cNvSpPr/>
              <p:nvPr/>
            </p:nvSpPr>
            <p:spPr>
              <a:xfrm>
                <a:off x="333434" y="1518220"/>
                <a:ext cx="2021840" cy="996520"/>
              </a:xfrm>
              <a:prstGeom prst="wedgeRectCallout">
                <a:avLst>
                  <a:gd name="adj1" fmla="val 16446"/>
                  <a:gd name="adj2" fmla="val 81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 creates all </a:t>
                </a:r>
                <a:r>
                  <a:rPr lang="en-US" sz="14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dashboards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en-US" sz="14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reports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App Workspaces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242BF1-6804-4D16-A1EB-BA9B8E05C1E2}"/>
                  </a:ext>
                </a:extLst>
              </p:cNvPr>
              <p:cNvSpPr/>
              <p:nvPr/>
            </p:nvSpPr>
            <p:spPr>
              <a:xfrm>
                <a:off x="137854" y="1363630"/>
                <a:ext cx="314960" cy="30918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endPara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34EF59-751B-4F3E-850A-048CE91FDCD8}"/>
                </a:ext>
              </a:extLst>
            </p:cNvPr>
            <p:cNvCxnSpPr>
              <a:stCxn id="10" idx="3"/>
              <a:endCxn id="15" idx="1"/>
            </p:cNvCxnSpPr>
            <p:nvPr/>
          </p:nvCxnSpPr>
          <p:spPr>
            <a:xfrm>
              <a:off x="6092260" y="3251340"/>
              <a:ext cx="707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A7EE47-A5F3-41CA-AD9F-4838B0C38153}"/>
                </a:ext>
              </a:extLst>
            </p:cNvPr>
            <p:cNvGrpSpPr/>
            <p:nvPr/>
          </p:nvGrpSpPr>
          <p:grpSpPr>
            <a:xfrm>
              <a:off x="4888081" y="4197529"/>
              <a:ext cx="2255520" cy="1487626"/>
              <a:chOff x="99754" y="1363630"/>
              <a:chExt cx="2255520" cy="1487626"/>
            </a:xfrm>
          </p:grpSpPr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9E2BAEBB-3606-4488-9586-6AE7B2DCA10B}"/>
                  </a:ext>
                </a:extLst>
              </p:cNvPr>
              <p:cNvSpPr/>
              <p:nvPr/>
            </p:nvSpPr>
            <p:spPr>
              <a:xfrm>
                <a:off x="333434" y="1518220"/>
                <a:ext cx="2021840" cy="1333036"/>
              </a:xfrm>
              <a:prstGeom prst="wedgeRectCallout">
                <a:avLst>
                  <a:gd name="adj1" fmla="val -48787"/>
                  <a:gd name="adj2" fmla="val -884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 and Business reviews, validates reports and dashboards with SMEs who have read-only access to the App workspace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AD9A21E-D16B-42B4-8FEA-DA609907D83A}"/>
                  </a:ext>
                </a:extLst>
              </p:cNvPr>
              <p:cNvSpPr/>
              <p:nvPr/>
            </p:nvSpPr>
            <p:spPr>
              <a:xfrm>
                <a:off x="99754" y="1363630"/>
                <a:ext cx="314960" cy="30918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FA90C5-B29D-41C1-9868-0DA29B5DA00F}"/>
                </a:ext>
              </a:extLst>
            </p:cNvPr>
            <p:cNvCxnSpPr>
              <a:stCxn id="7" idx="1"/>
              <a:endCxn id="15" idx="3"/>
            </p:cNvCxnSpPr>
            <p:nvPr/>
          </p:nvCxnSpPr>
          <p:spPr>
            <a:xfrm flipH="1">
              <a:off x="8821490" y="3246120"/>
              <a:ext cx="1193870" cy="5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31C543-419F-405E-9CC1-0CE240C837E3}"/>
                </a:ext>
              </a:extLst>
            </p:cNvPr>
            <p:cNvGrpSpPr/>
            <p:nvPr/>
          </p:nvGrpSpPr>
          <p:grpSpPr>
            <a:xfrm>
              <a:off x="8783390" y="842834"/>
              <a:ext cx="2217420" cy="1487626"/>
              <a:chOff x="137854" y="1363630"/>
              <a:chExt cx="2217420" cy="1487626"/>
            </a:xfrm>
          </p:grpSpPr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6FF9472C-F468-4F07-B78A-4AC73BDA9165}"/>
                  </a:ext>
                </a:extLst>
              </p:cNvPr>
              <p:cNvSpPr/>
              <p:nvPr/>
            </p:nvSpPr>
            <p:spPr>
              <a:xfrm>
                <a:off x="333434" y="1518220"/>
                <a:ext cx="2021840" cy="1333036"/>
              </a:xfrm>
              <a:prstGeom prst="wedgeRectCallout">
                <a:avLst>
                  <a:gd name="adj1" fmla="val -61097"/>
                  <a:gd name="adj2" fmla="val 8694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Once changes are verified, Power BI App is published for update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248299-C7F6-4915-A0C7-8E8550DAE509}"/>
                  </a:ext>
                </a:extLst>
              </p:cNvPr>
              <p:cNvSpPr/>
              <p:nvPr/>
            </p:nvSpPr>
            <p:spPr>
              <a:xfrm>
                <a:off x="137854" y="1363630"/>
                <a:ext cx="314960" cy="30918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F65800-C0EB-4D0B-AF45-1116B8726275}"/>
                </a:ext>
              </a:extLst>
            </p:cNvPr>
            <p:cNvGrpSpPr/>
            <p:nvPr/>
          </p:nvGrpSpPr>
          <p:grpSpPr>
            <a:xfrm>
              <a:off x="734871" y="2207306"/>
              <a:ext cx="1770909" cy="1115527"/>
              <a:chOff x="348985" y="2918460"/>
              <a:chExt cx="1770909" cy="1115527"/>
            </a:xfrm>
          </p:grpSpPr>
          <p:pic>
            <p:nvPicPr>
              <p:cNvPr id="9" name="Graphic 8" descr="Team">
                <a:extLst>
                  <a:ext uri="{FF2B5EF4-FFF2-40B4-BE49-F238E27FC236}">
                    <a16:creationId xmlns:a16="http://schemas.microsoft.com/office/drawing/2014/main" id="{DD440C14-1F07-40AC-A982-9F5A9D6B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6780" y="2918460"/>
                <a:ext cx="655320" cy="65532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DA453C-5968-4D29-9155-CAC6A26EC8C1}"/>
                  </a:ext>
                </a:extLst>
              </p:cNvPr>
              <p:cNvSpPr txBox="1"/>
              <p:nvPr/>
            </p:nvSpPr>
            <p:spPr>
              <a:xfrm>
                <a:off x="348985" y="3510767"/>
                <a:ext cx="1770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Content</a:t>
                </a:r>
              </a:p>
              <a:p>
                <a:pPr algn="ctr"/>
                <a:r>
                  <a:rPr lang="en-US" sz="1400" dirty="0"/>
                  <a:t>Creator Team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9288C-F92B-4EC6-A699-3308305BFF4A}"/>
                </a:ext>
              </a:extLst>
            </p:cNvPr>
            <p:cNvSpPr txBox="1"/>
            <p:nvPr/>
          </p:nvSpPr>
          <p:spPr>
            <a:xfrm>
              <a:off x="9587105" y="3573780"/>
              <a:ext cx="177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FCC211-819F-43E5-BAC1-A526A37FDB62}"/>
                </a:ext>
              </a:extLst>
            </p:cNvPr>
            <p:cNvSpPr txBox="1"/>
            <p:nvPr/>
          </p:nvSpPr>
          <p:spPr>
            <a:xfrm>
              <a:off x="2422234" y="897406"/>
              <a:ext cx="28339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Recommend using OneDrive for Business / SharePoint to version PBIX report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Create 1 folder per App Workspace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Create sub-folder for in progress 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Create sub-folder for what is published in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C37A2B-4221-4295-86FF-871F84E9E885}"/>
                </a:ext>
              </a:extLst>
            </p:cNvPr>
            <p:cNvGrpSpPr/>
            <p:nvPr/>
          </p:nvGrpSpPr>
          <p:grpSpPr>
            <a:xfrm>
              <a:off x="707472" y="3478346"/>
              <a:ext cx="1770909" cy="1028363"/>
              <a:chOff x="30823" y="2788920"/>
              <a:chExt cx="1770909" cy="1028363"/>
            </a:xfrm>
          </p:grpSpPr>
          <p:pic>
            <p:nvPicPr>
              <p:cNvPr id="5" name="Graphic 4" descr="Users">
                <a:extLst>
                  <a:ext uri="{FF2B5EF4-FFF2-40B4-BE49-F238E27FC236}">
                    <a16:creationId xmlns:a16="http://schemas.microsoft.com/office/drawing/2014/main" id="{BA81CA96-88D4-4008-BAAD-4862762BA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5385" y="27889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121464-51A5-4789-8C49-8B04D5E05A04}"/>
                  </a:ext>
                </a:extLst>
              </p:cNvPr>
              <p:cNvSpPr txBox="1"/>
              <p:nvPr/>
            </p:nvSpPr>
            <p:spPr>
              <a:xfrm>
                <a:off x="30823" y="3509506"/>
                <a:ext cx="1770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IT BI Team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710A38-2D54-4065-B0D1-C3F859062F3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2056434" y="3251340"/>
              <a:ext cx="2013986" cy="684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4980BB-DB22-4FCE-8A5D-4680FE794A60}"/>
                </a:ext>
              </a:extLst>
            </p:cNvPr>
            <p:cNvGrpSpPr/>
            <p:nvPr/>
          </p:nvGrpSpPr>
          <p:grpSpPr>
            <a:xfrm>
              <a:off x="179193" y="4652715"/>
              <a:ext cx="2226945" cy="1151110"/>
              <a:chOff x="128329" y="1363630"/>
              <a:chExt cx="2226945" cy="1151110"/>
            </a:xfrm>
          </p:grpSpPr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8EFFB31D-A34C-4C43-8C65-141B9C35D9D1}"/>
                  </a:ext>
                </a:extLst>
              </p:cNvPr>
              <p:cNvSpPr/>
              <p:nvPr/>
            </p:nvSpPr>
            <p:spPr>
              <a:xfrm>
                <a:off x="333434" y="1518220"/>
                <a:ext cx="2021840" cy="996520"/>
              </a:xfrm>
              <a:prstGeom prst="wedgeRectCallout">
                <a:avLst>
                  <a:gd name="adj1" fmla="val -3340"/>
                  <a:gd name="adj2" fmla="val -8409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 creates all </a:t>
                </a:r>
                <a:r>
                  <a:rPr lang="en-US" sz="14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datasets 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the App Workspaces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8FDD00-BE30-4F29-9CCE-206784ABD0D5}"/>
                  </a:ext>
                </a:extLst>
              </p:cNvPr>
              <p:cNvSpPr/>
              <p:nvPr/>
            </p:nvSpPr>
            <p:spPr>
              <a:xfrm>
                <a:off x="128329" y="1363630"/>
                <a:ext cx="314960" cy="30918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567D77-9719-4012-A96E-0616FF15CE80}"/>
                </a:ext>
              </a:extLst>
            </p:cNvPr>
            <p:cNvSpPr txBox="1"/>
            <p:nvPr/>
          </p:nvSpPr>
          <p:spPr>
            <a:xfrm>
              <a:off x="9436030" y="3881557"/>
              <a:ext cx="28339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Recommended for Usage Scenarios: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Personal BI/ Prototyping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Small Team Collaboration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Large Team Collaboration and Distro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8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353fe2a-8fb5-4e98-b81c-b4b9c9beb156&quot;,&quot;TimeStamp&quot;:&quot;2019-04-15T09:10:03.5896591-07:00&quot;}"/>
  <p:tag name="TIMING" val="|5|6.2|8.7|1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2428</Words>
  <Application>Microsoft Macintosh PowerPoint</Application>
  <PresentationFormat>Widescreen</PresentationFormat>
  <Paragraphs>427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Arial Rounded MT Bold</vt:lpstr>
      <vt:lpstr>Calibri</vt:lpstr>
      <vt:lpstr>Calibri Light</vt:lpstr>
      <vt:lpstr>Segoe UI</vt:lpstr>
      <vt:lpstr>Segoe UI Condensed</vt:lpstr>
      <vt:lpstr>Segoe UI Light</vt:lpstr>
      <vt:lpstr>Segoe UI Semibold</vt:lpstr>
      <vt:lpstr>Office Theme</vt:lpstr>
      <vt:lpstr>Power Platform</vt:lpstr>
      <vt:lpstr>BI &amp; Analytics Platform </vt:lpstr>
      <vt:lpstr>Components of Power BI</vt:lpstr>
      <vt:lpstr>Power BI data sources</vt:lpstr>
      <vt:lpstr>High Level areas companies need help with</vt:lpstr>
      <vt:lpstr>PowerPoint Presentation</vt:lpstr>
      <vt:lpstr>Power BI Delivery Approaches</vt:lpstr>
      <vt:lpstr>Business-Led Self-Service BI Workflow</vt:lpstr>
      <vt:lpstr>IT Managed Self-Service BI Workflow</vt:lpstr>
      <vt:lpstr>Corporate BI Workflow</vt:lpstr>
      <vt:lpstr>PowerPoint Presentation</vt:lpstr>
      <vt:lpstr>Factors of Adoption</vt:lpstr>
      <vt:lpstr>Security Considerations</vt:lpstr>
      <vt:lpstr>Premium by Capacity or Premium per User</vt:lpstr>
      <vt:lpstr>Capacities </vt:lpstr>
      <vt:lpstr>Which Sku to use</vt:lpstr>
      <vt:lpstr>Creating a deployment pipeline</vt:lpstr>
      <vt:lpstr>Power BI Premium – Gen 2 </vt:lpstr>
      <vt:lpstr>Power BI Apps</vt:lpstr>
      <vt:lpstr>What’s the best way to share</vt:lpstr>
      <vt:lpstr>Performance Issues</vt:lpstr>
      <vt:lpstr>Import or Direct Query</vt:lpstr>
      <vt:lpstr>Importing data</vt:lpstr>
      <vt:lpstr>DirectQuery Mode</vt:lpstr>
      <vt:lpstr>Composite Model and Hybrid Mode</vt:lpstr>
      <vt:lpstr>Optimizing the data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94</cp:revision>
  <dcterms:created xsi:type="dcterms:W3CDTF">2017-08-29T18:32:57Z</dcterms:created>
  <dcterms:modified xsi:type="dcterms:W3CDTF">2021-10-16T05:28:59Z</dcterms:modified>
</cp:coreProperties>
</file>