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53" r:id="rId2"/>
    <p:sldId id="3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/>
    <p:restoredTop sz="93946"/>
  </p:normalViewPr>
  <p:slideViewPr>
    <p:cSldViewPr snapToGrid="0" snapToObjects="1">
      <p:cViewPr varScale="1">
        <p:scale>
          <a:sx n="120" d="100"/>
          <a:sy n="120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GmmNqAOP94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www.youtube.com/watch?v=wSwzsRFUOUs" TargetMode="External"/><Relationship Id="rId7" Type="http://schemas.openxmlformats.org/officeDocument/2006/relationships/hyperlink" Target="https://www.youtube.com/watch?v=-hR7Qzf_8X4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atanami.com/2020/12/09/firebolt-touts-massive-speedup-in-cloud-data-warehouse/" TargetMode="External"/><Relationship Id="rId11" Type="http://schemas.openxmlformats.org/officeDocument/2006/relationships/hyperlink" Target="https://www.sisense.com/" TargetMode="External"/><Relationship Id="rId5" Type="http://schemas.openxmlformats.org/officeDocument/2006/relationships/hyperlink" Target="https://www.firebolt.io/performance-at-scale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firebolt.io/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bolt.io/resources/firebolt-cloud-data-warehouse-whitepaper" TargetMode="External"/><Relationship Id="rId2" Type="http://schemas.openxmlformats.org/officeDocument/2006/relationships/hyperlink" Target="https://www.firebolt.io/performance-at-sca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firebolt.io/resources/cloud-data-warehouse-compari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43674-15FF-0A41-992A-8F30EB524414}"/>
              </a:ext>
            </a:extLst>
          </p:cNvPr>
          <p:cNvSpPr txBox="1"/>
          <p:nvPr/>
        </p:nvSpPr>
        <p:spPr>
          <a:xfrm>
            <a:off x="172995" y="148281"/>
            <a:ext cx="174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Firebolt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8F742-1846-654C-BEA7-F94352EC25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2915" y="105290"/>
            <a:ext cx="18161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26BC0-97D9-2244-B1D0-8AFA2E81CAAA}"/>
              </a:ext>
            </a:extLst>
          </p:cNvPr>
          <p:cNvSpPr txBox="1"/>
          <p:nvPr/>
        </p:nvSpPr>
        <p:spPr>
          <a:xfrm>
            <a:off x="172996" y="982176"/>
            <a:ext cx="5152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Firebolt – Cloud Data Warehouse: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beats performance of all major DataWarehouse providers (Snowflake, RedShift, BigQuery, etc.) by x10-x100, while costing x10 times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AWS S3 for storage (AWS only 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very fast - up to 182x faster performance than Athena across terabyte and petabyte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runs a limitless amount of concurrent queries at sub-second performance at any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elastic architecture - decoupled storage &amp; compute. </a:t>
            </a:r>
            <a:br>
              <a:rPr lang="en-US" sz="1400"/>
            </a:br>
            <a:r>
              <a:rPr lang="en-US" sz="1400"/>
              <a:t>Adding or scaling resources up/down is instant.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advanced data warehousing capabilities to manage ELT, </a:t>
            </a:r>
            <a:br>
              <a:rPr lang="en-US" sz="1400"/>
            </a:br>
            <a:r>
              <a:rPr lang="en-US" sz="1400"/>
              <a:t>storage and concurrency without compromising the 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Good 17min demo and explanation:  </a:t>
            </a:r>
            <a:r>
              <a:rPr lang="en-US" sz="1400">
                <a:hlinkClick r:id="rId3"/>
              </a:rPr>
              <a:t>https://www.youtube.com/watch?v=wSwzsRFUOUs</a:t>
            </a:r>
            <a:r>
              <a:rPr lang="en-US" sz="1400"/>
              <a:t> 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https://www.firebolt.io/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https://www.firebolt.io/performance-at-scale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https://www.datanami.com/2020/12/09/firebolt-touts-massive-speedup-in-cloud-data-warehouse/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https://www.youtube.com/watch?v=-hR7Qzf_8X4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demo 42 Billion rows query in less than 1 second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How We Built The World's Fastest Cloud Data Warehouse" </a:t>
            </a:r>
            <a:br>
              <a:rPr lang="en-US" sz="1400"/>
            </a:br>
            <a:r>
              <a:rPr lang="en-US" sz="1400">
                <a:hlinkClick r:id="rId8"/>
              </a:rPr>
              <a:t>https://www.youtube.com/watch?v=PGmmNqAOP94</a:t>
            </a:r>
            <a:endParaRPr lang="en-US" sz="1400"/>
          </a:p>
          <a:p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F3752-1C72-FC48-BC56-894C1A1C08A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114" y="3639065"/>
            <a:ext cx="57150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9F68F-8E08-DF42-A874-0FC62BFA408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633" y="232690"/>
            <a:ext cx="1816101" cy="2028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213EF-70D0-EB45-8DB2-199C8100888E}"/>
              </a:ext>
            </a:extLst>
          </p:cNvPr>
          <p:cNvSpPr txBox="1"/>
          <p:nvPr/>
        </p:nvSpPr>
        <p:spPr>
          <a:xfrm>
            <a:off x="7426397" y="2261241"/>
            <a:ext cx="23865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Eldad Farkash</a:t>
            </a:r>
            <a:br>
              <a:rPr lang="en-US" sz="1400"/>
            </a:br>
            <a:r>
              <a:rPr lang="en-US" sz="1400"/>
              <a:t>Firebolt CEO and co-founder,</a:t>
            </a:r>
          </a:p>
          <a:p>
            <a:pPr algn="ctr"/>
            <a:r>
              <a:rPr lang="en-US" sz="1400"/>
              <a:t>also co-founder of </a:t>
            </a:r>
            <a:r>
              <a:rPr lang="en-US" sz="1400">
                <a:hlinkClick r:id="rId11"/>
              </a:rPr>
              <a:t>Sisense</a:t>
            </a:r>
            <a:r>
              <a:rPr lang="en-US" sz="1400"/>
              <a:t>, a $Billion+ analytics 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DAA72-6E7A-6146-8551-E7220736B2D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2716" y="617384"/>
            <a:ext cx="1820564" cy="529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D5500-69BC-1E44-B67C-77AEA6EB5AFB}"/>
              </a:ext>
            </a:extLst>
          </p:cNvPr>
          <p:cNvSpPr txBox="1"/>
          <p:nvPr/>
        </p:nvSpPr>
        <p:spPr>
          <a:xfrm>
            <a:off x="9716087" y="2231747"/>
            <a:ext cx="23865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Mosha Pasumansky</a:t>
            </a:r>
          </a:p>
          <a:p>
            <a:pPr algn="ctr"/>
            <a:r>
              <a:rPr lang="en-US" sz="1400"/>
              <a:t>CTO, former Google BigQuery Principal Engineer and Microsoft OLAP/MDX creator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2F607-91D8-D947-B686-681861803BA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8206" y="274511"/>
            <a:ext cx="1658210" cy="18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43674-15FF-0A41-992A-8F30EB524414}"/>
              </a:ext>
            </a:extLst>
          </p:cNvPr>
          <p:cNvSpPr txBox="1"/>
          <p:nvPr/>
        </p:nvSpPr>
        <p:spPr>
          <a:xfrm>
            <a:off x="0" y="0"/>
            <a:ext cx="530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Firebolt Performance Explained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26BC0-97D9-2244-B1D0-8AFA2E81CAAA}"/>
              </a:ext>
            </a:extLst>
          </p:cNvPr>
          <p:cNvSpPr txBox="1"/>
          <p:nvPr/>
        </p:nvSpPr>
        <p:spPr>
          <a:xfrm>
            <a:off x="48533" y="675519"/>
            <a:ext cx="552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2"/>
              </a:rPr>
              <a:t>https://www.firebolt.io/performance-at-scale</a:t>
            </a:r>
            <a:r>
              <a:rPr lang="en-US" sz="12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3"/>
              </a:rPr>
              <a:t>https://www.firebolt.io/resources/firebolt-cloud-data-warehouse-whitepaper</a:t>
            </a:r>
            <a:r>
              <a:rPr lang="en-US" sz="120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4"/>
              </a:rPr>
              <a:t>https://www.firebolt.io/resources/cloud-data-warehouse-comparison</a:t>
            </a:r>
            <a:r>
              <a:rPr lang="en-US" sz="1200"/>
              <a:t> -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4AD38-DB42-A04C-B912-48C540BB4B87}"/>
              </a:ext>
            </a:extLst>
          </p:cNvPr>
          <p:cNvSpPr txBox="1"/>
          <p:nvPr/>
        </p:nvSpPr>
        <p:spPr>
          <a:xfrm>
            <a:off x="48532" y="1633318"/>
            <a:ext cx="47589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Firebolt resolves the storage layer bottleneck</a:t>
            </a:r>
          </a:p>
          <a:p>
            <a:endParaRPr lang="en-US" sz="1200"/>
          </a:p>
          <a:p>
            <a:r>
              <a:rPr lang="en-US" sz="1200"/>
              <a:t>Data lakes (like AWS </a:t>
            </a:r>
            <a:r>
              <a:rPr lang="en-US" sz="1200" b="1">
                <a:solidFill>
                  <a:srgbClr val="FF0000"/>
                </a:solidFill>
              </a:rPr>
              <a:t>S3 = Simple Storage Service</a:t>
            </a:r>
            <a:r>
              <a:rPr lang="en-US" sz="1200"/>
              <a:t>) are built for infinite storage. But they are terribly slow when large amounts of data need to be scanned and moved to the compute layer for querying.</a:t>
            </a:r>
          </a:p>
          <a:p>
            <a:endParaRPr lang="en-US" sz="1200"/>
          </a:p>
          <a:p>
            <a:r>
              <a:rPr lang="en-US" sz="1200" b="1">
                <a:solidFill>
                  <a:srgbClr val="FF0000"/>
                </a:solidFill>
              </a:rPr>
              <a:t>Firebolt avoids reading whole files. </a:t>
            </a:r>
            <a:r>
              <a:rPr lang="en-US" sz="1200"/>
              <a:t>This is done by indexing the data inside files into "</a:t>
            </a:r>
            <a:r>
              <a:rPr lang="en-US" sz="1200" b="1">
                <a:solidFill>
                  <a:srgbClr val="FF0000"/>
                </a:solidFill>
              </a:rPr>
              <a:t>ranges</a:t>
            </a:r>
            <a:r>
              <a:rPr lang="en-US" sz="1200"/>
              <a:t>". This is called "</a:t>
            </a:r>
            <a:r>
              <a:rPr lang="en-US" sz="1200" b="1">
                <a:solidFill>
                  <a:srgbClr val="FF0000"/>
                </a:solidFill>
              </a:rPr>
              <a:t>sparse indexing</a:t>
            </a:r>
            <a:r>
              <a:rPr lang="en-US" sz="1200"/>
              <a:t>".</a:t>
            </a:r>
          </a:p>
          <a:p>
            <a:endParaRPr lang="en-US" sz="1200"/>
          </a:p>
          <a:p>
            <a:r>
              <a:rPr lang="en-US" sz="1200"/>
              <a:t>The indexes are small (they are </a:t>
            </a:r>
            <a:r>
              <a:rPr lang="en-US" sz="1200" b="1">
                <a:solidFill>
                  <a:srgbClr val="FF0000"/>
                </a:solidFill>
              </a:rPr>
              <a:t>sparse</a:t>
            </a:r>
            <a:r>
              <a:rPr lang="en-US" sz="1200"/>
              <a:t>, not very granular).</a:t>
            </a:r>
          </a:p>
          <a:p>
            <a:r>
              <a:rPr lang="en-US" sz="1200"/>
              <a:t>Thus indexes can be kept in memory and can help to  quickly identify the files and specific segments within those files which need to be loaded from disk into memory.</a:t>
            </a:r>
          </a:p>
          <a:p>
            <a:endParaRPr lang="en-US" sz="1200"/>
          </a:p>
          <a:p>
            <a:r>
              <a:rPr lang="en-US" sz="1200"/>
              <a:t>Note: API for AWS S3 allows multi-part uploads, and also "GetObject" mathod has option "</a:t>
            </a:r>
            <a:r>
              <a:rPr lang="en-US" sz="1200" b="1">
                <a:solidFill>
                  <a:srgbClr val="FF0000"/>
                </a:solidFill>
              </a:rPr>
              <a:t>range</a:t>
            </a:r>
            <a:r>
              <a:rPr lang="en-US" sz="1200"/>
              <a:t>" to read only specific range of bytes.</a:t>
            </a:r>
          </a:p>
          <a:p>
            <a:endParaRPr lang="en-US" sz="1200"/>
          </a:p>
          <a:p>
            <a:r>
              <a:rPr lang="en-US" sz="1200"/>
              <a:t>Additional indexes can be easily created for common </a:t>
            </a:r>
            <a:r>
              <a:rPr lang="en-US" sz="1200" b="1">
                <a:solidFill>
                  <a:srgbClr val="FF0000"/>
                </a:solidFill>
              </a:rPr>
              <a:t>aggregations</a:t>
            </a:r>
            <a:r>
              <a:rPr lang="en-US" sz="1200"/>
              <a:t> and </a:t>
            </a:r>
            <a:r>
              <a:rPr lang="en-US" sz="1200" b="1">
                <a:solidFill>
                  <a:srgbClr val="FF0000"/>
                </a:solidFill>
              </a:rPr>
              <a:t>joins</a:t>
            </a:r>
            <a:r>
              <a:rPr lang="en-US" sz="1200"/>
              <a:t>, also for </a:t>
            </a:r>
            <a:r>
              <a:rPr lang="en-US" sz="1200" b="1">
                <a:solidFill>
                  <a:srgbClr val="FF0000"/>
                </a:solidFill>
              </a:rPr>
              <a:t>metadata</a:t>
            </a:r>
            <a:r>
              <a:rPr lang="en-US" sz="1200"/>
              <a:t> (count,min,max,etc.) and </a:t>
            </a:r>
            <a:r>
              <a:rPr lang="en-US" sz="1200" b="1">
                <a:solidFill>
                  <a:srgbClr val="FF0000"/>
                </a:solidFill>
              </a:rPr>
              <a:t>strings</a:t>
            </a:r>
            <a:r>
              <a:rPr lang="en-US" sz="1200"/>
              <a:t> (hash index to support EQUAL or GROUP BY). These indexes improve performance by using cached/precompute values (similar to idea of using OLAP cubes). </a:t>
            </a:r>
          </a:p>
          <a:p>
            <a:endParaRPr lang="en-US" sz="1200"/>
          </a:p>
          <a:p>
            <a:r>
              <a:rPr lang="en-US" sz="1200"/>
              <a:t>Further speedup from caching and reuse of compute sub-trees and operators.</a:t>
            </a:r>
          </a:p>
          <a:p>
            <a:endParaRPr lang="en-US" sz="1200"/>
          </a:p>
          <a:p>
            <a:r>
              <a:rPr lang="en-US" sz="1200"/>
              <a:t>JSON is stored and processed natively (usnig array functions and lambda expressions).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A7A7D-B15D-ED4B-9E71-6087A7DA4AF3}"/>
              </a:ext>
            </a:extLst>
          </p:cNvPr>
          <p:cNvSpPr txBox="1"/>
          <p:nvPr/>
        </p:nvSpPr>
        <p:spPr>
          <a:xfrm>
            <a:off x="5000125" y="4170860"/>
            <a:ext cx="71801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Data ingestion – from all typical raw data formats (eg CSV, Parquet, Avro, JSON) and stream from Kafka.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Ingested data is sorted, compressed, indexed and materialized into Firebolt’s proprietary </a:t>
            </a:r>
            <a:br>
              <a:rPr lang="en-US" sz="1200"/>
            </a:br>
            <a:r>
              <a:rPr lang="en-US" sz="1200"/>
              <a:t>file format - </a:t>
            </a:r>
            <a:r>
              <a:rPr lang="en-US" sz="1200" b="1">
                <a:solidFill>
                  <a:srgbClr val="FF0000"/>
                </a:solidFill>
              </a:rPr>
              <a:t>F3 = Firebolt File Format</a:t>
            </a:r>
            <a:r>
              <a:rPr lang="en-US" sz="1200"/>
              <a:t>. F3 benefits: sparse indexes, easy merging data for quick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Data is automatically rebalanced and re-indexed as needed (hands-off).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Sparse Indexes</a:t>
            </a:r>
            <a:r>
              <a:rPr lang="en-US" sz="1200"/>
              <a:t> - created automatically,  small, fully loaded in memory, help to dramatically reduce i/o by pulling only small portions from F3-s which are needed for a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granular data pruning</a:t>
            </a:r>
            <a:r>
              <a:rPr lang="en-US" sz="1200"/>
              <a:t> - allows to avoid fetching unnecessary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cost-based query optimizer</a:t>
            </a:r>
            <a:r>
              <a:rPr lang="en-US" sz="1200"/>
              <a:t> turns SQL into most performant – yet low-cost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Just-In-Time (JIT) compilation</a:t>
            </a:r>
            <a:r>
              <a:rPr lang="en-US" sz="1200"/>
              <a:t> of SQL into an optimized executable. LLVM (Low Level Virtual Machine): Firebolt is built in C/C++, and uses LLVM to dynamically and quickly optimize query plans prior to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CPU efficiency – using </a:t>
            </a:r>
            <a:r>
              <a:rPr lang="en-US" sz="1200" b="1">
                <a:solidFill>
                  <a:srgbClr val="FF0000"/>
                </a:solidFill>
              </a:rPr>
              <a:t>Vectorized Processing</a:t>
            </a:r>
            <a:r>
              <a:rPr lang="en-US" sz="1200"/>
              <a:t> and </a:t>
            </a:r>
            <a:r>
              <a:rPr lang="en-US" sz="1200" b="1">
                <a:solidFill>
                  <a:srgbClr val="FF0000"/>
                </a:solidFill>
              </a:rPr>
              <a:t>SIMD (Single Instruction, Multiple Data)</a:t>
            </a:r>
            <a:r>
              <a:rPr lang="en-US" sz="1200"/>
              <a:t> delivers blazing query execution speeds through applying query instructions on batches of column data instead of row-by-row, and through optimized usage of the CPU cache.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D1185B-9535-EB45-9183-1E0C5564B8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719" y="0"/>
            <a:ext cx="5528556" cy="41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719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320</cp:revision>
  <dcterms:created xsi:type="dcterms:W3CDTF">2018-10-10T17:24:46Z</dcterms:created>
  <dcterms:modified xsi:type="dcterms:W3CDTF">2022-06-21T16:41:05Z</dcterms:modified>
</cp:coreProperties>
</file>