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ynapse-analytics/spark/apache-spark-development-using-notebooks" TargetMode="External"/><Relationship Id="rId3" Type="http://schemas.openxmlformats.org/officeDocument/2006/relationships/hyperlink" Target="https://docs.microsoft.com/en-us/azure/machine-learning/concept-endpoints" TargetMode="External"/><Relationship Id="rId7" Type="http://schemas.openxmlformats.org/officeDocument/2006/relationships/hyperlink" Target="https://docs.microsoft.com/en-us/azure/azure-functions/create-first-function-cli-python" TargetMode="External"/><Relationship Id="rId12" Type="http://schemas.openxmlformats.org/officeDocument/2006/relationships/hyperlink" Target="https://azure.microsoft.com/en-us/product-categories/containers/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nswers/questions/595214/execute-the-python-script-from-azure-synapse.html" TargetMode="External"/><Relationship Id="rId11" Type="http://schemas.openxmlformats.org/officeDocument/2006/relationships/hyperlink" Target="https://azure.microsoft.com/en-us/services/app-service/web/" TargetMode="External"/><Relationship Id="rId5" Type="http://schemas.openxmlformats.org/officeDocument/2006/relationships/hyperlink" Target="https://docs.microsoft.com/en-us/azure/batch/tutorial-run-python-batch-azure-data-factory" TargetMode="External"/><Relationship Id="rId10" Type="http://schemas.openxmlformats.org/officeDocument/2006/relationships/hyperlink" Target="https://azure.microsoft.com/en-us/develop/python/" TargetMode="External"/><Relationship Id="rId4" Type="http://schemas.openxmlformats.org/officeDocument/2006/relationships/hyperlink" Target="https://docs.microsoft.com/en-us/azure-stack/user/azure-stack-dev-start-howto-vm-python" TargetMode="External"/><Relationship Id="rId9" Type="http://schemas.openxmlformats.org/officeDocument/2006/relationships/hyperlink" Target="https://docs.microsoft.com/en-us/azure/databricks/languages/pyth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ws.amazon.com/marketplace/pp/prodview-mrexhwyzepx44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s://cloud.google.com/composer/docs/concepts/overview" TargetMode="External"/><Relationship Id="rId5" Type="http://schemas.openxmlformats.org/officeDocument/2006/relationships/image" Target="../media/image37.png"/><Relationship Id="rId10" Type="http://schemas.openxmlformats.org/officeDocument/2006/relationships/hyperlink" Target="http://azuremarketplace.microsoft.com/en-us/marketplace/apps/meanio.linnovate-airflow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astronomer.io/azure-airflow-l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uid.apache.org/" TargetMode="External"/><Relationship Id="rId2" Type="http://schemas.openxmlformats.org/officeDocument/2006/relationships/hyperlink" Target="http://druid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en.wikipedia.org/wiki/Dremel_(software)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remio.com/" TargetMode="External"/><Relationship Id="rId11" Type="http://schemas.openxmlformats.org/officeDocument/2006/relationships/hyperlink" Target="https://iceberg.apache.org/" TargetMode="External"/><Relationship Id="rId5" Type="http://schemas.openxmlformats.org/officeDocument/2006/relationships/hyperlink" Target="https://impala.apache.org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s://drill.apache.org/" TargetMode="Externa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ybles/modern-data-stack-for-startups-b63bc383e1d0" TargetMode="External"/><Relationship Id="rId2" Type="http://schemas.openxmlformats.org/officeDocument/2006/relationships/hyperlink" Target="https://blog.devgenius.io/learn-from-googles-data-engineers-don-t-optimize-your-sql-43f0da30701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integration-services/control-flow/azure-data-lake-analytics-task?view=sql-server-ver15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ceberg.apache.org/docs/latest/getting-started/" TargetMode="External"/><Relationship Id="rId2" Type="http://schemas.openxmlformats.org/officeDocument/2006/relationships/hyperlink" Target="https://iceberg.apache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688383" y="722536"/>
            <a:ext cx="9472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Endpoint</a:t>
            </a:r>
            <a:r>
              <a:rPr lang="en-US"/>
              <a:t> (web service)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https://docs.microsoft.com/en-us/azure/machine-learning/concept-endpoints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Python Web App via Azure Stack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https://docs.microsoft.com/en-us/azure-stack/user/azure-stack-dev-start-howto-vm-python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https://azure.microsoft.com/en-us/develop/python/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https://azure.microsoft.com/en-us/services/app-service/web/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Containers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https://azure.microsoft.com/en-us/product-categories/containers/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6" y="3429000"/>
            <a:ext cx="2384023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34" y="3429000"/>
            <a:ext cx="2297432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0C4FA-A137-AD49-A8E0-706196BD8D34}"/>
              </a:ext>
            </a:extLst>
          </p:cNvPr>
          <p:cNvSpPr txBox="1"/>
          <p:nvPr/>
        </p:nvSpPr>
        <p:spPr>
          <a:xfrm>
            <a:off x="6328610" y="2147129"/>
            <a:ext cx="5512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Airflow is running on all major clours: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AWS: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7"/>
              </a:rPr>
              <a:t>https://aws.amazon.com/marketplace/pp/prodview-mrexhwyzepx44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https://www.astronomer.io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Azure: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https://www.astronomer.io/azure-airflow-lp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10"/>
              </a:rPr>
              <a:t>http://azuremarketplace.microsoft.com/en-us/marketplace/apps/meanio.linnovate-airflow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Google: Cloud Composer</a:t>
            </a:r>
          </a:p>
          <a:p>
            <a:r>
              <a:rPr lang="en-US" sz="1400"/>
              <a:t> - </a:t>
            </a:r>
            <a:r>
              <a:rPr lang="en-US" sz="1400">
                <a:hlinkClick r:id="rId11"/>
              </a:rPr>
              <a:t>https://cloud.google.com/composer/docs/concepts/overview</a:t>
            </a:r>
            <a:r>
              <a:rPr lang="en-US" sz="1400"/>
              <a:t>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AEF00-B4E3-1A43-87CC-6F3B4882A0B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10" y="378227"/>
            <a:ext cx="2650211" cy="1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F0E6-7882-B149-A36B-BC52FB03CD16}"/>
              </a:ext>
            </a:extLst>
          </p:cNvPr>
          <p:cNvSpPr txBox="1"/>
          <p:nvPr/>
        </p:nvSpPr>
        <p:spPr>
          <a:xfrm>
            <a:off x="0" y="130629"/>
            <a:ext cx="259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Druid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E2BC-E114-0E4F-B519-E08EBB3DF4C1}"/>
              </a:ext>
            </a:extLst>
          </p:cNvPr>
          <p:cNvSpPr txBox="1"/>
          <p:nvPr/>
        </p:nvSpPr>
        <p:spPr>
          <a:xfrm>
            <a:off x="114300" y="1635500"/>
            <a:ext cx="5306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= open source analytics data store (OLAP)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data ingestion and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scales to trillions of events and petabytes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is best used to power analytic dashboards and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7E33-2AB5-1245-B957-7BBE88473E1E}"/>
              </a:ext>
            </a:extLst>
          </p:cNvPr>
          <p:cNvSpPr txBox="1"/>
          <p:nvPr/>
        </p:nvSpPr>
        <p:spPr>
          <a:xfrm>
            <a:off x="114300" y="653849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http://druid.io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https://druid.apache.org</a:t>
            </a:r>
            <a:r>
              <a:rPr lang="en-US" sz="1400"/>
              <a:t>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D64B-4AF5-ED4C-A81C-667EAA6FCA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2350" y="161407"/>
            <a:ext cx="3315350" cy="95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A759D-E8B3-644F-BAD6-8A9F65A1F5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350" y="3787400"/>
            <a:ext cx="98933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7DF7C-0CEC-3143-8B61-F477A6B966C2}"/>
              </a:ext>
            </a:extLst>
          </p:cNvPr>
          <p:cNvSpPr txBox="1"/>
          <p:nvPr/>
        </p:nvSpPr>
        <p:spPr>
          <a:xfrm>
            <a:off x="351187" y="3244334"/>
            <a:ext cx="15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6209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8EC7B-718E-CD4B-9EB2-8A18365581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986" y="2251130"/>
            <a:ext cx="3118112" cy="1091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A0D61-0B44-7646-AA6D-6BAEA4DE0529}"/>
              </a:ext>
            </a:extLst>
          </p:cNvPr>
          <p:cNvSpPr txBox="1"/>
          <p:nvPr/>
        </p:nvSpPr>
        <p:spPr>
          <a:xfrm>
            <a:off x="0" y="0"/>
            <a:ext cx="75631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Dremel</a:t>
            </a:r>
          </a:p>
          <a:p>
            <a:r>
              <a:rPr lang="en-US" sz="1400"/>
              <a:t> </a:t>
            </a:r>
            <a:r>
              <a:rPr lang="en-US" sz="1400">
                <a:hlinkClick r:id="rId3"/>
              </a:rPr>
              <a:t>https://en.wikipedia.org/wiki/Dremel_(software)</a:t>
            </a:r>
            <a:endParaRPr lang="en-US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a distributed system developed at Google for interactively querying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</a:t>
            </a:r>
            <a:r>
              <a:rPr lang="en-US" sz="1400" b="1">
                <a:solidFill>
                  <a:srgbClr val="00B050"/>
                </a:solidFill>
              </a:rPr>
              <a:t>query engine used in </a:t>
            </a:r>
            <a:r>
              <a:rPr lang="en-US" sz="1400" b="1">
                <a:solidFill>
                  <a:srgbClr val="FF0000"/>
                </a:solidFill>
              </a:rPr>
              <a:t>Google's BigQuery</a:t>
            </a:r>
            <a:r>
              <a:rPr lang="en-US" sz="1400" b="1">
                <a:solidFill>
                  <a:srgbClr val="00B050"/>
                </a:solidFill>
              </a:rPr>
              <a:t> service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inspiration for: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Drill</a:t>
            </a:r>
            <a:r>
              <a:rPr lang="en-US" sz="1400"/>
              <a:t> - </a:t>
            </a:r>
            <a:r>
              <a:rPr lang="en-US" sz="1400">
                <a:hlinkClick r:id="rId4"/>
              </a:rPr>
              <a:t>https://drill.apache.org</a:t>
            </a:r>
            <a:r>
              <a:rPr lang="en-US" sz="1400"/>
              <a:t> - Schema-free </a:t>
            </a:r>
            <a:r>
              <a:rPr lang="en-US" sz="1400" b="1">
                <a:solidFill>
                  <a:srgbClr val="FF0000"/>
                </a:solidFill>
              </a:rPr>
              <a:t>SQL Query Engine</a:t>
            </a:r>
            <a:r>
              <a:rPr lang="en-US" sz="1400"/>
              <a:t> for Hadoop, NoSQL and Cloud Storage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Impala</a:t>
            </a:r>
            <a:r>
              <a:rPr lang="en-US" sz="1400"/>
              <a:t> - </a:t>
            </a:r>
            <a:r>
              <a:rPr lang="en-US" sz="1400">
                <a:hlinkClick r:id="rId5"/>
              </a:rPr>
              <a:t>https://impala.apache.org</a:t>
            </a:r>
            <a:r>
              <a:rPr lang="en-US" sz="1400"/>
              <a:t> - native </a:t>
            </a:r>
            <a:r>
              <a:rPr lang="en-US" sz="1400" b="1">
                <a:solidFill>
                  <a:srgbClr val="FF0000"/>
                </a:solidFill>
              </a:rPr>
              <a:t>analytic database</a:t>
            </a:r>
            <a:r>
              <a:rPr lang="en-US" sz="1400"/>
              <a:t> for Apache Hadoop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Dremio</a:t>
            </a:r>
            <a:r>
              <a:rPr lang="en-US" sz="1400"/>
              <a:t> - </a:t>
            </a:r>
            <a:r>
              <a:rPr lang="en-US" sz="1400">
                <a:hlinkClick r:id="rId6"/>
              </a:rPr>
              <a:t>https://www.dremio.com</a:t>
            </a:r>
            <a:r>
              <a:rPr lang="en-US" sz="1400"/>
              <a:t> - an Apache licensed platform that includes a distributed SQL execution engine</a:t>
            </a:r>
          </a:p>
          <a:p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F77E-4752-D644-B851-525ACE8DDA1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740" y="219747"/>
            <a:ext cx="3801282" cy="82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D403E-088A-3542-B73B-66B1EEF5DC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893" y="1142086"/>
            <a:ext cx="1955488" cy="937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25A3E-F125-C345-854A-36D27141778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815" y="965149"/>
            <a:ext cx="9652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08A7C-3551-1541-8E75-DE7C7566EF2F}"/>
              </a:ext>
            </a:extLst>
          </p:cNvPr>
          <p:cNvSpPr txBox="1"/>
          <p:nvPr/>
        </p:nvSpPr>
        <p:spPr>
          <a:xfrm>
            <a:off x="10944815" y="3205284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Apache</a:t>
            </a:r>
          </a:p>
          <a:p>
            <a:pPr algn="ctr"/>
            <a:r>
              <a:rPr lang="en-US"/>
              <a:t>Impala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1E898-3E18-5F4A-A497-770AB811B2C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0" y="3526914"/>
            <a:ext cx="5428428" cy="309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0FF22-47AF-4F48-A738-7B3DE37889D3}"/>
              </a:ext>
            </a:extLst>
          </p:cNvPr>
          <p:cNvSpPr txBox="1"/>
          <p:nvPr/>
        </p:nvSpPr>
        <p:spPr>
          <a:xfrm>
            <a:off x="6919561" y="4259217"/>
            <a:ext cx="4990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may be configured on all 3 major clouds (AWS, Azure, Google)</a:t>
            </a: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added support for </a:t>
            </a:r>
            <a:r>
              <a:rPr lang="en-US" b="1">
                <a:solidFill>
                  <a:srgbClr val="FF0000"/>
                </a:solidFill>
              </a:rPr>
              <a:t>Apache Iceberg tables</a:t>
            </a:r>
            <a:r>
              <a:rPr lang="en-US">
                <a:solidFill>
                  <a:srgbClr val="00B0F0"/>
                </a:solidFill>
              </a:rPr>
              <a:t> - </a:t>
            </a:r>
            <a:r>
              <a:rPr lang="en-US">
                <a:solidFill>
                  <a:srgbClr val="00B0F0"/>
                </a:solidFill>
                <a:hlinkClick r:id="rId11"/>
              </a:rPr>
              <a:t>https://iceberg.apache.org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In 2021 </a:t>
            </a:r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achieved Unicorn status (more than a Billion $ valuation).</a:t>
            </a:r>
          </a:p>
        </p:txBody>
      </p:sp>
    </p:spTree>
    <p:extLst>
      <p:ext uri="{BB962C8B-B14F-4D97-AF65-F5344CB8AC3E}">
        <p14:creationId xmlns:p14="http://schemas.microsoft.com/office/powerpoint/2010/main" val="17202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71599-55A9-4F41-A798-549669DB0603}"/>
              </a:ext>
            </a:extLst>
          </p:cNvPr>
          <p:cNvSpPr txBox="1"/>
          <p:nvPr/>
        </p:nvSpPr>
        <p:spPr>
          <a:xfrm>
            <a:off x="0" y="523220"/>
            <a:ext cx="10011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Optimizing DB schema and SQL requires paying salaries.</a:t>
            </a:r>
          </a:p>
          <a:p>
            <a:r>
              <a:rPr lang="en-US"/>
              <a:t>But as storage and compute gets cheaper and cheaper,</a:t>
            </a:r>
          </a:p>
          <a:p>
            <a:r>
              <a:rPr lang="en-US"/>
              <a:t>it is getting </a:t>
            </a:r>
            <a:r>
              <a:rPr lang="en-US" b="1">
                <a:solidFill>
                  <a:srgbClr val="FF0000"/>
                </a:solidFill>
              </a:rPr>
              <a:t>more cost-effective to avoid optimization</a:t>
            </a:r>
            <a:r>
              <a:rPr lang="en-US"/>
              <a:t>.</a:t>
            </a:r>
          </a:p>
          <a:p>
            <a:r>
              <a:rPr lang="en-US"/>
              <a:t>It is quite a shift in architecture philosophy.</a:t>
            </a:r>
          </a:p>
          <a:p>
            <a:endParaRPr lang="en-US"/>
          </a:p>
          <a:p>
            <a:r>
              <a:rPr lang="en-US"/>
              <a:t>"Learn From Google’s Data Engineers: Don’t Optimize Your SQL"</a:t>
            </a:r>
          </a:p>
          <a:p>
            <a:r>
              <a:rPr lang="en-US"/>
              <a:t> - </a:t>
            </a:r>
            <a:r>
              <a:rPr lang="en-US">
                <a:hlinkClick r:id="rId2"/>
              </a:rPr>
              <a:t>https://blog.devgenius.io/learn-from-googles-data-engineers-don-t-optimize-your-sql-43f0da30701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D12A7-F7A0-324F-AEA6-85682A913094}"/>
              </a:ext>
            </a:extLst>
          </p:cNvPr>
          <p:cNvSpPr txBox="1"/>
          <p:nvPr/>
        </p:nvSpPr>
        <p:spPr>
          <a:xfrm>
            <a:off x="0" y="0"/>
            <a:ext cx="692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 Not Optimize your SQL and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B1F30-AAF5-774E-B304-20EB9D088B56}"/>
              </a:ext>
            </a:extLst>
          </p:cNvPr>
          <p:cNvSpPr txBox="1"/>
          <p:nvPr/>
        </p:nvSpPr>
        <p:spPr>
          <a:xfrm>
            <a:off x="0" y="3322370"/>
            <a:ext cx="629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Use ELT instead of ETL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71265-9937-F244-AC55-067E101CB297}"/>
              </a:ext>
            </a:extLst>
          </p:cNvPr>
          <p:cNvSpPr txBox="1"/>
          <p:nvPr/>
        </p:nvSpPr>
        <p:spPr>
          <a:xfrm>
            <a:off x="0" y="3870281"/>
            <a:ext cx="10011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" ... we are seeing a consistent shift from ETL to ELT architecture ... "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Legacy ETL pipelines are not that flexible to easily adapt according to the exponential data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Nowadays there is no need to do strict "legacy" transformations between </a:t>
            </a:r>
            <a:r>
              <a:rPr lang="en-US" b="1">
                <a:solidFill>
                  <a:srgbClr val="FF0000"/>
                </a:solidFill>
              </a:rPr>
              <a:t>Extract</a:t>
            </a:r>
            <a:r>
              <a:rPr lang="en-US"/>
              <a:t> and </a:t>
            </a:r>
            <a:r>
              <a:rPr lang="en-US" b="1">
                <a:solidFill>
                  <a:srgbClr val="FF0000"/>
                </a:solidFill>
              </a:rPr>
              <a:t>Load</a:t>
            </a:r>
            <a:r>
              <a:rPr lang="en-US"/>
              <a:t>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Simply </a:t>
            </a:r>
            <a:r>
              <a:rPr lang="en-US" b="1">
                <a:solidFill>
                  <a:srgbClr val="FF0000"/>
                </a:solidFill>
              </a:rPr>
              <a:t>Extract</a:t>
            </a:r>
            <a:r>
              <a:rPr lang="en-US"/>
              <a:t> – and immediately </a:t>
            </a:r>
            <a:r>
              <a:rPr lang="en-US" b="1">
                <a:solidFill>
                  <a:srgbClr val="FF0000"/>
                </a:solidFill>
              </a:rPr>
              <a:t>Load</a:t>
            </a:r>
            <a:r>
              <a:rPr lang="en-US"/>
              <a:t> with minimum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storage is cheap and efficient, analytics services are powerful – which allows to flexibly work on the loaded data (transform, query)</a:t>
            </a:r>
          </a:p>
          <a:p>
            <a:endParaRPr lang="en-US"/>
          </a:p>
          <a:p>
            <a:r>
              <a:rPr lang="en-US"/>
              <a:t>"Modern Data Stack for Startups"</a:t>
            </a:r>
          </a:p>
          <a:p>
            <a:r>
              <a:rPr lang="en-US"/>
              <a:t> - </a:t>
            </a:r>
            <a:r>
              <a:rPr lang="en-US">
                <a:hlinkClick r:id="rId3"/>
              </a:rPr>
              <a:t>https://medium.com/nybles/modern-data-stack-for-startups-b63bc383e1d0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86F4F-F534-804A-84D2-41324A34CA39}"/>
              </a:ext>
            </a:extLst>
          </p:cNvPr>
          <p:cNvSpPr txBox="1"/>
          <p:nvPr/>
        </p:nvSpPr>
        <p:spPr>
          <a:xfrm>
            <a:off x="1395167" y="1198890"/>
            <a:ext cx="6843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no foreign key</a:t>
            </a:r>
          </a:p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no triggers</a:t>
            </a:r>
          </a:p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FROM clause in UPDATE and DELETE statement cannot contain subquery sources or joins</a:t>
            </a:r>
          </a:p>
          <a:p>
            <a:r>
              <a:rPr lang="en-US" sz="1400"/>
              <a:t>(you can not use words "INNER JOIN" ...). </a:t>
            </a:r>
          </a:p>
          <a:p>
            <a:r>
              <a:rPr lang="en-US" sz="1400"/>
              <a:t>But this old Sybase syntax works:</a:t>
            </a:r>
          </a:p>
          <a:p>
            <a:endParaRPr lang="en-US" sz="1400"/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t1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t1.mycol = 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t1, t2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t2.cust_id = t1.cust_id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t2.country = 'Norway'</a:t>
            </a:r>
          </a:p>
          <a:p>
            <a:endParaRPr lang="en-US" sz="1400"/>
          </a:p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can not imbed .NET (so no regular expressions)</a:t>
            </a:r>
          </a:p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Note: before Synapse there was a tool "Scope" ( pay per query on data lake using C# )</a:t>
            </a:r>
          </a:p>
          <a:p>
            <a:r>
              <a:rPr lang="en-US" sz="1400"/>
              <a:t>It had a language U-SQL (SQL +.NET)</a:t>
            </a:r>
          </a:p>
          <a:p>
            <a:endParaRPr lang="en-US" sz="1400"/>
          </a:p>
          <a:p>
            <a:r>
              <a:rPr lang="en-US" sz="1000">
                <a:hlinkClick r:id="rId2"/>
              </a:rPr>
              <a:t>https://docs.microsoft.com/en-us/sql/integration-services/control-flow/azure-data-lake-analytics-task?view=sql-server-ver15</a:t>
            </a:r>
            <a:endParaRPr lang="en-US" sz="1000"/>
          </a:p>
          <a:p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FA128-ED60-EE41-A653-BBDC3E86857B}"/>
              </a:ext>
            </a:extLst>
          </p:cNvPr>
          <p:cNvSpPr txBox="1"/>
          <p:nvPr/>
        </p:nvSpPr>
        <p:spPr>
          <a:xfrm>
            <a:off x="131975" y="94268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SQL in Azure DW</a:t>
            </a:r>
          </a:p>
        </p:txBody>
      </p:sp>
    </p:spTree>
    <p:extLst>
      <p:ext uri="{BB962C8B-B14F-4D97-AF65-F5344CB8AC3E}">
        <p14:creationId xmlns:p14="http://schemas.microsoft.com/office/powerpoint/2010/main" val="184559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D01CF-D98A-504B-9170-D4592558EE71}"/>
              </a:ext>
            </a:extLst>
          </p:cNvPr>
          <p:cNvSpPr txBox="1"/>
          <p:nvPr/>
        </p:nvSpPr>
        <p:spPr>
          <a:xfrm>
            <a:off x="0" y="523220"/>
            <a:ext cx="521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B0F0"/>
                </a:solidFill>
                <a:hlinkClick r:id="rId2"/>
              </a:rPr>
              <a:t>https://iceberg.apache.org</a:t>
            </a:r>
            <a:endParaRPr lang="en-US" sz="14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https://iceberg.apache.org/docs/latest/getting-started/</a:t>
            </a: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291A6-37ED-DC48-B712-CF6BF91256AC}"/>
              </a:ext>
            </a:extLst>
          </p:cNvPr>
          <p:cNvSpPr txBox="1"/>
          <p:nvPr/>
        </p:nvSpPr>
        <p:spPr>
          <a:xfrm>
            <a:off x="1" y="0"/>
            <a:ext cx="266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Iceberg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A13D5-1240-6C4B-9537-9029EA7EE30A}"/>
              </a:ext>
            </a:extLst>
          </p:cNvPr>
          <p:cNvSpPr txBox="1"/>
          <p:nvPr/>
        </p:nvSpPr>
        <p:spPr>
          <a:xfrm>
            <a:off x="0" y="1188644"/>
            <a:ext cx="5448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Iceberg is a high-performance format for </a:t>
            </a:r>
            <a:r>
              <a:rPr lang="en-US" sz="1400" b="1">
                <a:solidFill>
                  <a:srgbClr val="00B050"/>
                </a:solidFill>
              </a:rPr>
              <a:t>huge analytic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Iceberg brings the </a:t>
            </a:r>
            <a:r>
              <a:rPr lang="en-US" sz="1400" b="1">
                <a:solidFill>
                  <a:srgbClr val="00B050"/>
                </a:solidFill>
              </a:rPr>
              <a:t>reliability and simplicity of SQL tables</a:t>
            </a:r>
            <a:r>
              <a:rPr lang="en-US" sz="1400"/>
              <a:t> to </a:t>
            </a:r>
            <a:r>
              <a:rPr lang="en-US" sz="1400" b="1">
                <a:solidFill>
                  <a:srgbClr val="FF0000"/>
                </a:solidFill>
              </a:rPr>
              <a:t>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Spark, Trino, Flink, Presto, and Hive can safely work simultaneously with the same Iceberg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D5451-36A8-D04A-9CF6-E7F14A6CA2B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546" y="183560"/>
            <a:ext cx="1714626" cy="1725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3F27A-79E5-B241-B32E-990CEB2F46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53" y="3056609"/>
            <a:ext cx="5804980" cy="1817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E6176-2775-5949-86EA-7E6A43240BA5}"/>
              </a:ext>
            </a:extLst>
          </p:cNvPr>
          <p:cNvSpPr txBox="1"/>
          <p:nvPr/>
        </p:nvSpPr>
        <p:spPr>
          <a:xfrm>
            <a:off x="6183984" y="2273235"/>
            <a:ext cx="6008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local.db.table (id bigint, data string) USING iceberg</a:t>
            </a: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... PARTITIONED BY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... AS SELECT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 TABLE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DROP TABLE</a:t>
            </a: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local.db.table VALUES (1, 'a'), (2, 'b'), (3, 'c');</a:t>
            </a: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local.db.table SELECT id, data 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source WHERE length(data) = 1;</a:t>
            </a: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 INTO local.db.target t USING (SELECT * FROM updates) u ON t.id = u.id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MATCHED THEN UPDATE SET t.count = t.count + u.count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NOT MATCHED THEN INSERT *</a:t>
            </a: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spark.table("source").select("id", "data")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.writeTo("local.db.table").append()</a:t>
            </a: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count(1) as count, data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local.db.table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data</a:t>
            </a: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local.db.table.snapshots</a:t>
            </a:r>
          </a:p>
          <a:p>
            <a:endParaRPr lang="en-US" sz="1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 df = spark.table("local.db.table")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df.count()</a:t>
            </a:r>
          </a:p>
        </p:txBody>
      </p:sp>
    </p:spTree>
    <p:extLst>
      <p:ext uri="{BB962C8B-B14F-4D97-AF65-F5344CB8AC3E}">
        <p14:creationId xmlns:p14="http://schemas.microsoft.com/office/powerpoint/2010/main" val="296071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5492" y="634019"/>
            <a:ext cx="4994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to provide analytics on top of Azure</a:t>
            </a:r>
            <a:r>
              <a:rPr lang="en-US" sz="1400" b="1">
                <a:solidFill>
                  <a:srgbClr val="FF0000"/>
                </a:solidFill>
              </a:rPr>
              <a:t> log and telemetry data</a:t>
            </a:r>
            <a:r>
              <a:rPr lang="en-US" sz="1400"/>
              <a:t>.</a:t>
            </a:r>
          </a:p>
          <a:p>
            <a:endParaRPr lang="en-US" sz="800"/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8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endParaRPr lang="en-US" sz="800"/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</a:t>
            </a:r>
          </a:p>
          <a:p>
            <a:endParaRPr lang="en-US" sz="800"/>
          </a:p>
          <a:p>
            <a:r>
              <a:rPr lang="en-US" sz="1400"/>
              <a:t>In 2019 it has become generally available on Azure Cloud as PaaS (Platform as a Service).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updates)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485698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4467</Words>
  <Application>Microsoft Macintosh PowerPoint</Application>
  <PresentationFormat>Widescreen</PresentationFormat>
  <Paragraphs>450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410</cp:revision>
  <dcterms:created xsi:type="dcterms:W3CDTF">2018-10-10T17:24:46Z</dcterms:created>
  <dcterms:modified xsi:type="dcterms:W3CDTF">2022-06-22T15:17:10Z</dcterms:modified>
</cp:coreProperties>
</file>