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3" r:id="rId2"/>
    <p:sldId id="271" r:id="rId3"/>
    <p:sldId id="277" r:id="rId4"/>
    <p:sldId id="270" r:id="rId5"/>
    <p:sldId id="269" r:id="rId6"/>
    <p:sldId id="272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0"/>
    <p:restoredTop sz="91364"/>
  </p:normalViewPr>
  <p:slideViewPr>
    <p:cSldViewPr snapToGrid="0" snapToObjects="1">
      <p:cViewPr varScale="1">
        <p:scale>
          <a:sx n="146" d="100"/>
          <a:sy n="146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WSGI" TargetMode="External"/><Relationship Id="rId2" Type="http://schemas.openxmlformats.org/officeDocument/2006/relationships/hyperlink" Target="https://en.wikipedia.org/wiki/Web_Server_Gateway_Interfac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lask_(web_framework)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Server_Gateway_Interfac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en.wikipedia.org/wiki/Flask_(web_framework)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en.wikipedia.org/wiki/UWSG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gicStack/httptools" TargetMode="External"/><Relationship Id="rId3" Type="http://schemas.openxmlformats.org/officeDocument/2006/relationships/hyperlink" Target="https://pydantic-docs.helpmanual.io/" TargetMode="External"/><Relationship Id="rId7" Type="http://schemas.openxmlformats.org/officeDocument/2006/relationships/hyperlink" Target="https://github.com/MagicStack/uvloo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sgi.readthedocs.io/" TargetMode="External"/><Relationship Id="rId11" Type="http://schemas.openxmlformats.org/officeDocument/2006/relationships/hyperlink" Target="https://towardsdatascience.com/understanding-flask-vs-fastapi-web-framework-fe12bb58ee75" TargetMode="External"/><Relationship Id="rId5" Type="http://schemas.openxmlformats.org/officeDocument/2006/relationships/hyperlink" Target="https://www.uvicorn.org/" TargetMode="External"/><Relationship Id="rId10" Type="http://schemas.openxmlformats.org/officeDocument/2006/relationships/hyperlink" Target="https://github.com/tiangolo/fastapi" TargetMode="External"/><Relationship Id="rId4" Type="http://schemas.openxmlformats.org/officeDocument/2006/relationships/hyperlink" Target="https://www.starlette.io/" TargetMode="External"/><Relationship Id="rId9" Type="http://schemas.openxmlformats.org/officeDocument/2006/relationships/hyperlink" Target="https://fastapi.tiangolo.com/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cli.vuejs.org/" TargetMode="External"/><Relationship Id="rId18" Type="http://schemas.openxmlformats.org/officeDocument/2006/relationships/hyperlink" Target="https://www.form.io/" TargetMode="External"/><Relationship Id="rId26" Type="http://schemas.openxmlformats.org/officeDocument/2006/relationships/hyperlink" Target="https://en.wikipedia.org/wiki/Lodash" TargetMode="External"/><Relationship Id="rId21" Type="http://schemas.openxmlformats.org/officeDocument/2006/relationships/hyperlink" Target="https://expressjs.com/" TargetMode="External"/><Relationship Id="rId34" Type="http://schemas.openxmlformats.org/officeDocument/2006/relationships/image" Target="../media/image14.png"/><Relationship Id="rId7" Type="http://schemas.openxmlformats.org/officeDocument/2006/relationships/hyperlink" Target="https://en.wikipedia.org/wiki/React_(JavaScript_library)" TargetMode="External"/><Relationship Id="rId12" Type="http://schemas.openxmlformats.org/officeDocument/2006/relationships/hyperlink" Target="https://vuejs.org/" TargetMode="External"/><Relationship Id="rId17" Type="http://schemas.openxmlformats.org/officeDocument/2006/relationships/hyperlink" Target="https://loopback.io/" TargetMode="External"/><Relationship Id="rId25" Type="http://schemas.openxmlformats.org/officeDocument/2006/relationships/hyperlink" Target="https://en.wikipedia.org/wiki/Fiddler_(software)" TargetMode="External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2" Type="http://schemas.openxmlformats.org/officeDocument/2006/relationships/hyperlink" Target="https://en.wikipedia.org/wiki/Ajax_(programming)" TargetMode="External"/><Relationship Id="rId16" Type="http://schemas.openxmlformats.org/officeDocument/2006/relationships/hyperlink" Target="https://nativescript.org/" TargetMode="External"/><Relationship Id="rId20" Type="http://schemas.openxmlformats.org/officeDocument/2006/relationships/hyperlink" Target="https://swagger.io/" TargetMode="External"/><Relationship Id="rId29" Type="http://schemas.openxmlformats.org/officeDocument/2006/relationships/hyperlink" Target="https://vercel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ngularjs.org/" TargetMode="External"/><Relationship Id="rId11" Type="http://schemas.openxmlformats.org/officeDocument/2006/relationships/hyperlink" Target="https://en.wikipedia.org/wiki/Vue.js" TargetMode="External"/><Relationship Id="rId24" Type="http://schemas.openxmlformats.org/officeDocument/2006/relationships/hyperlink" Target="https://kaleguy.github.io/" TargetMode="External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5" Type="http://schemas.openxmlformats.org/officeDocument/2006/relationships/hyperlink" Target="https://en.wikipedia.org/wiki/AngularJS" TargetMode="External"/><Relationship Id="rId15" Type="http://schemas.openxmlformats.org/officeDocument/2006/relationships/hyperlink" Target="https://en.wikipedia.org/wiki/TypeScript" TargetMode="External"/><Relationship Id="rId23" Type="http://schemas.openxmlformats.org/officeDocument/2006/relationships/hyperlink" Target="https://github.com/mustache" TargetMode="External"/><Relationship Id="rId28" Type="http://schemas.openxmlformats.org/officeDocument/2006/relationships/hyperlink" Target="https://en.wikipedia.org/wiki/Svelte" TargetMode="External"/><Relationship Id="rId36" Type="http://schemas.openxmlformats.org/officeDocument/2006/relationships/image" Target="../media/image16.png"/><Relationship Id="rId10" Type="http://schemas.openxmlformats.org/officeDocument/2006/relationships/hyperlink" Target="https://en.wikipedia.org/wiki/Npm_(software)" TargetMode="External"/><Relationship Id="rId19" Type="http://schemas.openxmlformats.org/officeDocument/2006/relationships/hyperlink" Target="https://www.heroku.com/" TargetMode="External"/><Relationship Id="rId31" Type="http://schemas.openxmlformats.org/officeDocument/2006/relationships/image" Target="../media/image11.png"/><Relationship Id="rId4" Type="http://schemas.openxmlformats.org/officeDocument/2006/relationships/hyperlink" Target="https://nodejs.org/" TargetMode="External"/><Relationship Id="rId9" Type="http://schemas.openxmlformats.org/officeDocument/2006/relationships/hyperlink" Target="https://www.npmjs.com/" TargetMode="External"/><Relationship Id="rId14" Type="http://schemas.openxmlformats.org/officeDocument/2006/relationships/hyperlink" Target="https://en.wikipedia.org/wiki/Redux_(JavaScript_library)" TargetMode="External"/><Relationship Id="rId22" Type="http://schemas.openxmlformats.org/officeDocument/2006/relationships/hyperlink" Target="https://yeoman.io/" TargetMode="External"/><Relationship Id="rId27" Type="http://schemas.openxmlformats.org/officeDocument/2006/relationships/hyperlink" Target="https://rxjs-dev.firebaseapp.com/" TargetMode="External"/><Relationship Id="rId30" Type="http://schemas.openxmlformats.org/officeDocument/2006/relationships/hyperlink" Target="https://www.gitpod.io/" TargetMode="External"/><Relationship Id="rId35" Type="http://schemas.openxmlformats.org/officeDocument/2006/relationships/image" Target="../media/image15.png"/><Relationship Id="rId8" Type="http://schemas.openxmlformats.org/officeDocument/2006/relationships/hyperlink" Target="https://reactjs.org/" TargetMode="External"/><Relationship Id="rId3" Type="http://schemas.openxmlformats.org/officeDocument/2006/relationships/hyperlink" Target="https://jquery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jango_(web_framework)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docs.microsoft.com/en-us/azure/load-balancer/load-balancer-overview" TargetMode="External"/><Relationship Id="rId7" Type="http://schemas.openxmlformats.org/officeDocument/2006/relationships/hyperlink" Target="https://en.wikipedia.org/wiki/Flutter_(software)" TargetMode="External"/><Relationship Id="rId12" Type="http://schemas.openxmlformats.org/officeDocument/2006/relationships/hyperlink" Target="https://developers.google.com/identity/protocols/oauth2/openid-connect" TargetMode="External"/><Relationship Id="rId2" Type="http://schemas.openxmlformats.org/officeDocument/2006/relationships/hyperlink" Target="https://docs.aws.amazon.com/AmazonECS/latest/developerguide/load-balancer-typ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demistakes.com/work/minimal-mistakes-jekyll-theme/" TargetMode="External"/><Relationship Id="rId11" Type="http://schemas.openxmlformats.org/officeDocument/2006/relationships/hyperlink" Target="https://docs.microsoft.com/en-us/azure/active-directory/hybrid/how-to-connect-sso" TargetMode="External"/><Relationship Id="rId5" Type="http://schemas.openxmlformats.org/officeDocument/2006/relationships/hyperlink" Target="https://en.wikipedia.org/wiki/Nginx" TargetMode="External"/><Relationship Id="rId10" Type="http://schemas.openxmlformats.org/officeDocument/2006/relationships/hyperlink" Target="https://docs.aws.amazon.com/singlesignon/latest/userguide/what-is.html" TargetMode="External"/><Relationship Id="rId4" Type="http://schemas.openxmlformats.org/officeDocument/2006/relationships/hyperlink" Target="https://cloud.google.com/load-balancing" TargetMode="External"/><Relationship Id="rId9" Type="http://schemas.openxmlformats.org/officeDocument/2006/relationships/hyperlink" Target="https://www.django-rest-framework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en.wikipedia.org/wiki/Single_sign-on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13369516/why-is-there-3-legged-oauth2-when-2-legged-works-so-well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en.wikipedia.org/wiki/Security_Assertion_Markup_Langu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39583-EBA3-8B44-A53A-34B60C051B77}"/>
              </a:ext>
            </a:extLst>
          </p:cNvPr>
          <p:cNvSpPr txBox="1"/>
          <p:nvPr/>
        </p:nvSpPr>
        <p:spPr>
          <a:xfrm>
            <a:off x="0" y="0"/>
            <a:ext cx="403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Basic Web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9C386-BA4A-BD4D-AC64-1F0237D701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" y="1032510"/>
            <a:ext cx="4238240" cy="1747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26DB7-714E-CF4A-8AF9-B27ED0E79971}"/>
              </a:ext>
            </a:extLst>
          </p:cNvPr>
          <p:cNvSpPr txBox="1"/>
          <p:nvPr/>
        </p:nvSpPr>
        <p:spPr>
          <a:xfrm>
            <a:off x="97536" y="3374410"/>
            <a:ext cx="5096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1994 – web browser Netscape</a:t>
            </a:r>
          </a:p>
          <a:p>
            <a:endParaRPr lang="en-US" sz="1400" b="1">
              <a:solidFill>
                <a:srgbClr val="FF0000"/>
              </a:solidFill>
            </a:endParaRPr>
          </a:p>
          <a:p>
            <a:r>
              <a:rPr lang="en-US" sz="1400" b="1">
                <a:solidFill>
                  <a:srgbClr val="FF0000"/>
                </a:solidFill>
              </a:rPr>
              <a:t>HTML (HyperText Markup Language)</a:t>
            </a:r>
            <a:r>
              <a:rPr lang="en-US" sz="140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37156-239E-0E4D-A1A1-D0D813FDC972}"/>
              </a:ext>
            </a:extLst>
          </p:cNvPr>
          <p:cNvSpPr txBox="1"/>
          <p:nvPr/>
        </p:nvSpPr>
        <p:spPr>
          <a:xfrm>
            <a:off x="97536" y="4232220"/>
            <a:ext cx="3617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&lt;meta charset="utf-8"&gt;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&lt;title&gt;My test page&lt;/title&gt;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&lt;p&gt;Hello World!&lt;/p&gt;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&lt;img src="images/firefox-icon.png"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alt="My test image"&gt;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15C87-A4AA-394A-A179-EF611739951B}"/>
              </a:ext>
            </a:extLst>
          </p:cNvPr>
          <p:cNvSpPr txBox="1"/>
          <p:nvPr/>
        </p:nvSpPr>
        <p:spPr>
          <a:xfrm>
            <a:off x="5352288" y="201905"/>
            <a:ext cx="52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1995 – JavaScript - was developed by Brendan Eich for Netscape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52550-55B6-7749-B915-4B229074E789}"/>
              </a:ext>
            </a:extLst>
          </p:cNvPr>
          <p:cNvSpPr txBox="1"/>
          <p:nvPr/>
        </p:nvSpPr>
        <p:spPr>
          <a:xfrm>
            <a:off x="6096000" y="523220"/>
            <a:ext cx="59740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&lt;script type="text/javascript"&gt;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rows = prompt("How many rows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cols = prompt("How many columns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if(rows == "" || rows 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rows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if(cols== "" || cols==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cols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createTable(rows, cols);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function createTable(rows, 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j=1;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output = "&lt;table border='1' width='500' cellspacing='0'cellpadding='5'&gt;";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for(i=1;i&lt;=rows;i++)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output = output + "&lt;tr&gt;";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while(j&lt;=cols)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output = output + "&lt;td&gt;" + i*j + "&lt;/td&gt;";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j = j+1;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output = output + "&lt;/tr&gt;";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j = 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output = output + "&lt;/table&gt;";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document.write(output);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CAFF-4F15-964F-B8C4-A5D278E9AA86}"/>
              </a:ext>
            </a:extLst>
          </p:cNvPr>
          <p:cNvSpPr txBox="1"/>
          <p:nvPr/>
        </p:nvSpPr>
        <p:spPr>
          <a:xfrm>
            <a:off x="5352288" y="5151691"/>
            <a:ext cx="291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1996 – Cascading Style Sheets (CSS)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041C2-22C2-A34A-A65C-292124208D5E}"/>
              </a:ext>
            </a:extLst>
          </p:cNvPr>
          <p:cNvSpPr txBox="1"/>
          <p:nvPr/>
        </p:nvSpPr>
        <p:spPr>
          <a:xfrm>
            <a:off x="6096000" y="5459468"/>
            <a:ext cx="5277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&lt;style&gt;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BODY, TD, TH, P, DIV, blockquote, li, ul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{FONT-FAMILY: verdana, arial, geneva, helvetica; FONT-SIZE: 10pt;}</a:t>
            </a:r>
          </a:p>
          <a:p>
            <a:endParaRPr lang="en-US" sz="9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A:hover { COLOR: #FF0000; background: #FFA; TEXT-DECORATION: underline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867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C73A1-B381-5E48-AB2B-89D57B285434}"/>
              </a:ext>
            </a:extLst>
          </p:cNvPr>
          <p:cNvSpPr txBox="1"/>
          <p:nvPr/>
        </p:nvSpPr>
        <p:spPr>
          <a:xfrm>
            <a:off x="0" y="12700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Servers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6B5B9-EC77-7A4C-9C78-309AD4E96D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0" y="209550"/>
            <a:ext cx="4425950" cy="2303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5C3DA-70E1-7244-B835-C309B3432346}"/>
              </a:ext>
            </a:extLst>
          </p:cNvPr>
          <p:cNvSpPr txBox="1"/>
          <p:nvPr/>
        </p:nvSpPr>
        <p:spPr>
          <a:xfrm>
            <a:off x="6565900" y="8964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072D0-CE1C-4340-9CF5-BB1CA571CA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140" y="3394591"/>
            <a:ext cx="6979910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05113-0E35-C440-B32C-903B3A2B931A}"/>
              </a:ext>
            </a:extLst>
          </p:cNvPr>
          <p:cNvSpPr txBox="1"/>
          <p:nvPr/>
        </p:nvSpPr>
        <p:spPr>
          <a:xfrm>
            <a:off x="88900" y="543302"/>
            <a:ext cx="5575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2021 </a:t>
            </a:r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has become the most popular web server.</a:t>
            </a:r>
          </a:p>
          <a:p>
            <a:r>
              <a:rPr lang="en-US" b="1">
                <a:solidFill>
                  <a:srgbClr val="FF0000"/>
                </a:solidFill>
              </a:rPr>
              <a:t>Apache</a:t>
            </a:r>
            <a:r>
              <a:rPr lang="en-US"/>
              <a:t> moved to the 2</a:t>
            </a:r>
            <a:r>
              <a:rPr lang="en-US" baseline="30000"/>
              <a:t>nd</a:t>
            </a:r>
            <a:r>
              <a:rPr lang="en-US"/>
              <a:t> place, and </a:t>
            </a:r>
            <a:r>
              <a:rPr lang="en-US" b="1">
                <a:solidFill>
                  <a:srgbClr val="00B0F0"/>
                </a:solidFill>
              </a:rPr>
              <a:t>Microsoft IIS</a:t>
            </a:r>
            <a:r>
              <a:rPr lang="en-US"/>
              <a:t> has very little popularity.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– very light, but very fast.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8FD03-1C82-214A-86B0-F42C124080E9}"/>
              </a:ext>
            </a:extLst>
          </p:cNvPr>
          <p:cNvSpPr txBox="1"/>
          <p:nvPr/>
        </p:nvSpPr>
        <p:spPr>
          <a:xfrm>
            <a:off x="88900" y="2512948"/>
            <a:ext cx="4502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Typical Python Architectures:</a:t>
            </a:r>
          </a:p>
          <a:p>
            <a:r>
              <a:rPr lang="en-US"/>
              <a:t>Nginx – Gunicorn</a:t>
            </a:r>
          </a:p>
          <a:p>
            <a:r>
              <a:rPr lang="en-US"/>
              <a:t>Nginx – Gunicorn – Flask</a:t>
            </a:r>
          </a:p>
          <a:p>
            <a:r>
              <a:rPr lang="en-US"/>
              <a:t>Nginx – Gunicorn – Uvcorn – FastAPI</a:t>
            </a:r>
          </a:p>
          <a:p>
            <a:r>
              <a:rPr lang="en-US"/>
              <a:t>Nginx Units – FastAPI</a:t>
            </a:r>
          </a:p>
          <a:p>
            <a:r>
              <a:rPr lang="en-US"/>
              <a:t>Nginx – Django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Typical node.js (Javascript) Architecture:</a:t>
            </a:r>
          </a:p>
          <a:p>
            <a:r>
              <a:rPr lang="en-US"/>
              <a:t>Nginx – Node</a:t>
            </a:r>
          </a:p>
        </p:txBody>
      </p:sp>
    </p:spTree>
    <p:extLst>
      <p:ext uri="{BB962C8B-B14F-4D97-AF65-F5344CB8AC3E}">
        <p14:creationId xmlns:p14="http://schemas.microsoft.com/office/powerpoint/2010/main" val="17892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Serving Active Content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7272299" y="126614"/>
            <a:ext cx="4829073" cy="3016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</a:t>
            </a:r>
          </a:p>
          <a:p>
            <a:r>
              <a:rPr lang="en-US" sz="1400"/>
              <a:t>an </a:t>
            </a:r>
            <a:r>
              <a:rPr lang="en-US" sz="1400" b="1">
                <a:solidFill>
                  <a:srgbClr val="FF0000"/>
                </a:solidFill>
              </a:rPr>
              <a:t>App. Server</a:t>
            </a:r>
            <a:r>
              <a:rPr lang="en-US" sz="1400"/>
              <a:t> behind the </a:t>
            </a:r>
            <a:r>
              <a:rPr lang="en-US" sz="1400" b="1">
                <a:solidFill>
                  <a:srgbClr val="FF0000"/>
                </a:solidFill>
              </a:rPr>
              <a:t>Web Server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2"/>
              </a:rPr>
              <a:t>https://en.wikipedia.org/wiki/Web_Server_Gateway_Interface</a:t>
            </a:r>
            <a:endParaRPr lang="en-US" sz="1400"/>
          </a:p>
          <a:p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200C7-EB88-5F44-8BE4-E89576FF55AB}"/>
              </a:ext>
            </a:extLst>
          </p:cNvPr>
          <p:cNvSpPr txBox="1"/>
          <p:nvPr/>
        </p:nvSpPr>
        <p:spPr>
          <a:xfrm>
            <a:off x="2100520" y="958714"/>
            <a:ext cx="11776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HTTP Web</a:t>
            </a:r>
          </a:p>
          <a:p>
            <a:r>
              <a:rPr lang="en-US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9A2D2-1D22-5D41-A075-A4FBD83343A2}"/>
              </a:ext>
            </a:extLst>
          </p:cNvPr>
          <p:cNvSpPr txBox="1"/>
          <p:nvPr/>
        </p:nvSpPr>
        <p:spPr>
          <a:xfrm>
            <a:off x="3991956" y="642668"/>
            <a:ext cx="15930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Static content</a:t>
            </a:r>
          </a:p>
          <a:p>
            <a:r>
              <a:rPr lang="en-US" sz="1200"/>
              <a:t>HTML, CSS, JS,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15CDB-FA03-E146-BEE4-CB6091BBE703}"/>
              </a:ext>
            </a:extLst>
          </p:cNvPr>
          <p:cNvSpPr txBox="1"/>
          <p:nvPr/>
        </p:nvSpPr>
        <p:spPr>
          <a:xfrm>
            <a:off x="3991956" y="1340764"/>
            <a:ext cx="159302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Active content</a:t>
            </a:r>
          </a:p>
          <a:p>
            <a:r>
              <a:rPr lang="en-US" sz="1200"/>
              <a:t>Python, Perl, PHP, .NET,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8294E-E650-1D4B-9D73-E209363C15A4}"/>
              </a:ext>
            </a:extLst>
          </p:cNvPr>
          <p:cNvSpPr txBox="1"/>
          <p:nvPr/>
        </p:nvSpPr>
        <p:spPr>
          <a:xfrm>
            <a:off x="209084" y="823403"/>
            <a:ext cx="140852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(Browser or mobile apps)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1B9DE-B602-F846-A407-5241FC5CDD86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1617607" y="1281880"/>
            <a:ext cx="482913" cy="31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286D21-23CF-0644-8AF3-E94A397EA99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278157" y="919667"/>
            <a:ext cx="713799" cy="3622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D0040D-E6CC-C84A-9B4E-FFF7E3F7CDF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3278157" y="1281880"/>
            <a:ext cx="713799" cy="4282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77230B-CD7A-8043-BF4C-CF30D64DC0F2}"/>
              </a:ext>
            </a:extLst>
          </p:cNvPr>
          <p:cNvSpPr txBox="1"/>
          <p:nvPr/>
        </p:nvSpPr>
        <p:spPr>
          <a:xfrm>
            <a:off x="0" y="4738063"/>
            <a:ext cx="3616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#!/usr/bin/perl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"Content-type:text/html\n\n"; 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"&lt;html&gt;Hello&lt;/html&gt;\n";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D7E43-F330-DF42-8040-71FBB37ED58B}"/>
              </a:ext>
            </a:extLst>
          </p:cNvPr>
          <p:cNvSpPr txBox="1"/>
          <p:nvPr/>
        </p:nvSpPr>
        <p:spPr>
          <a:xfrm>
            <a:off x="0" y="43209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CGI script (Perl)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1A590-2D27-A94F-A934-66097782D734}"/>
              </a:ext>
            </a:extLst>
          </p:cNvPr>
          <p:cNvSpPr txBox="1"/>
          <p:nvPr/>
        </p:nvSpPr>
        <p:spPr>
          <a:xfrm>
            <a:off x="2100520" y="2962293"/>
            <a:ext cx="1177637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Nginx</a:t>
            </a:r>
            <a:r>
              <a:rPr lang="en-US"/>
              <a:t> </a:t>
            </a:r>
            <a:br>
              <a:rPr lang="en-US"/>
            </a:br>
            <a:r>
              <a:rPr lang="en-US" sz="1400"/>
              <a:t>HTTP Web</a:t>
            </a:r>
          </a:p>
          <a:p>
            <a:r>
              <a:rPr lang="en-US" sz="1400"/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B0BE9-1024-CD4D-BC5C-2A692C689915}"/>
              </a:ext>
            </a:extLst>
          </p:cNvPr>
          <p:cNvSpPr txBox="1"/>
          <p:nvPr/>
        </p:nvSpPr>
        <p:spPr>
          <a:xfrm>
            <a:off x="3991956" y="2646247"/>
            <a:ext cx="15930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Static content</a:t>
            </a:r>
          </a:p>
          <a:p>
            <a:r>
              <a:rPr lang="en-US" sz="1200"/>
              <a:t>HTML, CSS, JS, Images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37BF79-6F85-8440-8D4C-61078C4FB69F}"/>
              </a:ext>
            </a:extLst>
          </p:cNvPr>
          <p:cNvSpPr txBox="1"/>
          <p:nvPr/>
        </p:nvSpPr>
        <p:spPr>
          <a:xfrm>
            <a:off x="3991956" y="3344343"/>
            <a:ext cx="1408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WSGI Server</a:t>
            </a:r>
          </a:p>
          <a:p>
            <a:r>
              <a:rPr lang="en-US" b="1">
                <a:solidFill>
                  <a:srgbClr val="FF0000"/>
                </a:solidFill>
              </a:rPr>
              <a:t>(Gunicorn)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0E81E3-3BB6-3142-AB4D-22FD8DBE1C80}"/>
              </a:ext>
            </a:extLst>
          </p:cNvPr>
          <p:cNvSpPr txBox="1"/>
          <p:nvPr/>
        </p:nvSpPr>
        <p:spPr>
          <a:xfrm>
            <a:off x="209084" y="3035528"/>
            <a:ext cx="14085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Browser</a:t>
            </a:r>
            <a:endParaRPr lang="en-US"/>
          </a:p>
          <a:p>
            <a:r>
              <a:rPr lang="en-US"/>
              <a:t>or app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ECDB5B-C6C7-774A-891C-8284AD3FEEC1}"/>
              </a:ext>
            </a:extLst>
          </p:cNvPr>
          <p:cNvCxnSpPr>
            <a:stCxn id="35" idx="3"/>
            <a:endCxn id="32" idx="1"/>
          </p:cNvCxnSpPr>
          <p:nvPr/>
        </p:nvCxnSpPr>
        <p:spPr>
          <a:xfrm>
            <a:off x="1617607" y="3358694"/>
            <a:ext cx="482913" cy="370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573894-9A91-3149-9236-14F770D371F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278157" y="2923246"/>
            <a:ext cx="713799" cy="4391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AF439-F4A5-A04F-A4DE-3CE5E21704A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3278157" y="3362403"/>
            <a:ext cx="713799" cy="3051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9A1D73-184E-5446-9FA6-DBFB4A70FC58}"/>
              </a:ext>
            </a:extLst>
          </p:cNvPr>
          <p:cNvSpPr txBox="1"/>
          <p:nvPr/>
        </p:nvSpPr>
        <p:spPr>
          <a:xfrm>
            <a:off x="5828969" y="3343367"/>
            <a:ext cx="1408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Flask Python App Server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B75E2A-326C-F14A-AF02-228E48021385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5400479" y="3666533"/>
            <a:ext cx="428490" cy="9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24EB8E-CF5A-9B4B-ADDF-B65D609E596C}"/>
              </a:ext>
            </a:extLst>
          </p:cNvPr>
          <p:cNvSpPr txBox="1"/>
          <p:nvPr/>
        </p:nvSpPr>
        <p:spPr>
          <a:xfrm>
            <a:off x="8846903" y="4738063"/>
            <a:ext cx="261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myconfig.cfg</a:t>
            </a:r>
          </a:p>
          <a:p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multiprocessing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 = "127.0.0.1:8010"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workers = 4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reload =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28465-1D0A-094F-9498-24FBF2FEAB6B}"/>
              </a:ext>
            </a:extLst>
          </p:cNvPr>
          <p:cNvSpPr txBox="1"/>
          <p:nvPr/>
        </p:nvSpPr>
        <p:spPr>
          <a:xfrm>
            <a:off x="3840479" y="4729929"/>
            <a:ext cx="4364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myapp.py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python gunicorn -c myconfig.cfg myapp:app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app(environ, start_response):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data = b"Hello, World!\n"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start_response("200 OK", [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    ("Content-Type", "text/plain"),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    ("Content-Length", str(len(data)))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])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return iter([data])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E6CA3-8E11-FC49-8C2F-3E4928F763B9}"/>
              </a:ext>
            </a:extLst>
          </p:cNvPr>
          <p:cNvSpPr txBox="1"/>
          <p:nvPr/>
        </p:nvSpPr>
        <p:spPr>
          <a:xfrm>
            <a:off x="3840478" y="4312834"/>
            <a:ext cx="384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WSGI script (Python, Gunicorn)</a:t>
            </a:r>
          </a:p>
        </p:txBody>
      </p:sp>
    </p:spTree>
    <p:extLst>
      <p:ext uri="{BB962C8B-B14F-4D97-AF65-F5344CB8AC3E}">
        <p14:creationId xmlns:p14="http://schemas.microsoft.com/office/powerpoint/2010/main" val="22860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C7F60-956A-8441-AB7A-DD5BAFAA0D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52" y="1045543"/>
            <a:ext cx="5942448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3D4412-EAC5-9B4F-B7F0-F9808525B3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92" y="5323869"/>
            <a:ext cx="4057650" cy="1475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A20D0D-AAE7-B14B-954A-5F0E5C659A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9160" y="5150713"/>
            <a:ext cx="4641850" cy="628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D9985-47D1-0A4C-8AE2-0961432871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795" y="68727"/>
            <a:ext cx="3514194" cy="1239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WebApps</a:t>
            </a:r>
          </a:p>
          <a:p>
            <a:r>
              <a:rPr lang="en-US" b="1"/>
              <a:t>Serving pages and APIs using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B82CB-004B-0C44-B208-051FF3449E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894" y="6119979"/>
            <a:ext cx="1340191" cy="60687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423DB-538C-0E40-8293-41B2E5DC9FA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5489" y="6149348"/>
            <a:ext cx="2403502" cy="4958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17C21F3-DA10-4748-8DEB-27F74AE34EAA}"/>
              </a:ext>
            </a:extLst>
          </p:cNvPr>
          <p:cNvSpPr/>
          <p:nvPr/>
        </p:nvSpPr>
        <p:spPr>
          <a:xfrm>
            <a:off x="8883040" y="6253227"/>
            <a:ext cx="352697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4FC15-C78C-B540-8200-7AFFC6F3357A}"/>
              </a:ext>
            </a:extLst>
          </p:cNvPr>
          <p:cNvSpPr txBox="1"/>
          <p:nvPr/>
        </p:nvSpPr>
        <p:spPr>
          <a:xfrm>
            <a:off x="153552" y="4173510"/>
            <a:ext cx="2459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Note:</a:t>
            </a:r>
          </a:p>
          <a:p>
            <a:r>
              <a:rPr lang="en-US" sz="1400">
                <a:solidFill>
                  <a:srgbClr val="00B0F0"/>
                </a:solidFill>
              </a:rPr>
              <a:t>Azure, AWS, and Google cloud</a:t>
            </a:r>
          </a:p>
          <a:p>
            <a:r>
              <a:rPr lang="en-US" sz="1400">
                <a:solidFill>
                  <a:srgbClr val="00B0F0"/>
                </a:solidFill>
              </a:rPr>
              <a:t>offer Load Balancing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5F62B-A122-0C49-B007-A648484F266B}"/>
              </a:ext>
            </a:extLst>
          </p:cNvPr>
          <p:cNvSpPr txBox="1"/>
          <p:nvPr/>
        </p:nvSpPr>
        <p:spPr>
          <a:xfrm>
            <a:off x="3490257" y="4585205"/>
            <a:ext cx="273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You can scale using multiple servers, or multiple docker containers managed by kubernetes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6681548" y="1601480"/>
            <a:ext cx="5494349" cy="2369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an App. Server behind the Web Server.</a:t>
            </a:r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8"/>
              </a:rPr>
              <a:t>https://en.wikipedia.org/wiki/Web_Server_Gateway_Interface</a:t>
            </a:r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9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10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46A91-2F1F-DC4A-9F44-F5C8F57BDE1C}"/>
              </a:ext>
            </a:extLst>
          </p:cNvPr>
          <p:cNvSpPr txBox="1"/>
          <p:nvPr/>
        </p:nvSpPr>
        <p:spPr>
          <a:xfrm>
            <a:off x="6716309" y="4598410"/>
            <a:ext cx="380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Two ways to use ASGI with FastAPI: </a:t>
            </a:r>
          </a:p>
        </p:txBody>
      </p:sp>
    </p:spTree>
    <p:extLst>
      <p:ext uri="{BB962C8B-B14F-4D97-AF65-F5344CB8AC3E}">
        <p14:creationId xmlns:p14="http://schemas.microsoft.com/office/powerpoint/2010/main" val="55102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0607A-C94C-FB44-99D3-B1BF2D6DF3E1}"/>
              </a:ext>
            </a:extLst>
          </p:cNvPr>
          <p:cNvSpPr txBox="1"/>
          <p:nvPr/>
        </p:nvSpPr>
        <p:spPr>
          <a:xfrm>
            <a:off x="1" y="0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FastAPI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262B-424E-EB42-8017-B657B58F9B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479" y="261610"/>
            <a:ext cx="3342063" cy="654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EDDE3-E1BF-0A4C-A435-032C1657D51E}"/>
              </a:ext>
            </a:extLst>
          </p:cNvPr>
          <p:cNvSpPr txBox="1"/>
          <p:nvPr/>
        </p:nvSpPr>
        <p:spPr>
          <a:xfrm>
            <a:off x="108504" y="1324762"/>
            <a:ext cx="59874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Modern (since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Fast: Very high performance, on par with NodeJS and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Pydantic</a:t>
            </a:r>
            <a:r>
              <a:rPr lang="en-US" sz="1400"/>
              <a:t> for type hints checks - </a:t>
            </a:r>
            <a:r>
              <a:rPr lang="en-US" sz="1400">
                <a:hlinkClick r:id="rId3"/>
              </a:rPr>
              <a:t>https://pydantic-docs.helpmanual.io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Starlette</a:t>
            </a:r>
            <a:r>
              <a:rPr lang="en-US" sz="1400"/>
              <a:t>, but provides more features - </a:t>
            </a:r>
            <a:r>
              <a:rPr lang="en-US" sz="1400">
                <a:hlinkClick r:id="rId4"/>
              </a:rPr>
              <a:t>https://www.starlette.io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Fewer bugs, reduce developer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Intuitive: Great editor support, auti-completion, fast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use and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Short: Minimize code duplication. Multiple features from each parameter declaration. Fewer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Robust: Get production-ready code. With automatic interactive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Standards-based: Based on </a:t>
            </a:r>
            <a:r>
              <a:rPr lang="en-US" sz="1400" b="1">
                <a:solidFill>
                  <a:srgbClr val="00B050"/>
                </a:solidFill>
              </a:rPr>
              <a:t>OpenAPI</a:t>
            </a:r>
            <a:r>
              <a:rPr lang="en-US" sz="1400"/>
              <a:t> (previously known as Swagger) and JSON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Uvicorn</a:t>
            </a:r>
            <a:r>
              <a:rPr lang="en-US" sz="1400"/>
              <a:t> - The lightning-fast ASGI server.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https://www.uvicorn.org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Implements </a:t>
            </a:r>
            <a:r>
              <a:rPr lang="en-US" sz="1400" b="1">
                <a:solidFill>
                  <a:srgbClr val="00B050"/>
                </a:solidFill>
              </a:rPr>
              <a:t>ASGI</a:t>
            </a:r>
            <a:r>
              <a:rPr lang="en-US" sz="1400"/>
              <a:t> (Asynchronous Server Gateway Interface)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https://asgi.readthedocs.io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uvloops</a:t>
            </a:r>
            <a:r>
              <a:rPr lang="en-US" sz="1400"/>
              <a:t> - fast, drop-in replacement of the built-in asyncio event loop. </a:t>
            </a:r>
            <a:br>
              <a:rPr lang="en-US" sz="1400"/>
            </a:br>
            <a:r>
              <a:rPr lang="en-US" sz="1400" b="1">
                <a:solidFill>
                  <a:srgbClr val="00B050"/>
                </a:solidFill>
              </a:rPr>
              <a:t>uvloop</a:t>
            </a:r>
            <a:r>
              <a:rPr lang="en-US" sz="1400"/>
              <a:t> is implemented in Cython and uses libuv under the hood.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https://github.com/MagicStack/uvloop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httptools</a:t>
            </a:r>
            <a:r>
              <a:rPr lang="en-US" sz="1400"/>
              <a:t> - a Python binding for the nodejs HTTP parser.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https://github.com/MagicStack/httptools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3E77-630E-2D41-A54A-79B17C8AE873}"/>
              </a:ext>
            </a:extLst>
          </p:cNvPr>
          <p:cNvSpPr txBox="1"/>
          <p:nvPr/>
        </p:nvSpPr>
        <p:spPr>
          <a:xfrm>
            <a:off x="1" y="435592"/>
            <a:ext cx="549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fast web framework for building APIs with Python 3.6+ </a:t>
            </a:r>
            <a:endParaRPr lang="en-US" sz="1200" b="1"/>
          </a:p>
          <a:p>
            <a:r>
              <a:rPr lang="en-US" sz="1200" b="1"/>
              <a:t>Documentation</a:t>
            </a:r>
            <a:r>
              <a:rPr lang="en-US" sz="1200"/>
              <a:t>: </a:t>
            </a:r>
            <a:r>
              <a:rPr lang="en-US" sz="1200">
                <a:hlinkClick r:id="rId9"/>
              </a:rPr>
              <a:t>https://fastapi.tiangolo.com</a:t>
            </a:r>
            <a:endParaRPr lang="en-US" sz="1200"/>
          </a:p>
          <a:p>
            <a:r>
              <a:rPr lang="en-US" sz="1200" b="1"/>
              <a:t>Source Code</a:t>
            </a:r>
            <a:r>
              <a:rPr lang="en-US" sz="1200"/>
              <a:t>: </a:t>
            </a:r>
            <a:r>
              <a:rPr lang="en-US" sz="1200">
                <a:hlinkClick r:id="rId10"/>
              </a:rPr>
              <a:t>https://github.com/tiangolo/fastapi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224A-4820-5E44-ACAD-3C9D8216FF20}"/>
              </a:ext>
            </a:extLst>
          </p:cNvPr>
          <p:cNvSpPr txBox="1"/>
          <p:nvPr/>
        </p:nvSpPr>
        <p:spPr>
          <a:xfrm>
            <a:off x="6868980" y="1484793"/>
            <a:ext cx="4938793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Comparing with Flask</a:t>
            </a:r>
          </a:p>
          <a:p>
            <a:r>
              <a:rPr lang="en-US" sz="1400">
                <a:hlinkClick r:id="rId11"/>
              </a:rPr>
              <a:t>https://towardsdatascience.com/understanding-flask-vs-fastapi-web-framework-fe12bb58ee75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Flask</a:t>
            </a:r>
            <a:r>
              <a:rPr lang="en-US" sz="1400"/>
              <a:t> (since 2010) is a micro web framework written in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minimal amount of coding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setup, flexible, fast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built on WSGI (Python Web Server Gateway Interface) </a:t>
            </a:r>
            <a:br>
              <a:rPr lang="en-US" sz="1400"/>
            </a:br>
            <a:r>
              <a:rPr lang="en-US" sz="1400"/>
              <a:t>whereby the server will tie up a worker for each request.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FastAPI</a:t>
            </a:r>
            <a:r>
              <a:rPr lang="en-US" sz="1400"/>
              <a:t> (since 2018) – similar to Flask,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faster than Flask because it is built on ASGI (Asynchronous Server Gateway Interface), whereby it supports concurrency / asynchronous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generates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creates interactive GUI (Swagger UI) for testing</a:t>
            </a:r>
          </a:p>
        </p:txBody>
      </p:sp>
    </p:spTree>
    <p:extLst>
      <p:ext uri="{BB962C8B-B14F-4D97-AF65-F5344CB8AC3E}">
        <p14:creationId xmlns:p14="http://schemas.microsoft.com/office/powerpoint/2010/main" val="231667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5A735-B1FD-D74E-8BE7-D1C9221BEDF3}"/>
              </a:ext>
            </a:extLst>
          </p:cNvPr>
          <p:cNvSpPr txBox="1"/>
          <p:nvPr/>
        </p:nvSpPr>
        <p:spPr>
          <a:xfrm>
            <a:off x="7503323" y="461736"/>
            <a:ext cx="4644447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ajax - </a:t>
            </a:r>
            <a:r>
              <a:rPr lang="en-US" sz="1100">
                <a:hlinkClick r:id="rId2"/>
              </a:rPr>
              <a:t>https://en.wikipedia.org/wiki/Ajax_(programming)</a:t>
            </a:r>
            <a:r>
              <a:rPr lang="en-US" sz="1100"/>
              <a:t> -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jQuery - </a:t>
            </a:r>
            <a:r>
              <a:rPr lang="en-US" sz="1100">
                <a:hlinkClick r:id="rId3"/>
              </a:rPr>
              <a:t>https://jquery.com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node.js - </a:t>
            </a:r>
            <a:r>
              <a:rPr lang="en-US" sz="1100">
                <a:hlinkClick r:id="rId4"/>
              </a:rPr>
              <a:t>https://nodejs.org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AngularJS - </a:t>
            </a:r>
            <a:r>
              <a:rPr lang="en-US" sz="1100">
                <a:hlinkClick r:id="rId5"/>
              </a:rPr>
              <a:t>https://en.wikipedia.org/wiki/AngularJS</a:t>
            </a:r>
            <a:r>
              <a:rPr lang="en-US" sz="1100"/>
              <a:t> 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6"/>
              </a:rPr>
              <a:t>https://angularjs.org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React - </a:t>
            </a:r>
            <a:r>
              <a:rPr lang="en-US" sz="1100">
                <a:hlinkClick r:id="rId7"/>
              </a:rPr>
              <a:t>https://en.wikipedia.org/wiki/React_(JavaScript_library)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8"/>
              </a:rPr>
              <a:t>https://reactjs.org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npm - </a:t>
            </a:r>
            <a:r>
              <a:rPr lang="en-US" sz="1100">
                <a:hlinkClick r:id="rId9"/>
              </a:rPr>
              <a:t>https://www.npmjs.com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0"/>
              </a:rPr>
              <a:t>https://en.wikipedia.org/wiki/Npm_(software)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Vue.js - </a:t>
            </a:r>
            <a:r>
              <a:rPr lang="en-US" sz="1100">
                <a:hlinkClick r:id="rId11"/>
              </a:rPr>
              <a:t>https://en.wikipedia.org/wiki/Vue.js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2"/>
              </a:rPr>
              <a:t>https://vuejs.org</a:t>
            </a:r>
            <a:r>
              <a:rPr lang="en-US" sz="1100"/>
              <a:t> - </a:t>
            </a:r>
            <a:r>
              <a:rPr lang="en-US" sz="1100">
                <a:hlinkClick r:id="rId13"/>
              </a:rPr>
              <a:t>https://cli.vuejs.org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Redux - </a:t>
            </a:r>
            <a:r>
              <a:rPr lang="en-US" sz="1100">
                <a:hlinkClick r:id="rId14"/>
              </a:rPr>
              <a:t>https://en.wikipedia.org/wiki/Redux_(JavaScript_library)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Typescript - </a:t>
            </a:r>
            <a:r>
              <a:rPr lang="en-US" sz="1100">
                <a:hlinkClick r:id="rId15"/>
              </a:rPr>
              <a:t>https://en.wikipedia.org/wiki/TypeScript</a:t>
            </a:r>
            <a:r>
              <a:rPr lang="en-US" sz="11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NativeScript - </a:t>
            </a:r>
            <a:r>
              <a:rPr lang="en-US" sz="1100">
                <a:hlinkClick r:id="rId16"/>
              </a:rPr>
              <a:t>https://nativescript.org</a:t>
            </a:r>
            <a:r>
              <a:rPr lang="en-US" sz="1100"/>
              <a:t> – mobile apps</a:t>
            </a:r>
          </a:p>
          <a:p>
            <a:endParaRPr lang="en-US" sz="1100"/>
          </a:p>
          <a:p>
            <a:r>
              <a:rPr lang="en-US" sz="1100" b="1">
                <a:solidFill>
                  <a:srgbClr val="00B050"/>
                </a:solidFill>
              </a:rPr>
              <a:t>More 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Loopback.io -</a:t>
            </a:r>
            <a:r>
              <a:rPr lang="en-US" sz="1100">
                <a:hlinkClick r:id="rId17"/>
              </a:rPr>
              <a:t> https://loopback.io/</a:t>
            </a:r>
            <a:r>
              <a:rPr lang="en-US" sz="1100"/>
              <a:t> - node.js + 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form.io - </a:t>
            </a:r>
            <a:r>
              <a:rPr lang="en-US" sz="1100">
                <a:hlinkClick r:id="rId18"/>
              </a:rPr>
              <a:t>https://www.form.io/</a:t>
            </a:r>
            <a:r>
              <a:rPr lang="en-US" sz="1100"/>
              <a:t> - create forms and APIs,</a:t>
            </a:r>
            <a:br>
              <a:rPr lang="en-US" sz="1100"/>
            </a:br>
            <a:r>
              <a:rPr lang="en-US" sz="1100"/>
              <a:t>very good, uses mongo.db, opensource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heroku - </a:t>
            </a:r>
            <a:r>
              <a:rPr lang="en-US" sz="1100">
                <a:hlinkClick r:id="rId19"/>
              </a:rPr>
              <a:t>https://www.heroku.com/</a:t>
            </a:r>
            <a:r>
              <a:rPr lang="en-US" sz="1100"/>
              <a:t> - container-based cloud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Swagger.io - </a:t>
            </a:r>
            <a:r>
              <a:rPr lang="en-US" sz="1100">
                <a:hlinkClick r:id="rId20"/>
              </a:rPr>
              <a:t>https://swagger.io</a:t>
            </a:r>
            <a:r>
              <a:rPr lang="en-US" sz="1100"/>
              <a:t> – build API, 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expressJS - </a:t>
            </a:r>
            <a:r>
              <a:rPr lang="en-US" sz="1100">
                <a:hlinkClick r:id="rId21"/>
              </a:rPr>
              <a:t>https://expressjs.com</a:t>
            </a:r>
            <a:r>
              <a:rPr lang="en-US" sz="1100"/>
              <a:t> - Node 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Yeoman.io - </a:t>
            </a:r>
            <a:r>
              <a:rPr lang="en-US" sz="1100">
                <a:hlinkClick r:id="rId22"/>
              </a:rPr>
              <a:t>https://yeoman.io</a:t>
            </a:r>
            <a:r>
              <a:rPr lang="en-US" sz="1100"/>
              <a:t> – tools for JS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Mustache - </a:t>
            </a:r>
            <a:r>
              <a:rPr lang="en-US" sz="1100">
                <a:hlinkClick r:id="rId23"/>
              </a:rPr>
              <a:t>https://github.com/mustache</a:t>
            </a:r>
            <a:r>
              <a:rPr lang="en-US" sz="1100"/>
              <a:t> -  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Joe Orr - </a:t>
            </a:r>
            <a:r>
              <a:rPr lang="en-US" sz="1100">
                <a:hlinkClick r:id="rId24"/>
              </a:rPr>
              <a:t>https://kaleguy.github.io/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Fiddler – web debugger tool</a:t>
            </a:r>
            <a:br>
              <a:rPr lang="en-US" sz="1100"/>
            </a:br>
            <a:r>
              <a:rPr lang="en-US" sz="1100"/>
              <a:t> - </a:t>
            </a:r>
            <a:r>
              <a:rPr lang="en-US" sz="1100">
                <a:hlinkClick r:id="rId25"/>
              </a:rPr>
              <a:t>https://en.wikipedia.org/wiki/Fiddler_(software)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lodash JS library - </a:t>
            </a:r>
            <a:r>
              <a:rPr lang="en-US" sz="1100">
                <a:hlinkClick r:id="rId26"/>
              </a:rPr>
              <a:t>https://en.wikipedia.org/wiki/Lodash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RxJS - reactive library - </a:t>
            </a:r>
            <a:r>
              <a:rPr lang="en-US" sz="1100">
                <a:hlinkClick r:id="rId27"/>
              </a:rPr>
              <a:t>https://rxjs-dev.firebaseapp.com/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Svelte - </a:t>
            </a:r>
            <a:r>
              <a:rPr lang="en-US" sz="1100">
                <a:hlinkClick r:id="rId28"/>
              </a:rPr>
              <a:t>https://en.wikipedia.org/wiki/Svelte</a:t>
            </a:r>
            <a:r>
              <a:rPr lang="en-US" sz="1100"/>
              <a:t> – frontend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Vercel - </a:t>
            </a:r>
            <a:r>
              <a:rPr lang="en-US" sz="1100">
                <a:hlinkClick r:id="rId29"/>
              </a:rPr>
              <a:t>https://vercel.com</a:t>
            </a:r>
            <a:r>
              <a:rPr lang="en-US" sz="1100"/>
              <a:t> - platform for frontend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GitPod.io - </a:t>
            </a:r>
            <a:r>
              <a:rPr lang="en-US" sz="1100">
                <a:hlinkClick r:id="rId30"/>
              </a:rPr>
              <a:t>https://www.gitpod.io</a:t>
            </a:r>
            <a:r>
              <a:rPr lang="en-US" sz="1100"/>
              <a:t> - VS Code or  JetBrains in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2819F-408B-1141-B500-94A88DE1AB61}"/>
              </a:ext>
            </a:extLst>
          </p:cNvPr>
          <p:cNvSpPr txBox="1"/>
          <p:nvPr/>
        </p:nvSpPr>
        <p:spPr>
          <a:xfrm>
            <a:off x="0" y="97536"/>
            <a:ext cx="198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8F393-9E85-4641-AF9A-5C6B62B5F773}"/>
              </a:ext>
            </a:extLst>
          </p:cNvPr>
          <p:cNvSpPr txBox="1"/>
          <p:nvPr/>
        </p:nvSpPr>
        <p:spPr>
          <a:xfrm>
            <a:off x="44230" y="620756"/>
            <a:ext cx="50352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1996 – AJAX (Asynchronous JavaScript And XML)</a:t>
            </a:r>
          </a:p>
          <a:p>
            <a:endParaRPr lang="en-US" sz="1400"/>
          </a:p>
          <a:p>
            <a:r>
              <a:rPr lang="en-US" sz="1400"/>
              <a:t>2006 – jQuery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2009 – </a:t>
            </a:r>
            <a:r>
              <a:rPr lang="en-US" sz="1400" b="1">
                <a:solidFill>
                  <a:srgbClr val="FF0000"/>
                </a:solidFill>
              </a:rPr>
              <a:t>Node.js (server-side)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2010 – AngularJS (Google) </a:t>
            </a:r>
            <a:br>
              <a:rPr lang="en-US" sz="1400"/>
            </a:br>
            <a:r>
              <a:rPr lang="en-US" sz="1400"/>
              <a:t>             JavaScript MVC framework</a:t>
            </a:r>
          </a:p>
          <a:p>
            <a:endParaRPr lang="en-US" sz="1400"/>
          </a:p>
          <a:p>
            <a:r>
              <a:rPr lang="en-US" sz="1400"/>
              <a:t>2013 – React (Facebook)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npm registry </a:t>
            </a:r>
          </a:p>
          <a:p>
            <a:r>
              <a:rPr lang="en-US" sz="1400"/>
              <a:t>             repository for frontend packages</a:t>
            </a:r>
          </a:p>
          <a:p>
            <a:endParaRPr lang="en-US" sz="1400"/>
          </a:p>
          <a:p>
            <a:r>
              <a:rPr lang="en-US" sz="1400"/>
              <a:t>2014 – Vue.js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NativeScript (mobile apps)</a:t>
            </a:r>
          </a:p>
          <a:p>
            <a:endParaRPr lang="en-US" sz="1400"/>
          </a:p>
          <a:p>
            <a:r>
              <a:rPr lang="en-US" sz="1400"/>
              <a:t>2015 – Redux Library (maange state,</a:t>
            </a:r>
          </a:p>
          <a:p>
            <a:r>
              <a:rPr lang="en-US" sz="1400"/>
              <a:t>             used with React or Angular)</a:t>
            </a:r>
          </a:p>
          <a:p>
            <a:endParaRPr lang="en-US" sz="1400"/>
          </a:p>
          <a:p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36AC0-508D-E842-83FB-4561577E6FFE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8888" y="2358336"/>
            <a:ext cx="2688145" cy="74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1B7B9-0A80-0042-95A7-48CA9D7EA619}"/>
              </a:ext>
            </a:extLst>
          </p:cNvPr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173" y="3099762"/>
            <a:ext cx="1789430" cy="79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BEA0B-F72D-284B-8E9A-19414F0A394E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928" y="1043447"/>
            <a:ext cx="1842008" cy="470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B6A12-E6C5-0043-BDD9-5A034719E4EE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1465" y="4159737"/>
            <a:ext cx="1153835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7BA6C-C513-2949-9EFD-9939794CDA3D}"/>
              </a:ext>
            </a:extLst>
          </p:cNvPr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758" y="5798059"/>
            <a:ext cx="711835" cy="899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9CEC2-1939-A24D-8D39-8461F896D5F1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71" y="4418829"/>
            <a:ext cx="1490850" cy="518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A98F3-AF46-7748-B89F-67165C65564B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1878" y="1600301"/>
            <a:ext cx="1789430" cy="557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4D6910-46F3-CF4F-9F59-C253AA405751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387" y="4998565"/>
            <a:ext cx="711835" cy="7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DD586-5839-0943-904F-385E79CC0859}"/>
              </a:ext>
            </a:extLst>
          </p:cNvPr>
          <p:cNvSpPr txBox="1"/>
          <p:nvPr/>
        </p:nvSpPr>
        <p:spPr>
          <a:xfrm>
            <a:off x="151076" y="929243"/>
            <a:ext cx="4725724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Load Balancers</a:t>
            </a:r>
          </a:p>
          <a:p>
            <a:r>
              <a:rPr lang="en-US" sz="1400"/>
              <a:t>In front of your web application you may have a load balancer.</a:t>
            </a:r>
          </a:p>
          <a:p>
            <a:r>
              <a:rPr lang="en-US" sz="1400"/>
              <a:t>All three major clouds provide load balancers: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AWS</a:t>
            </a:r>
            <a:r>
              <a:rPr lang="en-US" sz="1200"/>
              <a:t> - </a:t>
            </a:r>
            <a:r>
              <a:rPr lang="en-US" sz="1200">
                <a:hlinkClick r:id="rId2"/>
              </a:rPr>
              <a:t>https://docs.aws.amazon.com/AmazonECS/latest/developerguide/load-balancer-types.html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</a:t>
            </a:r>
            <a:r>
              <a:rPr lang="en-US" sz="1200"/>
              <a:t> - </a:t>
            </a:r>
            <a:r>
              <a:rPr lang="en-US" sz="1200">
                <a:hlinkClick r:id="rId3"/>
              </a:rPr>
              <a:t>https://docs.microsoft.com/en-us/azure/load-balancer/load-balancer-overview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GCP </a:t>
            </a:r>
            <a:r>
              <a:rPr lang="en-US" sz="1200"/>
              <a:t>- </a:t>
            </a:r>
            <a:r>
              <a:rPr lang="en-US" sz="1200">
                <a:hlinkClick r:id="rId4"/>
              </a:rPr>
              <a:t>https://cloud.google.com/load-balancing</a:t>
            </a:r>
            <a:endParaRPr lang="en-US" sz="1200"/>
          </a:p>
          <a:p>
            <a:r>
              <a:rPr lang="en-US" sz="1400"/>
              <a:t> </a:t>
            </a:r>
          </a:p>
          <a:p>
            <a:r>
              <a:rPr lang="en-US" sz="1400"/>
              <a:t>You may also use Nginx to route requests to application servers and to serve static html pages:</a:t>
            </a:r>
          </a:p>
          <a:p>
            <a:r>
              <a:rPr lang="en-US" sz="1400"/>
              <a:t>   </a:t>
            </a:r>
            <a:r>
              <a:rPr lang="en-US" sz="1400">
                <a:hlinkClick r:id="rId5"/>
              </a:rPr>
              <a:t>https://en.wikipedia.org/wiki/Nginx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E6F61-6140-C649-A45F-EA029758965F}"/>
              </a:ext>
            </a:extLst>
          </p:cNvPr>
          <p:cNvSpPr txBox="1"/>
          <p:nvPr/>
        </p:nvSpPr>
        <p:spPr>
          <a:xfrm>
            <a:off x="151076" y="3878427"/>
            <a:ext cx="4725724" cy="2708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Templates:</a:t>
            </a:r>
          </a:p>
          <a:p>
            <a:r>
              <a:rPr lang="en-US" sz="1400" b="1">
                <a:solidFill>
                  <a:srgbClr val="FF0000"/>
                </a:solidFill>
              </a:rPr>
              <a:t>Responsive HTML templates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(top menu changes to hamburger for narrow screen)</a:t>
            </a:r>
          </a:p>
          <a:p>
            <a:endParaRPr lang="en-US" sz="1400"/>
          </a:p>
          <a:p>
            <a:r>
              <a:rPr lang="en-US" sz="1400"/>
              <a:t>You can google for something like this: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compatible website template free download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html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responsive website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shopify templates</a:t>
            </a:r>
          </a:p>
          <a:p>
            <a:endParaRPr lang="en-US" sz="1400"/>
          </a:p>
          <a:p>
            <a:r>
              <a:rPr lang="en-US" sz="1400"/>
              <a:t>Example of good template for </a:t>
            </a:r>
            <a:r>
              <a:rPr lang="en-US" sz="1400" b="1">
                <a:solidFill>
                  <a:srgbClr val="00B050"/>
                </a:solidFill>
              </a:rPr>
              <a:t>Jekyll</a:t>
            </a:r>
            <a:r>
              <a:rPr lang="en-US" sz="1400"/>
              <a:t> (static site generator):</a:t>
            </a:r>
          </a:p>
          <a:p>
            <a:r>
              <a:rPr lang="en-US" sz="1200"/>
              <a:t> - </a:t>
            </a:r>
            <a:r>
              <a:rPr lang="en-US" sz="1200">
                <a:hlinkClick r:id="rId6"/>
              </a:rPr>
              <a:t>https://mademistakes.com/work/minimal-mistakes-jekyll-theme/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52F88-6D2B-794E-AEDE-BAA411983336}"/>
              </a:ext>
            </a:extLst>
          </p:cNvPr>
          <p:cNvSpPr txBox="1"/>
          <p:nvPr/>
        </p:nvSpPr>
        <p:spPr>
          <a:xfrm>
            <a:off x="6202019" y="305429"/>
            <a:ext cx="494305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Web Server Frameworks:</a:t>
            </a:r>
          </a:p>
          <a:p>
            <a:r>
              <a:rPr lang="en-US" sz="1400"/>
              <a:t>  - Python-based (Django, Flask, gunicorn, FastAPI, etc.)</a:t>
            </a:r>
          </a:p>
          <a:p>
            <a:r>
              <a:rPr lang="en-US" sz="1400"/>
              <a:t>  - node.js + TypeScript</a:t>
            </a:r>
          </a:p>
          <a:p>
            <a:r>
              <a:rPr lang="en-US" sz="1400"/>
              <a:t>  - Flutter (widgets) - </a:t>
            </a:r>
            <a:r>
              <a:rPr lang="en-US" sz="1200">
                <a:hlinkClick r:id="rId7"/>
              </a:rPr>
              <a:t>https://en.wikipedia.org/wiki/Flutter_(software)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33932-ED34-5D43-88A9-9F3E91CD758F}"/>
              </a:ext>
            </a:extLst>
          </p:cNvPr>
          <p:cNvSpPr txBox="1"/>
          <p:nvPr/>
        </p:nvSpPr>
        <p:spPr>
          <a:xfrm>
            <a:off x="151076" y="135791"/>
            <a:ext cx="549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Technologies – continued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72ABB-35C4-A647-8CB2-387AAC02F991}"/>
              </a:ext>
            </a:extLst>
          </p:cNvPr>
          <p:cNvSpPr txBox="1"/>
          <p:nvPr/>
        </p:nvSpPr>
        <p:spPr>
          <a:xfrm>
            <a:off x="6202019" y="2166367"/>
            <a:ext cx="467801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Django/Python provides authentication, sessions, and caching  out-of-the-box: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https://en.wikipedia.org/wiki/Django_(web_framework)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https://www.django-rest-framework.org</a:t>
            </a:r>
            <a:r>
              <a:rPr lang="en-US" sz="1400"/>
              <a:t> 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38B6F-4E98-B94F-835D-CF12D8A94FC5}"/>
              </a:ext>
            </a:extLst>
          </p:cNvPr>
          <p:cNvSpPr txBox="1"/>
          <p:nvPr/>
        </p:nvSpPr>
        <p:spPr>
          <a:xfrm>
            <a:off x="5665834" y="3598523"/>
            <a:ext cx="6015427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All major clouds provide tools for Authentication/Authorization</a:t>
            </a:r>
          </a:p>
          <a:p>
            <a:endParaRPr lang="en-US" sz="16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AWS Single Sign-On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0"/>
              </a:rPr>
              <a:t>https://docs.aws.amazon.com/singlesignon/latest/userguide/what-is.html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Azure Active Directory SSO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1"/>
              </a:rPr>
              <a:t>https://docs.microsoft.com/en-us/azure/active-directory/hybrid/how-to-connect-sso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Google: OpenID Connect</a:t>
            </a:r>
            <a:r>
              <a:rPr lang="en-US" sz="1600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2"/>
              </a:rPr>
              <a:t>https://developers.google.com/identity/protocols/oauth2/openid-connect</a:t>
            </a:r>
            <a:r>
              <a:rPr lang="en-US" sz="1200"/>
              <a:t> 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19FA5-7DF1-F940-8A50-332E4E39420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0944" y="4510107"/>
            <a:ext cx="812800" cy="3937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5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Web 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04753" y="1001705"/>
            <a:ext cx="68164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Single Sign-On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(Security Assertion Markup Language (XML))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(Open Authorization)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open standard for access delegation, commonly used as a way for Internet users to grant websites or applications access to their information on other websites but without giving them the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 vs 2-legged OAuth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Typical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OAuth flow involves three parties: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end-user (or resource owner),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client (the third-party application),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and the server (or authorization server).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term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used to describe an OAuth-authenticated request without the end-user involved. Client credentials (identifier and secret) are used to calculate a request signature. 2-legged request don't include an access token or access token secret. These two values are basically empty strings.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ADCC0-1202-8A42-95F1-D32442150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2130" y="292387"/>
            <a:ext cx="2671396" cy="2238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DF15F-C93E-604D-AA13-6AED0F88905C}"/>
              </a:ext>
            </a:extLst>
          </p:cNvPr>
          <p:cNvSpPr txBox="1"/>
          <p:nvPr/>
        </p:nvSpPr>
        <p:spPr>
          <a:xfrm>
            <a:off x="104753" y="4965461"/>
            <a:ext cx="643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Single_sign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Security_Assertion_Markup_Language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  (SAML)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oauth.net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/2/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stackoverflow.com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/questions/13369516/why-is-there-3-legged-oauth2-when-2-legged-works-so-well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E6D9-50E5-8749-AF2D-B7F9C6A15D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89" y="292101"/>
            <a:ext cx="3742559" cy="1152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7A7D7-F2C8-2445-A459-85DB789BBF79}"/>
              </a:ext>
            </a:extLst>
          </p:cNvPr>
          <p:cNvSpPr txBox="1"/>
          <p:nvPr/>
        </p:nvSpPr>
        <p:spPr>
          <a:xfrm>
            <a:off x="6179638" y="0"/>
            <a:ext cx="109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endParaRPr lang="en-US" sz="1600" b="1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E0341-51E9-BA4F-A973-A2C07A7F11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088" y="2978415"/>
            <a:ext cx="4285159" cy="37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2288</Words>
  <Application>Microsoft Macintosh PowerPoint</Application>
  <PresentationFormat>Widescreen</PresentationFormat>
  <Paragraphs>263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420</cp:revision>
  <dcterms:created xsi:type="dcterms:W3CDTF">2018-10-10T17:24:46Z</dcterms:created>
  <dcterms:modified xsi:type="dcterms:W3CDTF">2022-10-24T14:21:50Z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2022-10-24T14:21:50Z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4e810cbb-139d-442d-b966-b7bfe5dbddb3</vt:lpwstr>
  </property>
  <property fmtid="{D5CDD505-2E9C-101B-9397-08002B2CF9AE}" pid="8" name="MSIP_Label_4f518368-b969-4042-91d9-8939bd921da2_ContentBits">
    <vt:lpwstr>0</vt:lpwstr>
  </property>
</Properties>
</file>