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73" r:id="rId2"/>
    <p:sldId id="274" r:id="rId3"/>
    <p:sldId id="275" r:id="rId4"/>
    <p:sldId id="27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74"/>
    <p:restoredTop sz="91324"/>
  </p:normalViewPr>
  <p:slideViewPr>
    <p:cSldViewPr snapToGrid="0" snapToObjects="1">
      <p:cViewPr varScale="1">
        <p:scale>
          <a:sx n="103" d="100"/>
          <a:sy n="103" d="100"/>
        </p:scale>
        <p:origin x="19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ydeequ.readthedocs.io/en/latest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139583-EBA3-8B44-A53A-34B60C051B77}"/>
              </a:ext>
            </a:extLst>
          </p:cNvPr>
          <p:cNvSpPr txBox="1"/>
          <p:nvPr/>
        </p:nvSpPr>
        <p:spPr>
          <a:xfrm>
            <a:off x="1914293" y="925175"/>
            <a:ext cx="836341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00B0F0"/>
                </a:solidFill>
              </a:rPr>
              <a:t>Introduction to PyDeequ</a:t>
            </a:r>
          </a:p>
          <a:p>
            <a:pPr algn="ctr"/>
            <a:endParaRPr lang="en-US" sz="4000" b="1">
              <a:solidFill>
                <a:srgbClr val="00B0F0"/>
              </a:solidFill>
            </a:endParaRPr>
          </a:p>
          <a:p>
            <a:pPr algn="ctr"/>
            <a:r>
              <a:rPr lang="en-US" sz="4000" b="1">
                <a:solidFill>
                  <a:srgbClr val="00B0F0"/>
                </a:solidFill>
              </a:rPr>
              <a:t>Data Quality at Scale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1CFA02-7B51-7DC8-A78E-E5AB950B3200}"/>
              </a:ext>
            </a:extLst>
          </p:cNvPr>
          <p:cNvSpPr txBox="1"/>
          <p:nvPr/>
        </p:nvSpPr>
        <p:spPr>
          <a:xfrm>
            <a:off x="3941806" y="3941806"/>
            <a:ext cx="4633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PyDeequ</a:t>
            </a:r>
            <a:r>
              <a:rPr lang="en-US"/>
              <a:t> is a Python API for </a:t>
            </a:r>
            <a:r>
              <a:rPr lang="en-US" b="1">
                <a:solidFill>
                  <a:srgbClr val="00B050"/>
                </a:solidFill>
              </a:rPr>
              <a:t>Deequ</a:t>
            </a:r>
            <a:r>
              <a:rPr lang="en-US"/>
              <a:t>, </a:t>
            </a:r>
          </a:p>
          <a:p>
            <a:r>
              <a:rPr lang="en-US"/>
              <a:t>a library built on top of </a:t>
            </a:r>
            <a:r>
              <a:rPr lang="en-US" b="1">
                <a:solidFill>
                  <a:srgbClr val="FF0000"/>
                </a:solidFill>
              </a:rPr>
              <a:t>Apache Spark</a:t>
            </a:r>
            <a:r>
              <a:rPr lang="en-US"/>
              <a:t> </a:t>
            </a:r>
          </a:p>
          <a:p>
            <a:r>
              <a:rPr lang="en-US"/>
              <a:t>for defining "unit tests for data", </a:t>
            </a:r>
          </a:p>
          <a:p>
            <a:r>
              <a:rPr lang="en-US"/>
              <a:t>which measure data quality in large datasets. </a:t>
            </a:r>
          </a:p>
          <a:p>
            <a:r>
              <a:rPr lang="en-US"/>
              <a:t>.. </a:t>
            </a:r>
            <a:r>
              <a:rPr lang="en-US">
                <a:hlinkClick r:id="rId2"/>
              </a:rPr>
              <a:t>https://pydeequ.readthedocs.io/en/latest/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5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1383009-68A0-3F0B-53D7-55477EA87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9339" y="215443"/>
            <a:ext cx="4773101" cy="243428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1B2645-4EEC-77E1-9501-DFC99DB555CE}"/>
              </a:ext>
            </a:extLst>
          </p:cNvPr>
          <p:cNvSpPr txBox="1"/>
          <p:nvPr/>
        </p:nvSpPr>
        <p:spPr>
          <a:xfrm>
            <a:off x="469560" y="954069"/>
            <a:ext cx="5910648" cy="54784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Issues caused by poor data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Missing values can lead to failures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Data distribution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 of bad data can result in unreliable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Monitoring and logging data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Data quality issues erodes trust</a:t>
            </a:r>
          </a:p>
          <a:p>
            <a:endParaRPr lang="en-US" sz="1400"/>
          </a:p>
          <a:p>
            <a:r>
              <a:rPr lang="en-US" sz="1400"/>
              <a:t>Types of data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Completeness – are there values present?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Validation of expected values – are all values the values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Data type validation – are the values integers, strings, Booleans,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Size – is the data the size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Uniqueness – how unique are the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Min/Max/Mean – how do the values meet expected range of values</a:t>
            </a:r>
          </a:p>
          <a:p>
            <a:endParaRPr lang="en-US" sz="1400"/>
          </a:p>
          <a:p>
            <a:r>
              <a:rPr lang="en-US" sz="1400"/>
              <a:t>Data validation moments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On arrival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During ETL/ELT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After ETL/ELT</a:t>
            </a:r>
          </a:p>
          <a:p>
            <a:endParaRPr lang="en-US" sz="1400"/>
          </a:p>
          <a:p>
            <a:r>
              <a:rPr lang="en-US" sz="1400"/>
              <a:t>Some options for data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Great Expectations – 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Apache Griffin – java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Amazon Deequ/PyDeequ – java based, with python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DBT – commercial software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1DF91B-AB2E-DAEC-CC31-C2404F5D1653}"/>
              </a:ext>
            </a:extLst>
          </p:cNvPr>
          <p:cNvSpPr txBox="1"/>
          <p:nvPr/>
        </p:nvSpPr>
        <p:spPr>
          <a:xfrm>
            <a:off x="7603034" y="3108505"/>
            <a:ext cx="3465709" cy="3323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What does it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Metrics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Profiler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Analyzer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Constraint Verification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Constraint Suggestion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Metrics Repository</a:t>
            </a:r>
          </a:p>
          <a:p>
            <a:endParaRPr lang="en-US" sz="1400"/>
          </a:p>
          <a:p>
            <a:r>
              <a:rPr lang="en-US" sz="1400"/>
              <a:t>What does it does not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Locate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Isolate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Strictly a data profiling/validation tool</a:t>
            </a:r>
          </a:p>
          <a:p>
            <a:endParaRPr lang="en-US" sz="1400"/>
          </a:p>
          <a:p>
            <a:r>
              <a:rPr lang="en-US" sz="1400"/>
              <a:t>pip install pydeequ</a:t>
            </a:r>
          </a:p>
        </p:txBody>
      </p:sp>
    </p:spTree>
    <p:extLst>
      <p:ext uri="{BB962C8B-B14F-4D97-AF65-F5344CB8AC3E}">
        <p14:creationId xmlns:p14="http://schemas.microsoft.com/office/powerpoint/2010/main" val="349835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12EA2D-51A1-6ECF-03F6-3AC3424C8E4B}"/>
              </a:ext>
            </a:extLst>
          </p:cNvPr>
          <p:cNvSpPr txBox="1"/>
          <p:nvPr/>
        </p:nvSpPr>
        <p:spPr>
          <a:xfrm>
            <a:off x="358352" y="692521"/>
            <a:ext cx="5399899" cy="32316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en-US" sz="1200">
                <a:solidFill>
                  <a:srgbClr val="00B05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pip</a:t>
            </a:r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>
                <a:solidFill>
                  <a:srgbClr val="00B05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install</a:t>
            </a:r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>
                <a:solidFill>
                  <a:srgbClr val="00B05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pydeequ</a:t>
            </a:r>
          </a:p>
          <a:p>
            <a:endParaRPr lang="en-US" sz="120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pyspark.sql import SparkSession, Row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pydeequ</a:t>
            </a:r>
          </a:p>
          <a:p>
            <a:endParaRPr lang="en-US" sz="120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spark = (SparkSession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.builder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.config("spark.jars.packages", pydeequ.deequ_maven_coord)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.config("spark.jars.excludes", pydeequ.f2j_maven_coord)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.getOrCreate())</a:t>
            </a:r>
          </a:p>
          <a:p>
            <a:endParaRPr lang="en-US" sz="120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 = spark.sparkContext.parallelize([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Row(a="foo", b=1, c=5),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Row(a="bar", b=2, c=6),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Row(a="baz", b=3, c=None)]).toDF()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093865-3D6D-C5F5-9B4B-32C5F3E0E9F9}"/>
              </a:ext>
            </a:extLst>
          </p:cNvPr>
          <p:cNvSpPr txBox="1"/>
          <p:nvPr/>
        </p:nvSpPr>
        <p:spPr>
          <a:xfrm>
            <a:off x="358352" y="4249203"/>
            <a:ext cx="5399898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pydeequ.analyzers import *</a:t>
            </a:r>
          </a:p>
          <a:p>
            <a:endParaRPr lang="en-US" sz="120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analysisResult = AnalysisRunner(spark) \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.onData(df) \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.addAnalyzer(Size()) \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.addAnalyzer(Completeness("b")) \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.run()</a:t>
            </a:r>
          </a:p>
          <a:p>
            <a:endParaRPr lang="en-US" sz="120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analysisResult_df = AnalyzerContext.successMetricsAsDataFrame(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 spark, analysisResult)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analysisResult_df.show()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E573C-F9BD-E719-AEEA-500230901299}"/>
              </a:ext>
            </a:extLst>
          </p:cNvPr>
          <p:cNvSpPr txBox="1"/>
          <p:nvPr/>
        </p:nvSpPr>
        <p:spPr>
          <a:xfrm>
            <a:off x="6367849" y="695116"/>
            <a:ext cx="5399898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pydeequ.profiles import *</a:t>
            </a:r>
          </a:p>
          <a:p>
            <a:endParaRPr lang="en-US" sz="120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result = ColumnProfilerRunner(spark) \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.onData(df) \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.run()</a:t>
            </a:r>
          </a:p>
          <a:p>
            <a:endParaRPr lang="en-US" sz="120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col, profile in result.profiles.items():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print(profile)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9A128-F614-0F4E-9BC9-9EA6A4F36404}"/>
              </a:ext>
            </a:extLst>
          </p:cNvPr>
          <p:cNvSpPr txBox="1"/>
          <p:nvPr/>
        </p:nvSpPr>
        <p:spPr>
          <a:xfrm>
            <a:off x="6367849" y="2493356"/>
            <a:ext cx="539989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pydeequ.suggestions import *</a:t>
            </a:r>
          </a:p>
          <a:p>
            <a:endParaRPr lang="en-US" sz="120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suggestionResult = ConstraintSuggestionRunner(spark) \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.onData(df) \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.addConstraintRule(DEFAULT()) \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.run()</a:t>
            </a:r>
          </a:p>
          <a:p>
            <a:endParaRPr lang="en-US" sz="120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Constraint Suggestions in JSON format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print(suggestionResult)</a:t>
            </a:r>
          </a:p>
        </p:txBody>
      </p:sp>
    </p:spTree>
    <p:extLst>
      <p:ext uri="{BB962C8B-B14F-4D97-AF65-F5344CB8AC3E}">
        <p14:creationId xmlns:p14="http://schemas.microsoft.com/office/powerpoint/2010/main" val="2336602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A1DA18-AAD9-6B82-E496-45EFEA986BFE}"/>
              </a:ext>
            </a:extLst>
          </p:cNvPr>
          <p:cNvSpPr txBox="1"/>
          <p:nvPr/>
        </p:nvSpPr>
        <p:spPr>
          <a:xfrm>
            <a:off x="350114" y="331936"/>
            <a:ext cx="5399898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pydeequ.checks import *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pydeequ.verification import *</a:t>
            </a:r>
          </a:p>
          <a:p>
            <a:endParaRPr lang="en-US" sz="120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check = Check(spark, CheckLevel.Warning, "Review Check")</a:t>
            </a:r>
          </a:p>
          <a:p>
            <a:endParaRPr lang="en-US" sz="120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checkResult = VerificationSuite(spark) \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.onData(df) \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.addCheck(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check.hasSize(lambda x: x &gt;= 3) \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.hasMin("b", lambda x: x == 0) \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.isComplete("c")  \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.isUnique("a")  \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.isContainedIn("a", ["foo", "bar", "baz"]) \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.isNonNegative("b")) \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.run()</a:t>
            </a:r>
          </a:p>
          <a:p>
            <a:endParaRPr lang="en-US" sz="120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checkResult_df = \ 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VerificationResult.checkResultsAsDataFrame( \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          spark, checkResult)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checkResult_df.show()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9E3754-D33A-4597-7AE7-27B1734DF96B}"/>
              </a:ext>
            </a:extLst>
          </p:cNvPr>
          <p:cNvSpPr txBox="1"/>
          <p:nvPr/>
        </p:nvSpPr>
        <p:spPr>
          <a:xfrm>
            <a:off x="6441989" y="331936"/>
            <a:ext cx="5399898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pydeequ.repository import *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pydeequ.analyzers import *</a:t>
            </a:r>
          </a:p>
          <a:p>
            <a:endParaRPr lang="en-US" sz="120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metrics_file = FileSystemMetricsRepository.helper_metrics_file(spark, 'metrics.json')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repository = FileSystemMetricsRepository(spark, metrics_file)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key_tags = {'tag': 'pydeequ hello world'}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resultKey = ResultKey(spark, ResultKey.current_milli_time(), key_tags)</a:t>
            </a:r>
          </a:p>
          <a:p>
            <a:endParaRPr lang="en-US" sz="120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analysisResult = AnalysisRunner(spark) \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.onData(df) \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.addAnalyzer(ApproxCountDistinct('b')) \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.useRepository(repository) \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.saveOrAppendResult(resultKey) \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.run()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3B79C-DFEE-D510-9F00-D7C7A42A544A}"/>
              </a:ext>
            </a:extLst>
          </p:cNvPr>
          <p:cNvSpPr txBox="1"/>
          <p:nvPr/>
        </p:nvSpPr>
        <p:spPr>
          <a:xfrm>
            <a:off x="6441989" y="4118329"/>
            <a:ext cx="539989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result_metrep_df = repository.load() \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.before(ResultKey.current_milli_time()) \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.forAnalyzers([ApproxCountDistinct('b')]) \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.getSuccessMetricsAsDataFrame()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8ECBDC-9562-F4D2-3F31-2E28E99A3540}"/>
              </a:ext>
            </a:extLst>
          </p:cNvPr>
          <p:cNvSpPr txBox="1"/>
          <p:nvPr/>
        </p:nvSpPr>
        <p:spPr>
          <a:xfrm>
            <a:off x="6441989" y="5319399"/>
            <a:ext cx="539989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spark.sparkContext._gateway.shutdown_callback_server()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spark.stop()</a:t>
            </a:r>
          </a:p>
        </p:txBody>
      </p:sp>
    </p:spTree>
    <p:extLst>
      <p:ext uri="{BB962C8B-B14F-4D97-AF65-F5344CB8AC3E}">
        <p14:creationId xmlns:p14="http://schemas.microsoft.com/office/powerpoint/2010/main" val="577126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3450</TotalTime>
  <Words>783</Words>
  <Application>Microsoft Macintosh PowerPoint</Application>
  <PresentationFormat>Widescreen</PresentationFormat>
  <Paragraphs>131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421</cp:revision>
  <dcterms:created xsi:type="dcterms:W3CDTF">2018-10-10T17:24:46Z</dcterms:created>
  <dcterms:modified xsi:type="dcterms:W3CDTF">2022-10-03T19:43:04Z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2022-10-03T19:40:38Z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f4c4da8f-e12a-416a-a38c-3c3ba9b3e633</vt:lpwstr>
  </property>
  <property fmtid="{D5CDD505-2E9C-101B-9397-08002B2CF9AE}" pid="8" name="MSIP_Label_4f518368-b969-4042-91d9-8939bd921da2_ContentBits">
    <vt:lpwstr>0</vt:lpwstr>
  </property>
</Properties>
</file>