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1D2-8EA9-453D-B8E5-2E1E240D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2ACF-1022-4A6D-9515-5AC55A6F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9AB8-7674-4E8F-AD31-AEF7BD5B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A627-6602-482F-BE02-F091BA2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A18E-5398-4B25-BA6B-4FEDA039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9792-6493-49A4-A625-B69ED8FD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AA35-C7AF-47E7-9E73-005CBE4A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8B08-F437-4E18-9FC5-028EF69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F872-92DC-44B5-985E-5EBF3188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74D8-74FF-41E3-9567-BDEE8A2A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7A61D-CB62-41D7-A4CF-37B41425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297B4-F496-40E0-82BD-6CEBCC93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503C-86DF-4F91-B59C-4325F6FC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BBE4-2372-432C-B8FE-D03AF120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6625-0856-43FD-ABA8-479A33A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0852-3CC5-42C8-BEAB-CA30EA6F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77F6-8868-4962-AB8C-ECAEC9B6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96D3-8997-4B31-A760-BE37ED90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A391-4D2A-4FCB-99EB-AA93A058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6889-5D08-4544-A494-868830D6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C117-A85A-4FB1-A6F1-31A2F683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601B-696E-4E91-8AF2-C908FDF3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FAE6-5C63-42FA-8338-07158C8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6AB1-D071-4239-893C-E2CEE3B0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04EC-A784-4025-ABF6-B8B8DB0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77C-C75D-45FD-8235-06F8B2C9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5EE6-E41C-4206-AA77-7D0C6AB4B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1D01-4688-42B0-9BE5-F63739C1F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C5AB-6180-4C9D-9A08-029CAC4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34B1C-4D3F-4E13-BDC6-1B5CBDBF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53805-6A39-4C85-883F-99EA86D8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F487-EC4E-4D33-A081-46A2CFA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7F110-EBDB-4DD4-9265-4B06E6AB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5313A-77EC-4DC0-BD48-E9712118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9812C-D7D4-419E-B368-DBFB53B18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3DD2C-6CF3-46AC-AC74-435FD2B3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C1B17-92F5-4333-AE79-5E52776A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B0AEC-7A28-4441-8DE9-9108C4DC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85A56-B5E6-4A96-A62D-E280A6A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F9DF-0B98-4D95-A87A-DD45AF6F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00D0-F808-40D1-92B6-E859E32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3BFC4-B60A-41A3-9FD4-9051FF37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10D01-4BA8-4071-84DD-015E8F28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11F2-8A14-49C7-BF86-7FB1385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A6F90-2061-4E80-893C-E329C26B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DC460-C5B8-4C0D-BD89-234584B1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FA2-5672-4E85-AD2B-2D83C8C8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E9B-9925-4661-9A32-94B48069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87EAA-DD32-4A2C-8BC2-3A6AF762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AE02-A783-45A8-833A-505E79BE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270DC-D68D-4B45-AF09-082B546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0DE5-2079-439F-B96E-2225AB0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1EA-D35C-446B-9EE6-FB1E0DCE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D753E-74E3-4039-833B-2FC171ED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C72C-6836-4BD0-926F-32797F4A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33D1-C29C-4C51-9257-5F335CE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B716-9FF5-449C-B548-3E9F082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BE263-C049-4A04-BD04-5BB7B1E3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6D7C7-5B7B-48B7-BA3C-C78CCA4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C9F1-9DBC-4319-BED6-545BFF59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22F7-D8EE-42CB-84DD-94D4A4EE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8E8D-E157-48A0-9A8D-E0B508B46AA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ADFE-72D8-4000-83AA-438A87BC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F7DC-298B-4508-9A74-DE438BED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7A4A-0961-44B9-8EC6-FB8E3C06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3FEB-CEA3-4650-85CD-34A4C1AC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Architecture Use Cases</a:t>
            </a:r>
          </a:p>
        </p:txBody>
      </p:sp>
    </p:spTree>
    <p:extLst>
      <p:ext uri="{BB962C8B-B14F-4D97-AF65-F5344CB8AC3E}">
        <p14:creationId xmlns:p14="http://schemas.microsoft.com/office/powerpoint/2010/main" val="374307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4324D-7F6F-4FE9-80A2-4E826939DAC1}"/>
              </a:ext>
            </a:extLst>
          </p:cNvPr>
          <p:cNvSpPr txBox="1"/>
          <p:nvPr/>
        </p:nvSpPr>
        <p:spPr>
          <a:xfrm>
            <a:off x="524414" y="241866"/>
            <a:ext cx="111431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Three Components in Data Architecture: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Data Lake  </a:t>
            </a:r>
            <a:endParaRPr lang="en-US" b="0" i="0" dirty="0">
              <a:solidFill>
                <a:srgbClr val="1E4E79"/>
              </a:solidFill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Data Warehouse </a:t>
            </a:r>
            <a:endParaRPr lang="en-US" b="0" i="0" dirty="0">
              <a:solidFill>
                <a:srgbClr val="1E4E79"/>
              </a:solidFill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Data Mart </a:t>
            </a:r>
            <a:endParaRPr lang="en-US" b="0" i="0" dirty="0">
              <a:solidFill>
                <a:srgbClr val="1E4E79"/>
              </a:solidFill>
              <a:effectLst/>
            </a:endParaRPr>
          </a:p>
          <a:p>
            <a:pPr fontAlgn="base"/>
            <a:r>
              <a:rPr lang="en-US" dirty="0">
                <a:solidFill>
                  <a:srgbClr val="292929"/>
                </a:solidFill>
              </a:rPr>
              <a:t>These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typical components in the architecture of data platform. In this order, data produced in the business is processed and set to create another data implication. </a:t>
            </a:r>
            <a:endParaRPr lang="en-US" dirty="0">
              <a:solidFill>
                <a:srgbClr val="1E4E79"/>
              </a:solidFill>
            </a:endParaRPr>
          </a:p>
        </p:txBody>
      </p:sp>
      <p:pic>
        <p:nvPicPr>
          <p:cNvPr id="1028" name="Picture 4" descr="CODY &#10;CRM &#10;3rd-party data &#10;Social Media &#10;Business Data &#10;Consume &#10;Aggregation &#10;+00 &#10;Data Marts &#10;Consume &#10;Consume &#10;Data Lake &#10;What Data Engineers cover. &#10;Data Warehouse &#10;Use Cases &#10;What Data Scientists cover. ">
            <a:extLst>
              <a:ext uri="{FF2B5EF4-FFF2-40B4-BE49-F238E27FC236}">
                <a16:creationId xmlns:a16="http://schemas.microsoft.com/office/drawing/2014/main" id="{13F19C23-17CB-4F7A-A165-ED038314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98" y="2009956"/>
            <a:ext cx="9753600" cy="4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0E5-009D-4D37-B8E9-95FB8C67C1E7}"/>
              </a:ext>
            </a:extLst>
          </p:cNvPr>
          <p:cNvSpPr txBox="1"/>
          <p:nvPr/>
        </p:nvSpPr>
        <p:spPr>
          <a:xfrm>
            <a:off x="319177" y="120770"/>
            <a:ext cx="11637034" cy="343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Three components take responsibility for three different functionalities as such: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Data Lake</a:t>
            </a:r>
            <a:r>
              <a:rPr lang="en-US" sz="1500" b="0" i="0" dirty="0">
                <a:effectLst/>
              </a:rPr>
              <a:t>: holds an original copy of data produced in the business. Data processing from the original should be minimal if any; otherwise in case some data processing turned out to be wrong in the end, it will not be possible to fix the error retrospectively.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In the data lake stage, we want the data is close to the original </a:t>
            </a:r>
            <a:endParaRPr lang="en-US" sz="10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000" b="0" i="0" dirty="0">
                <a:effectLst/>
              </a:rPr>
              <a:t>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Data Warehouse</a:t>
            </a:r>
            <a:r>
              <a:rPr lang="en-US" sz="1500" b="0" i="0" dirty="0">
                <a:effectLst/>
              </a:rPr>
              <a:t>: holds data processed and structured by a managed data model, reflecting the global (not specific) direction of the final use of the data. In many cases, the data is in tabular format.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It meant to keep the data sets more structured, manageable with a clear maintenance plan, and having clear ownership. In the data warehouse, we also like the database type to be analytic-oriented rather than transaction-oriented </a:t>
            </a:r>
            <a:endParaRPr lang="en-US" sz="1200" b="0" i="0" dirty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2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Data Mart</a:t>
            </a:r>
            <a:r>
              <a:rPr lang="en-US" sz="1500" b="0" i="0" dirty="0">
                <a:effectLst/>
              </a:rPr>
              <a:t>: holds a subpart and/or aggregated data set for the use of a particular business function, e.g. specific business unit or specific geographical area. A typical example is when we prepare the summary of KPIs for a specific business line followed by visualization in BI tool. 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It should have easy access to non-tech people who are likely to use the final outputs of data journeys.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A021E1-F269-47D5-9ABC-06A88042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184" y="3631720"/>
            <a:ext cx="9014604" cy="30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7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2A55CFF-C7AF-44F9-B14A-4470CB0826E0}"/>
              </a:ext>
            </a:extLst>
          </p:cNvPr>
          <p:cNvSpPr txBox="1"/>
          <p:nvPr/>
        </p:nvSpPr>
        <p:spPr>
          <a:xfrm>
            <a:off x="219148" y="49725"/>
            <a:ext cx="10703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Tools Used in Each Component 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07FA297-A1C3-4F1F-95AC-6A86FB19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8" y="924122"/>
            <a:ext cx="5611617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F20254-CEE4-4907-BD99-3CD78BE207F5}"/>
              </a:ext>
            </a:extLst>
          </p:cNvPr>
          <p:cNvSpPr txBox="1"/>
          <p:nvPr/>
        </p:nvSpPr>
        <p:spPr>
          <a:xfrm>
            <a:off x="6176383" y="505412"/>
            <a:ext cx="462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ETL tools</a:t>
            </a:r>
            <a:r>
              <a:rPr lang="en-US" sz="1200" b="0" i="0" dirty="0">
                <a:solidFill>
                  <a:srgbClr val="292929"/>
                </a:solidFill>
                <a:effectLst/>
              </a:rPr>
              <a:t> (</a:t>
            </a:r>
            <a:r>
              <a:rPr lang="en-US" sz="1200" b="0" i="0" dirty="0">
                <a:solidFill>
                  <a:srgbClr val="010000"/>
                </a:solidFill>
                <a:effectLst/>
              </a:rPr>
              <a:t>automated data pipeline and streaming architecture )</a:t>
            </a:r>
            <a:endParaRPr lang="en-US" sz="1200" dirty="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779FAC2F-4FD3-444A-8516-22AB63A9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3" y="873522"/>
            <a:ext cx="5796469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DA7BB8-6B52-4FF5-9BCF-307A7762A7C9}"/>
              </a:ext>
            </a:extLst>
          </p:cNvPr>
          <p:cNvSpPr txBox="1"/>
          <p:nvPr/>
        </p:nvSpPr>
        <p:spPr>
          <a:xfrm>
            <a:off x="268844" y="3244334"/>
            <a:ext cx="207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Workflow engine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D964F661-8DD8-41CA-B814-5AF8A051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4" y="3608311"/>
            <a:ext cx="4054416" cy="77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80B25E-4FCB-4712-AD71-4D54DC550EDB}"/>
              </a:ext>
            </a:extLst>
          </p:cNvPr>
          <p:cNvSpPr txBox="1"/>
          <p:nvPr/>
        </p:nvSpPr>
        <p:spPr>
          <a:xfrm>
            <a:off x="244312" y="4381367"/>
            <a:ext cx="41916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effectLst/>
              </a:rPr>
              <a:t>Example: Pentaho Data Integration</a:t>
            </a:r>
            <a:r>
              <a:rPr lang="en-US" sz="1500" b="0" i="0" dirty="0">
                <a:solidFill>
                  <a:srgbClr val="292929"/>
                </a:solidFill>
                <a:effectLst/>
              </a:rPr>
              <a:t> (Spoon client)</a:t>
            </a:r>
            <a:endParaRPr lang="en-US" sz="1500" dirty="0"/>
          </a:p>
        </p:txBody>
      </p:sp>
      <p:pic>
        <p:nvPicPr>
          <p:cNvPr id="3092" name="Picture 20" descr="Add Text File Input step to canvas">
            <a:extLst>
              <a:ext uri="{FF2B5EF4-FFF2-40B4-BE49-F238E27FC236}">
                <a16:creationId xmlns:a16="http://schemas.microsoft.com/office/drawing/2014/main" id="{0F90BF9D-E282-447B-AB08-7E567625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3" y="4791787"/>
            <a:ext cx="3527935" cy="18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7C14AA-8FCF-419E-A563-F243596BBB98}"/>
              </a:ext>
            </a:extLst>
          </p:cNvPr>
          <p:cNvSpPr txBox="1"/>
          <p:nvPr/>
        </p:nvSpPr>
        <p:spPr>
          <a:xfrm>
            <a:off x="219148" y="533440"/>
            <a:ext cx="2955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</a:rPr>
              <a:t>Data Lake Database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F4D069-98AE-42FB-9C59-1507570123E9}"/>
              </a:ext>
            </a:extLst>
          </p:cNvPr>
          <p:cNvSpPr/>
          <p:nvPr/>
        </p:nvSpPr>
        <p:spPr>
          <a:xfrm>
            <a:off x="4875591" y="4444701"/>
            <a:ext cx="985596" cy="14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25380-F143-4DC7-BFCC-625C9498C064}"/>
              </a:ext>
            </a:extLst>
          </p:cNvPr>
          <p:cNvSpPr txBox="1"/>
          <p:nvPr/>
        </p:nvSpPr>
        <p:spPr>
          <a:xfrm>
            <a:off x="6184690" y="3972063"/>
            <a:ext cx="214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Data mart/BI tools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C25820-A525-420C-802D-2E245E8715D1}"/>
              </a:ext>
            </a:extLst>
          </p:cNvPr>
          <p:cNvSpPr/>
          <p:nvPr/>
        </p:nvSpPr>
        <p:spPr>
          <a:xfrm>
            <a:off x="4845169" y="651558"/>
            <a:ext cx="985596" cy="14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EF4293E-F33E-462F-92B2-DAB379565390}"/>
              </a:ext>
            </a:extLst>
          </p:cNvPr>
          <p:cNvSpPr/>
          <p:nvPr/>
        </p:nvSpPr>
        <p:spPr>
          <a:xfrm>
            <a:off x="10803674" y="610735"/>
            <a:ext cx="985596" cy="14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8F1AA0B5-F6EF-4B3B-A8B2-8CF44EC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3" y="4328589"/>
            <a:ext cx="5796468" cy="13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D82BEA-9AA6-4236-96AA-C13D978A64ED}"/>
              </a:ext>
            </a:extLst>
          </p:cNvPr>
          <p:cNvSpPr txBox="1"/>
          <p:nvPr/>
        </p:nvSpPr>
        <p:spPr>
          <a:xfrm>
            <a:off x="5215179" y="355012"/>
            <a:ext cx="34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D63902-8677-4E10-912D-24B96BCAFC97}"/>
              </a:ext>
            </a:extLst>
          </p:cNvPr>
          <p:cNvSpPr txBox="1"/>
          <p:nvPr/>
        </p:nvSpPr>
        <p:spPr>
          <a:xfrm>
            <a:off x="11174189" y="320746"/>
            <a:ext cx="34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83352F-FB64-4A12-B378-15854C7899EA}"/>
              </a:ext>
            </a:extLst>
          </p:cNvPr>
          <p:cNvSpPr txBox="1"/>
          <p:nvPr/>
        </p:nvSpPr>
        <p:spPr>
          <a:xfrm>
            <a:off x="5194940" y="4109446"/>
            <a:ext cx="34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A5E278-1F56-4BD9-91A5-0441FB142690}"/>
              </a:ext>
            </a:extLst>
          </p:cNvPr>
          <p:cNvSpPr txBox="1"/>
          <p:nvPr/>
        </p:nvSpPr>
        <p:spPr>
          <a:xfrm>
            <a:off x="6184690" y="5747449"/>
            <a:ext cx="586641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300" b="0" i="0" dirty="0">
                <a:solidFill>
                  <a:srgbClr val="292929"/>
                </a:solidFill>
                <a:effectLst/>
              </a:rPr>
              <a:t>The choice will be dependent on the business context  </a:t>
            </a:r>
            <a:endParaRPr lang="en-US" sz="1300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92929"/>
                </a:solidFill>
                <a:effectLst/>
              </a:rPr>
              <a:t>what tools your company is familiar with (Tableau, Power BI) </a:t>
            </a:r>
            <a:endParaRPr lang="en-US" sz="13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92929"/>
                </a:solidFill>
                <a:effectLst/>
              </a:rPr>
              <a:t>the size of aggregated data (Excel or Google Sheets can meet the goal) </a:t>
            </a:r>
            <a:endParaRPr lang="en-US" sz="13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92929"/>
                </a:solidFill>
                <a:effectLst/>
              </a:rPr>
              <a:t>what data warehouse solution do you use (</a:t>
            </a:r>
            <a:r>
              <a:rPr lang="en-US" sz="1300" b="0" i="0" dirty="0" err="1">
                <a:solidFill>
                  <a:srgbClr val="292929"/>
                </a:solidFill>
                <a:effectLst/>
              </a:rPr>
              <a:t>BigQuery</a:t>
            </a:r>
            <a:r>
              <a:rPr lang="en-US" sz="1300" b="0" i="0" dirty="0">
                <a:solidFill>
                  <a:srgbClr val="292929"/>
                </a:solidFill>
                <a:effectLst/>
              </a:rPr>
              <a:t>, Google </a:t>
            </a:r>
            <a:r>
              <a:rPr lang="en-US" sz="1300" b="0" i="0" dirty="0" err="1">
                <a:solidFill>
                  <a:srgbClr val="292929"/>
                </a:solidFill>
                <a:effectLst/>
              </a:rPr>
              <a:t>DataStudio</a:t>
            </a:r>
            <a:r>
              <a:rPr lang="en-US" sz="1300" b="0" i="0" dirty="0">
                <a:solidFill>
                  <a:srgbClr val="292929"/>
                </a:solidFill>
                <a:effectLst/>
              </a:rPr>
              <a:t>), and etc. </a:t>
            </a:r>
            <a:endParaRPr lang="en-US" sz="13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60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B9670-5F63-4D81-B05E-02FA42F278E4}"/>
              </a:ext>
            </a:extLst>
          </p:cNvPr>
          <p:cNvSpPr txBox="1"/>
          <p:nvPr/>
        </p:nvSpPr>
        <p:spPr>
          <a:xfrm>
            <a:off x="217817" y="95693"/>
            <a:ext cx="1168663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Case Study </a:t>
            </a:r>
          </a:p>
          <a:p>
            <a:endParaRPr lang="en-US" sz="1600" b="0" i="0" dirty="0">
              <a:solidFill>
                <a:srgbClr val="292929"/>
              </a:solidFill>
              <a:effectLst/>
            </a:endParaRPr>
          </a:p>
          <a:p>
            <a:r>
              <a:rPr lang="en-US" sz="1600" b="0" i="0" dirty="0">
                <a:solidFill>
                  <a:srgbClr val="292929"/>
                </a:solidFill>
                <a:effectLst/>
              </a:rPr>
              <a:t>Request: build a data warehouse and data streaming pipeline platform to utilize the data. End-user still wants to see daily KPIs financial reports on a highly aggregated basis.</a:t>
            </a:r>
            <a:br>
              <a:rPr lang="en-US" sz="1600" b="0" i="0" dirty="0">
                <a:solidFill>
                  <a:srgbClr val="292929"/>
                </a:solidFill>
                <a:effectLst/>
              </a:rPr>
            </a:br>
            <a:endParaRPr lang="en-US" sz="1600" dirty="0">
              <a:solidFill>
                <a:srgbClr val="292929"/>
              </a:solidFill>
            </a:endParaRPr>
          </a:p>
          <a:p>
            <a:pPr marL="342900" indent="-342900" algn="l" rtl="0" fontAlgn="base">
              <a:buAutoNum type="arabicPeriod"/>
            </a:pPr>
            <a:r>
              <a:rPr lang="en-US" sz="1600" b="0" dirty="0">
                <a:solidFill>
                  <a:srgbClr val="292929"/>
                </a:solidFill>
                <a:effectLst/>
              </a:rPr>
              <a:t>Start from cloud storage data warehouse RedShift, Snowflake </a:t>
            </a:r>
          </a:p>
          <a:p>
            <a:pPr marL="342900" indent="-342900" fontAlgn="base">
              <a:buAutoNum type="arabicPeriod"/>
            </a:pPr>
            <a:r>
              <a:rPr lang="en-US" sz="1600" b="0" dirty="0">
                <a:solidFill>
                  <a:srgbClr val="292929"/>
                </a:solidFill>
                <a:effectLst/>
              </a:rPr>
              <a:t>Set up scheduling —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run message service every day at a certain time via Workflow engine </a:t>
            </a:r>
          </a:p>
          <a:p>
            <a:pPr marL="342900" indent="-342900" algn="l" rtl="0" fontAlgn="base">
              <a:buAutoNum type="arabicPeriod"/>
            </a:pPr>
            <a:r>
              <a:rPr lang="en-US" sz="1600" b="0" dirty="0">
                <a:solidFill>
                  <a:srgbClr val="292929"/>
                </a:solidFill>
                <a:effectLst/>
              </a:rPr>
              <a:t>Set up code — prepare code on to query Database tables and push it to  RedShift, Snowflake </a:t>
            </a:r>
          </a:p>
          <a:p>
            <a:pPr marL="342900" indent="-342900" algn="l" rtl="0" fontAlgn="base">
              <a:buAutoNum type="arabicPeriod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Finally – retrieve aggregated data via any Visualization tool</a:t>
            </a:r>
            <a:endParaRPr lang="en-US" sz="1600" b="0" dirty="0">
              <a:solidFill>
                <a:srgbClr val="292929"/>
              </a:solidFill>
              <a:effectLst/>
            </a:endParaRPr>
          </a:p>
          <a:p>
            <a:pPr marL="342900" indent="-342900" algn="l" rtl="0" fontAlgn="base">
              <a:buAutoNum type="arabicPeriod"/>
            </a:pPr>
            <a:endParaRPr lang="en-US" sz="1600" dirty="0">
              <a:solidFill>
                <a:srgbClr val="292929"/>
              </a:solidFill>
            </a:endParaRPr>
          </a:p>
          <a:p>
            <a:pPr marL="342900" indent="-342900" algn="l" rtl="0" fontAlgn="base">
              <a:buAutoNum type="arabicPeriod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E0FD3-4B85-42E2-9D74-D05188AB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" y="3149317"/>
            <a:ext cx="11616906" cy="21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FE92D-2855-4A5F-9AE6-D8500FAC83E9}"/>
              </a:ext>
            </a:extLst>
          </p:cNvPr>
          <p:cNvSpPr txBox="1"/>
          <p:nvPr/>
        </p:nvSpPr>
        <p:spPr>
          <a:xfrm>
            <a:off x="460158" y="520510"/>
            <a:ext cx="101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Outline of Steps Taken to Facilitate Migration Process: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5B2C4-ED14-4754-BBF6-79038FFE9B65}"/>
              </a:ext>
            </a:extLst>
          </p:cNvPr>
          <p:cNvSpPr txBox="1"/>
          <p:nvPr/>
        </p:nvSpPr>
        <p:spPr>
          <a:xfrm>
            <a:off x="830107" y="1358931"/>
            <a:ext cx="93821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resource groups for DEV &amp; PROD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users, Service Principal accounts for both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Key Vaults in both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DevOps (users, tickets, ...)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Synapse Data Lake &amp; Synapse Dedicated Pool (</a:t>
            </a:r>
            <a:r>
              <a:rPr lang="en-US" dirty="0" err="1"/>
              <a:t>SQL</a:t>
            </a:r>
            <a:r>
              <a:rPr lang="en-US" dirty="0"/>
              <a:t> DW)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permissions and privacy (row/column) as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jobs in DEV for one-time load of Synapse SQL DW from original on-prem DW using Synapse Integrate 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 jobs for incremental loads using Synapse Integrate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procedures for checking data quality (compare on-prem with Cloud DEV)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Promote code from DEV to PROD, load data into PROD, schedule incremental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data quality (compare on-prem with Cloud PROD)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BI - Set up and connect to Synapse DW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BI - create several dashboards with top KPI as per client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that privacy and compliance requirements are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on-going monitoring and maintenance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usage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8752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628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Segoe UI</vt:lpstr>
      <vt:lpstr>Office Theme</vt:lpstr>
      <vt:lpstr>Data Architecture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Use Cases</dc:title>
  <dc:creator>Rakhman, Izabella</dc:creator>
  <cp:lastModifiedBy>Rakhman, Izabella</cp:lastModifiedBy>
  <cp:revision>5</cp:revision>
  <dcterms:created xsi:type="dcterms:W3CDTF">2021-12-07T23:23:41Z</dcterms:created>
  <dcterms:modified xsi:type="dcterms:W3CDTF">2021-12-10T15:31:30Z</dcterms:modified>
</cp:coreProperties>
</file>