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99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8" autoAdjust="0"/>
    <p:restoredTop sz="94660"/>
  </p:normalViewPr>
  <p:slideViewPr>
    <p:cSldViewPr snapToGrid="0">
      <p:cViewPr varScale="1">
        <p:scale>
          <a:sx n="102" d="100"/>
          <a:sy n="102" d="100"/>
        </p:scale>
        <p:origin x="8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78BB-C378-4920-B8AA-62D0FC334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4AB36-C0DF-4942-BC20-BD0C936E4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49E271-2134-40A8-A936-E2AD8AC364E1}"/>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EE4BCF58-35A1-4D71-86E8-1531564C1D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05271-C9D6-458E-B93E-EC2FEF6507C7}"/>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1667845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B74F-59CC-45B7-B0B6-0BAE30D24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1855D6-347F-40A3-96BB-BE19647D75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84BDC-8016-4D90-BAA2-9C80ADF0B839}"/>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9A2D3904-6553-485D-8051-55EF0A9C8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39715-5B12-4104-986D-445E38FF4F28}"/>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4111653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F9E1E-DD37-4C8A-8B5A-8A3190A63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14288-5598-4683-B3F8-7A14F52F10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8215E-593A-4094-A0E1-356172C4BD07}"/>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D8271044-F2F0-47C6-AA20-2460716D3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E784B-4732-421F-9873-15EC4AD6562B}"/>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25708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E53E-DF12-4C91-808E-8A7E496E0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37647-35CD-4990-8B5A-E450A29F2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F4059-0500-4BD6-AF1C-32B8A906E1EF}"/>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35D27DD1-633B-469A-A3CA-16A4EDD5E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8D989-4B14-4560-A193-67451373177C}"/>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292939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7AB6-6B34-40D0-8F04-5CA327FEF1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BE735D-6282-45FC-8A7A-CA1030F77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CB264F-6B81-4CEB-A57B-35FFAC53007E}"/>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89432B4F-F686-4715-A73A-77FE9C0FE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F9C9-420E-4CD4-8B8A-C80F0ED310F2}"/>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339856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D1FB-71A0-4ECF-91FB-D6FAAD75B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F9DA4-C8E0-4CA1-B605-4FACE79F1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8C8087-E88C-484E-894F-7C579373F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452D68-DD57-4A8D-A305-30BD07673DA1}"/>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6" name="Footer Placeholder 5">
            <a:extLst>
              <a:ext uri="{FF2B5EF4-FFF2-40B4-BE49-F238E27FC236}">
                <a16:creationId xmlns:a16="http://schemas.microsoft.com/office/drawing/2014/main" id="{399DD378-61C0-4D18-882A-567A43141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8B2EA-8358-4FEA-835A-6609DCB94C51}"/>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277683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E8CC-02AE-4502-A9F4-228B7BB336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D806CF-E156-40A3-858D-908A2D8B0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D4D25-4D32-409D-BF50-B5505E2A9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D3E4E1-7798-48EC-9B1C-C13E9C928B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3FA59-DDA8-42D6-8108-813BC5060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5A4EC8-4E29-4F78-8C96-4240C77BB85D}"/>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8" name="Footer Placeholder 7">
            <a:extLst>
              <a:ext uri="{FF2B5EF4-FFF2-40B4-BE49-F238E27FC236}">
                <a16:creationId xmlns:a16="http://schemas.microsoft.com/office/drawing/2014/main" id="{F3C90035-7031-452E-B76F-4A68F8668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FA080-A0F8-4C9D-B1D9-730B7A22A757}"/>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371582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1C73B-55D9-48BD-80F2-7D0D0409CC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B2734-75F6-4812-868F-F2DA03CBF2DC}"/>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4" name="Footer Placeholder 3">
            <a:extLst>
              <a:ext uri="{FF2B5EF4-FFF2-40B4-BE49-F238E27FC236}">
                <a16:creationId xmlns:a16="http://schemas.microsoft.com/office/drawing/2014/main" id="{B0B5B72C-2AD1-410B-8E98-42C1381BA4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88F2A3-ADE4-40EF-BDB7-4A03101C77E6}"/>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4280719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5C9BFB-AE89-4AFD-945F-1CAFD00FC082}"/>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3" name="Footer Placeholder 2">
            <a:extLst>
              <a:ext uri="{FF2B5EF4-FFF2-40B4-BE49-F238E27FC236}">
                <a16:creationId xmlns:a16="http://schemas.microsoft.com/office/drawing/2014/main" id="{D203B650-662E-48E3-AFDE-0951A021F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B06B0-E78F-4635-B8FF-74EA598D73F4}"/>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369033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87E1-E9F7-441E-B433-F72F18494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AF1E0-229F-47B1-8855-21BCE0140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2A1E48-02DA-4A4F-82A1-1EB185F50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722A0-2CAB-43D0-BB0B-5E36294E5FAB}"/>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6" name="Footer Placeholder 5">
            <a:extLst>
              <a:ext uri="{FF2B5EF4-FFF2-40B4-BE49-F238E27FC236}">
                <a16:creationId xmlns:a16="http://schemas.microsoft.com/office/drawing/2014/main" id="{0F845165-BE17-4284-A492-C32851ADE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35100-A40A-4AAB-8E5E-B55718017692}"/>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31042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6D84-9DBB-47D5-811F-B4D50DC7F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0B2ED-7DEC-46B2-A47E-16C427843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60062E-5584-4D5F-98C7-E9C733BAB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1FE28-6F55-4859-B9EF-ADFFC307FA2B}"/>
              </a:ext>
            </a:extLst>
          </p:cNvPr>
          <p:cNvSpPr>
            <a:spLocks noGrp="1"/>
          </p:cNvSpPr>
          <p:nvPr>
            <p:ph type="dt" sz="half" idx="10"/>
          </p:nvPr>
        </p:nvSpPr>
        <p:spPr/>
        <p:txBody>
          <a:bodyPr/>
          <a:lstStyle/>
          <a:p>
            <a:fld id="{46113665-EC70-45AB-BF73-252A182C8B2E}" type="datetimeFigureOut">
              <a:rPr lang="en-US" smtClean="0"/>
              <a:t>12/10/2021</a:t>
            </a:fld>
            <a:endParaRPr lang="en-US"/>
          </a:p>
        </p:txBody>
      </p:sp>
      <p:sp>
        <p:nvSpPr>
          <p:cNvPr id="6" name="Footer Placeholder 5">
            <a:extLst>
              <a:ext uri="{FF2B5EF4-FFF2-40B4-BE49-F238E27FC236}">
                <a16:creationId xmlns:a16="http://schemas.microsoft.com/office/drawing/2014/main" id="{D8011D79-073E-48CF-8123-6BB2AB12A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43DD0-60A2-4C10-BC05-DC5C034F5E8B}"/>
              </a:ext>
            </a:extLst>
          </p:cNvPr>
          <p:cNvSpPr>
            <a:spLocks noGrp="1"/>
          </p:cNvSpPr>
          <p:nvPr>
            <p:ph type="sldNum" sz="quarter" idx="12"/>
          </p:nvPr>
        </p:nvSpPr>
        <p:spPr/>
        <p:txBody>
          <a:bodyPr/>
          <a:lstStyle/>
          <a:p>
            <a:fld id="{308E72EC-EABE-4958-8719-E9E3D4220F07}" type="slidenum">
              <a:rPr lang="en-US" smtClean="0"/>
              <a:t>‹#›</a:t>
            </a:fld>
            <a:endParaRPr lang="en-US"/>
          </a:p>
        </p:txBody>
      </p:sp>
    </p:spTree>
    <p:extLst>
      <p:ext uri="{BB962C8B-B14F-4D97-AF65-F5344CB8AC3E}">
        <p14:creationId xmlns:p14="http://schemas.microsoft.com/office/powerpoint/2010/main" val="2800220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A4DC2-0423-4358-91F6-6251EE829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3291D-2D87-405A-BF8C-D13E7C811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A9CFE-CEC5-44E2-BD59-200417360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13665-EC70-45AB-BF73-252A182C8B2E}" type="datetimeFigureOut">
              <a:rPr lang="en-US" smtClean="0"/>
              <a:t>12/10/2021</a:t>
            </a:fld>
            <a:endParaRPr lang="en-US"/>
          </a:p>
        </p:txBody>
      </p:sp>
      <p:sp>
        <p:nvSpPr>
          <p:cNvPr id="5" name="Footer Placeholder 4">
            <a:extLst>
              <a:ext uri="{FF2B5EF4-FFF2-40B4-BE49-F238E27FC236}">
                <a16:creationId xmlns:a16="http://schemas.microsoft.com/office/drawing/2014/main" id="{4CE0332A-B6FC-4381-82E0-46A066144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142BBD-FC82-4D2F-9DCB-55A95ED257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E72EC-EABE-4958-8719-E9E3D4220F07}" type="slidenum">
              <a:rPr lang="en-US" smtClean="0"/>
              <a:t>‹#›</a:t>
            </a:fld>
            <a:endParaRPr lang="en-US"/>
          </a:p>
        </p:txBody>
      </p:sp>
    </p:spTree>
    <p:extLst>
      <p:ext uri="{BB962C8B-B14F-4D97-AF65-F5344CB8AC3E}">
        <p14:creationId xmlns:p14="http://schemas.microsoft.com/office/powerpoint/2010/main" val="65859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3CBE-787D-463B-946D-4EFED70F76CA}"/>
              </a:ext>
            </a:extLst>
          </p:cNvPr>
          <p:cNvSpPr>
            <a:spLocks noGrp="1"/>
          </p:cNvSpPr>
          <p:nvPr>
            <p:ph type="ctrTitle"/>
          </p:nvPr>
        </p:nvSpPr>
        <p:spPr/>
        <p:txBody>
          <a:bodyPr>
            <a:normAutofit/>
          </a:bodyPr>
          <a:lstStyle/>
          <a:p>
            <a:r>
              <a:rPr lang="en-US" sz="4800" dirty="0">
                <a:latin typeface="Lato" panose="020F0502020204030203" pitchFamily="34" charset="0"/>
                <a:ea typeface="Lato" panose="020F0502020204030203" pitchFamily="34" charset="0"/>
                <a:cs typeface="Lato" panose="020F0502020204030203" pitchFamily="34" charset="0"/>
              </a:rPr>
              <a:t>Migrate Data from Amazon RDS Oracle DB to AWS Redshift</a:t>
            </a:r>
          </a:p>
        </p:txBody>
      </p:sp>
      <p:sp>
        <p:nvSpPr>
          <p:cNvPr id="3" name="Subtitle 2">
            <a:extLst>
              <a:ext uri="{FF2B5EF4-FFF2-40B4-BE49-F238E27FC236}">
                <a16:creationId xmlns:a16="http://schemas.microsoft.com/office/drawing/2014/main" id="{892B1F22-F511-4B28-847C-2F2CBDFC85B8}"/>
              </a:ext>
            </a:extLst>
          </p:cNvPr>
          <p:cNvSpPr>
            <a:spLocks noGrp="1"/>
          </p:cNvSpPr>
          <p:nvPr>
            <p:ph type="subTitle" idx="1"/>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Data Science Seminar -  Dec 10</a:t>
            </a:r>
            <a:r>
              <a:rPr lang="en-US" baseline="30000" dirty="0">
                <a:latin typeface="Lato" panose="020F0502020204030203" pitchFamily="34" charset="0"/>
                <a:ea typeface="Lato" panose="020F0502020204030203" pitchFamily="34" charset="0"/>
                <a:cs typeface="Lato" panose="020F0502020204030203" pitchFamily="34" charset="0"/>
              </a:rPr>
              <a:t>th</a:t>
            </a:r>
            <a:r>
              <a:rPr lang="en-US" dirty="0">
                <a:latin typeface="Lato" panose="020F0502020204030203" pitchFamily="34" charset="0"/>
                <a:ea typeface="Lato" panose="020F0502020204030203" pitchFamily="34" charset="0"/>
                <a:cs typeface="Lato" panose="020F0502020204030203" pitchFamily="34" charset="0"/>
              </a:rPr>
              <a:t>, 2021.</a:t>
            </a:r>
          </a:p>
          <a:p>
            <a:r>
              <a:rPr lang="en-US" dirty="0">
                <a:latin typeface="Lato" panose="020F0502020204030203" pitchFamily="34" charset="0"/>
                <a:ea typeface="Lato" panose="020F0502020204030203" pitchFamily="34" charset="0"/>
                <a:cs typeface="Lato" panose="020F0502020204030203" pitchFamily="34" charset="0"/>
              </a:rPr>
              <a:t>Malte Thesenvitz</a:t>
            </a:r>
          </a:p>
        </p:txBody>
      </p:sp>
    </p:spTree>
    <p:extLst>
      <p:ext uri="{BB962C8B-B14F-4D97-AF65-F5344CB8AC3E}">
        <p14:creationId xmlns:p14="http://schemas.microsoft.com/office/powerpoint/2010/main" val="43288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5441-43C1-46FC-BAFD-00AD07F89689}"/>
              </a:ext>
            </a:extLst>
          </p:cNvPr>
          <p:cNvSpPr>
            <a:spLocks noGrp="1"/>
          </p:cNvSpPr>
          <p:nvPr>
            <p:ph type="title"/>
          </p:nvPr>
        </p:nvSpPr>
        <p:spPr>
          <a:xfrm>
            <a:off x="845820" y="365125"/>
            <a:ext cx="10515600" cy="1325563"/>
          </a:xfrm>
        </p:spPr>
        <p:txBody>
          <a:bodyPr/>
          <a:lstStyle/>
          <a:p>
            <a:r>
              <a:rPr lang="en-US" dirty="0">
                <a:latin typeface="Lato" panose="020F0502020204030203" pitchFamily="34" charset="0"/>
                <a:ea typeface="Lato" panose="020F0502020204030203" pitchFamily="34" charset="0"/>
                <a:cs typeface="Lato" panose="020F0502020204030203" pitchFamily="34" charset="0"/>
              </a:rPr>
              <a:t>The Problem Statement.</a:t>
            </a:r>
          </a:p>
        </p:txBody>
      </p:sp>
      <p:pic>
        <p:nvPicPr>
          <p:cNvPr id="5" name="Content Placeholder 4" descr="Logo, company name&#10;&#10;Description automatically generated">
            <a:extLst>
              <a:ext uri="{FF2B5EF4-FFF2-40B4-BE49-F238E27FC236}">
                <a16:creationId xmlns:a16="http://schemas.microsoft.com/office/drawing/2014/main" id="{81021419-4A51-44E8-B2DC-ED5AD55AE1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3442437" cy="2296079"/>
          </a:xfrm>
        </p:spPr>
      </p:pic>
      <p:sp>
        <p:nvSpPr>
          <p:cNvPr id="6" name="TextBox 5">
            <a:extLst>
              <a:ext uri="{FF2B5EF4-FFF2-40B4-BE49-F238E27FC236}">
                <a16:creationId xmlns:a16="http://schemas.microsoft.com/office/drawing/2014/main" id="{0F621DED-2E61-44F7-9AD1-FF0951EA0ECF}"/>
              </a:ext>
            </a:extLst>
          </p:cNvPr>
          <p:cNvSpPr txBox="1"/>
          <p:nvPr/>
        </p:nvSpPr>
        <p:spPr>
          <a:xfrm>
            <a:off x="838200" y="4423144"/>
            <a:ext cx="3442436"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Amazon RDS Oracle source DB</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RDS = Relational Database Service</a:t>
            </a:r>
          </a:p>
        </p:txBody>
      </p:sp>
      <p:sp>
        <p:nvSpPr>
          <p:cNvPr id="7" name="Arrow: Right 6">
            <a:extLst>
              <a:ext uri="{FF2B5EF4-FFF2-40B4-BE49-F238E27FC236}">
                <a16:creationId xmlns:a16="http://schemas.microsoft.com/office/drawing/2014/main" id="{06EA20C6-6218-47B0-9633-C4AD2FF44D1A}"/>
              </a:ext>
            </a:extLst>
          </p:cNvPr>
          <p:cNvSpPr/>
          <p:nvPr/>
        </p:nvSpPr>
        <p:spPr>
          <a:xfrm>
            <a:off x="4825853" y="2641051"/>
            <a:ext cx="2147777" cy="1041991"/>
          </a:xfrm>
          <a:prstGeom prst="rightArrow">
            <a:avLst/>
          </a:prstGeom>
          <a:gradFill flip="none" rotWithShape="1">
            <a:gsLst>
              <a:gs pos="0">
                <a:srgbClr val="9599D3">
                  <a:tint val="66000"/>
                  <a:satMod val="160000"/>
                </a:srgbClr>
              </a:gs>
              <a:gs pos="50000">
                <a:srgbClr val="9599D3">
                  <a:tint val="44500"/>
                  <a:satMod val="160000"/>
                </a:srgbClr>
              </a:gs>
              <a:gs pos="100000">
                <a:srgbClr val="9599D3">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10;&#10;Description automatically generated">
            <a:extLst>
              <a:ext uri="{FF2B5EF4-FFF2-40B4-BE49-F238E27FC236}">
                <a16:creationId xmlns:a16="http://schemas.microsoft.com/office/drawing/2014/main" id="{1D0508E7-3994-47B5-B9EE-53CA8BFEB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726411"/>
            <a:ext cx="4375377" cy="2437840"/>
          </a:xfrm>
          <a:prstGeom prst="rect">
            <a:avLst/>
          </a:prstGeom>
        </p:spPr>
      </p:pic>
      <p:pic>
        <p:nvPicPr>
          <p:cNvPr id="13" name="Picture 12" descr="Logo, company name&#10;&#10;Description automatically generated">
            <a:extLst>
              <a:ext uri="{FF2B5EF4-FFF2-40B4-BE49-F238E27FC236}">
                <a16:creationId xmlns:a16="http://schemas.microsoft.com/office/drawing/2014/main" id="{ABBE0DBD-2C08-4202-AA56-E4AB5E7799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0644" y="1027906"/>
            <a:ext cx="1669652" cy="945674"/>
          </a:xfrm>
          <a:prstGeom prst="rect">
            <a:avLst/>
          </a:prstGeom>
        </p:spPr>
      </p:pic>
      <p:sp>
        <p:nvSpPr>
          <p:cNvPr id="14" name="TextBox 13">
            <a:extLst>
              <a:ext uri="{FF2B5EF4-FFF2-40B4-BE49-F238E27FC236}">
                <a16:creationId xmlns:a16="http://schemas.microsoft.com/office/drawing/2014/main" id="{DAC53D9D-2A45-4528-B596-4C798EC827EF}"/>
              </a:ext>
            </a:extLst>
          </p:cNvPr>
          <p:cNvSpPr txBox="1"/>
          <p:nvPr/>
        </p:nvSpPr>
        <p:spPr>
          <a:xfrm>
            <a:off x="7620000" y="4103901"/>
            <a:ext cx="3442436" cy="2308324"/>
          </a:xfrm>
          <a:prstGeom prst="rect">
            <a:avLst/>
          </a:prstGeom>
          <a:noFill/>
        </p:spPr>
        <p:txBody>
          <a:bodyPr wrap="squar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Why?</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Optimized queries</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Automated administration &amp; maintenance tasks</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Unlimited scalability</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Data Exploration in S3 Data Lake</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Native ML integration</a:t>
            </a:r>
          </a:p>
        </p:txBody>
      </p:sp>
      <p:pic>
        <p:nvPicPr>
          <p:cNvPr id="16" name="Picture 15" descr="Logo, company name&#10;&#10;Description automatically generated">
            <a:extLst>
              <a:ext uri="{FF2B5EF4-FFF2-40B4-BE49-F238E27FC236}">
                <a16:creationId xmlns:a16="http://schemas.microsoft.com/office/drawing/2014/main" id="{8B414587-8343-4D4D-94A7-82764DB088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5479" y="1069618"/>
            <a:ext cx="1633402" cy="848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Logo, company name&#10;&#10;Description automatically generated">
            <a:extLst>
              <a:ext uri="{FF2B5EF4-FFF2-40B4-BE49-F238E27FC236}">
                <a16:creationId xmlns:a16="http://schemas.microsoft.com/office/drawing/2014/main" id="{620D0213-CDD1-42A7-873F-4F8B8148D2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439" y="2855715"/>
            <a:ext cx="1873028" cy="1248186"/>
          </a:xfrm>
          <a:prstGeom prst="rect">
            <a:avLst/>
          </a:prstGeom>
        </p:spPr>
      </p:pic>
      <p:sp>
        <p:nvSpPr>
          <p:cNvPr id="19" name="TextBox 18">
            <a:extLst>
              <a:ext uri="{FF2B5EF4-FFF2-40B4-BE49-F238E27FC236}">
                <a16:creationId xmlns:a16="http://schemas.microsoft.com/office/drawing/2014/main" id="{F07CF7EB-37F2-46C9-BBBB-7DDF29A80008}"/>
              </a:ext>
            </a:extLst>
          </p:cNvPr>
          <p:cNvSpPr txBox="1"/>
          <p:nvPr/>
        </p:nvSpPr>
        <p:spPr>
          <a:xfrm>
            <a:off x="5272301" y="2945331"/>
            <a:ext cx="1424539" cy="369332"/>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migrate</a:t>
            </a:r>
          </a:p>
        </p:txBody>
      </p:sp>
    </p:spTree>
    <p:extLst>
      <p:ext uri="{BB962C8B-B14F-4D97-AF65-F5344CB8AC3E}">
        <p14:creationId xmlns:p14="http://schemas.microsoft.com/office/powerpoint/2010/main" val="60291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949C6-F411-40F3-8A52-1AAB2D4412D6}"/>
              </a:ext>
            </a:extLst>
          </p:cNvPr>
          <p:cNvSpPr>
            <a:spLocks noGrp="1"/>
          </p:cNvSpPr>
          <p:nvPr>
            <p:ph type="title"/>
          </p:nvPr>
        </p:nvSpPr>
        <p:spPr>
          <a:xfrm>
            <a:off x="1008184" y="174032"/>
            <a:ext cx="10175631" cy="1111843"/>
          </a:xfrm>
        </p:spPr>
        <p:txBody>
          <a:bodyPr anchor="ctr">
            <a:normAutofit/>
          </a:bodyPr>
          <a:lstStyle/>
          <a:p>
            <a:pPr algn="ctr"/>
            <a:r>
              <a:rPr lang="en-US" sz="4000" dirty="0">
                <a:latin typeface="Lato" panose="020F0502020204030203" pitchFamily="34" charset="0"/>
                <a:ea typeface="Lato" panose="020F0502020204030203" pitchFamily="34" charset="0"/>
                <a:cs typeface="Lato" panose="020F0502020204030203" pitchFamily="34" charset="0"/>
              </a:rPr>
              <a:t>The Migration Architecture.</a:t>
            </a:r>
          </a:p>
        </p:txBody>
      </p:sp>
      <p:sp>
        <p:nvSpPr>
          <p:cNvPr id="9" name="Content Placeholder 8">
            <a:extLst>
              <a:ext uri="{FF2B5EF4-FFF2-40B4-BE49-F238E27FC236}">
                <a16:creationId xmlns:a16="http://schemas.microsoft.com/office/drawing/2014/main" id="{609A33C9-FC69-456E-9AF5-2D78E11488AA}"/>
              </a:ext>
            </a:extLst>
          </p:cNvPr>
          <p:cNvSpPr>
            <a:spLocks noGrp="1"/>
          </p:cNvSpPr>
          <p:nvPr>
            <p:ph idx="1"/>
          </p:nvPr>
        </p:nvSpPr>
        <p:spPr>
          <a:xfrm>
            <a:off x="1008184" y="1459907"/>
            <a:ext cx="10175630" cy="767904"/>
          </a:xfrm>
        </p:spPr>
        <p:txBody>
          <a:bodyPr anchor="ctr">
            <a:normAutofit/>
          </a:bodyPr>
          <a:lstStyle/>
          <a:p>
            <a:pPr algn="ctr"/>
            <a:r>
              <a:rPr lang="en-US" sz="2000" dirty="0">
                <a:latin typeface="Lato" panose="020F0502020204030203" pitchFamily="34" charset="0"/>
                <a:ea typeface="Lato" panose="020F0502020204030203" pitchFamily="34" charset="0"/>
                <a:cs typeface="Lato" panose="020F0502020204030203" pitchFamily="34" charset="0"/>
              </a:rPr>
              <a:t>AWS Schema Conversion Tool enables migration of heterogeneous DBs</a:t>
            </a:r>
          </a:p>
        </p:txBody>
      </p:sp>
      <p:pic>
        <p:nvPicPr>
          <p:cNvPr id="15" name="Picture 14" descr="Diagram&#10;&#10;Description automatically generated">
            <a:extLst>
              <a:ext uri="{FF2B5EF4-FFF2-40B4-BE49-F238E27FC236}">
                <a16:creationId xmlns:a16="http://schemas.microsoft.com/office/drawing/2014/main" id="{E1473711-317C-4BCF-9410-823CAC511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729" y="1971754"/>
            <a:ext cx="7227494" cy="4587843"/>
          </a:xfrm>
          <a:prstGeom prst="rect">
            <a:avLst/>
          </a:prstGeom>
        </p:spPr>
      </p:pic>
      <p:pic>
        <p:nvPicPr>
          <p:cNvPr id="7" name="Picture 6" descr="Graphical user interface, chart, application, Excel&#10;&#10;Description automatically generated">
            <a:extLst>
              <a:ext uri="{FF2B5EF4-FFF2-40B4-BE49-F238E27FC236}">
                <a16:creationId xmlns:a16="http://schemas.microsoft.com/office/drawing/2014/main" id="{6A4308AE-52E6-4D4A-908E-73EFACB40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5990" y="5398093"/>
            <a:ext cx="1565601" cy="773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04CC4D61-423A-4DF3-86C0-01EBE2B28988}"/>
              </a:ext>
            </a:extLst>
          </p:cNvPr>
          <p:cNvSpPr txBox="1"/>
          <p:nvPr/>
        </p:nvSpPr>
        <p:spPr>
          <a:xfrm>
            <a:off x="6978029" y="6345414"/>
            <a:ext cx="1443562" cy="338554"/>
          </a:xfrm>
          <a:prstGeom prst="rect">
            <a:avLst/>
          </a:prstGeom>
          <a:noFill/>
        </p:spPr>
        <p:txBody>
          <a:bodyPr wrap="square" rtlCol="0">
            <a:spAutoFit/>
          </a:bodyPr>
          <a:lstStyle/>
          <a:p>
            <a:r>
              <a:rPr lang="en-US" sz="1600" dirty="0">
                <a:latin typeface="Lato" panose="020F0502020204030203" pitchFamily="34" charset="0"/>
                <a:ea typeface="Lato" panose="020F0502020204030203" pitchFamily="34" charset="0"/>
                <a:cs typeface="Lato" panose="020F0502020204030203" pitchFamily="34" charset="0"/>
              </a:rPr>
              <a:t>Visualization</a:t>
            </a:r>
            <a:endParaRPr lang="en-US" dirty="0">
              <a:latin typeface="Lato" panose="020F0502020204030203" pitchFamily="34" charset="0"/>
              <a:ea typeface="Lato" panose="020F0502020204030203" pitchFamily="34" charset="0"/>
              <a:cs typeface="Lato" panose="020F0502020204030203" pitchFamily="34" charset="0"/>
            </a:endParaRPr>
          </a:p>
        </p:txBody>
      </p:sp>
      <p:cxnSp>
        <p:nvCxnSpPr>
          <p:cNvPr id="10" name="Straight Arrow Connector 9">
            <a:extLst>
              <a:ext uri="{FF2B5EF4-FFF2-40B4-BE49-F238E27FC236}">
                <a16:creationId xmlns:a16="http://schemas.microsoft.com/office/drawing/2014/main" id="{08495CF8-C05C-494F-AA28-41871F1B1578}"/>
              </a:ext>
            </a:extLst>
          </p:cNvPr>
          <p:cNvCxnSpPr>
            <a:cxnSpLocks/>
          </p:cNvCxnSpPr>
          <p:nvPr/>
        </p:nvCxnSpPr>
        <p:spPr>
          <a:xfrm>
            <a:off x="6641279" y="5122786"/>
            <a:ext cx="275730" cy="275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633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E99F-440D-496F-9A7E-404CAF76D1AB}"/>
              </a:ext>
            </a:extLst>
          </p:cNvPr>
          <p:cNvSpPr>
            <a:spLocks noGrp="1"/>
          </p:cNvSpPr>
          <p:nvPr>
            <p:ph type="title"/>
          </p:nvPr>
        </p:nvSpPr>
        <p:spPr/>
        <p:txBody>
          <a:bodyPr/>
          <a:lstStyle/>
          <a:p>
            <a:r>
              <a:rPr lang="en-US" dirty="0"/>
              <a:t>Most Important Steps.</a:t>
            </a:r>
          </a:p>
        </p:txBody>
      </p:sp>
      <p:sp>
        <p:nvSpPr>
          <p:cNvPr id="3" name="Content Placeholder 2">
            <a:extLst>
              <a:ext uri="{FF2B5EF4-FFF2-40B4-BE49-F238E27FC236}">
                <a16:creationId xmlns:a16="http://schemas.microsoft.com/office/drawing/2014/main" id="{B4572FEB-0AF3-4022-8045-4937D5256D71}"/>
              </a:ext>
            </a:extLst>
          </p:cNvPr>
          <p:cNvSpPr>
            <a:spLocks noGrp="1"/>
          </p:cNvSpPr>
          <p:nvPr>
            <p:ph idx="1"/>
          </p:nvPr>
        </p:nvSpPr>
        <p:spPr/>
        <p:txBody>
          <a:bodyPr>
            <a:normAutofit fontScale="62500" lnSpcReduction="20000"/>
          </a:bodyPr>
          <a:lstStyle/>
          <a:p>
            <a:pPr algn="l">
              <a:lnSpc>
                <a:spcPct val="120000"/>
              </a:lnSpc>
              <a:buFont typeface="+mj-lt"/>
              <a:buAutoNum type="arabicPeriod"/>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Using the AWS SCT to do the following:</a:t>
            </a:r>
          </a:p>
          <a:p>
            <a:pPr lvl="1">
              <a:lnSpc>
                <a:spcPct val="120000"/>
              </a:lnSpc>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Run </a:t>
            </a:r>
            <a:r>
              <a:rPr lang="en-US" b="1"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the conversion report for Oracle to Amazon Redshift </a:t>
            </a: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to identify the issues, limitations, and actions required for the schema conversion.</a:t>
            </a:r>
          </a:p>
          <a:p>
            <a:pPr lvl="1">
              <a:lnSpc>
                <a:spcPct val="120000"/>
              </a:lnSpc>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Generate the schema scripts and apply them on the target before performing the data load by using AWS DMS. AWS SCT performs the necessary code conversion for objects like procedures and views.</a:t>
            </a:r>
          </a:p>
          <a:p>
            <a:pPr algn="l">
              <a:lnSpc>
                <a:spcPct val="120000"/>
              </a:lnSpc>
              <a:buFont typeface="+mj-lt"/>
              <a:buAutoNum type="arabicPeriod"/>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Identify and implement solutions to the issues reported by AWS SCT.</a:t>
            </a:r>
          </a:p>
          <a:p>
            <a:pPr algn="l">
              <a:lnSpc>
                <a:spcPct val="120000"/>
              </a:lnSpc>
              <a:buFont typeface="+mj-lt"/>
              <a:buAutoNum type="arabicPeriod"/>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Disable foreign keys or any other constraints that might impact the AWS DMS data load.</a:t>
            </a:r>
          </a:p>
          <a:p>
            <a:pPr algn="l">
              <a:lnSpc>
                <a:spcPct val="120000"/>
              </a:lnSpc>
              <a:buFont typeface="+mj-lt"/>
              <a:buAutoNum type="arabicPeriod"/>
            </a:pPr>
            <a:r>
              <a:rPr lang="en-US" b="1"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AWS DMS </a:t>
            </a: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loads the data from source to target using the Full Load approach. Although AWS DMS can create objects in the target as part of the load, it follows a minimalistic approach to efficiently migrate the data so that it doesn’t copy the entire schema structure from source to target.</a:t>
            </a:r>
          </a:p>
          <a:p>
            <a:pPr algn="l">
              <a:lnSpc>
                <a:spcPct val="120000"/>
              </a:lnSpc>
              <a:buFont typeface="+mj-lt"/>
              <a:buAutoNum type="arabicPeriod"/>
            </a:pPr>
            <a:r>
              <a:rPr lang="en-US" b="0" i="0" u="none" strike="noStrike" dirty="0">
                <a:solidFill>
                  <a:srgbClr val="16191F"/>
                </a:solidFill>
                <a:effectLst/>
                <a:latin typeface="Lato" panose="020F0502020204030203" pitchFamily="34" charset="0"/>
                <a:ea typeface="Lato" panose="020F0502020204030203" pitchFamily="34" charset="0"/>
                <a:cs typeface="Lato" panose="020F0502020204030203" pitchFamily="34" charset="0"/>
              </a:rPr>
              <a:t>Perform postmigration activities such as creating additional indexes, enabling foreign keys, and making the necessary changes in the application to point to the new database.</a:t>
            </a:r>
          </a:p>
          <a:p>
            <a:endParaRPr lang="en-US" dirty="0"/>
          </a:p>
        </p:txBody>
      </p:sp>
    </p:spTree>
    <p:extLst>
      <p:ext uri="{BB962C8B-B14F-4D97-AF65-F5344CB8AC3E}">
        <p14:creationId xmlns:p14="http://schemas.microsoft.com/office/powerpoint/2010/main" val="3968551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251</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Lato</vt:lpstr>
      <vt:lpstr>Office Theme</vt:lpstr>
      <vt:lpstr>Migrate Data from Amazon RDS Oracle DB to AWS Redshift</vt:lpstr>
      <vt:lpstr>The Problem Statement.</vt:lpstr>
      <vt:lpstr>The Migration Architecture.</vt:lpstr>
      <vt:lpstr>Most Important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Migrate Data from Oracle DB to AWS Redshift</dc:title>
  <dc:creator>Malte Thesenvitz</dc:creator>
  <cp:lastModifiedBy>Malte Thesenvitz</cp:lastModifiedBy>
  <cp:revision>5</cp:revision>
  <dcterms:created xsi:type="dcterms:W3CDTF">2021-12-07T10:00:08Z</dcterms:created>
  <dcterms:modified xsi:type="dcterms:W3CDTF">2021-12-10T13:05:19Z</dcterms:modified>
</cp:coreProperties>
</file>