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7e4a9da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7e4a9da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7e4a9da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7e4a9da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7e4a9dae5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Aggregated facts - breaking out individual data types into separate tables with aggregations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key - create during Dataflow process from superlogs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 dimensions come in from sources external to superlogs</a:t>
            </a:r>
            <a:endParaRPr/>
          </a:p>
        </p:txBody>
      </p:sp>
      <p:sp>
        <p:nvSpPr>
          <p:cNvPr id="81" name="Google Shape;81;g107e4a9dae5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7e4a9da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7e4a9da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Content Buckets - 3">
  <p:cSld name="Horizontal Content Buckets - 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408315"/>
            <a:ext cx="7886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49" y="2421210"/>
            <a:ext cx="22734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0" wrap="square" tIns="685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indent="-2286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628650" y="2942862"/>
            <a:ext cx="22734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0" wrap="square" tIns="68575">
            <a:normAutofit/>
          </a:bodyPr>
          <a:lstStyle>
            <a:lvl1pPr indent="-3048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/>
            </a:lvl1pPr>
            <a:lvl2pPr indent="-28575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Char char="▪"/>
              <a:defRPr sz="9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/>
          <p:nvPr>
            <p:ph idx="3" type="pic"/>
          </p:nvPr>
        </p:nvSpPr>
        <p:spPr>
          <a:xfrm>
            <a:off x="628649" y="1806179"/>
            <a:ext cx="495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/>
          <p:nvPr>
            <p:ph idx="4" type="pic"/>
          </p:nvPr>
        </p:nvSpPr>
        <p:spPr>
          <a:xfrm>
            <a:off x="3394352" y="1806179"/>
            <a:ext cx="495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/>
          <p:nvPr>
            <p:ph idx="5" type="pic"/>
          </p:nvPr>
        </p:nvSpPr>
        <p:spPr>
          <a:xfrm>
            <a:off x="6165850" y="1806179"/>
            <a:ext cx="495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628650" y="872584"/>
            <a:ext cx="7886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b="1" sz="1500">
                <a:latin typeface="Arial Rounded"/>
                <a:ea typeface="Arial Rounded"/>
                <a:cs typeface="Arial Rounded"/>
                <a:sym typeface="Arial Rounded"/>
              </a:defRPr>
            </a:lvl1pPr>
            <a:lvl2pPr indent="-3175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7" type="body"/>
          </p:nvPr>
        </p:nvSpPr>
        <p:spPr>
          <a:xfrm>
            <a:off x="3397250" y="2421210"/>
            <a:ext cx="22734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0" wrap="square" tIns="685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indent="-2286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9" name="Google Shape;59;p13"/>
          <p:cNvSpPr txBox="1"/>
          <p:nvPr>
            <p:ph idx="8" type="body"/>
          </p:nvPr>
        </p:nvSpPr>
        <p:spPr>
          <a:xfrm>
            <a:off x="3397250" y="2942862"/>
            <a:ext cx="22734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0" wrap="square" tIns="68575">
            <a:normAutofit/>
          </a:bodyPr>
          <a:lstStyle>
            <a:lvl1pPr indent="-3048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/>
            </a:lvl1pPr>
            <a:lvl2pPr indent="-28575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Char char="▪"/>
              <a:defRPr sz="9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9" type="body"/>
          </p:nvPr>
        </p:nvSpPr>
        <p:spPr>
          <a:xfrm>
            <a:off x="6172043" y="2421210"/>
            <a:ext cx="22734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0" wrap="square" tIns="685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indent="-2286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1" name="Google Shape;61;p13"/>
          <p:cNvSpPr txBox="1"/>
          <p:nvPr>
            <p:ph idx="13" type="body"/>
          </p:nvPr>
        </p:nvSpPr>
        <p:spPr>
          <a:xfrm>
            <a:off x="6172044" y="2942862"/>
            <a:ext cx="22734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0" wrap="square" tIns="68575">
            <a:normAutofit/>
          </a:bodyPr>
          <a:lstStyle>
            <a:lvl1pPr indent="-3048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/>
            </a:lvl1pPr>
            <a:lvl2pPr indent="-28575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Char char="▪"/>
              <a:defRPr sz="9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pp.diagrams.net/?page-id=74e2e168-ea6b-b213-b513-2b3c1d86103e&amp;scale=auto#G1rKuhpIVE0vcpGmK6rtJrEO8BeKA8SLHo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p.diagrams.net/?page-id=74e2e168-ea6b-b213-b513-2b3c1d86103e&amp;scale=auto#G1mn2gJaSZVIDMTw5DtFEmoCMiEL0zvrBh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log ingestion to BigQuery using Cloud Composer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Client: Podcast/Radio advertising merchant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Key Components: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Podcast advertising servers and radio advertising servers transmit JSON log data to S3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JSON log format includes detailed metadata about the advertisement blocks including details about the ads run inside the block if they were actually filled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Challenge: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JSON logs were being ingested into BigQuery using a Dataflow process that parsed and aggregated the contents based on 20 key data fields.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As a result of the aggregation, analytics could really only provide value at the aggregated level. There was significant data, particularly, demographic target data that could not be analyzed.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 addition, this process ran once a day, and was a fairly complex and fragmented system.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55325" y="15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Legacy ingestion process</a:t>
            </a:r>
            <a:endParaRPr/>
          </a:p>
        </p:txBody>
      </p:sp>
      <p:pic>
        <p:nvPicPr>
          <p:cNvPr id="78" name="Google Shape;78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966" y="773375"/>
            <a:ext cx="6877314" cy="395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28650" y="408315"/>
            <a:ext cx="7886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 Black"/>
              <a:buNone/>
            </a:pPr>
            <a:r>
              <a:rPr lang="en"/>
              <a:t>Legacy BigQuery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628649" y="1529882"/>
            <a:ext cx="22734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SuperLog via Dataflow</a:t>
            </a:r>
            <a:endParaRPr sz="1100" u="sng"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663600" y="1970590"/>
            <a:ext cx="22734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0" wrap="square" tIns="68575">
            <a:normAutofit lnSpcReduction="20000"/>
          </a:bodyPr>
          <a:lstStyle/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/>
              <a:t>allocations</a:t>
            </a:r>
            <a:endParaRPr/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/>
              <a:t>facts</a:t>
            </a:r>
            <a:endParaRPr/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/>
              <a:t>facts_filled</a:t>
            </a:r>
            <a:endParaRPr/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/>
              <a:t>facts_unfilled</a:t>
            </a:r>
            <a:endParaRPr/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/>
              <a:t>forecasts</a:t>
            </a:r>
            <a:endParaRPr/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/>
              <a:t>forecasts_filled</a:t>
            </a:r>
            <a:endParaRPr/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/>
              <a:t>forecasts_unfilled</a:t>
            </a:r>
            <a:endParaRPr/>
          </a:p>
        </p:txBody>
      </p:sp>
      <p:sp>
        <p:nvSpPr>
          <p:cNvPr id="86" name="Google Shape;86;p17"/>
          <p:cNvSpPr/>
          <p:nvPr>
            <p:ph idx="3" type="pic"/>
          </p:nvPr>
        </p:nvSpPr>
        <p:spPr>
          <a:xfrm>
            <a:off x="571499" y="1389506"/>
            <a:ext cx="20721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Aggregated</a:t>
            </a:r>
            <a:r>
              <a:rPr lang="en"/>
              <a:t> </a:t>
            </a:r>
            <a:r>
              <a:rPr b="1" lang="en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Facts</a:t>
            </a:r>
            <a:endParaRPr/>
          </a:p>
        </p:txBody>
      </p:sp>
      <p:sp>
        <p:nvSpPr>
          <p:cNvPr id="87" name="Google Shape;87;p17"/>
          <p:cNvSpPr/>
          <p:nvPr>
            <p:ph idx="4" type="pic"/>
          </p:nvPr>
        </p:nvSpPr>
        <p:spPr>
          <a:xfrm>
            <a:off x="3337196" y="1389506"/>
            <a:ext cx="13911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Dimensions</a:t>
            </a:r>
            <a:r>
              <a:rPr lang="en"/>
              <a:t> </a:t>
            </a:r>
            <a:r>
              <a:rPr b="1" lang="en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Key</a:t>
            </a:r>
            <a:endParaRPr/>
          </a:p>
        </p:txBody>
      </p:sp>
      <p:sp>
        <p:nvSpPr>
          <p:cNvPr id="88" name="Google Shape;88;p17"/>
          <p:cNvSpPr/>
          <p:nvPr>
            <p:ph idx="5" type="pic"/>
          </p:nvPr>
        </p:nvSpPr>
        <p:spPr>
          <a:xfrm>
            <a:off x="6108670" y="1389506"/>
            <a:ext cx="2579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Enhancement Dimensions</a:t>
            </a:r>
            <a:endParaRPr b="1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9" name="Google Shape;89;p17"/>
          <p:cNvSpPr txBox="1"/>
          <p:nvPr>
            <p:ph idx="7" type="body"/>
          </p:nvPr>
        </p:nvSpPr>
        <p:spPr>
          <a:xfrm>
            <a:off x="3397250" y="1529882"/>
            <a:ext cx="22734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Dataflow</a:t>
            </a:r>
            <a:endParaRPr b="0" sz="11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8" type="body"/>
          </p:nvPr>
        </p:nvSpPr>
        <p:spPr>
          <a:xfrm>
            <a:off x="3432200" y="1970581"/>
            <a:ext cx="22734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0" wrap="square" tIns="68575">
            <a:normAutofit/>
          </a:bodyPr>
          <a:lstStyle/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/>
              <a:t>coredimensions</a:t>
            </a:r>
            <a:endParaRPr/>
          </a:p>
        </p:txBody>
      </p:sp>
      <p:sp>
        <p:nvSpPr>
          <p:cNvPr id="91" name="Google Shape;91;p17"/>
          <p:cNvSpPr txBox="1"/>
          <p:nvPr>
            <p:ph idx="9" type="body"/>
          </p:nvPr>
        </p:nvSpPr>
        <p:spPr>
          <a:xfrm>
            <a:off x="6172050" y="1540088"/>
            <a:ext cx="2273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to Superlogs</a:t>
            </a:r>
            <a:endParaRPr b="0" sz="11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>
            <p:ph idx="13" type="body"/>
          </p:nvPr>
        </p:nvSpPr>
        <p:spPr>
          <a:xfrm>
            <a:off x="6206994" y="1970581"/>
            <a:ext cx="22734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0" wrap="square" tIns="68575">
            <a:normAutofit/>
          </a:bodyPr>
          <a:lstStyle/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/>
              <a:t>dimension_devices</a:t>
            </a:r>
            <a:endParaRPr/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/>
              <a:t>dimension_markets</a:t>
            </a:r>
            <a:endParaRPr/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/>
              <a:t>stations</a:t>
            </a:r>
            <a:endParaRPr/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/>
              <a:t>ads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solution with Composer</a:t>
            </a:r>
            <a:endParaRPr/>
          </a:p>
        </p:txBody>
      </p:sp>
      <p:pic>
        <p:nvPicPr>
          <p:cNvPr id="98" name="Google Shape;98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00" y="1231350"/>
            <a:ext cx="8636001" cy="31789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4294967295" type="body"/>
          </p:nvPr>
        </p:nvSpPr>
        <p:spPr>
          <a:xfrm>
            <a:off x="254000" y="3810875"/>
            <a:ext cx="3628500" cy="117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0" spcFirstLastPara="1" rIns="0" wrap="square" tIns="68575">
            <a:normAutofit fontScale="70000"/>
          </a:bodyPr>
          <a:lstStyle/>
          <a:p>
            <a:pPr indent="-30861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Google Composer (Apache Airflow) direct ingestion of raw JSON logs into BigQuery</a:t>
            </a:r>
            <a:endParaRPr/>
          </a:p>
          <a:p>
            <a:pPr indent="-30861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Simplifying cleansing process</a:t>
            </a:r>
            <a:endParaRPr/>
          </a:p>
          <a:p>
            <a:pPr indent="-30861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Full access to all metadata for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