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53C836-1C66-49DB-BE1B-2E25E1863BF2}" v="3" dt="2021-12-09T22:57:46.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6" autoAdjust="0"/>
    <p:restoredTop sz="94660"/>
  </p:normalViewPr>
  <p:slideViewPr>
    <p:cSldViewPr snapToGrid="0">
      <p:cViewPr varScale="1">
        <p:scale>
          <a:sx n="98" d="100"/>
          <a:sy n="98" d="100"/>
        </p:scale>
        <p:origin x="69" y="7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el Phillips" userId="c1c1c4a1fd3fec86" providerId="LiveId" clId="{B953C836-1C66-49DB-BE1B-2E25E1863BF2}"/>
    <pc:docChg chg="undo custSel addSld delSld modSld sldOrd">
      <pc:chgData name="Rachael Phillips" userId="c1c1c4a1fd3fec86" providerId="LiveId" clId="{B953C836-1C66-49DB-BE1B-2E25E1863BF2}" dt="2021-12-09T23:18:54.330" v="1693" actId="33524"/>
      <pc:docMkLst>
        <pc:docMk/>
      </pc:docMkLst>
      <pc:sldChg chg="addSp delSp modSp mod">
        <pc:chgData name="Rachael Phillips" userId="c1c1c4a1fd3fec86" providerId="LiveId" clId="{B953C836-1C66-49DB-BE1B-2E25E1863BF2}" dt="2021-12-09T22:58:50.810" v="1278"/>
        <pc:sldMkLst>
          <pc:docMk/>
          <pc:sldMk cId="191714609" sldId="258"/>
        </pc:sldMkLst>
        <pc:spChg chg="mod">
          <ac:chgData name="Rachael Phillips" userId="c1c1c4a1fd3fec86" providerId="LiveId" clId="{B953C836-1C66-49DB-BE1B-2E25E1863BF2}" dt="2021-12-09T22:57:40.804" v="1201" actId="1076"/>
          <ac:spMkLst>
            <pc:docMk/>
            <pc:sldMk cId="191714609" sldId="258"/>
            <ac:spMk id="2" creationId="{9AB2EA78-AEB3-469B-9025-3B17201A457B}"/>
          </ac:spMkLst>
        </pc:spChg>
        <pc:spChg chg="mod">
          <ac:chgData name="Rachael Phillips" userId="c1c1c4a1fd3fec86" providerId="LiveId" clId="{B953C836-1C66-49DB-BE1B-2E25E1863BF2}" dt="2021-12-09T22:58:50.810" v="1278"/>
          <ac:spMkLst>
            <pc:docMk/>
            <pc:sldMk cId="191714609" sldId="258"/>
            <ac:spMk id="6" creationId="{31AB8316-3291-4401-8ACD-DC53844C6136}"/>
          </ac:spMkLst>
        </pc:spChg>
        <pc:picChg chg="add del">
          <ac:chgData name="Rachael Phillips" userId="c1c1c4a1fd3fec86" providerId="LiveId" clId="{B953C836-1C66-49DB-BE1B-2E25E1863BF2}" dt="2021-12-09T22:57:43.468" v="1202" actId="21"/>
          <ac:picMkLst>
            <pc:docMk/>
            <pc:sldMk cId="191714609" sldId="258"/>
            <ac:picMk id="8" creationId="{71B002CE-E14A-49F2-8ABE-C3BAE8DFAA3F}"/>
          </ac:picMkLst>
        </pc:picChg>
      </pc:sldChg>
      <pc:sldChg chg="addSp modSp mod">
        <pc:chgData name="Rachael Phillips" userId="c1c1c4a1fd3fec86" providerId="LiveId" clId="{B953C836-1C66-49DB-BE1B-2E25E1863BF2}" dt="2021-12-09T23:04:56.438" v="1378" actId="113"/>
        <pc:sldMkLst>
          <pc:docMk/>
          <pc:sldMk cId="3044572737" sldId="259"/>
        </pc:sldMkLst>
        <pc:spChg chg="mod">
          <ac:chgData name="Rachael Phillips" userId="c1c1c4a1fd3fec86" providerId="LiveId" clId="{B953C836-1C66-49DB-BE1B-2E25E1863BF2}" dt="2021-12-09T23:04:56.438" v="1378" actId="113"/>
          <ac:spMkLst>
            <pc:docMk/>
            <pc:sldMk cId="3044572737" sldId="259"/>
            <ac:spMk id="4" creationId="{55D42BA0-425D-4D79-A4F5-E0DFA73A0E28}"/>
          </ac:spMkLst>
        </pc:spChg>
        <pc:picChg chg="add mod">
          <ac:chgData name="Rachael Phillips" userId="c1c1c4a1fd3fec86" providerId="LiveId" clId="{B953C836-1C66-49DB-BE1B-2E25E1863BF2}" dt="2021-12-09T23:02:18.790" v="1314" actId="14100"/>
          <ac:picMkLst>
            <pc:docMk/>
            <pc:sldMk cId="3044572737" sldId="259"/>
            <ac:picMk id="5" creationId="{F10ADDCD-22B9-4B2D-ADBB-9D2611A71E6A}"/>
          </ac:picMkLst>
        </pc:picChg>
      </pc:sldChg>
      <pc:sldChg chg="del ord">
        <pc:chgData name="Rachael Phillips" userId="c1c1c4a1fd3fec86" providerId="LiveId" clId="{B953C836-1C66-49DB-BE1B-2E25E1863BF2}" dt="2021-12-08T23:14:17.256" v="916" actId="47"/>
        <pc:sldMkLst>
          <pc:docMk/>
          <pc:sldMk cId="4054434484" sldId="260"/>
        </pc:sldMkLst>
      </pc:sldChg>
      <pc:sldChg chg="delSp modSp mod">
        <pc:chgData name="Rachael Phillips" userId="c1c1c4a1fd3fec86" providerId="LiveId" clId="{B953C836-1C66-49DB-BE1B-2E25E1863BF2}" dt="2021-12-09T23:16:34.248" v="1619" actId="33524"/>
        <pc:sldMkLst>
          <pc:docMk/>
          <pc:sldMk cId="590906308" sldId="261"/>
        </pc:sldMkLst>
        <pc:spChg chg="mod">
          <ac:chgData name="Rachael Phillips" userId="c1c1c4a1fd3fec86" providerId="LiveId" clId="{B953C836-1C66-49DB-BE1B-2E25E1863BF2}" dt="2021-12-09T23:16:34.248" v="1619" actId="33524"/>
          <ac:spMkLst>
            <pc:docMk/>
            <pc:sldMk cId="590906308" sldId="261"/>
            <ac:spMk id="6" creationId="{31AB8316-3291-4401-8ACD-DC53844C6136}"/>
          </ac:spMkLst>
        </pc:spChg>
        <pc:picChg chg="del">
          <ac:chgData name="Rachael Phillips" userId="c1c1c4a1fd3fec86" providerId="LiveId" clId="{B953C836-1C66-49DB-BE1B-2E25E1863BF2}" dt="2021-12-09T23:05:07.392" v="1379" actId="21"/>
          <ac:picMkLst>
            <pc:docMk/>
            <pc:sldMk cId="590906308" sldId="261"/>
            <ac:picMk id="4" creationId="{F1D9278D-0CBD-4B9C-91B1-470B3FF8BD1A}"/>
          </ac:picMkLst>
        </pc:picChg>
      </pc:sldChg>
      <pc:sldChg chg="addSp modSp mod modClrScheme chgLayout">
        <pc:chgData name="Rachael Phillips" userId="c1c1c4a1fd3fec86" providerId="LiveId" clId="{B953C836-1C66-49DB-BE1B-2E25E1863BF2}" dt="2021-12-09T23:18:54.330" v="1693" actId="33524"/>
        <pc:sldMkLst>
          <pc:docMk/>
          <pc:sldMk cId="1368763345" sldId="262"/>
        </pc:sldMkLst>
        <pc:spChg chg="mod">
          <ac:chgData name="Rachael Phillips" userId="c1c1c4a1fd3fec86" providerId="LiveId" clId="{B953C836-1C66-49DB-BE1B-2E25E1863BF2}" dt="2021-12-09T23:15:29.006" v="1611" actId="26606"/>
          <ac:spMkLst>
            <pc:docMk/>
            <pc:sldMk cId="1368763345" sldId="262"/>
            <ac:spMk id="2" creationId="{9AB2EA78-AEB3-469B-9025-3B17201A457B}"/>
          </ac:spMkLst>
        </pc:spChg>
        <pc:spChg chg="mod">
          <ac:chgData name="Rachael Phillips" userId="c1c1c4a1fd3fec86" providerId="LiveId" clId="{B953C836-1C66-49DB-BE1B-2E25E1863BF2}" dt="2021-12-09T23:18:54.330" v="1693" actId="33524"/>
          <ac:spMkLst>
            <pc:docMk/>
            <pc:sldMk cId="1368763345" sldId="262"/>
            <ac:spMk id="4" creationId="{55D42BA0-425D-4D79-A4F5-E0DFA73A0E28}"/>
          </ac:spMkLst>
        </pc:spChg>
        <pc:picChg chg="add mod">
          <ac:chgData name="Rachael Phillips" userId="c1c1c4a1fd3fec86" providerId="LiveId" clId="{B953C836-1C66-49DB-BE1B-2E25E1863BF2}" dt="2021-12-09T23:15:38.166" v="1614" actId="1076"/>
          <ac:picMkLst>
            <pc:docMk/>
            <pc:sldMk cId="1368763345" sldId="262"/>
            <ac:picMk id="5" creationId="{920DA695-8939-499A-BF08-0FA7517D7782}"/>
          </ac:picMkLst>
        </pc:picChg>
      </pc:sldChg>
      <pc:sldChg chg="modSp add mod ord">
        <pc:chgData name="Rachael Phillips" userId="c1c1c4a1fd3fec86" providerId="LiveId" clId="{B953C836-1C66-49DB-BE1B-2E25E1863BF2}" dt="2021-12-09T23:17:37.086" v="1683" actId="20577"/>
        <pc:sldMkLst>
          <pc:docMk/>
          <pc:sldMk cId="2689994438" sldId="263"/>
        </pc:sldMkLst>
        <pc:spChg chg="mod">
          <ac:chgData name="Rachael Phillips" userId="c1c1c4a1fd3fec86" providerId="LiveId" clId="{B953C836-1C66-49DB-BE1B-2E25E1863BF2}" dt="2021-12-09T23:17:37.086" v="1683" actId="20577"/>
          <ac:spMkLst>
            <pc:docMk/>
            <pc:sldMk cId="2689994438" sldId="263"/>
            <ac:spMk id="2" creationId="{9AB2EA78-AEB3-469B-9025-3B17201A457B}"/>
          </ac:spMkLst>
        </pc:spChg>
        <pc:spChg chg="mod">
          <ac:chgData name="Rachael Phillips" userId="c1c1c4a1fd3fec86" providerId="LiveId" clId="{B953C836-1C66-49DB-BE1B-2E25E1863BF2}" dt="2021-12-09T23:01:48.356" v="1309" actId="20577"/>
          <ac:spMkLst>
            <pc:docMk/>
            <pc:sldMk cId="2689994438" sldId="263"/>
            <ac:spMk id="6" creationId="{31AB8316-3291-4401-8ACD-DC53844C6136}"/>
          </ac:spMkLst>
        </pc:spChg>
      </pc:sldChg>
      <pc:sldChg chg="modSp add del mod">
        <pc:chgData name="Rachael Phillips" userId="c1c1c4a1fd3fec86" providerId="LiveId" clId="{B953C836-1C66-49DB-BE1B-2E25E1863BF2}" dt="2021-12-09T22:55:13.181" v="924" actId="47"/>
        <pc:sldMkLst>
          <pc:docMk/>
          <pc:sldMk cId="3279247687" sldId="263"/>
        </pc:sldMkLst>
        <pc:spChg chg="mod">
          <ac:chgData name="Rachael Phillips" userId="c1c1c4a1fd3fec86" providerId="LiveId" clId="{B953C836-1C66-49DB-BE1B-2E25E1863BF2}" dt="2021-12-09T00:10:58.008" v="918" actId="20577"/>
          <ac:spMkLst>
            <pc:docMk/>
            <pc:sldMk cId="3279247687" sldId="263"/>
            <ac:spMk id="2" creationId="{9AB2EA78-AEB3-469B-9025-3B17201A457B}"/>
          </ac:spMkLst>
        </pc:spChg>
        <pc:spChg chg="mod">
          <ac:chgData name="Rachael Phillips" userId="c1c1c4a1fd3fec86" providerId="LiveId" clId="{B953C836-1C66-49DB-BE1B-2E25E1863BF2}" dt="2021-12-08T21:03:07.752" v="892" actId="20577"/>
          <ac:spMkLst>
            <pc:docMk/>
            <pc:sldMk cId="3279247687" sldId="263"/>
            <ac:spMk id="4" creationId="{55D42BA0-425D-4D79-A4F5-E0DFA73A0E28}"/>
          </ac:spMkLst>
        </pc:spChg>
      </pc:sldChg>
      <pc:sldChg chg="modSp add del mod ord">
        <pc:chgData name="Rachael Phillips" userId="c1c1c4a1fd3fec86" providerId="LiveId" clId="{B953C836-1C66-49DB-BE1B-2E25E1863BF2}" dt="2021-12-09T22:55:11.190" v="923" actId="47"/>
        <pc:sldMkLst>
          <pc:docMk/>
          <pc:sldMk cId="2919125053" sldId="264"/>
        </pc:sldMkLst>
        <pc:spChg chg="mod">
          <ac:chgData name="Rachael Phillips" userId="c1c1c4a1fd3fec86" providerId="LiveId" clId="{B953C836-1C66-49DB-BE1B-2E25E1863BF2}" dt="2021-12-08T20:59:33.351" v="722" actId="20577"/>
          <ac:spMkLst>
            <pc:docMk/>
            <pc:sldMk cId="2919125053" sldId="264"/>
            <ac:spMk id="2" creationId="{9AB2EA78-AEB3-469B-9025-3B17201A457B}"/>
          </ac:spMkLst>
        </pc:spChg>
        <pc:spChg chg="mod">
          <ac:chgData name="Rachael Phillips" userId="c1c1c4a1fd3fec86" providerId="LiveId" clId="{B953C836-1C66-49DB-BE1B-2E25E1863BF2}" dt="2021-12-08T21:02:38.279" v="876" actId="255"/>
          <ac:spMkLst>
            <pc:docMk/>
            <pc:sldMk cId="2919125053" sldId="264"/>
            <ac:spMk id="4" creationId="{55D42BA0-425D-4D79-A4F5-E0DFA73A0E28}"/>
          </ac:spMkLst>
        </pc:spChg>
      </pc:sldChg>
      <pc:sldChg chg="delSp new del mod ord">
        <pc:chgData name="Rachael Phillips" userId="c1c1c4a1fd3fec86" providerId="LiveId" clId="{B953C836-1C66-49DB-BE1B-2E25E1863BF2}" dt="2021-12-08T21:03:54.576" v="903" actId="47"/>
        <pc:sldMkLst>
          <pc:docMk/>
          <pc:sldMk cId="1787231333" sldId="265"/>
        </pc:sldMkLst>
        <pc:spChg chg="del">
          <ac:chgData name="Rachael Phillips" userId="c1c1c4a1fd3fec86" providerId="LiveId" clId="{B953C836-1C66-49DB-BE1B-2E25E1863BF2}" dt="2021-12-08T21:03:32.821" v="900" actId="478"/>
          <ac:spMkLst>
            <pc:docMk/>
            <pc:sldMk cId="1787231333" sldId="265"/>
            <ac:spMk id="3" creationId="{BAC86934-C3C6-4F8B-8EFF-72FC486AD8D0}"/>
          </ac:spMkLst>
        </pc:spChg>
      </pc:sldChg>
      <pc:sldChg chg="addSp modSp new del mod">
        <pc:chgData name="Rachael Phillips" userId="c1c1c4a1fd3fec86" providerId="LiveId" clId="{B953C836-1C66-49DB-BE1B-2E25E1863BF2}" dt="2021-12-08T23:14:17.256" v="916" actId="47"/>
        <pc:sldMkLst>
          <pc:docMk/>
          <pc:sldMk cId="1536250340" sldId="266"/>
        </pc:sldMkLst>
        <pc:spChg chg="add mod">
          <ac:chgData name="Rachael Phillips" userId="c1c1c4a1fd3fec86" providerId="LiveId" clId="{B953C836-1C66-49DB-BE1B-2E25E1863BF2}" dt="2021-12-08T21:04:18.576" v="915" actId="1076"/>
          <ac:spMkLst>
            <pc:docMk/>
            <pc:sldMk cId="1536250340" sldId="266"/>
            <ac:spMk id="2" creationId="{C6998BF0-6B06-4963-812A-73BCC9927B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nathanmarz.com/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Yahoo" TargetMode="External"/><Relationship Id="rId2" Type="http://schemas.openxmlformats.org/officeDocument/2006/relationships/hyperlink" Target="https://en.wikipedia.org/wiki/Druid_(open-source_data_store)" TargetMode="External"/><Relationship Id="rId1" Type="http://schemas.openxmlformats.org/officeDocument/2006/relationships/slideLayout" Target="../slideLayouts/slideLayout2.xml"/><Relationship Id="rId5" Type="http://schemas.openxmlformats.org/officeDocument/2006/relationships/hyperlink" Target="https://en.wikipedia.org/wiki/Hadoop" TargetMode="External"/><Relationship Id="rId4" Type="http://schemas.openxmlformats.org/officeDocument/2006/relationships/hyperlink" Target="https://en.wikipedia.org/wiki/Storm_(event_process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Data Architecture Use Cases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pPr marL="342900" indent="-342900">
              <a:buFontTx/>
              <a:buChar char="-"/>
            </a:pPr>
            <a:r>
              <a:rPr lang="en-US" dirty="0">
                <a:solidFill>
                  <a:schemeClr val="tx1">
                    <a:lumMod val="85000"/>
                    <a:lumOff val="15000"/>
                  </a:schemeClr>
                </a:solidFill>
              </a:rPr>
              <a:t>Using a LAMBDA ARCHITECTURE</a:t>
            </a:r>
          </a:p>
          <a:p>
            <a:pPr marL="342900" indent="-342900">
              <a:buFontTx/>
              <a:buChar char="-"/>
            </a:pPr>
            <a:r>
              <a:rPr lang="en-US" dirty="0">
                <a:solidFill>
                  <a:schemeClr val="tx1">
                    <a:lumMod val="85000"/>
                    <a:lumOff val="15000"/>
                  </a:schemeClr>
                </a:solidFill>
              </a:rPr>
              <a:t>Using a KAPPA Architecture</a:t>
            </a:r>
          </a:p>
          <a:p>
            <a:r>
              <a:rPr lang="en-US" dirty="0">
                <a:solidFill>
                  <a:schemeClr val="tx1">
                    <a:lumMod val="85000"/>
                    <a:lumOff val="15000"/>
                  </a:schemeClr>
                </a:solidFill>
              </a:rPr>
              <a:t>Rachael </a:t>
            </a:r>
            <a:r>
              <a:rPr lang="en-US" dirty="0" err="1">
                <a:solidFill>
                  <a:schemeClr val="tx1">
                    <a:lumMod val="85000"/>
                    <a:lumOff val="15000"/>
                  </a:schemeClr>
                </a:solidFill>
              </a:rPr>
              <a:t>phillips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196502" y="972403"/>
            <a:ext cx="9951396" cy="914763"/>
          </a:xfrm>
        </p:spPr>
        <p:txBody>
          <a:bodyPr anchor="b">
            <a:normAutofit/>
          </a:bodyPr>
          <a:lstStyle/>
          <a:p>
            <a:pPr lvl="0" algn="ctr"/>
            <a:r>
              <a:rPr lang="en-US" i="1" dirty="0"/>
              <a:t>What is a Lambda Architecture?</a:t>
            </a:r>
          </a:p>
        </p:txBody>
      </p:sp>
      <p:sp>
        <p:nvSpPr>
          <p:cNvPr id="6" name="TextBox 5">
            <a:extLst>
              <a:ext uri="{FF2B5EF4-FFF2-40B4-BE49-F238E27FC236}">
                <a16:creationId xmlns:a16="http://schemas.microsoft.com/office/drawing/2014/main" id="{31AB8316-3291-4401-8ACD-DC53844C6136}"/>
              </a:ext>
            </a:extLst>
          </p:cNvPr>
          <p:cNvSpPr txBox="1"/>
          <p:nvPr/>
        </p:nvSpPr>
        <p:spPr>
          <a:xfrm>
            <a:off x="1031133" y="1951672"/>
            <a:ext cx="10617740" cy="2862322"/>
          </a:xfrm>
          <a:prstGeom prst="rect">
            <a:avLst/>
          </a:prstGeom>
          <a:noFill/>
        </p:spPr>
        <p:txBody>
          <a:bodyPr wrap="square" rtlCol="0">
            <a:spAutoFit/>
          </a:bodyPr>
          <a:lstStyle/>
          <a:p>
            <a:r>
              <a:rPr lang="en-US" dirty="0"/>
              <a:t>Lambda Architecture is a data-processing architecture designed to handle massive amounts of data by taking advantage of both batch and stream-processing methods. It attempts to balance latency, throughput, and fault-tolerance </a:t>
            </a:r>
            <a:r>
              <a:rPr lang="en-US" b="0" i="0" dirty="0">
                <a:solidFill>
                  <a:srgbClr val="202122"/>
                </a:solidFill>
                <a:effectLst/>
                <a:latin typeface="Arial" panose="020B0604020202020204" pitchFamily="34" charset="0"/>
              </a:rPr>
              <a:t>by using batch processing to provide comprehensive and accurate views of batch data, while simultaneously using real-time stream processing to provide views of online data.</a:t>
            </a:r>
            <a:endParaRPr lang="en-US" dirty="0"/>
          </a:p>
          <a:p>
            <a:endParaRPr lang="en-US" dirty="0"/>
          </a:p>
          <a:p>
            <a:r>
              <a:rPr lang="en-US" dirty="0"/>
              <a:t>It was coined by </a:t>
            </a:r>
            <a:r>
              <a:rPr lang="en-US" dirty="0">
                <a:hlinkClick r:id="rId2"/>
              </a:rPr>
              <a:t>Nathan </a:t>
            </a:r>
            <a:r>
              <a:rPr lang="en-US" dirty="0" err="1">
                <a:hlinkClick r:id="rId2"/>
              </a:rPr>
              <a:t>Marz</a:t>
            </a:r>
            <a:r>
              <a:rPr lang="en-US" dirty="0"/>
              <a:t> and was created in order to solve the issue of big data needed to be processed but having too much to process all in real-time. This process creates two paths for data flow, a batch layer and a speed layer. </a:t>
            </a:r>
          </a:p>
          <a:p>
            <a:endParaRPr lang="en-US" dirty="0"/>
          </a:p>
          <a:p>
            <a:r>
              <a:rPr lang="en-US" dirty="0"/>
              <a:t> </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203468" y="286603"/>
            <a:ext cx="9952212" cy="1450757"/>
          </a:xfrm>
        </p:spPr>
        <p:txBody>
          <a:bodyPr anchor="b">
            <a:normAutofit/>
          </a:bodyPr>
          <a:lstStyle/>
          <a:p>
            <a:pPr lvl="0" algn="ctr"/>
            <a:r>
              <a:rPr lang="en-US" i="1" dirty="0"/>
              <a:t>Methodology of a Lambda Architecture </a:t>
            </a:r>
          </a:p>
        </p:txBody>
      </p:sp>
      <p:sp>
        <p:nvSpPr>
          <p:cNvPr id="4" name="TextBox 3">
            <a:extLst>
              <a:ext uri="{FF2B5EF4-FFF2-40B4-BE49-F238E27FC236}">
                <a16:creationId xmlns:a16="http://schemas.microsoft.com/office/drawing/2014/main" id="{55D42BA0-425D-4D79-A4F5-E0DFA73A0E28}"/>
              </a:ext>
            </a:extLst>
          </p:cNvPr>
          <p:cNvSpPr txBox="1"/>
          <p:nvPr/>
        </p:nvSpPr>
        <p:spPr>
          <a:xfrm>
            <a:off x="1203468" y="1928640"/>
            <a:ext cx="5109783" cy="4154984"/>
          </a:xfrm>
          <a:prstGeom prst="rect">
            <a:avLst/>
          </a:prstGeom>
          <a:noFill/>
        </p:spPr>
        <p:txBody>
          <a:bodyPr wrap="square" rtlCol="0">
            <a:spAutoFit/>
          </a:bodyPr>
          <a:lstStyle/>
          <a:p>
            <a:r>
              <a:rPr lang="en-US" sz="1200" b="1" dirty="0"/>
              <a:t>Batch layer: </a:t>
            </a:r>
          </a:p>
          <a:p>
            <a:r>
              <a:rPr lang="en-US" sz="1200" b="0" i="0" dirty="0">
                <a:solidFill>
                  <a:srgbClr val="202122"/>
                </a:solidFill>
                <a:effectLst/>
              </a:rPr>
              <a:t>The batch layer precomputes results using a distributed processing system that can handle very large quantities of data. The batch layer aims at perfect accuracy by being able to process </a:t>
            </a:r>
            <a:r>
              <a:rPr lang="en-US" sz="1200" b="0" i="1" dirty="0">
                <a:solidFill>
                  <a:srgbClr val="202122"/>
                </a:solidFill>
                <a:effectLst/>
              </a:rPr>
              <a:t>all</a:t>
            </a:r>
            <a:r>
              <a:rPr lang="en-US" sz="1200" b="0" i="0" dirty="0">
                <a:solidFill>
                  <a:srgbClr val="202122"/>
                </a:solidFill>
                <a:effectLst/>
              </a:rPr>
              <a:t> available data when generating views. This means it can fix any errors by recomputing based on the complete data set, then updating existing views. </a:t>
            </a:r>
          </a:p>
          <a:p>
            <a:endParaRPr lang="en-US" sz="1200" dirty="0">
              <a:solidFill>
                <a:srgbClr val="202122"/>
              </a:solidFill>
            </a:endParaRPr>
          </a:p>
          <a:p>
            <a:r>
              <a:rPr lang="en-US" sz="1200" b="1" dirty="0">
                <a:solidFill>
                  <a:srgbClr val="202122"/>
                </a:solidFill>
              </a:rPr>
              <a:t>Speed layer:</a:t>
            </a:r>
          </a:p>
          <a:p>
            <a:r>
              <a:rPr lang="en-US" sz="1200" b="0" i="0" dirty="0">
                <a:solidFill>
                  <a:srgbClr val="202122"/>
                </a:solidFill>
                <a:effectLst/>
              </a:rPr>
              <a:t>The speed layer processes data streams in real time and without the requirements of fix-ups or completeness. This layer sacrifices throughput as it aims to minimize latency by providing real-time views into the most recent data. Essentially, the speed layer is responsible for filling the "gap" caused by the batch layer's lag in providing views based on the most recent data. This layer's views may not be as accurate or complete as the ones eventually produced by the batch layer, but they are available almost immediately after data is received and can be replaced when the batch layer's views for the same data become available.</a:t>
            </a:r>
          </a:p>
          <a:p>
            <a:endParaRPr lang="en-US" sz="1200" dirty="0">
              <a:solidFill>
                <a:srgbClr val="202122"/>
              </a:solidFill>
            </a:endParaRPr>
          </a:p>
          <a:p>
            <a:r>
              <a:rPr lang="en-US" sz="1200" b="1" dirty="0">
                <a:solidFill>
                  <a:srgbClr val="202122"/>
                </a:solidFill>
              </a:rPr>
              <a:t>Serving layer:</a:t>
            </a:r>
          </a:p>
          <a:p>
            <a:r>
              <a:rPr lang="en-US" sz="1200" b="0" i="0" dirty="0">
                <a:solidFill>
                  <a:srgbClr val="202122"/>
                </a:solidFill>
                <a:effectLst/>
              </a:rPr>
              <a:t>Output from the batch and speed layers are stored in the serving layer, which responds to ad-hoc queries by returning precomputed views or building views from the processed data.</a:t>
            </a:r>
            <a:endParaRPr lang="en-US" sz="1200" dirty="0"/>
          </a:p>
        </p:txBody>
      </p:sp>
      <p:pic>
        <p:nvPicPr>
          <p:cNvPr id="5" name="Picture 4">
            <a:extLst>
              <a:ext uri="{FF2B5EF4-FFF2-40B4-BE49-F238E27FC236}">
                <a16:creationId xmlns:a16="http://schemas.microsoft.com/office/drawing/2014/main" id="{F10ADDCD-22B9-4B2D-ADBB-9D2611A71E6A}"/>
              </a:ext>
            </a:extLst>
          </p:cNvPr>
          <p:cNvPicPr>
            <a:picLocks noChangeAspect="1"/>
          </p:cNvPicPr>
          <p:nvPr/>
        </p:nvPicPr>
        <p:blipFill>
          <a:blip r:embed="rId2"/>
          <a:stretch>
            <a:fillRect/>
          </a:stretch>
        </p:blipFill>
        <p:spPr>
          <a:xfrm>
            <a:off x="6220838" y="1928640"/>
            <a:ext cx="5897096" cy="4160875"/>
          </a:xfrm>
          <a:prstGeom prst="rect">
            <a:avLst/>
          </a:prstGeom>
        </p:spPr>
      </p:pic>
    </p:spTree>
    <p:extLst>
      <p:ext uri="{BB962C8B-B14F-4D97-AF65-F5344CB8AC3E}">
        <p14:creationId xmlns:p14="http://schemas.microsoft.com/office/powerpoint/2010/main" val="304457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196502" y="972403"/>
            <a:ext cx="9951396" cy="914763"/>
          </a:xfrm>
        </p:spPr>
        <p:txBody>
          <a:bodyPr anchor="b">
            <a:normAutofit/>
          </a:bodyPr>
          <a:lstStyle/>
          <a:p>
            <a:pPr lvl="0" algn="ctr"/>
            <a:r>
              <a:rPr lang="en-US" i="1" dirty="0"/>
              <a:t>What is a Kappa Architecture?</a:t>
            </a:r>
          </a:p>
        </p:txBody>
      </p:sp>
      <p:sp>
        <p:nvSpPr>
          <p:cNvPr id="6" name="TextBox 5">
            <a:extLst>
              <a:ext uri="{FF2B5EF4-FFF2-40B4-BE49-F238E27FC236}">
                <a16:creationId xmlns:a16="http://schemas.microsoft.com/office/drawing/2014/main" id="{31AB8316-3291-4401-8ACD-DC53844C6136}"/>
              </a:ext>
            </a:extLst>
          </p:cNvPr>
          <p:cNvSpPr txBox="1"/>
          <p:nvPr/>
        </p:nvSpPr>
        <p:spPr>
          <a:xfrm>
            <a:off x="1035996" y="2237362"/>
            <a:ext cx="10617740" cy="3693319"/>
          </a:xfrm>
          <a:prstGeom prst="rect">
            <a:avLst/>
          </a:prstGeom>
          <a:noFill/>
        </p:spPr>
        <p:txBody>
          <a:bodyPr wrap="square" rtlCol="0">
            <a:spAutoFit/>
          </a:bodyPr>
          <a:lstStyle/>
          <a:p>
            <a:r>
              <a:rPr lang="en-US" dirty="0"/>
              <a:t>A kappa architecture a data-processing architecture used for processing streaming data. You can also perform batch and real-time processing with a single technology. </a:t>
            </a:r>
            <a:r>
              <a:rPr lang="en-US" b="0" i="0" dirty="0">
                <a:solidFill>
                  <a:srgbClr val="000000"/>
                </a:solidFill>
                <a:effectLst/>
              </a:rPr>
              <a:t>It is based on a streaming architecture in which an incoming series of data is first stored in a messaging engine like Apache Kafka. From there, a stream processing engine will read the data and transform it into an analyzable format, and then store it into an analytics database for end users to query.</a:t>
            </a:r>
          </a:p>
          <a:p>
            <a:endParaRPr lang="en-US" dirty="0">
              <a:solidFill>
                <a:srgbClr val="000000"/>
              </a:solidFill>
            </a:endParaRPr>
          </a:p>
          <a:p>
            <a:r>
              <a:rPr lang="en-US" b="0" i="0" dirty="0">
                <a:solidFill>
                  <a:srgbClr val="000000"/>
                </a:solidFill>
                <a:effectLst/>
              </a:rPr>
              <a:t>The Kappa Architecture supports (near) real-time analytics when the data is read and transformed immediately after it is inserted into the messaging engine. This makes recent data quickly available for end user queries. It also supports historical analytics by reading the stored streaming data from the messaging engine later in a batch manner, to create additional analyzable outputs for more types of analysis.</a:t>
            </a:r>
          </a:p>
          <a:p>
            <a:endParaRPr lang="en-US" dirty="0">
              <a:solidFill>
                <a:srgbClr val="000000"/>
              </a:solidFill>
            </a:endParaRPr>
          </a:p>
          <a:p>
            <a:r>
              <a:rPr lang="en-US" b="0" i="0" dirty="0">
                <a:solidFill>
                  <a:srgbClr val="000000"/>
                </a:solidFill>
                <a:effectLst/>
              </a:rPr>
              <a:t>The main difference with the Kappa Architecture is that all data is treated as if it were a stream, so the stream processing engine acts as the sole data transformation engine.</a:t>
            </a:r>
            <a:endParaRPr lang="en-US" dirty="0"/>
          </a:p>
        </p:txBody>
      </p:sp>
    </p:spTree>
    <p:extLst>
      <p:ext uri="{BB962C8B-B14F-4D97-AF65-F5344CB8AC3E}">
        <p14:creationId xmlns:p14="http://schemas.microsoft.com/office/powerpoint/2010/main" val="59090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lvl="0"/>
            <a:r>
              <a:rPr lang="en-US" i="0" kern="1200" spc="-50" baseline="0">
                <a:latin typeface="+mj-lt"/>
                <a:ea typeface="+mj-ea"/>
                <a:cs typeface="+mj-cs"/>
              </a:rPr>
              <a:t>Methodology of a Kappa Architecture </a:t>
            </a:r>
          </a:p>
        </p:txBody>
      </p:sp>
      <p:sp>
        <p:nvSpPr>
          <p:cNvPr id="4" name="TextBox 3">
            <a:extLst>
              <a:ext uri="{FF2B5EF4-FFF2-40B4-BE49-F238E27FC236}">
                <a16:creationId xmlns:a16="http://schemas.microsoft.com/office/drawing/2014/main" id="{55D42BA0-425D-4D79-A4F5-E0DFA73A0E28}"/>
              </a:ext>
            </a:extLst>
          </p:cNvPr>
          <p:cNvSpPr txBox="1"/>
          <p:nvPr/>
        </p:nvSpPr>
        <p:spPr>
          <a:xfrm>
            <a:off x="1097280" y="2120900"/>
            <a:ext cx="4639736" cy="3748193"/>
          </a:xfrm>
          <a:prstGeom prst="rect">
            <a:avLst/>
          </a:prstGeom>
        </p:spPr>
        <p:txBody>
          <a:bodyPr vert="horz" lIns="0" tIns="45720" rIns="0" bIns="45720" rtlCol="0">
            <a:noAutofit/>
          </a:bodyPr>
          <a:lstStyle/>
          <a:p>
            <a:pPr algn="l"/>
            <a:r>
              <a:rPr lang="en-US" sz="1600" b="0" i="0" dirty="0">
                <a:solidFill>
                  <a:srgbClr val="171717"/>
                </a:solidFill>
                <a:effectLst/>
              </a:rPr>
              <a:t>There are some similarities to the lambda architecture's batch layer, in that the event data is immutable and all of it is collected, instead of a subset. The data is ingested as a stream of events into a distributed and fault tolerant unified log. These events are ordered, and the current state of an event is changed only by a new event being appended.</a:t>
            </a:r>
          </a:p>
          <a:p>
            <a:pPr algn="l"/>
            <a:endParaRPr lang="en-US" sz="1600" dirty="0">
              <a:solidFill>
                <a:srgbClr val="171717"/>
              </a:solidFill>
            </a:endParaRPr>
          </a:p>
          <a:p>
            <a:pPr algn="l"/>
            <a:r>
              <a:rPr lang="en-US" sz="1600" b="0" i="0" dirty="0">
                <a:solidFill>
                  <a:srgbClr val="171717"/>
                </a:solidFill>
                <a:effectLst/>
              </a:rPr>
              <a:t>Like a lambda architecture's speed layer, all event processing is performed on the input stream and persisted as a real-time view.</a:t>
            </a:r>
          </a:p>
          <a:p>
            <a:pPr algn="l"/>
            <a:r>
              <a:rPr lang="en-US" sz="1600" b="0" i="0" dirty="0">
                <a:solidFill>
                  <a:srgbClr val="171717"/>
                </a:solidFill>
                <a:effectLst/>
              </a:rPr>
              <a:t>If you need to recompute the entire data set (equivalent to what the batch layer does in lambda), you simply replay the stream, typically using parallelism to complete the computation in a timely fashion.</a:t>
            </a:r>
          </a:p>
        </p:txBody>
      </p:sp>
      <p:pic>
        <p:nvPicPr>
          <p:cNvPr id="5" name="Picture 4">
            <a:extLst>
              <a:ext uri="{FF2B5EF4-FFF2-40B4-BE49-F238E27FC236}">
                <a16:creationId xmlns:a16="http://schemas.microsoft.com/office/drawing/2014/main" id="{920DA695-8939-499A-BF08-0FA7517D7782}"/>
              </a:ext>
            </a:extLst>
          </p:cNvPr>
          <p:cNvPicPr>
            <a:picLocks noChangeAspect="1"/>
          </p:cNvPicPr>
          <p:nvPr/>
        </p:nvPicPr>
        <p:blipFill>
          <a:blip r:embed="rId2"/>
          <a:stretch>
            <a:fillRect/>
          </a:stretch>
        </p:blipFill>
        <p:spPr>
          <a:xfrm>
            <a:off x="6185580" y="2864218"/>
            <a:ext cx="5788768" cy="2474697"/>
          </a:xfrm>
          <a:prstGeom prst="rect">
            <a:avLst/>
          </a:prstGeom>
          <a:noFill/>
        </p:spPr>
      </p:pic>
    </p:spTree>
    <p:extLst>
      <p:ext uri="{BB962C8B-B14F-4D97-AF65-F5344CB8AC3E}">
        <p14:creationId xmlns:p14="http://schemas.microsoft.com/office/powerpoint/2010/main" val="136876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196502" y="121597"/>
            <a:ext cx="9951396" cy="1765570"/>
          </a:xfrm>
        </p:spPr>
        <p:txBody>
          <a:bodyPr anchor="b">
            <a:normAutofit fontScale="90000"/>
          </a:bodyPr>
          <a:lstStyle/>
          <a:p>
            <a:pPr lvl="0" algn="ctr"/>
            <a:r>
              <a:rPr lang="en-US" i="1" dirty="0"/>
              <a:t>Use Cases for both a </a:t>
            </a:r>
            <a:br>
              <a:rPr lang="en-US" i="1" dirty="0"/>
            </a:br>
            <a:r>
              <a:rPr lang="en-US" i="1" dirty="0"/>
              <a:t>Lambda Architecture and</a:t>
            </a:r>
            <a:br>
              <a:rPr lang="en-US" i="1" dirty="0"/>
            </a:br>
            <a:r>
              <a:rPr lang="en-US" i="1" dirty="0"/>
              <a:t> a Kappa Architecture</a:t>
            </a:r>
          </a:p>
        </p:txBody>
      </p:sp>
      <p:sp>
        <p:nvSpPr>
          <p:cNvPr id="6" name="TextBox 5">
            <a:extLst>
              <a:ext uri="{FF2B5EF4-FFF2-40B4-BE49-F238E27FC236}">
                <a16:creationId xmlns:a16="http://schemas.microsoft.com/office/drawing/2014/main" id="{31AB8316-3291-4401-8ACD-DC53844C6136}"/>
              </a:ext>
            </a:extLst>
          </p:cNvPr>
          <p:cNvSpPr txBox="1"/>
          <p:nvPr/>
        </p:nvSpPr>
        <p:spPr>
          <a:xfrm>
            <a:off x="1031133" y="1951672"/>
            <a:ext cx="10617740" cy="2585323"/>
          </a:xfrm>
          <a:prstGeom prst="rect">
            <a:avLst/>
          </a:prstGeom>
          <a:noFill/>
        </p:spPr>
        <p:txBody>
          <a:bodyPr wrap="square" rtlCol="0">
            <a:spAutoFit/>
          </a:bodyPr>
          <a:lstStyle/>
          <a:p>
            <a:pPr algn="l"/>
            <a:endParaRPr lang="en-US" b="0" i="0" dirty="0">
              <a:solidFill>
                <a:srgbClr val="202122"/>
              </a:solidFill>
              <a:effectLst/>
              <a:latin typeface="Arial" panose="020B0604020202020204" pitchFamily="34" charset="0"/>
            </a:endParaRPr>
          </a:p>
          <a:p>
            <a:pPr algn="l"/>
            <a:r>
              <a:rPr lang="en-US" b="0" i="0" dirty="0" err="1">
                <a:solidFill>
                  <a:srgbClr val="202122"/>
                </a:solidFill>
                <a:effectLst/>
                <a:latin typeface="Arial" panose="020B0604020202020204" pitchFamily="34" charset="0"/>
              </a:rPr>
              <a:t>Metamarkets</a:t>
            </a:r>
            <a:r>
              <a:rPr lang="en-US" b="0" i="0" dirty="0">
                <a:solidFill>
                  <a:srgbClr val="202122"/>
                </a:solidFill>
                <a:effectLst/>
                <a:latin typeface="Arial" panose="020B0604020202020204" pitchFamily="34" charset="0"/>
              </a:rPr>
              <a:t>, which provides analytics for companies in the programmatic advertising space, employs a version of the lambda architecture that uses </a:t>
            </a:r>
            <a:r>
              <a:rPr lang="en-US" b="0" i="0" u="none" strike="noStrike" dirty="0">
                <a:solidFill>
                  <a:srgbClr val="0645AD"/>
                </a:solidFill>
                <a:effectLst/>
                <a:latin typeface="Arial" panose="020B0604020202020204" pitchFamily="34" charset="0"/>
                <a:hlinkClick r:id="rId2" tooltip="Druid (open-source data store)"/>
              </a:rPr>
              <a:t>Druid</a:t>
            </a:r>
            <a:r>
              <a:rPr lang="en-US" b="0" i="0" dirty="0">
                <a:solidFill>
                  <a:srgbClr val="202122"/>
                </a:solidFill>
                <a:effectLst/>
                <a:latin typeface="Arial" panose="020B0604020202020204" pitchFamily="34" charset="0"/>
              </a:rPr>
              <a:t> for storing and serving both the streamed and batch-processed data.</a:t>
            </a:r>
            <a:endParaRPr lang="en-US" b="0" i="0" baseline="30000" dirty="0">
              <a:solidFill>
                <a:srgbClr val="0645AD"/>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For running analytics on its advertising data warehouse, </a:t>
            </a:r>
            <a:r>
              <a:rPr lang="en-US" b="0" i="0" u="none" strike="noStrike" dirty="0">
                <a:solidFill>
                  <a:srgbClr val="0645AD"/>
                </a:solidFill>
                <a:effectLst/>
                <a:latin typeface="Arial" panose="020B0604020202020204" pitchFamily="34" charset="0"/>
                <a:hlinkClick r:id="rId3" tooltip="Yahoo"/>
              </a:rPr>
              <a:t>Yahoo</a:t>
            </a:r>
            <a:r>
              <a:rPr lang="en-US" b="0" i="0" dirty="0">
                <a:solidFill>
                  <a:srgbClr val="202122"/>
                </a:solidFill>
                <a:effectLst/>
                <a:latin typeface="Arial" panose="020B0604020202020204" pitchFamily="34" charset="0"/>
              </a:rPr>
              <a:t> has taken a similar approach, also using </a:t>
            </a:r>
            <a:r>
              <a:rPr lang="en-US" b="0" i="0" u="none" strike="noStrike" dirty="0">
                <a:solidFill>
                  <a:srgbClr val="0645AD"/>
                </a:solidFill>
                <a:effectLst/>
                <a:latin typeface="Arial" panose="020B0604020202020204" pitchFamily="34" charset="0"/>
                <a:hlinkClick r:id="rId4" tooltip="Storm (event processor)"/>
              </a:rPr>
              <a:t>Apache Storm</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5" tooltip="Hadoop"/>
              </a:rPr>
              <a:t>Apache Hadoop</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2" tooltip="Druid (open-source data store)"/>
              </a:rPr>
              <a:t>Druid</a:t>
            </a:r>
            <a:r>
              <a:rPr lang="en-US" b="0" i="0" dirty="0">
                <a:solidFill>
                  <a:srgbClr val="202122"/>
                </a:solidFill>
                <a:effectLst/>
                <a:latin typeface="Arial" panose="020B0604020202020204" pitchFamily="34" charset="0"/>
              </a:rPr>
              <a:t>.</a:t>
            </a:r>
          </a:p>
          <a:p>
            <a:endParaRPr lang="en-US" dirty="0"/>
          </a:p>
          <a:p>
            <a:r>
              <a:rPr lang="en-US" dirty="0"/>
              <a:t> </a:t>
            </a:r>
          </a:p>
        </p:txBody>
      </p:sp>
    </p:spTree>
    <p:extLst>
      <p:ext uri="{BB962C8B-B14F-4D97-AF65-F5344CB8AC3E}">
        <p14:creationId xmlns:p14="http://schemas.microsoft.com/office/powerpoint/2010/main" val="268999443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{6337FFA7-A5A6-45BD-A075-EE9A136F5C43}tf56160789_win32</Template>
  <TotalTime>1710</TotalTime>
  <Words>750</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Franklin Gothic Book</vt:lpstr>
      <vt:lpstr>1_RetrospectVTI</vt:lpstr>
      <vt:lpstr>Data Architecture Use Cases</vt:lpstr>
      <vt:lpstr>What is a Lambda Architecture?</vt:lpstr>
      <vt:lpstr>Methodology of a Lambda Architecture </vt:lpstr>
      <vt:lpstr>What is a Kappa Architecture?</vt:lpstr>
      <vt:lpstr>Methodology of a Kappa Architecture </vt:lpstr>
      <vt:lpstr>Use Cases for both a  Lambda Architecture and  a Kappa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Architecture Use Cases</dc:title>
  <dc:creator>Rachael Phillips</dc:creator>
  <cp:lastModifiedBy>Rachael Phillips</cp:lastModifiedBy>
  <cp:revision>9</cp:revision>
  <dcterms:created xsi:type="dcterms:W3CDTF">2021-12-07T18:14:34Z</dcterms:created>
  <dcterms:modified xsi:type="dcterms:W3CDTF">2021-12-09T23:18:57Z</dcterms:modified>
</cp:coreProperties>
</file>