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74" r:id="rId11"/>
    <p:sldId id="266" r:id="rId12"/>
    <p:sldId id="264" r:id="rId13"/>
    <p:sldId id="265" r:id="rId14"/>
    <p:sldId id="268" r:id="rId15"/>
    <p:sldId id="269" r:id="rId16"/>
    <p:sldId id="270" r:id="rId17"/>
    <p:sldId id="280" r:id="rId18"/>
    <p:sldId id="284" r:id="rId19"/>
    <p:sldId id="277" r:id="rId20"/>
    <p:sldId id="278" r:id="rId21"/>
    <p:sldId id="283" r:id="rId22"/>
    <p:sldId id="285" r:id="rId23"/>
    <p:sldId id="279" r:id="rId24"/>
    <p:sldId id="272" r:id="rId25"/>
    <p:sldId id="273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3AE6A-F784-8448-81F1-19D1198AB988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B923-1735-5149-9CF2-8A89953DD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5bee0b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5bee0b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d5bee0b5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65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C9E0-A9D9-654B-8F05-01C88F2E2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5AE31-5507-7C46-BABE-61392BFB5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EC0F7-D8AA-254C-A798-0587717F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7BC9-8759-0448-8698-9DF42789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8A65-33B0-BD4E-A60D-481B3018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F6A7-D690-9F4E-986F-8E31E926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976A-53D3-D340-B1FF-824D92E11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2B40-9A79-FB48-B3DE-2CE66AD5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A54E-E1FC-CD4A-A4A8-2C1D29FB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7DF7-867B-EC4A-AD51-60C87D90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DE0DC-61F5-4A43-AEC2-444C09B3B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A22CC-44AE-D14E-B519-3C985459C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4154-8005-414F-8D92-B4114C5A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CE832-9145-4A43-955C-E7FDA46F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5AE4E-203A-984A-BE8B-E14AA027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0A4-346E-2A4E-81E7-F8B805B3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27E6-3C99-E445-8685-04A72891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B5D0-3BCC-064B-98EF-C0F39D1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6DFD-6F5D-FF43-80B7-AE193B7D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3BA4-F23B-CF44-B4D1-25FE543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B3A5-83E8-7E4A-978F-35EEE963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2DF-2109-8245-977B-1E6880D4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333F-F931-954C-9ABB-121EFBED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C724-934C-FA40-A77A-B9A5C95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8F57-9F60-1548-930B-B9D15187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14F9-6DD0-0546-B603-0D03493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C3297-255C-9C4C-8C53-B00E1433F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38EC-1019-FC4D-A251-3EF937E42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68962-4FC8-3C48-9ED6-18ED2934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2931-22C4-BC48-AD3E-14ABE06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E39A-1A61-AE44-93E1-796FF761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EC64-1A91-C649-9849-4FA9F78F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61CE-BCF9-D448-A022-64725932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67260-7316-CA49-AC76-E0202C01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8DDFC-BCCE-8047-A145-13D8BCE8D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A187F-2728-D346-B0CC-F4A21FF77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CF081-A77E-AB44-BF12-1A3579E7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85BD9-9080-564F-BA2B-5F2873EC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4F197-26A9-5E48-8727-A0F73225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7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B787-FFE6-BF43-979B-EB8BF03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6E9E-B1BE-914D-B045-C1CC51C5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B40B-8757-8B42-9A24-28B5EF8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1470B-1D08-084E-BA49-44E1FD9F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7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94CAC-3F04-8D4D-A269-BE527A31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DAF68-5B9B-A544-96C0-8646EEF0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FA379-83BF-F941-86DE-246545E9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0A28-AC27-A542-A259-F6B6FACE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6148-28D6-2C44-9C0B-DD4CEBA8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2D21-0D2B-1B4A-A969-28DE6BA0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C03B-4589-E144-B17F-E8855088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F3D46-FAB0-5B44-B928-DA360A32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FE83-8834-3746-A0C1-3C530AAC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580E-8DFA-A84B-B5FF-47F6480D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7D215A-6CA9-1748-9EC6-2347FAFC1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18A89-A4EC-734B-B962-2FD490117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CA548-9012-2B44-8F33-B132469A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37D58-7C42-E044-9CD2-25E1087A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EED-E304-B343-9F87-346306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39A4B-B2A7-A94D-91A4-677FC701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C305-7B75-8849-B86A-5B804F4C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8899-F9DA-2440-ADC4-E84FDA482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FC03-3B52-F642-9778-DC0A128DE8F6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AD8D-0404-264A-AFBE-D5291DBF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E435-66FA-8B46-94DD-8BF117CD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A6BC-532F-4A41-A1AF-A994356A1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people.duke.edu/~rnau/411arim.htm" TargetMode="External"/><Relationship Id="rId3" Type="http://schemas.openxmlformats.org/officeDocument/2006/relationships/hyperlink" Target="https://towardsdatascience.com/understanding-arima-time-series-modeling-d99cd11be3f8" TargetMode="External"/><Relationship Id="rId7" Type="http://schemas.openxmlformats.org/officeDocument/2006/relationships/hyperlink" Target="https://365datascience.com/tutorials/python-tutorials/sarimax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smodels.org/dev/examples/notebooks/generated/statespace_sarimax_stata.html" TargetMode="External"/><Relationship Id="rId11" Type="http://schemas.openxmlformats.org/officeDocument/2006/relationships/hyperlink" Target="https://towardsdatascience.com/significance-of-acf-and-pacf-plots-in-time-series-analysis-2fa11a5d10a8" TargetMode="External"/><Relationship Id="rId5" Type="http://schemas.openxmlformats.org/officeDocument/2006/relationships/hyperlink" Target="https://en.wikipedia.org/wiki/Autoregressive_integrated_moving_average" TargetMode="External"/><Relationship Id="rId10" Type="http://schemas.openxmlformats.org/officeDocument/2006/relationships/hyperlink" Target="https://www.youtube.com/watch?v=DeORzP0go5I" TargetMode="External"/><Relationship Id="rId4" Type="http://schemas.openxmlformats.org/officeDocument/2006/relationships/hyperlink" Target="https://en.wikipedia.org/wiki/Autoregressive%E2%80%93moving-average_model" TargetMode="External"/><Relationship Id="rId9" Type="http://schemas.openxmlformats.org/officeDocument/2006/relationships/hyperlink" Target="https://www.youtube.com/watch?v=5-2C4eO4cPQ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understanding-arima-time-series-modeling-d99cd11be3f8" TargetMode="External"/><Relationship Id="rId3" Type="http://schemas.openxmlformats.org/officeDocument/2006/relationships/hyperlink" Target="https://scholar.google.com/citations?user=hVaJhRYAAAAJ&amp;hl=en" TargetMode="External"/><Relationship Id="rId7" Type="http://schemas.openxmlformats.org/officeDocument/2006/relationships/hyperlink" Target="https://youtu.be/0xHf-SJ9Z9U" TargetMode="External"/><Relationship Id="rId2" Type="http://schemas.openxmlformats.org/officeDocument/2006/relationships/hyperlink" Target="https://machinelearningmastery.com/abo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4WWQWeMXvas" TargetMode="External"/><Relationship Id="rId5" Type="http://schemas.openxmlformats.org/officeDocument/2006/relationships/hyperlink" Target="https://www.youtube.com/watch?v=Aw77aMLj9uM" TargetMode="External"/><Relationship Id="rId4" Type="http://schemas.openxmlformats.org/officeDocument/2006/relationships/hyperlink" Target="https://superfastpytho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about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38B6F-D87C-DA41-AD51-A44C90CC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148931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dirty="0"/>
              <a:t>Time Series Forecasting </a:t>
            </a:r>
            <a:br>
              <a:rPr lang="en-US" sz="5000" dirty="0"/>
            </a:br>
            <a:r>
              <a:rPr lang="en-US" sz="5000" dirty="0"/>
              <a:t>(with Python)</a:t>
            </a:r>
            <a:br>
              <a:rPr lang="en-US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D014-AD90-794F-84EC-69FC0146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480" y="1234285"/>
            <a:ext cx="5013661" cy="168329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 Review of  Jason Brownlee’s Intro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974E95-1AFE-164F-B47F-25C8D02C853F}"/>
              </a:ext>
            </a:extLst>
          </p:cNvPr>
          <p:cNvSpPr txBox="1"/>
          <p:nvPr/>
        </p:nvSpPr>
        <p:spPr>
          <a:xfrm>
            <a:off x="1356919" y="4462787"/>
            <a:ext cx="228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Malte </a:t>
            </a:r>
            <a:r>
              <a:rPr lang="en-US" dirty="0" err="1"/>
              <a:t>Thesenvitz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5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2C7B-E281-8D4E-8873-37062446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254413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Time Series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51440-76D0-8644-942D-E586B249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3098284"/>
              </a:xfrm>
            </p:spPr>
            <p:txBody>
              <a:bodyPr>
                <a:spAutoFit/>
              </a:bodyPr>
              <a:lstStyle/>
              <a:p>
                <a:r>
                  <a:rPr lang="en-US" sz="2000" dirty="0"/>
                  <a:t>Systematic: Level, Trend, Seasonality</a:t>
                </a:r>
              </a:p>
              <a:p>
                <a:r>
                  <a:rPr lang="en-US" sz="2000" dirty="0"/>
                  <a:t>Non-Systematic: Residual</a:t>
                </a:r>
              </a:p>
              <a:p>
                <a:r>
                  <a:rPr lang="en-US" sz="2000" dirty="0"/>
                  <a:t>y(t) = Level + Trend + Seasonality + Residual        (additive)</a:t>
                </a:r>
              </a:p>
              <a:p>
                <a:r>
                  <a:rPr lang="en-US" sz="2000" dirty="0"/>
                  <a:t>y(t) = 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Trend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Seasonality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Residual     (multiplicative)</a:t>
                </a:r>
              </a:p>
              <a:p>
                <a:r>
                  <a:rPr lang="en-US" sz="2000" dirty="0"/>
                  <a:t>Statsmodels library provides automated decomposition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51440-76D0-8644-942D-E586B249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3098284"/>
              </a:xfrm>
              <a:blipFill>
                <a:blip r:embed="rId2"/>
                <a:stretch>
                  <a:fillRect l="-1262" t="-2449" r="-1893" b="-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91A355E0-4216-E74B-97B9-651853A8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474702" y="1782981"/>
            <a:ext cx="5894448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4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9BAE5-5FDD-664C-9699-94E140D7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E934-AEA0-9E48-B416-E5C8149B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Signal(t) = level + trend + seasonality + noise</a:t>
            </a:r>
          </a:p>
          <a:p>
            <a:r>
              <a:rPr lang="en-US" sz="1800"/>
              <a:t>A time series is white noise if the observations are independent and identically distributed with a mean of zero. =&gt; complete random error</a:t>
            </a:r>
          </a:p>
          <a:p>
            <a:r>
              <a:rPr lang="en-US" sz="1800"/>
              <a:t>Filtering on horizontal and vertical scale</a:t>
            </a:r>
          </a:p>
          <a:p>
            <a:endParaRPr lang="en-US" sz="180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5844E09-197A-4548-8158-CA762D08AC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5062" y="2819567"/>
            <a:ext cx="3204098" cy="2845994"/>
          </a:xfrm>
          <a:prstGeom prst="rect">
            <a:avLst/>
          </a:prstGeom>
        </p:spPr>
      </p:pic>
      <p:pic>
        <p:nvPicPr>
          <p:cNvPr id="4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C5B83C9-2704-2841-BAED-4B87B957B1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9690" y="2729397"/>
            <a:ext cx="4341263" cy="3483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31520-09F8-B641-A12A-10CB6D7828F2}"/>
              </a:ext>
            </a:extLst>
          </p:cNvPr>
          <p:cNvSpPr txBox="1"/>
          <p:nvPr/>
        </p:nvSpPr>
        <p:spPr>
          <a:xfrm>
            <a:off x="1203960" y="57759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basic stats for noise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32BD1-3AC9-4944-8A6E-BC861EC27D43}"/>
              </a:ext>
            </a:extLst>
          </p:cNvPr>
          <p:cNvSpPr txBox="1"/>
          <p:nvPr/>
        </p:nvSpPr>
        <p:spPr>
          <a:xfrm>
            <a:off x="7475490" y="6118884"/>
            <a:ext cx="35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White noise (complete random)</a:t>
            </a:r>
          </a:p>
        </p:txBody>
      </p:sp>
    </p:spTree>
    <p:extLst>
      <p:ext uri="{BB962C8B-B14F-4D97-AF65-F5344CB8AC3E}">
        <p14:creationId xmlns:p14="http://schemas.microsoft.com/office/powerpoint/2010/main" val="251248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185EF5-F931-BA42-9892-5D2E62B7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Using and Removing Trend/Seasonality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9680-E652-8D49-9A5C-B6B19931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320417" cy="3730252"/>
          </a:xfrm>
        </p:spPr>
        <p:txBody>
          <a:bodyPr>
            <a:spAutoFit/>
          </a:bodyPr>
          <a:lstStyle/>
          <a:p>
            <a:r>
              <a:rPr lang="en-US" sz="1700" dirty="0"/>
              <a:t>Trends: deterministic vs. stochastic, global vs. local</a:t>
            </a:r>
          </a:p>
          <a:p>
            <a:r>
              <a:rPr lang="en-US" sz="1700" dirty="0"/>
              <a:t>Time series with trend = non-stationary</a:t>
            </a:r>
          </a:p>
          <a:p>
            <a:pPr lvl="1"/>
            <a:r>
              <a:rPr lang="en-US" sz="1700" dirty="0"/>
              <a:t>Use augmented Dickey-Fuller test to check for stationarity</a:t>
            </a:r>
          </a:p>
          <a:p>
            <a:r>
              <a:rPr lang="en-US" sz="1700" dirty="0"/>
              <a:t>Why do we care?</a:t>
            </a:r>
          </a:p>
          <a:p>
            <a:pPr lvl="1"/>
            <a:r>
              <a:rPr lang="en-US" sz="1700" dirty="0"/>
              <a:t>Removing or Adding Information to ML Model</a:t>
            </a:r>
          </a:p>
          <a:p>
            <a:pPr lvl="1"/>
            <a:r>
              <a:rPr lang="en-US" sz="1700" dirty="0"/>
              <a:t>Detrend by </a:t>
            </a:r>
            <a:r>
              <a:rPr lang="en-US" sz="1700" b="1" dirty="0">
                <a:solidFill>
                  <a:srgbClr val="0070C0"/>
                </a:solidFill>
              </a:rPr>
              <a:t>Differencing</a:t>
            </a:r>
            <a:r>
              <a:rPr lang="en-US" sz="1700" dirty="0"/>
              <a:t>: value(t) = observation(t) - observation(t-1)</a:t>
            </a:r>
          </a:p>
          <a:p>
            <a:pPr lvl="1"/>
            <a:r>
              <a:rPr lang="en-US" sz="1700" dirty="0"/>
              <a:t>Detrend by </a:t>
            </a:r>
            <a:r>
              <a:rPr lang="en-US" sz="1700" b="1" dirty="0">
                <a:solidFill>
                  <a:srgbClr val="0070C0"/>
                </a:solidFill>
              </a:rPr>
              <a:t>Model Fitting</a:t>
            </a:r>
            <a:r>
              <a:rPr lang="en-US" sz="1700" dirty="0"/>
              <a:t>: </a:t>
            </a:r>
            <a:br>
              <a:rPr lang="en-US" sz="1700" dirty="0"/>
            </a:br>
            <a:r>
              <a:rPr lang="en-US" sz="1700" dirty="0"/>
              <a:t>value(t) = observation(t) - prediction(t)</a:t>
            </a:r>
          </a:p>
          <a:p>
            <a:pPr lvl="1"/>
            <a:endParaRPr lang="en-US" sz="1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6D338BE-41DE-104F-A898-E739EFA198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725" y="1782981"/>
            <a:ext cx="6016402" cy="43618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78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BE01E-4892-4A4D-8C36-AE88456C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Backtest Forecast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927D-63FF-C249-AE96-2F66899F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Normal train-test splits or k-fold cross validations won’t work because time series data are dependent on time</a:t>
            </a:r>
          </a:p>
          <a:p>
            <a:r>
              <a:rPr lang="en-US" sz="2000" b="1" dirty="0"/>
              <a:t>Train-Test</a:t>
            </a:r>
            <a:r>
              <a:rPr lang="en-US" sz="2000" dirty="0"/>
              <a:t> split that respect temporal order of observations.</a:t>
            </a:r>
          </a:p>
          <a:p>
            <a:r>
              <a:rPr lang="en-US" sz="2000" b="1" dirty="0"/>
              <a:t>Multiple Train-Test</a:t>
            </a:r>
            <a:r>
              <a:rPr lang="en-US" sz="2000" dirty="0"/>
              <a:t> splits that respect temporal order of observations.</a:t>
            </a:r>
          </a:p>
          <a:p>
            <a:r>
              <a:rPr lang="en-US" sz="2000" b="1" dirty="0"/>
              <a:t>Walk-Forward Validation</a:t>
            </a:r>
            <a:r>
              <a:rPr lang="en-US" sz="2000" dirty="0"/>
              <a:t> where a model may be updated each time new data is received.</a:t>
            </a:r>
          </a:p>
          <a:p>
            <a:endParaRPr lang="en-US" sz="2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338A8B-F221-A540-A6ED-36BC4B2BEC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7813" y="1405299"/>
            <a:ext cx="5290720" cy="4047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D908EB-2B49-1145-8CDD-472E93F03C6C}"/>
              </a:ext>
            </a:extLst>
          </p:cNvPr>
          <p:cNvSpPr txBox="1"/>
          <p:nvPr/>
        </p:nvSpPr>
        <p:spPr>
          <a:xfrm>
            <a:off x="7257979" y="5268033"/>
            <a:ext cx="354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Multiple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383590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E5EFF-0F30-5B45-8F76-D7F178E8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dirty="0"/>
              <a:t>Forecasting Performance Metrics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4F3D9-D242-C146-9258-E347F566B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552090"/>
                <a:ext cx="6224335" cy="5833469"/>
              </a:xfrm>
            </p:spPr>
            <p:txBody>
              <a:bodyPr anchor="ctr">
                <a:normAutofit/>
              </a:bodyPr>
              <a:lstStyle/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Time series prediction performance measures provide a summary of the skill and capability of the forecast model that made the predictions.</a:t>
                </a:r>
              </a:p>
              <a:p>
                <a:r>
                  <a:rPr lang="en-US" sz="2200" dirty="0"/>
                  <a:t>forecast error = expected value - predicted value</a:t>
                </a:r>
              </a:p>
              <a:p>
                <a:r>
                  <a:rPr lang="en-US" sz="2200" dirty="0"/>
                  <a:t>mean forecast error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𝑓𝑜𝑟𝑒𝑐𝑎𝑠𝑡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acc>
                  </m:oMath>
                </a14:m>
                <a:endParaRPr lang="en-US" sz="2200" dirty="0"/>
              </a:p>
              <a:p>
                <a:r>
                  <a:rPr lang="en-US" sz="2200" dirty="0"/>
                  <a:t>mean absolute error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e>
                        </m:d>
                      </m:e>
                    </m:acc>
                  </m:oMath>
                </a14:m>
                <a:endParaRPr lang="en-US" sz="2200" dirty="0"/>
              </a:p>
              <a:p>
                <a:r>
                  <a:rPr lang="en-US" sz="2200" dirty="0"/>
                  <a:t>mean squared error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𝑓𝑜𝑟𝑒𝑐𝑎𝑠𝑡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𝑒𝑟𝑟𝑜𝑟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en-US" sz="2200" dirty="0"/>
              </a:p>
              <a:p>
                <a:r>
                  <a:rPr lang="en-US" sz="2200" dirty="0" err="1"/>
                  <a:t>rmse</a:t>
                </a:r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2200"/>
                          <m:t>mean</m:t>
                        </m:r>
                        <m:r>
                          <m:rPr>
                            <m:nor/>
                          </m:rPr>
                          <a:rPr lang="en-US" sz="2200"/>
                          <m:t> </m:t>
                        </m:r>
                        <m:r>
                          <m:rPr>
                            <m:nor/>
                          </m:rPr>
                          <a:rPr lang="en-US" sz="2200"/>
                          <m:t>squared</m:t>
                        </m:r>
                        <m:r>
                          <m:rPr>
                            <m:nor/>
                          </m:rPr>
                          <a:rPr lang="en-US" sz="2200"/>
                          <m:t> </m:t>
                        </m:r>
                        <m:r>
                          <m:rPr>
                            <m:nor/>
                          </m:rPr>
                          <a:rPr lang="en-US" sz="2200"/>
                          <m:t>error</m:t>
                        </m:r>
                      </m:e>
                    </m:rad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4F3D9-D242-C146-9258-E347F566B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552090"/>
                <a:ext cx="6224335" cy="5833469"/>
              </a:xfrm>
              <a:blipFill>
                <a:blip r:embed="rId2"/>
                <a:stretch>
                  <a:fillRect l="-1222" r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9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0AA2-311D-2E4E-9565-FBC8A8A0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</a:t>
            </a:r>
            <a:r>
              <a:rPr lang="en-US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MA   </a:t>
            </a:r>
            <a:r>
              <a:rPr lang="en-US" dirty="0"/>
              <a:t>(a.k.a. Box-Jenkins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1FEC-E166-224A-8468-2159F952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Autoregressive Integrated Moving Average Model</a:t>
            </a:r>
          </a:p>
          <a:p>
            <a:r>
              <a:rPr lang="en-US" dirty="0"/>
              <a:t>Three Steps:</a:t>
            </a:r>
          </a:p>
          <a:p>
            <a:pPr lvl="1"/>
            <a:r>
              <a:rPr lang="en-US" dirty="0"/>
              <a:t>Identify model that best summarizes the data</a:t>
            </a:r>
          </a:p>
          <a:p>
            <a:pPr lvl="1"/>
            <a:r>
              <a:rPr lang="en-US" dirty="0"/>
              <a:t>Use data to train the model</a:t>
            </a:r>
          </a:p>
          <a:p>
            <a:pPr lvl="1"/>
            <a:r>
              <a:rPr lang="en-US" dirty="0"/>
              <a:t>Diagnostic checking. How good is the fitted model?</a:t>
            </a:r>
          </a:p>
          <a:p>
            <a:pPr lvl="1"/>
            <a:endParaRPr lang="en-US" dirty="0"/>
          </a:p>
          <a:p>
            <a:r>
              <a:rPr lang="en-US" dirty="0"/>
              <a:t>Notation: ARIMA(p, q, d)</a:t>
            </a:r>
          </a:p>
          <a:p>
            <a:pPr lvl="1"/>
            <a:r>
              <a:rPr lang="en-US" dirty="0"/>
              <a:t>p = </a:t>
            </a:r>
            <a:r>
              <a:rPr lang="en-US" b="1" dirty="0">
                <a:solidFill>
                  <a:schemeClr val="accent1"/>
                </a:solidFill>
              </a:rPr>
              <a:t>lag order</a:t>
            </a:r>
            <a:r>
              <a:rPr lang="en-US" dirty="0"/>
              <a:t>, number of lag observations included in model</a:t>
            </a:r>
          </a:p>
          <a:p>
            <a:pPr lvl="1"/>
            <a:r>
              <a:rPr lang="en-US" dirty="0"/>
              <a:t>q = </a:t>
            </a:r>
            <a:r>
              <a:rPr lang="en-US" b="1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order, number of times the raw observations are differenced</a:t>
            </a:r>
          </a:p>
          <a:p>
            <a:pPr lvl="2"/>
            <a:r>
              <a:rPr lang="en-US" dirty="0"/>
              <a:t>To remove trend and make time series stationary</a:t>
            </a:r>
          </a:p>
          <a:p>
            <a:pPr lvl="1"/>
            <a:r>
              <a:rPr lang="en-US" dirty="0"/>
              <a:t>d = </a:t>
            </a:r>
            <a:r>
              <a:rPr lang="en-US" dirty="0">
                <a:solidFill>
                  <a:schemeClr val="accent2"/>
                </a:solidFill>
              </a:rPr>
              <a:t>order of moving average</a:t>
            </a:r>
            <a:r>
              <a:rPr lang="en-US" dirty="0"/>
              <a:t>, size of moving average window</a:t>
            </a:r>
          </a:p>
        </p:txBody>
      </p:sp>
    </p:spTree>
    <p:extLst>
      <p:ext uri="{BB962C8B-B14F-4D97-AF65-F5344CB8AC3E}">
        <p14:creationId xmlns:p14="http://schemas.microsoft.com/office/powerpoint/2010/main" val="62692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1F3A3-F847-9E40-AB1C-15215177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Autoregressive (AR) Models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80B1-4CB5-2040-A0B2-E8633662B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1263" y="457200"/>
                <a:ext cx="6007608" cy="1929384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Models an output value as a linear combination of input variables (similar to linear regression):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Assumes </a:t>
                </a:r>
                <a:r>
                  <a:rPr lang="en-US" sz="2000" b="1" dirty="0"/>
                  <a:t>autocorrelation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 directly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stationarity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980B1-4CB5-2040-A0B2-E8633662B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263" y="457200"/>
                <a:ext cx="6007608" cy="1929384"/>
              </a:xfrm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268DAD-4546-6E47-AC04-F719DCFAD4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698" y="2569464"/>
            <a:ext cx="4793403" cy="3678936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1C5137D-0BD5-854B-B12C-CA7BD6722B0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199" y="2569464"/>
            <a:ext cx="4840706" cy="3678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50934-CB59-A047-A6F5-CDB3472DBA79}"/>
              </a:ext>
            </a:extLst>
          </p:cNvPr>
          <p:cNvSpPr txBox="1"/>
          <p:nvPr/>
        </p:nvSpPr>
        <p:spPr>
          <a:xfrm>
            <a:off x="2219310" y="6183868"/>
            <a:ext cx="25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Lag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05A02-74B8-5D43-8166-1B2516E5B5FE}"/>
              </a:ext>
            </a:extLst>
          </p:cNvPr>
          <p:cNvSpPr txBox="1"/>
          <p:nvPr/>
        </p:nvSpPr>
        <p:spPr>
          <a:xfrm>
            <a:off x="7738792" y="6216134"/>
            <a:ext cx="329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autocorrelation plot</a:t>
            </a:r>
          </a:p>
        </p:txBody>
      </p:sp>
    </p:spTree>
    <p:extLst>
      <p:ext uri="{BB962C8B-B14F-4D97-AF65-F5344CB8AC3E}">
        <p14:creationId xmlns:p14="http://schemas.microsoft.com/office/powerpoint/2010/main" val="392113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B183-22DE-374D-B656-756E69D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Model Details: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48397-C047-8C4A-96EA-C9B8867B4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Assumption:</a:t>
                </a:r>
                <a:r>
                  <a:rPr lang="en-US" dirty="0"/>
                  <a:t> Forecast series without trend/seasonality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AR(p): AR model of order p</a:t>
                </a:r>
              </a:p>
              <a:p>
                <a:r>
                  <a:rPr lang="en-US" dirty="0"/>
                  <a:t>Similar to linear regression. But predictors are lagged versions of the series</a:t>
                </a:r>
              </a:p>
              <a:p>
                <a:pPr lvl="1"/>
                <a:r>
                  <a:rPr lang="en-US" dirty="0"/>
                  <a:t>Plus parameters are estimated differently (not using least squares)</a:t>
                </a:r>
              </a:p>
              <a:p>
                <a:r>
                  <a:rPr lang="en-US" dirty="0"/>
                  <a:t>The currently observed value of Y is some linear function of its past p values </a:t>
                </a:r>
              </a:p>
              <a:p>
                <a:r>
                  <a:rPr lang="en-US" dirty="0"/>
                  <a:t>Forecast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48397-C047-8C4A-96EA-C9B8867B4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62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3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C8E5-BC85-AB44-864D-6ECEE543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Integrated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4A96-20E1-D944-BEE3-EE8D39EC8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500" dirty="0"/>
                  <a:t>Apply </a:t>
                </a:r>
                <a:r>
                  <a:rPr lang="en-US" sz="1500" b="1" dirty="0">
                    <a:solidFill>
                      <a:schemeClr val="accent2"/>
                    </a:solidFill>
                  </a:rPr>
                  <a:t>differencing</a:t>
                </a:r>
                <a:r>
                  <a:rPr lang="en-US" sz="1500" dirty="0"/>
                  <a:t> to detrend time series data</a:t>
                </a:r>
              </a:p>
              <a:p>
                <a:pPr lvl="1"/>
                <a:r>
                  <a:rPr lang="en-US" sz="1500" dirty="0"/>
                  <a:t>Models build on stationary data are usually more robust</a:t>
                </a:r>
              </a:p>
              <a:p>
                <a:pPr lvl="1"/>
                <a:r>
                  <a:rPr lang="en-US" sz="1500" dirty="0"/>
                  <a:t>Thus, we aim for mean variance stationarity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5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500" dirty="0">
                  <a:ea typeface="Cambria Math" panose="02040503050406030204" pitchFamily="18" charset="0"/>
                </a:endParaRPr>
              </a:p>
              <a:p>
                <a:r>
                  <a:rPr lang="en-US" sz="1500" dirty="0"/>
                  <a:t>Future change in Y is a linear function of the past changes in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54A96-20E1-D944-BEE3-EE8D39EC8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0106" y="586822"/>
                <a:ext cx="6106742" cy="1645920"/>
              </a:xfrm>
              <a:blipFill>
                <a:blip r:embed="rId2"/>
                <a:stretch>
                  <a:fillRect l="-415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CC68E8-2711-334F-AEBC-A5541A1A7C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0037" y="2454439"/>
            <a:ext cx="5030850" cy="34838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3634D48A-9C88-134B-87F5-747A75D057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408" y="2454439"/>
            <a:ext cx="5298653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44221-22E0-F344-B114-3747D863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F140A-43EA-C842-ACB2-A0239D6C7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Residuals provide another piece of information we can use to model the data</a:t>
                </a:r>
              </a:p>
              <a:p>
                <a:r>
                  <a:rPr lang="en-US" sz="2000" dirty="0"/>
                  <a:t>Forecasts Y using the model’s past errors</a:t>
                </a:r>
              </a:p>
              <a:p>
                <a:r>
                  <a:rPr lang="en-US" sz="2000" dirty="0"/>
                  <a:t>This model is called moving average model!! </a:t>
                </a:r>
                <a:r>
                  <a:rPr lang="en-US" sz="2000" b="1" dirty="0"/>
                  <a:t>Don’t’ confuse with moving average smoothing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Modelling the time series of the errors to improve forecast!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9F140A-43EA-C842-ACB2-A0239D6C7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9" y="1782981"/>
                <a:ext cx="4008384" cy="4393982"/>
              </a:xfrm>
              <a:blipFill>
                <a:blip r:embed="rId2"/>
                <a:stretch>
                  <a:fillRect l="-1262" t="-1729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C05131-1FC0-D545-994B-D11DC8E1A4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650" y="1782981"/>
            <a:ext cx="555655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3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wall, indoor, posing&#10;&#10;Description automatically generated">
            <a:extLst>
              <a:ext uri="{FF2B5EF4-FFF2-40B4-BE49-F238E27FC236}">
                <a16:creationId xmlns:a16="http://schemas.microsoft.com/office/drawing/2014/main" id="{56D2A5E8-26E8-FA47-9E86-C92CC20D698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140" y="2427036"/>
            <a:ext cx="1785623" cy="2003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AD50B-8C30-1C43-9751-5C452EE86773}"/>
              </a:ext>
            </a:extLst>
          </p:cNvPr>
          <p:cNvSpPr txBox="1"/>
          <p:nvPr/>
        </p:nvSpPr>
        <p:spPr>
          <a:xfrm>
            <a:off x="4160520" y="2690336"/>
            <a:ext cx="539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Malte </a:t>
            </a:r>
            <a:r>
              <a:rPr lang="en-US" dirty="0" err="1"/>
              <a:t>Thesenvitz</a:t>
            </a:r>
            <a:r>
              <a:rPr lang="en-US" dirty="0"/>
              <a:t>, MBA, BS Physics – Seattle University</a:t>
            </a:r>
          </a:p>
          <a:p>
            <a:endParaRPr lang="en-US" dirty="0"/>
          </a:p>
          <a:p>
            <a:r>
              <a:rPr lang="en-US" dirty="0"/>
              <a:t>2021 – Tech Consulting Industry</a:t>
            </a:r>
          </a:p>
          <a:p>
            <a:r>
              <a:rPr lang="en-US" dirty="0"/>
              <a:t>            - Microsoft Azure Environment</a:t>
            </a:r>
          </a:p>
          <a:p>
            <a:r>
              <a:rPr lang="en-US" dirty="0"/>
              <a:t>	- Cosmos DB, Synapse, ML Studio, Power Bi…</a:t>
            </a:r>
          </a:p>
          <a:p>
            <a:r>
              <a:rPr lang="en-US" dirty="0"/>
              <a:t>            - Sports Analytics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155D7-D25D-2A4A-B2D4-A076EFF21785}"/>
              </a:ext>
            </a:extLst>
          </p:cNvPr>
          <p:cNvSpPr txBox="1"/>
          <p:nvPr/>
        </p:nvSpPr>
        <p:spPr>
          <a:xfrm>
            <a:off x="1226325" y="949432"/>
            <a:ext cx="2934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About me: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271B-59CB-884E-AC80-FC249B95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054A-7564-5F49-A79F-BA34C7D5B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3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Create Integrated Autoregressive model 	</a:t>
            </a:r>
          </a:p>
          <a:p>
            <a:pPr marL="514350" indent="-514350">
              <a:buAutoNum type="arabicPeriod"/>
            </a:pPr>
            <a:r>
              <a:rPr lang="en-US" dirty="0"/>
              <a:t>Get residuals: residuals = test_y – predictions</a:t>
            </a:r>
          </a:p>
          <a:p>
            <a:pPr marL="0" indent="0">
              <a:buNone/>
            </a:pPr>
            <a:r>
              <a:rPr lang="en-US" dirty="0"/>
              <a:t>	I - This gives us a time series of residual errors.</a:t>
            </a:r>
          </a:p>
          <a:p>
            <a:pPr marL="0" indent="0">
              <a:buNone/>
            </a:pPr>
            <a:r>
              <a:rPr lang="en-US" dirty="0"/>
              <a:t>	II - Then model these residual errors using normal autoregression to obtain coefficients &amp; 	      intercept</a:t>
            </a:r>
          </a:p>
          <a:p>
            <a:pPr marL="0" indent="0">
              <a:buNone/>
            </a:pPr>
            <a:r>
              <a:rPr lang="en-US" dirty="0"/>
              <a:t>3. Walk through each time series data point and:</a:t>
            </a:r>
          </a:p>
          <a:p>
            <a:pPr marL="0" indent="0">
              <a:buNone/>
            </a:pPr>
            <a:r>
              <a:rPr lang="en-US" dirty="0"/>
              <a:t>	I – calculate AR prediction (t+1)</a:t>
            </a:r>
          </a:p>
          <a:p>
            <a:pPr marL="0" indent="0">
              <a:buNone/>
            </a:pPr>
            <a:r>
              <a:rPr lang="en-US" dirty="0"/>
              <a:t>	II – Predict residual error using autoregressive model</a:t>
            </a:r>
          </a:p>
          <a:p>
            <a:pPr marL="0" indent="0">
              <a:buNone/>
            </a:pPr>
            <a:r>
              <a:rPr lang="en-US" dirty="0"/>
              <a:t>	III – Update residual errors time series lag values so we can calculate next error</a:t>
            </a:r>
          </a:p>
          <a:p>
            <a:pPr marL="0" indent="0">
              <a:buNone/>
            </a:pPr>
            <a:r>
              <a:rPr lang="en-US" dirty="0"/>
              <a:t>4. Correct initial predictions from AR model with forecasted errors from the autoregressive model</a:t>
            </a:r>
          </a:p>
          <a:p>
            <a:pPr marL="0" indent="0">
              <a:buNone/>
            </a:pPr>
            <a:r>
              <a:rPr lang="en-US" dirty="0"/>
              <a:t>	I – Improved forecast = Old AR Forecast + New Estimated Error Forecast</a:t>
            </a:r>
          </a:p>
          <a:p>
            <a:pPr marL="0" indent="0">
              <a:buNone/>
            </a:pPr>
            <a:r>
              <a:rPr lang="en-US" dirty="0"/>
              <a:t>	II – Ex: if Autoregressive model predicted value of 8, but our AR Model of the errors 	predicted an error of 3 for this time stamp, we would have an updated prediction of 8 + 3 = 	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1CC99-587A-7F4B-BA91-4C3694239008}"/>
              </a:ext>
            </a:extLst>
          </p:cNvPr>
          <p:cNvSpPr txBox="1"/>
          <p:nvPr/>
        </p:nvSpPr>
        <p:spPr>
          <a:xfrm>
            <a:off x="7137070" y="641268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of the model is done iteratively. Training process goes through multiple steps.</a:t>
            </a:r>
          </a:p>
        </p:txBody>
      </p:sp>
    </p:spTree>
    <p:extLst>
      <p:ext uri="{BB962C8B-B14F-4D97-AF65-F5344CB8AC3E}">
        <p14:creationId xmlns:p14="http://schemas.microsoft.com/office/powerpoint/2010/main" val="3408606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AEB5-2E2E-1D46-A3B6-D10AC7B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8416-84B0-ED4E-B446-23F8C440A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Use differencing to remove trend and seasonality</a:t>
            </a:r>
          </a:p>
          <a:p>
            <a:r>
              <a:rPr lang="en-US" dirty="0"/>
              <a:t>Keep it Simple! Over differencing can cause problems.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F7F8A-D91C-204F-A2B7-8F907B5CD60E}"/>
              </a:ext>
            </a:extLst>
          </p:cNvPr>
          <p:cNvSpPr txBox="1"/>
          <p:nvPr/>
        </p:nvSpPr>
        <p:spPr>
          <a:xfrm>
            <a:off x="1926771" y="3951514"/>
            <a:ext cx="813162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/>
              <a:t>“In most cases either p is zero or q is zero, and p + q is less than or equal to 3</a:t>
            </a:r>
            <a:r>
              <a:rPr lang="en-US" dirty="0"/>
              <a:t>”</a:t>
            </a:r>
          </a:p>
          <a:p>
            <a:r>
              <a:rPr lang="en-US" dirty="0"/>
              <a:t>Duke Prof. Robert Nau (http://</a:t>
            </a:r>
            <a:r>
              <a:rPr lang="en-US" dirty="0" err="1"/>
              <a:t>people.duke.edu</a:t>
            </a:r>
            <a:r>
              <a:rPr lang="en-US" dirty="0"/>
              <a:t>/~</a:t>
            </a:r>
            <a:r>
              <a:rPr lang="en-US" dirty="0" err="1"/>
              <a:t>rnau</a:t>
            </a:r>
            <a:r>
              <a:rPr lang="en-US" dirty="0"/>
              <a:t>/411home.htm)</a:t>
            </a:r>
          </a:p>
        </p:txBody>
      </p:sp>
    </p:spTree>
    <p:extLst>
      <p:ext uri="{BB962C8B-B14F-4D97-AF65-F5344CB8AC3E}">
        <p14:creationId xmlns:p14="http://schemas.microsoft.com/office/powerpoint/2010/main" val="50960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0" y="1"/>
            <a:ext cx="6798365" cy="58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AR, MA, ARMA, ARIMA, ARIMAX, SARIMAX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685CB-A5E0-3148-829D-B3B5958E583C}"/>
              </a:ext>
            </a:extLst>
          </p:cNvPr>
          <p:cNvSpPr txBox="1"/>
          <p:nvPr/>
        </p:nvSpPr>
        <p:spPr>
          <a:xfrm>
            <a:off x="86627" y="4260114"/>
            <a:ext cx="64489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Great explanation:</a:t>
            </a:r>
            <a:br>
              <a:rPr lang="en-US" sz="1050" dirty="0"/>
            </a:br>
            <a:r>
              <a:rPr lang="en-US" sz="1050" dirty="0"/>
              <a:t>.. </a:t>
            </a:r>
            <a:r>
              <a:rPr lang="en-US" sz="1050" dirty="0">
                <a:hlinkClick r:id="rId3"/>
              </a:rPr>
              <a:t>https://towardsdatascience.com/understanding-arima-time-series-modeling-d99cd11be3f8</a:t>
            </a:r>
            <a:endParaRPr lang="en-US" sz="1050" dirty="0"/>
          </a:p>
          <a:p>
            <a:r>
              <a:rPr lang="en-US" sz="1050" dirty="0"/>
              <a:t>More links: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4"/>
              </a:rPr>
              <a:t>https://en.wikipedia.org/wiki/Autoregressive%E2%80%93moving-average_model</a:t>
            </a:r>
            <a:endParaRPr lang="en-US" sz="1050" dirty="0"/>
          </a:p>
          <a:p>
            <a:r>
              <a:rPr lang="en-US" sz="1050" dirty="0"/>
              <a:t>.. </a:t>
            </a:r>
            <a:r>
              <a:rPr lang="en-US" sz="1050" dirty="0">
                <a:hlinkClick r:id="rId5"/>
              </a:rPr>
              <a:t>https://en.wikipedia.org/wiki/Autoregressive_integrated_moving_average</a:t>
            </a:r>
            <a:r>
              <a:rPr lang="en-US" sz="1050" dirty="0"/>
              <a:t> 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6"/>
              </a:rPr>
              <a:t>https://www.statsmodels.org/dev/examples/notebooks/generated/statespace_sarimax_stata.html</a:t>
            </a:r>
            <a:endParaRPr lang="en-US" sz="1050" dirty="0"/>
          </a:p>
          <a:p>
            <a:r>
              <a:rPr lang="en-US" sz="1050" dirty="0"/>
              <a:t>.. </a:t>
            </a:r>
            <a:r>
              <a:rPr lang="en-US" sz="1050" dirty="0">
                <a:hlinkClick r:id="rId7"/>
              </a:rPr>
              <a:t>https://365datascience.com/tutorials/python-tutorials/sarimax/</a:t>
            </a:r>
            <a:r>
              <a:rPr lang="en-US" sz="1050" dirty="0"/>
              <a:t> </a:t>
            </a:r>
          </a:p>
          <a:p>
            <a:r>
              <a:rPr lang="en-US" sz="1050" dirty="0"/>
              <a:t>.. </a:t>
            </a:r>
            <a:r>
              <a:rPr lang="en-US" sz="1050" dirty="0">
                <a:hlinkClick r:id="rId8"/>
              </a:rPr>
              <a:t>https://people.duke.edu/~rnau/411arim.htm</a:t>
            </a:r>
            <a:endParaRPr lang="en-US" sz="1050" dirty="0"/>
          </a:p>
          <a:p>
            <a:r>
              <a:rPr lang="en-US" sz="1050" dirty="0"/>
              <a:t>Autoregressive Model:</a:t>
            </a:r>
            <a:br>
              <a:rPr lang="en-US" sz="1050" dirty="0"/>
            </a:br>
            <a:r>
              <a:rPr lang="en-US" sz="1050" dirty="0"/>
              <a:t>- </a:t>
            </a:r>
            <a:r>
              <a:rPr lang="en-US" sz="1050" dirty="0">
                <a:hlinkClick r:id="rId9"/>
              </a:rPr>
              <a:t>https://www.youtube.com/watch?v=5-2C4eO4cPQ</a:t>
            </a:r>
            <a:r>
              <a:rPr lang="en-US" sz="1050" dirty="0"/>
              <a:t> - </a:t>
            </a:r>
          </a:p>
          <a:p>
            <a:r>
              <a:rPr lang="en-US" sz="1050" dirty="0"/>
              <a:t>Autocorrelation and Partial Autocorrelation</a:t>
            </a:r>
            <a:br>
              <a:rPr lang="en-US" sz="1050" dirty="0"/>
            </a:br>
            <a:r>
              <a:rPr lang="en-US" sz="1050" dirty="0"/>
              <a:t>- </a:t>
            </a:r>
            <a:r>
              <a:rPr lang="en-US" sz="1050" dirty="0">
                <a:hlinkClick r:id="rId10"/>
              </a:rPr>
              <a:t>https://www.youtube.com/watch?v=DeORzP0go5I</a:t>
            </a:r>
            <a:r>
              <a:rPr lang="en-US" sz="1050" dirty="0"/>
              <a:t> - </a:t>
            </a:r>
          </a:p>
          <a:p>
            <a:r>
              <a:rPr lang="en-US" sz="1050" dirty="0"/>
              <a:t>ACF and PACF:</a:t>
            </a:r>
          </a:p>
          <a:p>
            <a:r>
              <a:rPr lang="en-US" sz="1050" dirty="0"/>
              <a:t>- </a:t>
            </a:r>
            <a:r>
              <a:rPr lang="en-US" sz="1050" dirty="0">
                <a:hlinkClick r:id="rId11"/>
              </a:rPr>
              <a:t>https://towardsdatascience.com/significance-of-acf-and-pacf-plots-in-time-series-analysis-2fa11a5d10a8</a:t>
            </a:r>
            <a:r>
              <a:rPr lang="en-US" sz="1050" dirty="0"/>
              <a:t>  </a:t>
            </a:r>
          </a:p>
        </p:txBody>
      </p:sp>
      <p:sp>
        <p:nvSpPr>
          <p:cNvPr id="9" name="Google Shape;128;p18">
            <a:extLst>
              <a:ext uri="{FF2B5EF4-FFF2-40B4-BE49-F238E27FC236}">
                <a16:creationId xmlns:a16="http://schemas.microsoft.com/office/drawing/2014/main" id="{D65D3AF7-4B80-F748-B9FA-DB34ED3F16CD}"/>
              </a:ext>
            </a:extLst>
          </p:cNvPr>
          <p:cNvSpPr txBox="1"/>
          <p:nvPr/>
        </p:nvSpPr>
        <p:spPr>
          <a:xfrm>
            <a:off x="7575081" y="558873"/>
            <a:ext cx="4616919" cy="3656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400" dirty="0"/>
              <a:t>.. </a:t>
            </a:r>
            <a:r>
              <a:rPr lang="en-US" sz="1400" dirty="0">
                <a:hlinkClick r:id="rId8"/>
              </a:rPr>
              <a:t>https://people.duke.edu/~rnau/411arim.htm</a:t>
            </a:r>
            <a:endParaRPr lang="en-US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0000FF"/>
              </a:solidFill>
              <a:ea typeface="Calibri"/>
              <a:cs typeface="Calibri"/>
              <a:sym typeface="Calibri"/>
            </a:endParaRPr>
          </a:p>
          <a:p>
            <a:pPr lvl="0"/>
            <a:r>
              <a:rPr lang="en-US" sz="14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ARIMA(p, d, q) = ARIMA (AR, I, MA)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p = number of lagged values in AR model </a:t>
            </a:r>
            <a:b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</a:b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      (number of autoregressive terms)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d = order of differencing (used for stationarity)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cs typeface="Calibri"/>
                <a:sym typeface="Calibri"/>
              </a:rPr>
              <a:t>q = number of lagged errors in MA model</a:t>
            </a:r>
            <a:endParaRPr lang="en-US" sz="140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ARIMA(1,0,0)  - 1st order autoregressive model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ARIMA(2,0,0)  - oscillations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ARIMA(0,1,0)  - random walk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ARIMA(1,1,0)  - differenced first-order autoregressive model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ARIMA(0,1,1)  - simple exponential smoothing: 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ARIMA(0,1,1)  - simple exponential smoothing with growth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ARIMA(1,1,1) - ...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ARIMA(0,2,1)  - linear exponential smoothing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ARIMA(0,2,2)  - linear exponential smoothing</a:t>
            </a:r>
            <a:endParaRPr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0C755-DD96-C042-A638-27D59017ED9D}"/>
              </a:ext>
            </a:extLst>
          </p:cNvPr>
          <p:cNvSpPr txBox="1"/>
          <p:nvPr/>
        </p:nvSpPr>
        <p:spPr>
          <a:xfrm>
            <a:off x="-1" y="619412"/>
            <a:ext cx="70168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</a:t>
            </a:r>
            <a:r>
              <a:rPr lang="en-US" sz="1400" dirty="0"/>
              <a:t> = Auto-Regressive (next point as linear combination of several previous)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Y_forward1 = B0 + B1*Y + B2*Y_lag1 + ...</a:t>
            </a:r>
            <a:endParaRPr lang="en-US" sz="1400" b="1" dirty="0">
              <a:solidFill>
                <a:srgbClr val="00B0F0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MA</a:t>
            </a:r>
            <a:r>
              <a:rPr lang="en-US" sz="1400" dirty="0"/>
              <a:t> = Moving Average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 = B0 + B1*E_lag1 + B2*E_lag2 + ... + Bn*E_lagn , </a:t>
            </a:r>
            <a:br>
              <a:rPr lang="en-US" sz="1400" b="1" dirty="0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solidFill>
                  <a:srgbClr val="00B050"/>
                </a:solidFill>
                <a:ea typeface="Menlo" panose="020B0609030804020204" pitchFamily="49" charset="0"/>
                <a:cs typeface="Menlo" panose="020B0609030804020204" pitchFamily="49" charset="0"/>
              </a:rPr>
              <a:t>  where "E" =  residual errors (which change as we iteratively train the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"I"</a:t>
            </a:r>
            <a:r>
              <a:rPr lang="en-US" sz="1400" dirty="0"/>
              <a:t> = Integrated (use differences to remove trend while modeling):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b="1">
                <a:solidFill>
                  <a:srgbClr val="00B0F0"/>
                </a:solidFill>
                <a:ea typeface="Menlo" panose="020B0609030804020204" pitchFamily="49" charset="0"/>
                <a:cs typeface="Menlo" panose="020B0609030804020204" pitchFamily="49" charset="0"/>
              </a:rPr>
              <a:t>Y_forward1 - Y = B0 + B1*(Y - Y_lag1) + B2*(Y_lag1 - Y_lag2) +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ARMA</a:t>
            </a:r>
            <a:r>
              <a:rPr lang="en-US" sz="1400" dirty="0"/>
              <a:t> = AR + MA = Auto Regressive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ARIMA</a:t>
            </a:r>
            <a:r>
              <a:rPr lang="en-US" sz="1400" dirty="0"/>
              <a:t> = AR + I + MA = Auto-Regressive Integrated Moving Average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"X"</a:t>
            </a:r>
            <a:r>
              <a:rPr lang="en-US" sz="1400" dirty="0"/>
              <a:t> = eXogenous variables (additional variables, think "</a:t>
            </a:r>
            <a:r>
              <a:rPr lang="en-US" sz="1400" dirty="0">
                <a:solidFill>
                  <a:srgbClr val="00B0F0"/>
                </a:solidFill>
              </a:rPr>
              <a:t>multivariate regression</a:t>
            </a:r>
            <a:r>
              <a:rPr lang="en-US" sz="1400" dirty="0"/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ARIMAX</a:t>
            </a:r>
            <a:r>
              <a:rPr lang="en-US" sz="1400" dirty="0"/>
              <a:t> = ARIMA with exogenous variables. An exogenous variable is a covariate that influence the observed time-series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SARIMAX</a:t>
            </a:r>
            <a:r>
              <a:rPr lang="en-US" sz="1400" dirty="0"/>
              <a:t> = Seasonal ARIMAX – includes seasonal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ACF</a:t>
            </a:r>
            <a:r>
              <a:rPr lang="en-US" sz="1400" dirty="0"/>
              <a:t> = Auto-Correlation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PACF</a:t>
            </a:r>
            <a:r>
              <a:rPr lang="en-US" sz="1400" dirty="0"/>
              <a:t> = Partial ACF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0A7CF-07C5-414D-81FC-46AC439CAC30}"/>
              </a:ext>
            </a:extLst>
          </p:cNvPr>
          <p:cNvSpPr txBox="1"/>
          <p:nvPr/>
        </p:nvSpPr>
        <p:spPr>
          <a:xfrm>
            <a:off x="7575081" y="4470732"/>
            <a:ext cx="131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cs typeface="Calibri"/>
              </a:rPr>
              <a:t>SARIMAX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6FA5-4E2F-8C42-88FD-B0170927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3701" y="4753696"/>
            <a:ext cx="4751672" cy="187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56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08CA3-42BD-1F4E-9DC6-90BD941F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How to find the parameters?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D12819-61C0-41A4-8766-4ABAF2789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Trend observable =&gt; need differencing to remove</a:t>
            </a:r>
          </a:p>
          <a:p>
            <a:r>
              <a:rPr lang="en-US" sz="1800" dirty="0"/>
              <a:t>Autocorrelation plot suggests significant relationship up to a lag of 5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529F637-A94C-CE4E-98C3-E7A7A065B9E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391" y="2729397"/>
            <a:ext cx="4172292" cy="3483864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6C2AA3D-7F88-604D-816A-338DC00AAC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981" y="2729397"/>
            <a:ext cx="4274681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E579-0FA2-0446-AC77-9D57557E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76" y="-104428"/>
            <a:ext cx="10515600" cy="1325563"/>
          </a:xfrm>
        </p:spPr>
        <p:txBody>
          <a:bodyPr/>
          <a:lstStyle/>
          <a:p>
            <a:r>
              <a:rPr lang="en-US" dirty="0"/>
              <a:t>ARIMA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872E-5884-D643-8240-642B70386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6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0DBF5-365D-FB46-804A-5667DB6E2522}"/>
              </a:ext>
            </a:extLst>
          </p:cNvPr>
          <p:cNvSpPr txBox="1"/>
          <p:nvPr/>
        </p:nvSpPr>
        <p:spPr>
          <a:xfrm>
            <a:off x="201881" y="6478587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an ARIMA model to a time series data set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E723CE-403A-CF43-B823-EF6A38C4B2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830" y="4518854"/>
            <a:ext cx="4542765" cy="1808921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F0E1FE0-A350-054C-874E-AFC167C119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76" y="980113"/>
            <a:ext cx="5365157" cy="3689553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7D530D3-A412-1045-8AF7-4EA37986F3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6403" y="1300348"/>
            <a:ext cx="5698126" cy="42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D783C-86B7-D047-B704-E4738BEF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Grid Search Arima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900E-B8E6-3D45-A108-9D9C23D9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417" y="140978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How to configure the three ARIMA parameters (p, d, q)?</a:t>
            </a:r>
          </a:p>
          <a:p>
            <a:r>
              <a:rPr lang="en-US" sz="1800" dirty="0"/>
              <a:t>Two Steps:</a:t>
            </a:r>
          </a:p>
          <a:p>
            <a:pPr lvl="1"/>
            <a:r>
              <a:rPr lang="en-US" sz="1800" dirty="0"/>
              <a:t>1. Evaluate an ARIMA model. (find error score)</a:t>
            </a:r>
          </a:p>
          <a:p>
            <a:pPr lvl="1"/>
            <a:r>
              <a:rPr lang="en-US" sz="1800" dirty="0"/>
              <a:t>2. Evaluate sets of ARIMA parameters.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7A2CB09-3F7B-5544-AF1D-2C9A62B5B5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783" y="3279101"/>
            <a:ext cx="5481509" cy="2384456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91E2AB-22DD-0E41-8C43-73ADD3AA05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8781" y="3346001"/>
            <a:ext cx="5523082" cy="2250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911D8-DDEF-7A45-A1CA-CF651CD7AFF8}"/>
              </a:ext>
            </a:extLst>
          </p:cNvPr>
          <p:cNvSpPr txBox="1"/>
          <p:nvPr/>
        </p:nvSpPr>
        <p:spPr>
          <a:xfrm>
            <a:off x="1448790" y="5663557"/>
            <a:ext cx="31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Evaluate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97056-677F-004F-948D-999223A64D2D}"/>
              </a:ext>
            </a:extLst>
          </p:cNvPr>
          <p:cNvSpPr txBox="1"/>
          <p:nvPr/>
        </p:nvSpPr>
        <p:spPr>
          <a:xfrm>
            <a:off x="7764484" y="5673330"/>
            <a:ext cx="312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Evaluate ARIMA Parameters</a:t>
            </a:r>
          </a:p>
        </p:txBody>
      </p:sp>
    </p:spTree>
    <p:extLst>
      <p:ext uri="{BB962C8B-B14F-4D97-AF65-F5344CB8AC3E}">
        <p14:creationId xmlns:p14="http://schemas.microsoft.com/office/powerpoint/2010/main" val="3794544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1988-9507-7144-996D-C95EAA92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BB4B0E8-C4BC-4343-8C68-8DD2600384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580" y="4779328"/>
            <a:ext cx="3390900" cy="1562100"/>
          </a:xfrm>
          <a:prstGeom prst="rect">
            <a:avLst/>
          </a:prstGeom>
        </p:spPr>
      </p:pic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53FDF841-7858-3B43-954F-2C50B33FA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480" y="700088"/>
            <a:ext cx="3352800" cy="4178300"/>
          </a:xfrm>
        </p:spPr>
      </p:pic>
    </p:spTree>
    <p:extLst>
      <p:ext uri="{BB962C8B-B14F-4D97-AF65-F5344CB8AC3E}">
        <p14:creationId xmlns:p14="http://schemas.microsoft.com/office/powerpoint/2010/main" val="232587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99AD-736B-A942-B615-50BF4DCF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C8CB-BF99-B942-986F-BF7A81A7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https://machinelearningmastery.com/about/</a:t>
            </a:r>
            <a:endParaRPr lang="en-US" dirty="0"/>
          </a:p>
          <a:p>
            <a:r>
              <a:rPr lang="en-US" dirty="0">
                <a:hlinkClick r:id="rId3"/>
              </a:rPr>
              <a:t>https://scholar.google.com/citations?user=hVaJhRYAAAAJ&amp;hl=en</a:t>
            </a:r>
            <a:endParaRPr lang="en-US" dirty="0"/>
          </a:p>
          <a:p>
            <a:r>
              <a:rPr lang="en-US" dirty="0">
                <a:hlinkClick r:id="rId4"/>
              </a:rPr>
              <a:t>https://superfastpython.com/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https://www.youtube.com/watch?v=Aw77aMLj9uM</a:t>
            </a:r>
            <a:endParaRPr lang="en-US" dirty="0"/>
          </a:p>
          <a:p>
            <a:r>
              <a:rPr lang="en-US" dirty="0">
                <a:hlinkClick r:id="rId6"/>
              </a:rPr>
              <a:t>https://youtu.be/4WWQWeMXvas</a:t>
            </a:r>
            <a:endParaRPr lang="en-US" dirty="0"/>
          </a:p>
          <a:p>
            <a:r>
              <a:rPr lang="en-US" dirty="0">
                <a:hlinkClick r:id="rId7"/>
              </a:rPr>
              <a:t>https://youtu.be/0xHf-SJ9Z9U</a:t>
            </a:r>
            <a:endParaRPr lang="en-US" dirty="0"/>
          </a:p>
          <a:p>
            <a:r>
              <a:rPr lang="en-US" dirty="0">
                <a:hlinkClick r:id="rId8"/>
              </a:rPr>
              <a:t>https://towardsdatascience.com/understanding-arima-time-series-modeling-d99cd11be3f8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F6621-13E3-BB42-8341-418A4D13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 anchor="b">
            <a:normAutofit/>
          </a:bodyPr>
          <a:lstStyle/>
          <a:p>
            <a:r>
              <a:rPr lang="en-US" sz="4000" dirty="0"/>
              <a:t>Jason Brownlee</a:t>
            </a:r>
          </a:p>
        </p:txBody>
      </p:sp>
      <p:pic>
        <p:nvPicPr>
          <p:cNvPr id="5" name="Content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2BEB141-956C-B547-86C8-5A4F2688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686" y="1533185"/>
            <a:ext cx="2294762" cy="2009922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88E7D2C-CE57-D844-A18E-2A6CA094FA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"/>
            <a:ext cx="6770047" cy="2456679"/>
          </a:xfrm>
          <a:custGeom>
            <a:avLst/>
            <a:gdLst/>
            <a:ahLst/>
            <a:cxnLst/>
            <a:rect l="l" t="t" r="r" b="b"/>
            <a:pathLst>
              <a:path w="6770067" h="2456679">
                <a:moveTo>
                  <a:pt x="6770067" y="603033"/>
                </a:moveTo>
                <a:lnTo>
                  <a:pt x="6770067" y="617220"/>
                </a:lnTo>
                <a:lnTo>
                  <a:pt x="6768113" y="610127"/>
                </a:lnTo>
                <a:close/>
                <a:moveTo>
                  <a:pt x="0" y="0"/>
                </a:moveTo>
                <a:lnTo>
                  <a:pt x="6588505" y="0"/>
                </a:lnTo>
                <a:lnTo>
                  <a:pt x="6460879" y="219780"/>
                </a:lnTo>
                <a:cubicBezTo>
                  <a:pt x="5374128" y="2091240"/>
                  <a:pt x="5374128" y="2091240"/>
                  <a:pt x="5374128" y="2091240"/>
                </a:cubicBezTo>
                <a:cubicBezTo>
                  <a:pt x="5251862" y="2317464"/>
                  <a:pt x="5007334" y="2456679"/>
                  <a:pt x="4754071" y="2456679"/>
                </a:cubicBezTo>
                <a:cubicBezTo>
                  <a:pt x="710608" y="2456679"/>
                  <a:pt x="710608" y="2456679"/>
                  <a:pt x="710608" y="2456679"/>
                </a:cubicBezTo>
                <a:cubicBezTo>
                  <a:pt x="448613" y="2456679"/>
                  <a:pt x="212817" y="2317464"/>
                  <a:pt x="81819" y="2091240"/>
                </a:cubicBezTo>
                <a:lnTo>
                  <a:pt x="0" y="1949732"/>
                </a:lnTo>
                <a:close/>
              </a:path>
            </a:pathLst>
          </a:cu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2C495C-B234-FF47-8B3C-8ABBC367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2619612"/>
            <a:ext cx="7498453" cy="4238389"/>
          </a:xfrm>
          <a:custGeom>
            <a:avLst/>
            <a:gdLst/>
            <a:ahLst/>
            <a:cxnLst/>
            <a:rect l="l" t="t" r="r" b="b"/>
            <a:pathLst>
              <a:path w="7498473" h="4238389">
                <a:moveTo>
                  <a:pt x="6770067" y="1839459"/>
                </a:moveTo>
                <a:lnTo>
                  <a:pt x="6770067" y="1853646"/>
                </a:lnTo>
                <a:lnTo>
                  <a:pt x="6768113" y="1846552"/>
                </a:lnTo>
                <a:close/>
                <a:moveTo>
                  <a:pt x="710608" y="0"/>
                </a:moveTo>
                <a:cubicBezTo>
                  <a:pt x="710608" y="0"/>
                  <a:pt x="710608" y="0"/>
                  <a:pt x="4754071" y="0"/>
                </a:cubicBezTo>
                <a:cubicBezTo>
                  <a:pt x="5007334" y="0"/>
                  <a:pt x="5251862" y="139215"/>
                  <a:pt x="5374128" y="365439"/>
                </a:cubicBezTo>
                <a:cubicBezTo>
                  <a:pt x="5374128" y="365439"/>
                  <a:pt x="5374128" y="365439"/>
                  <a:pt x="7400224" y="3854515"/>
                </a:cubicBezTo>
                <a:cubicBezTo>
                  <a:pt x="7465723" y="3963277"/>
                  <a:pt x="7498473" y="4087266"/>
                  <a:pt x="7498473" y="4211255"/>
                </a:cubicBezTo>
                <a:lnTo>
                  <a:pt x="7494852" y="4238389"/>
                </a:lnTo>
                <a:lnTo>
                  <a:pt x="0" y="4238389"/>
                </a:lnTo>
                <a:lnTo>
                  <a:pt x="0" y="506947"/>
                </a:lnTo>
                <a:lnTo>
                  <a:pt x="81819" y="365439"/>
                </a:lnTo>
                <a:cubicBezTo>
                  <a:pt x="212817" y="139215"/>
                  <a:pt x="448613" y="0"/>
                  <a:pt x="710608" y="0"/>
                </a:cubicBez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A2AC2-A35E-4CA4-BD0B-D8C27493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Founder of </a:t>
            </a:r>
            <a:r>
              <a:rPr lang="en-US" sz="2400" dirty="0" err="1"/>
              <a:t>SuperFast</a:t>
            </a:r>
            <a:r>
              <a:rPr lang="en-US" sz="2400" dirty="0"/>
              <a:t> Python &amp; Machine Learning Mastery</a:t>
            </a:r>
          </a:p>
          <a:p>
            <a:r>
              <a:rPr lang="en-US" sz="2400" dirty="0">
                <a:hlinkClick r:id="rId5"/>
              </a:rPr>
              <a:t>https://machinelearningmastery.com</a:t>
            </a:r>
            <a:endParaRPr lang="en-US" sz="2400" dirty="0"/>
          </a:p>
          <a:p>
            <a:r>
              <a:rPr lang="en-US" sz="2400" dirty="0"/>
              <a:t>Published more than 20 books/pdfs</a:t>
            </a:r>
          </a:p>
        </p:txBody>
      </p:sp>
    </p:spTree>
    <p:extLst>
      <p:ext uri="{BB962C8B-B14F-4D97-AF65-F5344CB8AC3E}">
        <p14:creationId xmlns:p14="http://schemas.microsoft.com/office/powerpoint/2010/main" val="306901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F5AC-5C42-384A-B412-71EDA53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497"/>
            <a:ext cx="10515600" cy="1325563"/>
          </a:xfrm>
        </p:spPr>
        <p:txBody>
          <a:bodyPr/>
          <a:lstStyle/>
          <a:p>
            <a:r>
              <a:rPr lang="en-US" dirty="0"/>
              <a:t>What is Time Series Forecasting?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9B5310-2940-0441-8472-A5A049D0F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" y="3429000"/>
            <a:ext cx="1536700" cy="660400"/>
          </a:xfr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3364787-76EA-9844-A26C-64E73BD535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301" y="3365500"/>
            <a:ext cx="2209800" cy="787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tx1"/>
            </a:outerShdw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63F6C-3F4D-0944-BE3E-32586AF77E35}"/>
              </a:ext>
            </a:extLst>
          </p:cNvPr>
          <p:cNvSpPr txBox="1"/>
          <p:nvPr/>
        </p:nvSpPr>
        <p:spPr>
          <a:xfrm>
            <a:off x="6700839" y="1580033"/>
            <a:ext cx="4359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Describing vs. Predicting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Components (Level, Trend, Seasonality, Residuals)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FE8B-D327-8B49-842B-FCA4078498DD}"/>
              </a:ext>
            </a:extLst>
          </p:cNvPr>
          <p:cNvSpPr txBox="1"/>
          <p:nvPr/>
        </p:nvSpPr>
        <p:spPr>
          <a:xfrm>
            <a:off x="998396" y="2799204"/>
            <a:ext cx="483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ML Data Set vs. Time Series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BB7E069-8E7E-3F49-897E-1B2C790A1D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3921" y="2605069"/>
            <a:ext cx="5506861" cy="339852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573AE3D-A3DB-654D-8192-B2CF5D23DB3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301" y="4982020"/>
            <a:ext cx="2725173" cy="1099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20B4C4-D1F3-DD4A-8DF8-6E408FA00401}"/>
              </a:ext>
            </a:extLst>
          </p:cNvPr>
          <p:cNvSpPr txBox="1"/>
          <p:nvPr/>
        </p:nvSpPr>
        <p:spPr>
          <a:xfrm>
            <a:off x="1402644" y="5346930"/>
            <a:ext cx="171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Tool:</a:t>
            </a:r>
          </a:p>
        </p:txBody>
      </p:sp>
    </p:spTree>
    <p:extLst>
      <p:ext uri="{BB962C8B-B14F-4D97-AF65-F5344CB8AC3E}">
        <p14:creationId xmlns:p14="http://schemas.microsoft.com/office/powerpoint/2010/main" val="238613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8EB9-EDD6-0B48-87FD-3E570B0F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00" y="329500"/>
            <a:ext cx="8673340" cy="1325563"/>
          </a:xfrm>
        </p:spPr>
        <p:txBody>
          <a:bodyPr wrap="square">
            <a:spAutoFit/>
          </a:bodyPr>
          <a:lstStyle/>
          <a:p>
            <a:r>
              <a:rPr lang="en-US" dirty="0"/>
              <a:t>How to convert Time Series Data to a Supervised Learning Problem (SL)</a:t>
            </a:r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33A3AE84-3E65-6642-B8CA-6547E8A0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900" y="2776147"/>
            <a:ext cx="1562100" cy="1536700"/>
          </a:xfrm>
          <a:ln>
            <a:solidFill>
              <a:schemeClr val="tx1"/>
            </a:solidFill>
          </a:ln>
        </p:spPr>
      </p:pic>
      <p:pic>
        <p:nvPicPr>
          <p:cNvPr id="15" name="Picture 14" descr="A picture containing circle&#10;&#10;Description automatically generated">
            <a:extLst>
              <a:ext uri="{FF2B5EF4-FFF2-40B4-BE49-F238E27FC236}">
                <a16:creationId xmlns:a16="http://schemas.microsoft.com/office/drawing/2014/main" id="{61552788-9917-7343-9654-A892D6268A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46" y="3314799"/>
            <a:ext cx="901700" cy="1536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3811BBB9-35B3-3744-A8B0-0FFC70C853C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7326" y="2701120"/>
            <a:ext cx="10033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72807B0A-2F47-F140-AEFA-733CC58871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80626" y="665956"/>
            <a:ext cx="1460500" cy="568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41B792-C2F6-C040-AF2D-6BD051B9103E}"/>
              </a:ext>
            </a:extLst>
          </p:cNvPr>
          <p:cNvSpPr txBox="1"/>
          <p:nvPr/>
        </p:nvSpPr>
        <p:spPr>
          <a:xfrm>
            <a:off x="154738" y="4940740"/>
            <a:ext cx="229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small SL Data 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CF2FE-86CB-184D-811E-7D3B65033B63}"/>
              </a:ext>
            </a:extLst>
          </p:cNvPr>
          <p:cNvSpPr txBox="1"/>
          <p:nvPr/>
        </p:nvSpPr>
        <p:spPr>
          <a:xfrm>
            <a:off x="4785835" y="4506992"/>
            <a:ext cx="245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Time Series Data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20078-C6F3-174E-A561-E90A25A95FFD}"/>
              </a:ext>
            </a:extLst>
          </p:cNvPr>
          <p:cNvSpPr txBox="1"/>
          <p:nvPr/>
        </p:nvSpPr>
        <p:spPr>
          <a:xfrm>
            <a:off x="7406166" y="4506992"/>
            <a:ext cx="466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Time Series Converted to a  ML SL Data Set</a:t>
            </a:r>
          </a:p>
        </p:txBody>
      </p:sp>
      <p:pic>
        <p:nvPicPr>
          <p:cNvPr id="24" name="Picture 23" descr="Calendar&#10;&#10;Description automatically generated">
            <a:extLst>
              <a:ext uri="{FF2B5EF4-FFF2-40B4-BE49-F238E27FC236}">
                <a16:creationId xmlns:a16="http://schemas.microsoft.com/office/drawing/2014/main" id="{EFCE4D96-B284-F04A-8FE5-13BA2A3C2B5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8135" y="4927615"/>
            <a:ext cx="2019300" cy="170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 descr="Table&#10;&#10;Description automatically generated">
            <a:extLst>
              <a:ext uri="{FF2B5EF4-FFF2-40B4-BE49-F238E27FC236}">
                <a16:creationId xmlns:a16="http://schemas.microsoft.com/office/drawing/2014/main" id="{E134E709-C24E-AB4D-972F-193F6775C13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600" y="5074686"/>
            <a:ext cx="2819400" cy="1460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5ED4B14C-1D86-1346-8865-26C2AE57ECB9}"/>
              </a:ext>
            </a:extLst>
          </p:cNvPr>
          <p:cNvSpPr/>
          <p:nvPr/>
        </p:nvSpPr>
        <p:spPr>
          <a:xfrm>
            <a:off x="7927659" y="3314799"/>
            <a:ext cx="853275" cy="45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9DC4479-63F8-2A44-8FA7-A94DFAE32EF7}"/>
              </a:ext>
            </a:extLst>
          </p:cNvPr>
          <p:cNvSpPr/>
          <p:nvPr/>
        </p:nvSpPr>
        <p:spPr>
          <a:xfrm>
            <a:off x="7927660" y="5531776"/>
            <a:ext cx="853275" cy="459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BD305-27DC-B147-998E-60D6D8D6BA63}"/>
              </a:ext>
            </a:extLst>
          </p:cNvPr>
          <p:cNvSpPr txBox="1"/>
          <p:nvPr/>
        </p:nvSpPr>
        <p:spPr>
          <a:xfrm>
            <a:off x="2854724" y="3544497"/>
            <a:ext cx="127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Univariate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E3FBB1-B0EA-344A-A524-86DE845BB0F6}"/>
              </a:ext>
            </a:extLst>
          </p:cNvPr>
          <p:cNvSpPr txBox="1"/>
          <p:nvPr/>
        </p:nvSpPr>
        <p:spPr>
          <a:xfrm>
            <a:off x="2798398" y="5481504"/>
            <a:ext cx="166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Multivariate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08F2E-C413-E649-8466-6C3C7B0DB916}"/>
              </a:ext>
            </a:extLst>
          </p:cNvPr>
          <p:cNvSpPr txBox="1"/>
          <p:nvPr/>
        </p:nvSpPr>
        <p:spPr>
          <a:xfrm>
            <a:off x="8988575" y="2240859"/>
            <a:ext cx="118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, Next</a:t>
            </a:r>
          </a:p>
        </p:txBody>
      </p:sp>
    </p:spTree>
    <p:extLst>
      <p:ext uri="{BB962C8B-B14F-4D97-AF65-F5344CB8AC3E}">
        <p14:creationId xmlns:p14="http://schemas.microsoft.com/office/powerpoint/2010/main" val="390520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FB348DE-3932-DE44-B400-C89C5D111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95" y="1527175"/>
            <a:ext cx="2419831" cy="1833563"/>
          </a:xfrm>
          <a:ln>
            <a:solidFill>
              <a:schemeClr val="tx1"/>
            </a:solidFill>
          </a:ln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593A501-1CF5-BD47-8169-3590A2703D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210" y="1527175"/>
            <a:ext cx="2399014" cy="1856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07BCB4E-E659-FA47-B167-DDB64BD2084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010" y="4737541"/>
            <a:ext cx="2399015" cy="194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CD18CFF-2FE6-EF42-9857-281050AF322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226" y="3655250"/>
            <a:ext cx="5304961" cy="97767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19F0A29A-B8CE-1E4D-BAB4-E906916CA17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508" y="3448160"/>
            <a:ext cx="4076103" cy="3129548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329A74B-7B4C-D548-B127-EB8E5F5431C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1508" y="299452"/>
            <a:ext cx="3966228" cy="301864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06D64-A9C5-7F44-8850-1E52D41223EA}"/>
              </a:ext>
            </a:extLst>
          </p:cNvPr>
          <p:cNvSpPr txBox="1"/>
          <p:nvPr/>
        </p:nvSpPr>
        <p:spPr>
          <a:xfrm>
            <a:off x="1286598" y="3333441"/>
            <a:ext cx="513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Dot Line Plot		             Histogram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A8948-7699-E14F-8663-223C646B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Visualizations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EFBA2-35BA-9C4A-B75F-DB58F4C3847A}"/>
              </a:ext>
            </a:extLst>
          </p:cNvPr>
          <p:cNvSpPr txBox="1"/>
          <p:nvPr/>
        </p:nvSpPr>
        <p:spPr>
          <a:xfrm>
            <a:off x="201880" y="3898219"/>
            <a:ext cx="344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FE5AC-FE9E-AD42-ACFF-B5F848BEE08B}"/>
              </a:ext>
            </a:extLst>
          </p:cNvPr>
          <p:cNvSpPr txBox="1"/>
          <p:nvPr/>
        </p:nvSpPr>
        <p:spPr>
          <a:xfrm>
            <a:off x="712370" y="5275904"/>
            <a:ext cx="15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&amp; Whisker Plot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0FD4F-F843-DA47-835E-342E803496FA}"/>
              </a:ext>
            </a:extLst>
          </p:cNvPr>
          <p:cNvSpPr txBox="1"/>
          <p:nvPr/>
        </p:nvSpPr>
        <p:spPr>
          <a:xfrm>
            <a:off x="8379803" y="559166"/>
            <a:ext cx="270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2964F-61DF-564F-92D3-2ABB6C09C497}"/>
              </a:ext>
            </a:extLst>
          </p:cNvPr>
          <p:cNvSpPr txBox="1"/>
          <p:nvPr/>
        </p:nvSpPr>
        <p:spPr>
          <a:xfrm>
            <a:off x="7896953" y="3863487"/>
            <a:ext cx="214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Plot</a:t>
            </a:r>
          </a:p>
        </p:txBody>
      </p:sp>
    </p:spTree>
    <p:extLst>
      <p:ext uri="{BB962C8B-B14F-4D97-AF65-F5344CB8AC3E}">
        <p14:creationId xmlns:p14="http://schemas.microsoft.com/office/powerpoint/2010/main" val="169138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420E5-91C2-294E-8030-0F45CE7D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94137"/>
            <a:ext cx="5924973" cy="590931"/>
          </a:xfrm>
        </p:spPr>
        <p:txBody>
          <a:bodyPr wrap="square">
            <a:spAutoFit/>
          </a:bodyPr>
          <a:lstStyle/>
          <a:p>
            <a:r>
              <a:rPr lang="en-US" sz="3600" dirty="0"/>
              <a:t>Resampling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EAD7-F731-EF4B-8921-570C50F4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3162404"/>
          </a:xfrm>
        </p:spPr>
        <p:txBody>
          <a:bodyPr>
            <a:spAutoFit/>
          </a:bodyPr>
          <a:lstStyle/>
          <a:p>
            <a:r>
              <a:rPr lang="en-US" sz="2000" dirty="0"/>
              <a:t>About changing the frequency of your observation</a:t>
            </a:r>
          </a:p>
          <a:p>
            <a:r>
              <a:rPr lang="en-US" sz="2000" b="1" dirty="0"/>
              <a:t>Upsampling:</a:t>
            </a:r>
            <a:r>
              <a:rPr lang="en-US" sz="2000" dirty="0"/>
              <a:t> increase frequency of observations</a:t>
            </a:r>
          </a:p>
          <a:p>
            <a:pPr lvl="1"/>
            <a:r>
              <a:rPr lang="en-US" sz="2000" dirty="0"/>
              <a:t>Ex: Going from monthly observations to daily observation</a:t>
            </a:r>
          </a:p>
          <a:p>
            <a:pPr lvl="1"/>
            <a:r>
              <a:rPr lang="en-US" sz="2000" dirty="0"/>
              <a:t>Question of how to fill in the missing values</a:t>
            </a:r>
          </a:p>
          <a:p>
            <a:pPr lvl="2"/>
            <a:r>
              <a:rPr lang="en-US" dirty="0"/>
              <a:t>Usually use a line or a polynomial to connect two points</a:t>
            </a:r>
          </a:p>
          <a:p>
            <a:r>
              <a:rPr lang="en-US" sz="2000" b="1" dirty="0"/>
              <a:t>Downsampling:</a:t>
            </a:r>
            <a:r>
              <a:rPr lang="en-US" sz="2000" dirty="0"/>
              <a:t> decrease frequency of observation</a:t>
            </a:r>
          </a:p>
          <a:p>
            <a:pPr lvl="1"/>
            <a:r>
              <a:rPr lang="en-US" sz="2000" dirty="0"/>
              <a:t>Same idea as above, but now we are going from monthly measurements, to quarterly observations</a:t>
            </a:r>
          </a:p>
          <a:p>
            <a:pPr lvl="1"/>
            <a:r>
              <a:rPr lang="en-US" sz="2000" dirty="0"/>
              <a:t>Usually use means to get the summarized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7ECB4-B3BC-BB48-8B2F-F72A955544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8959" y="696178"/>
            <a:ext cx="3782699" cy="23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2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4348-E0F7-C04B-A1FD-2C55EC1B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107D-A326-3A40-BEA9-7C33E15B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122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Data transforms are intended to make time series stationary and remove trend</a:t>
            </a:r>
          </a:p>
          <a:p>
            <a:pPr lvl="0"/>
            <a:r>
              <a:rPr lang="en-US" sz="2000" dirty="0"/>
              <a:t>Square Root Transform:</a:t>
            </a:r>
          </a:p>
          <a:p>
            <a:pPr lvl="1"/>
            <a:r>
              <a:rPr lang="en-US" sz="1800" dirty="0"/>
              <a:t>A time series that has a quadratic growth trend can be made linear by taking the square root.</a:t>
            </a:r>
          </a:p>
          <a:p>
            <a:pPr lvl="0"/>
            <a:r>
              <a:rPr lang="en-US" sz="2000" dirty="0"/>
              <a:t>Log Transform:</a:t>
            </a:r>
          </a:p>
          <a:p>
            <a:pPr lvl="1"/>
            <a:r>
              <a:rPr lang="en-US" sz="1800" dirty="0"/>
              <a:t>Time series with an exponential distribution can be made linear by taking the logarithm of the values.</a:t>
            </a:r>
          </a:p>
          <a:p>
            <a:pPr lvl="0"/>
            <a:r>
              <a:rPr lang="en-US" sz="2000" dirty="0"/>
              <a:t>Box-Cox Transform:</a:t>
            </a:r>
          </a:p>
          <a:p>
            <a:pPr lvl="1"/>
            <a:r>
              <a:rPr lang="en-US" sz="1800" dirty="0"/>
              <a:t>The Box-Cox transform is a configurable data transform method that supports both square root and log transform, as well as a suite of related transforms.</a:t>
            </a:r>
          </a:p>
          <a:p>
            <a:pPr lvl="1"/>
            <a:r>
              <a:rPr lang="en-US" sz="1800" dirty="0"/>
              <a:t>it can be configured to evaluate a suite of transforms automatically and select the best fit.</a:t>
            </a:r>
          </a:p>
          <a:p>
            <a:pPr lvl="1"/>
            <a:r>
              <a:rPr lang="en-US" sz="1800" dirty="0"/>
              <a:t>See </a:t>
            </a:r>
            <a:r>
              <a:rPr lang="en-US" sz="1800" dirty="0" err="1"/>
              <a:t>boxcox</a:t>
            </a:r>
            <a:r>
              <a:rPr lang="en-US" sz="1800" dirty="0"/>
              <a:t>() function</a:t>
            </a:r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77CE793-E94E-5841-8D9A-2EEBB60DD3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9425" y="1027906"/>
            <a:ext cx="4921250" cy="1837457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35B9A15-08CB-7640-835D-F40854920DB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0732" y="3841045"/>
            <a:ext cx="5009943" cy="193832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C206081A-9CF1-F444-B49C-D18477ABA27E}"/>
              </a:ext>
            </a:extLst>
          </p:cNvPr>
          <p:cNvSpPr/>
          <p:nvPr/>
        </p:nvSpPr>
        <p:spPr>
          <a:xfrm>
            <a:off x="9062295" y="2965375"/>
            <a:ext cx="455510" cy="742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E85B1-98A2-B743-AC4E-3402A8D31F0E}"/>
              </a:ext>
            </a:extLst>
          </p:cNvPr>
          <p:cNvSpPr txBox="1"/>
          <p:nvPr/>
        </p:nvSpPr>
        <p:spPr>
          <a:xfrm>
            <a:off x="7286625" y="365125"/>
            <a:ext cx="390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Square Root Power 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E9B36-B396-7645-A338-4436423A5FDD}"/>
              </a:ext>
            </a:extLst>
          </p:cNvPr>
          <p:cNvSpPr txBox="1"/>
          <p:nvPr/>
        </p:nvSpPr>
        <p:spPr>
          <a:xfrm>
            <a:off x="7295459" y="2776870"/>
            <a:ext cx="390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Notice the quadratic trend.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88250-7A58-FF46-BC80-3937799A17E1}"/>
              </a:ext>
            </a:extLst>
          </p:cNvPr>
          <p:cNvSpPr txBox="1"/>
          <p:nvPr/>
        </p:nvSpPr>
        <p:spPr>
          <a:xfrm>
            <a:off x="7112051" y="5839666"/>
            <a:ext cx="390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taking the square root of every term in the original time series, we can remove the quadratic trend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16AD1-F847-F542-BBB7-AED74CAF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Moving Average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7201-C7DA-1844-B3A3-9EF87002C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700" dirty="0"/>
              <a:t>Technique applied to time series to remove the fine-grained variation between time steps (removes noise)</a:t>
            </a:r>
          </a:p>
          <a:p>
            <a:r>
              <a:rPr lang="en-US" sz="1700" dirty="0"/>
              <a:t>Calculating a moving average involves creating a new series where the values are comprised of the average of raw observations in the original time series</a:t>
            </a:r>
          </a:p>
          <a:p>
            <a:pPr lvl="0"/>
            <a:r>
              <a:rPr lang="en-US" sz="1700" dirty="0"/>
              <a:t>Two different techniques:</a:t>
            </a:r>
          </a:p>
          <a:p>
            <a:pPr lvl="1"/>
            <a:r>
              <a:rPr lang="en-US" sz="1700" dirty="0"/>
              <a:t>Centered moving average: center ma(t) = mean(</a:t>
            </a:r>
            <a:r>
              <a:rPr lang="en-US" sz="1700" dirty="0" err="1"/>
              <a:t>obs</a:t>
            </a:r>
            <a:r>
              <a:rPr lang="en-US" sz="1700" dirty="0"/>
              <a:t>(t - 1); </a:t>
            </a:r>
            <a:r>
              <a:rPr lang="en-US" sz="1700" dirty="0" err="1"/>
              <a:t>obs</a:t>
            </a:r>
            <a:r>
              <a:rPr lang="en-US" sz="1700" dirty="0"/>
              <a:t>(t); </a:t>
            </a:r>
            <a:r>
              <a:rPr lang="en-US" sz="1700" dirty="0" err="1"/>
              <a:t>obs</a:t>
            </a:r>
            <a:r>
              <a:rPr lang="en-US" sz="1700" dirty="0"/>
              <a:t>(t + 1))</a:t>
            </a:r>
          </a:p>
          <a:p>
            <a:pPr lvl="1"/>
            <a:r>
              <a:rPr lang="en-US" sz="1700" dirty="0"/>
              <a:t>Trailing moving average: trail ma(t) = mean(</a:t>
            </a:r>
            <a:r>
              <a:rPr lang="en-US" sz="1700" dirty="0" err="1"/>
              <a:t>obs</a:t>
            </a:r>
            <a:r>
              <a:rPr lang="en-US" sz="1700" dirty="0"/>
              <a:t>(t - 2); </a:t>
            </a:r>
            <a:r>
              <a:rPr lang="en-US" sz="1700" dirty="0" err="1"/>
              <a:t>obs</a:t>
            </a:r>
            <a:r>
              <a:rPr lang="en-US" sz="1700" dirty="0"/>
              <a:t>(t - 1); </a:t>
            </a:r>
            <a:r>
              <a:rPr lang="en-US" sz="1700" dirty="0" err="1"/>
              <a:t>obs</a:t>
            </a:r>
            <a:r>
              <a:rPr lang="en-US" sz="1700" dirty="0"/>
              <a:t>(t))</a:t>
            </a:r>
          </a:p>
          <a:p>
            <a:pPr lvl="0"/>
            <a:r>
              <a:rPr lang="en-US" sz="1700" dirty="0"/>
              <a:t>Use Python’s </a:t>
            </a:r>
            <a:r>
              <a:rPr lang="en-US" sz="1700" dirty="0">
                <a:solidFill>
                  <a:srgbClr val="0070C0"/>
                </a:solidFill>
              </a:rPr>
              <a:t>rolling(</a:t>
            </a:r>
            <a:r>
              <a:rPr lang="en-US" sz="1700" dirty="0" err="1">
                <a:solidFill>
                  <a:srgbClr val="0070C0"/>
                </a:solidFill>
              </a:rPr>
              <a:t>window_size</a:t>
            </a:r>
            <a:r>
              <a:rPr lang="en-US" sz="1700" dirty="0">
                <a:solidFill>
                  <a:srgbClr val="0070C0"/>
                </a:solidFill>
              </a:rPr>
              <a:t>) </a:t>
            </a:r>
            <a:r>
              <a:rPr lang="en-US" sz="1700" dirty="0"/>
              <a:t>function to achieve this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sz="1700" dirty="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0C7E798-6C00-6042-8761-AA592B87018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5320" y="2416257"/>
            <a:ext cx="6253212" cy="30953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905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4423</TotalTime>
  <Words>2078</Words>
  <Application>Microsoft Macintosh PowerPoint</Application>
  <PresentationFormat>Widescreen</PresentationFormat>
  <Paragraphs>218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Time Series Forecasting  (with Python) </vt:lpstr>
      <vt:lpstr>PowerPoint Presentation</vt:lpstr>
      <vt:lpstr>Jason Brownlee</vt:lpstr>
      <vt:lpstr>What is Time Series Forecasting?</vt:lpstr>
      <vt:lpstr>How to convert Time Series Data to a Supervised Learning Problem (SL)</vt:lpstr>
      <vt:lpstr>Different Data Visualizations</vt:lpstr>
      <vt:lpstr>Resampling and Interpolation</vt:lpstr>
      <vt:lpstr>Power Transforms</vt:lpstr>
      <vt:lpstr>Moving Average Smoothing</vt:lpstr>
      <vt:lpstr>Time Series Components</vt:lpstr>
      <vt:lpstr>Noise</vt:lpstr>
      <vt:lpstr>Using and Removing Trend/Seasonality</vt:lpstr>
      <vt:lpstr>Backtest Forecast Model</vt:lpstr>
      <vt:lpstr>Forecasting Performance Metrics</vt:lpstr>
      <vt:lpstr>ARIMA   (a.k.a. Box-Jenkins Model)</vt:lpstr>
      <vt:lpstr>Autoregressive (AR) Models </vt:lpstr>
      <vt:lpstr>AR Model Details:</vt:lpstr>
      <vt:lpstr>Integrated</vt:lpstr>
      <vt:lpstr>Moving Average Model</vt:lpstr>
      <vt:lpstr>How does it work?</vt:lpstr>
      <vt:lpstr>Tips:</vt:lpstr>
      <vt:lpstr>PowerPoint Presentation</vt:lpstr>
      <vt:lpstr>How to find the parameters?</vt:lpstr>
      <vt:lpstr>ARIMA with Python</vt:lpstr>
      <vt:lpstr>Grid Search Arima</vt:lpstr>
      <vt:lpstr>Results: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 (with Python)</dc:title>
  <dc:creator>Thesenvitz, Malte</dc:creator>
  <cp:lastModifiedBy>Lev Selector</cp:lastModifiedBy>
  <cp:revision>19</cp:revision>
  <dcterms:created xsi:type="dcterms:W3CDTF">2022-01-31T20:16:27Z</dcterms:created>
  <dcterms:modified xsi:type="dcterms:W3CDTF">2022-02-11T19:50:06Z</dcterms:modified>
</cp:coreProperties>
</file>