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57" r:id="rId5"/>
    <p:sldId id="288" r:id="rId6"/>
    <p:sldId id="258" r:id="rId7"/>
    <p:sldId id="261" r:id="rId8"/>
    <p:sldId id="272" r:id="rId9"/>
    <p:sldId id="284" r:id="rId10"/>
    <p:sldId id="278" r:id="rId11"/>
    <p:sldId id="262" r:id="rId12"/>
    <p:sldId id="263" r:id="rId13"/>
    <p:sldId id="282" r:id="rId14"/>
    <p:sldId id="281" r:id="rId15"/>
    <p:sldId id="285" r:id="rId16"/>
    <p:sldId id="264" r:id="rId17"/>
    <p:sldId id="274" r:id="rId18"/>
    <p:sldId id="275" r:id="rId19"/>
    <p:sldId id="276" r:id="rId20"/>
    <p:sldId id="270" r:id="rId21"/>
    <p:sldId id="271" r:id="rId22"/>
    <p:sldId id="277" r:id="rId23"/>
    <p:sldId id="287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4FA4B-C413-4DC7-BBE0-38924488CF7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62B22E5-CF7B-4564-B0B0-BF37465440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Steps:</a:t>
          </a:r>
        </a:p>
      </dgm:t>
    </dgm:pt>
    <dgm:pt modelId="{A9F1F694-5370-4E24-9E17-26B8A7F394FC}" type="parTrans" cxnId="{DFAE4873-2635-4940-8E24-E21626F7375C}">
      <dgm:prSet/>
      <dgm:spPr/>
      <dgm:t>
        <a:bodyPr/>
        <a:lstStyle/>
        <a:p>
          <a:endParaRPr lang="en-US"/>
        </a:p>
      </dgm:t>
    </dgm:pt>
    <dgm:pt modelId="{6F29DDF3-B1C6-4EDC-BCA8-6E25A31221C4}" type="sibTrans" cxnId="{DFAE4873-2635-4940-8E24-E21626F7375C}">
      <dgm:prSet/>
      <dgm:spPr/>
      <dgm:t>
        <a:bodyPr/>
        <a:lstStyle/>
        <a:p>
          <a:endParaRPr lang="en-US"/>
        </a:p>
      </dgm:t>
    </dgm:pt>
    <dgm:pt modelId="{D5768539-9A8A-481F-AC4B-474DA3E8EE5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1. Fit trend to past (training data)</a:t>
          </a:r>
        </a:p>
      </dgm:t>
    </dgm:pt>
    <dgm:pt modelId="{99AD588B-961D-4D05-A824-5E681634EB69}" type="parTrans" cxnId="{AAF43BA2-EA13-4B6F-B144-C128A0E85DAF}">
      <dgm:prSet/>
      <dgm:spPr/>
      <dgm:t>
        <a:bodyPr/>
        <a:lstStyle/>
        <a:p>
          <a:endParaRPr lang="en-US"/>
        </a:p>
      </dgm:t>
    </dgm:pt>
    <dgm:pt modelId="{6752FD2E-0849-45E5-9C25-0B63AE2EE950}" type="sibTrans" cxnId="{AAF43BA2-EA13-4B6F-B144-C128A0E85DAF}">
      <dgm:prSet/>
      <dgm:spPr/>
      <dgm:t>
        <a:bodyPr/>
        <a:lstStyle/>
        <a:p>
          <a:endParaRPr lang="en-US"/>
        </a:p>
      </dgm:t>
    </dgm:pt>
    <dgm:pt modelId="{3FEC9F88-D699-42AD-A76E-BD499321EC20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2. Predict trend into future (test data)</a:t>
          </a:r>
        </a:p>
      </dgm:t>
    </dgm:pt>
    <dgm:pt modelId="{AE7DE037-BD07-4D41-AD53-39F3C5A26FE4}" type="parTrans" cxnId="{ABB27191-3EA5-4B33-9721-99DA96B10D24}">
      <dgm:prSet/>
      <dgm:spPr/>
      <dgm:t>
        <a:bodyPr/>
        <a:lstStyle/>
        <a:p>
          <a:endParaRPr lang="en-US"/>
        </a:p>
      </dgm:t>
    </dgm:pt>
    <dgm:pt modelId="{47B46E8A-4863-4F2A-830C-6AE6921B702E}" type="sibTrans" cxnId="{ABB27191-3EA5-4B33-9721-99DA96B10D24}">
      <dgm:prSet/>
      <dgm:spPr/>
      <dgm:t>
        <a:bodyPr/>
        <a:lstStyle/>
        <a:p>
          <a:endParaRPr lang="en-US"/>
        </a:p>
      </dgm:t>
    </dgm:pt>
    <dgm:pt modelId="{970382BF-7FE7-4082-9693-6E4CC63D175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3. Detrend past (training data)</a:t>
          </a:r>
        </a:p>
      </dgm:t>
    </dgm:pt>
    <dgm:pt modelId="{A5D8CF2A-69BD-4E0A-B1CF-60CE70A2BC48}" type="parTrans" cxnId="{E41D87BD-1B7B-459B-8046-B8654A7C5930}">
      <dgm:prSet/>
      <dgm:spPr/>
      <dgm:t>
        <a:bodyPr/>
        <a:lstStyle/>
        <a:p>
          <a:endParaRPr lang="en-US"/>
        </a:p>
      </dgm:t>
    </dgm:pt>
    <dgm:pt modelId="{613F2B31-0909-4264-A101-1BD309923FD4}" type="sibTrans" cxnId="{E41D87BD-1B7B-459B-8046-B8654A7C5930}">
      <dgm:prSet/>
      <dgm:spPr/>
      <dgm:t>
        <a:bodyPr/>
        <a:lstStyle/>
        <a:p>
          <a:endParaRPr lang="en-US"/>
        </a:p>
      </dgm:t>
    </dgm:pt>
    <dgm:pt modelId="{836673D5-F763-43AA-A641-09A15BB876DA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4. Fit tree-based model on detrended target calendar-based features</a:t>
          </a:r>
        </a:p>
      </dgm:t>
    </dgm:pt>
    <dgm:pt modelId="{59117961-E805-4F6F-9C3E-2894E51D068F}" type="parTrans" cxnId="{E354246D-F58C-4D62-A758-0BA8C4DA8A96}">
      <dgm:prSet/>
      <dgm:spPr/>
      <dgm:t>
        <a:bodyPr/>
        <a:lstStyle/>
        <a:p>
          <a:endParaRPr lang="en-US"/>
        </a:p>
      </dgm:t>
    </dgm:pt>
    <dgm:pt modelId="{C0DB6ED3-F01D-45AB-B463-AD136020B63E}" type="sibTrans" cxnId="{E354246D-F58C-4D62-A758-0BA8C4DA8A96}">
      <dgm:prSet/>
      <dgm:spPr/>
      <dgm:t>
        <a:bodyPr/>
        <a:lstStyle/>
        <a:p>
          <a:endParaRPr lang="en-US"/>
        </a:p>
      </dgm:t>
    </dgm:pt>
    <dgm:pt modelId="{A5B079CA-FE02-485B-AA86-8BA0C0E7B36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5. Predict tree-based model in future</a:t>
          </a:r>
        </a:p>
      </dgm:t>
    </dgm:pt>
    <dgm:pt modelId="{7A3D6B7A-AE23-475E-87D5-24860A4429A2}" type="parTrans" cxnId="{66DD057E-11EA-4E73-B36D-A4CCA6687004}">
      <dgm:prSet/>
      <dgm:spPr/>
      <dgm:t>
        <a:bodyPr/>
        <a:lstStyle/>
        <a:p>
          <a:endParaRPr lang="en-US"/>
        </a:p>
      </dgm:t>
    </dgm:pt>
    <dgm:pt modelId="{F23F746E-3E6D-4725-94F1-037B8C314C88}" type="sibTrans" cxnId="{66DD057E-11EA-4E73-B36D-A4CCA6687004}">
      <dgm:prSet/>
      <dgm:spPr/>
      <dgm:t>
        <a:bodyPr/>
        <a:lstStyle/>
        <a:p>
          <a:endParaRPr lang="en-US"/>
        </a:p>
      </dgm:t>
    </dgm:pt>
    <dgm:pt modelId="{2A066D4D-A662-40E5-8FDD-784754BB819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6. Combine trend and tree-based prediction for final forecast	</a:t>
          </a:r>
        </a:p>
      </dgm:t>
    </dgm:pt>
    <dgm:pt modelId="{849C3629-B2DA-46EC-84A5-EBBBCF66A184}" type="parTrans" cxnId="{A89038F9-F1B8-4B83-9000-598AC5C3F882}">
      <dgm:prSet/>
      <dgm:spPr/>
      <dgm:t>
        <a:bodyPr/>
        <a:lstStyle/>
        <a:p>
          <a:endParaRPr lang="en-US"/>
        </a:p>
      </dgm:t>
    </dgm:pt>
    <dgm:pt modelId="{C23BFC26-6584-41D4-BA0D-04326102E120}" type="sibTrans" cxnId="{A89038F9-F1B8-4B83-9000-598AC5C3F882}">
      <dgm:prSet/>
      <dgm:spPr/>
      <dgm:t>
        <a:bodyPr/>
        <a:lstStyle/>
        <a:p>
          <a:endParaRPr lang="en-US"/>
        </a:p>
      </dgm:t>
    </dgm:pt>
    <dgm:pt modelId="{A067579B-871E-4569-AB49-37732AC3BF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Trend Considerations:</a:t>
          </a:r>
        </a:p>
      </dgm:t>
    </dgm:pt>
    <dgm:pt modelId="{97F4A07C-662E-42F3-8B94-008143585F27}" type="parTrans" cxnId="{02E03F1E-8DF3-47B4-B3E1-30BC5B87B796}">
      <dgm:prSet/>
      <dgm:spPr/>
      <dgm:t>
        <a:bodyPr/>
        <a:lstStyle/>
        <a:p>
          <a:endParaRPr lang="en-US"/>
        </a:p>
      </dgm:t>
    </dgm:pt>
    <dgm:pt modelId="{96AB1F19-B6A1-42D4-9A29-F7237887B9CB}" type="sibTrans" cxnId="{02E03F1E-8DF3-47B4-B3E1-30BC5B87B796}">
      <dgm:prSet/>
      <dgm:spPr/>
      <dgm:t>
        <a:bodyPr/>
        <a:lstStyle/>
        <a:p>
          <a:endParaRPr lang="en-US"/>
        </a:p>
      </dgm:t>
    </dgm:pt>
    <dgm:pt modelId="{9EF6C485-CCCF-4E16-A5B4-532B6F0A4A90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How to fit and forecast the trend? </a:t>
          </a:r>
        </a:p>
        <a:p>
          <a:pPr algn="l">
            <a:lnSpc>
              <a:spcPct val="100000"/>
            </a:lnSpc>
          </a:pPr>
          <a:r>
            <a:rPr lang="en-US" dirty="0"/>
            <a:t>	Linear Regression</a:t>
          </a:r>
        </a:p>
        <a:p>
          <a:pPr algn="l">
            <a:lnSpc>
              <a:spcPct val="100000"/>
            </a:lnSpc>
          </a:pPr>
          <a:r>
            <a:rPr lang="en-US" dirty="0"/>
            <a:t>	Polynomial Regression</a:t>
          </a:r>
        </a:p>
        <a:p>
          <a:pPr algn="l">
            <a:lnSpc>
              <a:spcPct val="100000"/>
            </a:lnSpc>
          </a:pPr>
          <a:r>
            <a:rPr lang="en-US" dirty="0"/>
            <a:t>	Spline/Loess/Kernel Regression</a:t>
          </a:r>
        </a:p>
        <a:p>
          <a:pPr algn="l">
            <a:lnSpc>
              <a:spcPct val="100000"/>
            </a:lnSpc>
          </a:pPr>
          <a:r>
            <a:rPr lang="en-US" dirty="0"/>
            <a:t>	Seasonal Decomposition</a:t>
          </a:r>
        </a:p>
        <a:p>
          <a:pPr algn="l">
            <a:lnSpc>
              <a:spcPct val="100000"/>
            </a:lnSpc>
          </a:pPr>
          <a:r>
            <a:rPr lang="en-US" dirty="0"/>
            <a:t>	Signal Filtering</a:t>
          </a:r>
        </a:p>
        <a:p>
          <a:pPr algn="l">
            <a:lnSpc>
              <a:spcPct val="100000"/>
            </a:lnSpc>
          </a:pPr>
          <a:r>
            <a:rPr lang="en-US" dirty="0"/>
            <a:t>	Do Nothing</a:t>
          </a:r>
        </a:p>
        <a:p>
          <a:pPr algn="l">
            <a:lnSpc>
              <a:spcPct val="100000"/>
            </a:lnSpc>
          </a:pPr>
          <a:r>
            <a:rPr lang="en-US" dirty="0"/>
            <a:t>Trend fit and forecast could be different methods</a:t>
          </a:r>
        </a:p>
      </dgm:t>
    </dgm:pt>
    <dgm:pt modelId="{31FEF1CB-2B4E-4391-90BA-0D2A8AD86015}" type="parTrans" cxnId="{5837EC15-29CC-4467-AA11-A4E28715F75A}">
      <dgm:prSet/>
      <dgm:spPr/>
      <dgm:t>
        <a:bodyPr/>
        <a:lstStyle/>
        <a:p>
          <a:endParaRPr lang="en-US"/>
        </a:p>
      </dgm:t>
    </dgm:pt>
    <dgm:pt modelId="{C578B271-3AEF-436A-9808-B624BD74696C}" type="sibTrans" cxnId="{5837EC15-29CC-4467-AA11-A4E28715F75A}">
      <dgm:prSet/>
      <dgm:spPr/>
      <dgm:t>
        <a:bodyPr/>
        <a:lstStyle/>
        <a:p>
          <a:endParaRPr lang="en-US"/>
        </a:p>
      </dgm:t>
    </dgm:pt>
    <dgm:pt modelId="{2B633F25-4A12-49A3-A774-9D8DAA9ADCAE}" type="pres">
      <dgm:prSet presAssocID="{5A34FA4B-C413-4DC7-BBE0-38924488CF72}" presName="root" presStyleCnt="0">
        <dgm:presLayoutVars>
          <dgm:dir/>
          <dgm:resizeHandles val="exact"/>
        </dgm:presLayoutVars>
      </dgm:prSet>
      <dgm:spPr/>
    </dgm:pt>
    <dgm:pt modelId="{B7E34290-AAC2-49C4-A1EE-A3579329AFE0}" type="pres">
      <dgm:prSet presAssocID="{C62B22E5-CF7B-4564-B0B0-BF374654402A}" presName="compNode" presStyleCnt="0"/>
      <dgm:spPr/>
    </dgm:pt>
    <dgm:pt modelId="{498ECF2D-A4BB-482A-A8CC-0DD9E82A5B90}" type="pres">
      <dgm:prSet presAssocID="{C62B22E5-CF7B-4564-B0B0-BF37465440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B4867ED-8323-4D82-B28E-BC4374D105B2}" type="pres">
      <dgm:prSet presAssocID="{C62B22E5-CF7B-4564-B0B0-BF374654402A}" presName="iconSpace" presStyleCnt="0"/>
      <dgm:spPr/>
    </dgm:pt>
    <dgm:pt modelId="{2B36A61F-4E2F-488C-9C53-F2652EC3A682}" type="pres">
      <dgm:prSet presAssocID="{C62B22E5-CF7B-4564-B0B0-BF374654402A}" presName="parTx" presStyleLbl="revTx" presStyleIdx="0" presStyleCnt="4">
        <dgm:presLayoutVars>
          <dgm:chMax val="0"/>
          <dgm:chPref val="0"/>
        </dgm:presLayoutVars>
      </dgm:prSet>
      <dgm:spPr/>
    </dgm:pt>
    <dgm:pt modelId="{F0CBE2FC-839B-4C09-9E8C-9C040F152B1D}" type="pres">
      <dgm:prSet presAssocID="{C62B22E5-CF7B-4564-B0B0-BF374654402A}" presName="txSpace" presStyleCnt="0"/>
      <dgm:spPr/>
    </dgm:pt>
    <dgm:pt modelId="{8CCC6FCB-D731-430C-A3F2-8D4BAE4634F9}" type="pres">
      <dgm:prSet presAssocID="{C62B22E5-CF7B-4564-B0B0-BF374654402A}" presName="desTx" presStyleLbl="revTx" presStyleIdx="1" presStyleCnt="4">
        <dgm:presLayoutVars/>
      </dgm:prSet>
      <dgm:spPr/>
    </dgm:pt>
    <dgm:pt modelId="{37519035-599E-4755-ADA8-7F6CF3487DF2}" type="pres">
      <dgm:prSet presAssocID="{6F29DDF3-B1C6-4EDC-BCA8-6E25A31221C4}" presName="sibTrans" presStyleCnt="0"/>
      <dgm:spPr/>
    </dgm:pt>
    <dgm:pt modelId="{321A3124-BD01-4097-B8B0-8ECC279EBB65}" type="pres">
      <dgm:prSet presAssocID="{A067579B-871E-4569-AB49-37732AC3BFB5}" presName="compNode" presStyleCnt="0"/>
      <dgm:spPr/>
    </dgm:pt>
    <dgm:pt modelId="{4A2728B2-0CB3-4714-AA64-99318E2F914F}" type="pres">
      <dgm:prSet presAssocID="{A067579B-871E-4569-AB49-37732AC3BF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288A49-73B0-47D6-B811-A83C112E5EFA}" type="pres">
      <dgm:prSet presAssocID="{A067579B-871E-4569-AB49-37732AC3BFB5}" presName="iconSpace" presStyleCnt="0"/>
      <dgm:spPr/>
    </dgm:pt>
    <dgm:pt modelId="{D84755E3-AAFD-4118-9446-C8B228281C48}" type="pres">
      <dgm:prSet presAssocID="{A067579B-871E-4569-AB49-37732AC3BFB5}" presName="parTx" presStyleLbl="revTx" presStyleIdx="2" presStyleCnt="4">
        <dgm:presLayoutVars>
          <dgm:chMax val="0"/>
          <dgm:chPref val="0"/>
        </dgm:presLayoutVars>
      </dgm:prSet>
      <dgm:spPr/>
    </dgm:pt>
    <dgm:pt modelId="{D17F7924-FC2B-4E3B-BE66-D4A6EB80F6F4}" type="pres">
      <dgm:prSet presAssocID="{A067579B-871E-4569-AB49-37732AC3BFB5}" presName="txSpace" presStyleCnt="0"/>
      <dgm:spPr/>
    </dgm:pt>
    <dgm:pt modelId="{15A88CD7-1A5F-4486-9E86-3DE5357F701F}" type="pres">
      <dgm:prSet presAssocID="{A067579B-871E-4569-AB49-37732AC3BFB5}" presName="desTx" presStyleLbl="revTx" presStyleIdx="3" presStyleCnt="4">
        <dgm:presLayoutVars/>
      </dgm:prSet>
      <dgm:spPr/>
    </dgm:pt>
  </dgm:ptLst>
  <dgm:cxnLst>
    <dgm:cxn modelId="{1A26A001-748C-4E9A-AB83-EBA17EA31C38}" type="presOf" srcId="{970382BF-7FE7-4082-9693-6E4CC63D1757}" destId="{8CCC6FCB-D731-430C-A3F2-8D4BAE4634F9}" srcOrd="0" destOrd="2" presId="urn:microsoft.com/office/officeart/2018/5/layout/CenteredIconLabelDescriptionList"/>
    <dgm:cxn modelId="{8B046B08-F69D-48F0-A608-EE12070F3AFE}" type="presOf" srcId="{2A066D4D-A662-40E5-8FDD-784754BB819F}" destId="{8CCC6FCB-D731-430C-A3F2-8D4BAE4634F9}" srcOrd="0" destOrd="5" presId="urn:microsoft.com/office/officeart/2018/5/layout/CenteredIconLabelDescriptionList"/>
    <dgm:cxn modelId="{5837EC15-29CC-4467-AA11-A4E28715F75A}" srcId="{A067579B-871E-4569-AB49-37732AC3BFB5}" destId="{9EF6C485-CCCF-4E16-A5B4-532B6F0A4A90}" srcOrd="0" destOrd="0" parTransId="{31FEF1CB-2B4E-4391-90BA-0D2A8AD86015}" sibTransId="{C578B271-3AEF-436A-9808-B624BD74696C}"/>
    <dgm:cxn modelId="{F03CF715-C2A8-47E7-A572-8A3B3FC1D2AD}" type="presOf" srcId="{A067579B-871E-4569-AB49-37732AC3BFB5}" destId="{D84755E3-AAFD-4118-9446-C8B228281C48}" srcOrd="0" destOrd="0" presId="urn:microsoft.com/office/officeart/2018/5/layout/CenteredIconLabelDescriptionList"/>
    <dgm:cxn modelId="{02E03F1E-8DF3-47B4-B3E1-30BC5B87B796}" srcId="{5A34FA4B-C413-4DC7-BBE0-38924488CF72}" destId="{A067579B-871E-4569-AB49-37732AC3BFB5}" srcOrd="1" destOrd="0" parTransId="{97F4A07C-662E-42F3-8B94-008143585F27}" sibTransId="{96AB1F19-B6A1-42D4-9A29-F7237887B9CB}"/>
    <dgm:cxn modelId="{27FA7A29-5BE5-4803-9FF1-2C3A1BB9652C}" type="presOf" srcId="{3FEC9F88-D699-42AD-A76E-BD499321EC20}" destId="{8CCC6FCB-D731-430C-A3F2-8D4BAE4634F9}" srcOrd="0" destOrd="1" presId="urn:microsoft.com/office/officeart/2018/5/layout/CenteredIconLabelDescriptionList"/>
    <dgm:cxn modelId="{C5EE0D6A-F7D6-43EC-972F-15C574A9E6E1}" type="presOf" srcId="{C62B22E5-CF7B-4564-B0B0-BF374654402A}" destId="{2B36A61F-4E2F-488C-9C53-F2652EC3A682}" srcOrd="0" destOrd="0" presId="urn:microsoft.com/office/officeart/2018/5/layout/CenteredIconLabelDescriptionList"/>
    <dgm:cxn modelId="{E354246D-F58C-4D62-A758-0BA8C4DA8A96}" srcId="{C62B22E5-CF7B-4564-B0B0-BF374654402A}" destId="{836673D5-F763-43AA-A641-09A15BB876DA}" srcOrd="3" destOrd="0" parTransId="{59117961-E805-4F6F-9C3E-2894E51D068F}" sibTransId="{C0DB6ED3-F01D-45AB-B463-AD136020B63E}"/>
    <dgm:cxn modelId="{DFAE4873-2635-4940-8E24-E21626F7375C}" srcId="{5A34FA4B-C413-4DC7-BBE0-38924488CF72}" destId="{C62B22E5-CF7B-4564-B0B0-BF374654402A}" srcOrd="0" destOrd="0" parTransId="{A9F1F694-5370-4E24-9E17-26B8A7F394FC}" sibTransId="{6F29DDF3-B1C6-4EDC-BCA8-6E25A31221C4}"/>
    <dgm:cxn modelId="{66DD057E-11EA-4E73-B36D-A4CCA6687004}" srcId="{C62B22E5-CF7B-4564-B0B0-BF374654402A}" destId="{A5B079CA-FE02-485B-AA86-8BA0C0E7B368}" srcOrd="4" destOrd="0" parTransId="{7A3D6B7A-AE23-475E-87D5-24860A4429A2}" sibTransId="{F23F746E-3E6D-4725-94F1-037B8C314C88}"/>
    <dgm:cxn modelId="{62F92582-6E19-4023-A4D3-698C39B0447A}" type="presOf" srcId="{D5768539-9A8A-481F-AC4B-474DA3E8EE5F}" destId="{8CCC6FCB-D731-430C-A3F2-8D4BAE4634F9}" srcOrd="0" destOrd="0" presId="urn:microsoft.com/office/officeart/2018/5/layout/CenteredIconLabelDescriptionList"/>
    <dgm:cxn modelId="{3E3F7188-F058-4D94-8969-8FA018D7781B}" type="presOf" srcId="{9EF6C485-CCCF-4E16-A5B4-532B6F0A4A90}" destId="{15A88CD7-1A5F-4486-9E86-3DE5357F701F}" srcOrd="0" destOrd="0" presId="urn:microsoft.com/office/officeart/2018/5/layout/CenteredIconLabelDescriptionList"/>
    <dgm:cxn modelId="{ABB27191-3EA5-4B33-9721-99DA96B10D24}" srcId="{C62B22E5-CF7B-4564-B0B0-BF374654402A}" destId="{3FEC9F88-D699-42AD-A76E-BD499321EC20}" srcOrd="1" destOrd="0" parTransId="{AE7DE037-BD07-4D41-AD53-39F3C5A26FE4}" sibTransId="{47B46E8A-4863-4F2A-830C-6AE6921B702E}"/>
    <dgm:cxn modelId="{AAF43BA2-EA13-4B6F-B144-C128A0E85DAF}" srcId="{C62B22E5-CF7B-4564-B0B0-BF374654402A}" destId="{D5768539-9A8A-481F-AC4B-474DA3E8EE5F}" srcOrd="0" destOrd="0" parTransId="{99AD588B-961D-4D05-A824-5E681634EB69}" sibTransId="{6752FD2E-0849-45E5-9C25-0B63AE2EE950}"/>
    <dgm:cxn modelId="{CBC4D0A4-EBB4-47C2-9F06-9B7760F30C32}" type="presOf" srcId="{A5B079CA-FE02-485B-AA86-8BA0C0E7B368}" destId="{8CCC6FCB-D731-430C-A3F2-8D4BAE4634F9}" srcOrd="0" destOrd="4" presId="urn:microsoft.com/office/officeart/2018/5/layout/CenteredIconLabelDescriptionList"/>
    <dgm:cxn modelId="{E41D87BD-1B7B-459B-8046-B8654A7C5930}" srcId="{C62B22E5-CF7B-4564-B0B0-BF374654402A}" destId="{970382BF-7FE7-4082-9693-6E4CC63D1757}" srcOrd="2" destOrd="0" parTransId="{A5D8CF2A-69BD-4E0A-B1CF-60CE70A2BC48}" sibTransId="{613F2B31-0909-4264-A101-1BD309923FD4}"/>
    <dgm:cxn modelId="{0C5C2CC3-7AC1-4129-BE5A-19FB158E92F9}" type="presOf" srcId="{836673D5-F763-43AA-A641-09A15BB876DA}" destId="{8CCC6FCB-D731-430C-A3F2-8D4BAE4634F9}" srcOrd="0" destOrd="3" presId="urn:microsoft.com/office/officeart/2018/5/layout/CenteredIconLabelDescriptionList"/>
    <dgm:cxn modelId="{D1DCFBDB-AD78-47F7-8FDB-1A24B196F70B}" type="presOf" srcId="{5A34FA4B-C413-4DC7-BBE0-38924488CF72}" destId="{2B633F25-4A12-49A3-A774-9D8DAA9ADCAE}" srcOrd="0" destOrd="0" presId="urn:microsoft.com/office/officeart/2018/5/layout/CenteredIconLabelDescriptionList"/>
    <dgm:cxn modelId="{A89038F9-F1B8-4B83-9000-598AC5C3F882}" srcId="{C62B22E5-CF7B-4564-B0B0-BF374654402A}" destId="{2A066D4D-A662-40E5-8FDD-784754BB819F}" srcOrd="5" destOrd="0" parTransId="{849C3629-B2DA-46EC-84A5-EBBBCF66A184}" sibTransId="{C23BFC26-6584-41D4-BA0D-04326102E120}"/>
    <dgm:cxn modelId="{BE405269-9554-4839-95CC-CF653E866E68}" type="presParOf" srcId="{2B633F25-4A12-49A3-A774-9D8DAA9ADCAE}" destId="{B7E34290-AAC2-49C4-A1EE-A3579329AFE0}" srcOrd="0" destOrd="0" presId="urn:microsoft.com/office/officeart/2018/5/layout/CenteredIconLabelDescriptionList"/>
    <dgm:cxn modelId="{18B2F3EA-CCA2-47B7-909B-7E4B0BFE43A5}" type="presParOf" srcId="{B7E34290-AAC2-49C4-A1EE-A3579329AFE0}" destId="{498ECF2D-A4BB-482A-A8CC-0DD9E82A5B90}" srcOrd="0" destOrd="0" presId="urn:microsoft.com/office/officeart/2018/5/layout/CenteredIconLabelDescriptionList"/>
    <dgm:cxn modelId="{464BF318-E066-4EC8-A7E9-AD1C585B7D4C}" type="presParOf" srcId="{B7E34290-AAC2-49C4-A1EE-A3579329AFE0}" destId="{8B4867ED-8323-4D82-B28E-BC4374D105B2}" srcOrd="1" destOrd="0" presId="urn:microsoft.com/office/officeart/2018/5/layout/CenteredIconLabelDescriptionList"/>
    <dgm:cxn modelId="{2F4B218B-CB54-4B3E-B97E-26FE3C8E3ED4}" type="presParOf" srcId="{B7E34290-AAC2-49C4-A1EE-A3579329AFE0}" destId="{2B36A61F-4E2F-488C-9C53-F2652EC3A682}" srcOrd="2" destOrd="0" presId="urn:microsoft.com/office/officeart/2018/5/layout/CenteredIconLabelDescriptionList"/>
    <dgm:cxn modelId="{D8D3BBBA-9B09-434A-9DA3-D0BD9F61FB3B}" type="presParOf" srcId="{B7E34290-AAC2-49C4-A1EE-A3579329AFE0}" destId="{F0CBE2FC-839B-4C09-9E8C-9C040F152B1D}" srcOrd="3" destOrd="0" presId="urn:microsoft.com/office/officeart/2018/5/layout/CenteredIconLabelDescriptionList"/>
    <dgm:cxn modelId="{A53C4746-0818-424C-B578-6A4FF76A07E3}" type="presParOf" srcId="{B7E34290-AAC2-49C4-A1EE-A3579329AFE0}" destId="{8CCC6FCB-D731-430C-A3F2-8D4BAE4634F9}" srcOrd="4" destOrd="0" presId="urn:microsoft.com/office/officeart/2018/5/layout/CenteredIconLabelDescriptionList"/>
    <dgm:cxn modelId="{E96591A1-4BD8-43A5-9348-04B7B40F9F4F}" type="presParOf" srcId="{2B633F25-4A12-49A3-A774-9D8DAA9ADCAE}" destId="{37519035-599E-4755-ADA8-7F6CF3487DF2}" srcOrd="1" destOrd="0" presId="urn:microsoft.com/office/officeart/2018/5/layout/CenteredIconLabelDescriptionList"/>
    <dgm:cxn modelId="{5A1AFCEE-9693-477E-A08E-33B14BBA9337}" type="presParOf" srcId="{2B633F25-4A12-49A3-A774-9D8DAA9ADCAE}" destId="{321A3124-BD01-4097-B8B0-8ECC279EBB65}" srcOrd="2" destOrd="0" presId="urn:microsoft.com/office/officeart/2018/5/layout/CenteredIconLabelDescriptionList"/>
    <dgm:cxn modelId="{64F9C94B-A0DB-46AD-85DE-9230E798CA95}" type="presParOf" srcId="{321A3124-BD01-4097-B8B0-8ECC279EBB65}" destId="{4A2728B2-0CB3-4714-AA64-99318E2F914F}" srcOrd="0" destOrd="0" presId="urn:microsoft.com/office/officeart/2018/5/layout/CenteredIconLabelDescriptionList"/>
    <dgm:cxn modelId="{0D018149-AE2C-4A3F-87C9-A6A1743B1306}" type="presParOf" srcId="{321A3124-BD01-4097-B8B0-8ECC279EBB65}" destId="{7B288A49-73B0-47D6-B811-A83C112E5EFA}" srcOrd="1" destOrd="0" presId="urn:microsoft.com/office/officeart/2018/5/layout/CenteredIconLabelDescriptionList"/>
    <dgm:cxn modelId="{C78E2512-C196-48F8-9461-4555468CCEE3}" type="presParOf" srcId="{321A3124-BD01-4097-B8B0-8ECC279EBB65}" destId="{D84755E3-AAFD-4118-9446-C8B228281C48}" srcOrd="2" destOrd="0" presId="urn:microsoft.com/office/officeart/2018/5/layout/CenteredIconLabelDescriptionList"/>
    <dgm:cxn modelId="{92234A83-4027-4339-928A-07206420BFE6}" type="presParOf" srcId="{321A3124-BD01-4097-B8B0-8ECC279EBB65}" destId="{D17F7924-FC2B-4E3B-BE66-D4A6EB80F6F4}" srcOrd="3" destOrd="0" presId="urn:microsoft.com/office/officeart/2018/5/layout/CenteredIconLabelDescriptionList"/>
    <dgm:cxn modelId="{93378925-D3EC-4DD0-9703-DEE8A5B73228}" type="presParOf" srcId="{321A3124-BD01-4097-B8B0-8ECC279EBB65}" destId="{15A88CD7-1A5F-4486-9E86-3DE5357F701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CF2D-A4BB-482A-A8CC-0DD9E82A5B90}">
      <dsp:nvSpPr>
        <dsp:cNvPr id="0" name=""/>
        <dsp:cNvSpPr/>
      </dsp:nvSpPr>
      <dsp:spPr>
        <a:xfrm>
          <a:off x="2176344" y="0"/>
          <a:ext cx="1509048" cy="1260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A61F-4E2F-488C-9C53-F2652EC3A682}">
      <dsp:nvSpPr>
        <dsp:cNvPr id="0" name=""/>
        <dsp:cNvSpPr/>
      </dsp:nvSpPr>
      <dsp:spPr>
        <a:xfrm>
          <a:off x="775085" y="1411399"/>
          <a:ext cx="4311566" cy="540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 dirty="0"/>
            <a:t>Steps:</a:t>
          </a:r>
        </a:p>
      </dsp:txBody>
      <dsp:txXfrm>
        <a:off x="775085" y="1411399"/>
        <a:ext cx="4311566" cy="540387"/>
      </dsp:txXfrm>
    </dsp:sp>
    <dsp:sp modelId="{8CCC6FCB-D731-430C-A3F2-8D4BAE4634F9}">
      <dsp:nvSpPr>
        <dsp:cNvPr id="0" name=""/>
        <dsp:cNvSpPr/>
      </dsp:nvSpPr>
      <dsp:spPr>
        <a:xfrm>
          <a:off x="775085" y="2021785"/>
          <a:ext cx="4311566" cy="217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Fit trend to past (training data)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Predict trend into future (test data)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Detrend past (training data)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Fit tree-based model on detrended target calendar-based features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Predict tree-based model in future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 Combine trend and tree-based prediction for final forecast	</a:t>
          </a:r>
        </a:p>
      </dsp:txBody>
      <dsp:txXfrm>
        <a:off x="775085" y="2021785"/>
        <a:ext cx="4311566" cy="2171019"/>
      </dsp:txXfrm>
    </dsp:sp>
    <dsp:sp modelId="{4A2728B2-0CB3-4714-AA64-99318E2F914F}">
      <dsp:nvSpPr>
        <dsp:cNvPr id="0" name=""/>
        <dsp:cNvSpPr/>
      </dsp:nvSpPr>
      <dsp:spPr>
        <a:xfrm>
          <a:off x="7242435" y="0"/>
          <a:ext cx="1509048" cy="1260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755E3-AAFD-4118-9446-C8B228281C48}">
      <dsp:nvSpPr>
        <dsp:cNvPr id="0" name=""/>
        <dsp:cNvSpPr/>
      </dsp:nvSpPr>
      <dsp:spPr>
        <a:xfrm>
          <a:off x="5841176" y="1411399"/>
          <a:ext cx="4311566" cy="540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 dirty="0"/>
            <a:t>Trend Considerations:</a:t>
          </a:r>
        </a:p>
      </dsp:txBody>
      <dsp:txXfrm>
        <a:off x="5841176" y="1411399"/>
        <a:ext cx="4311566" cy="540387"/>
      </dsp:txXfrm>
    </dsp:sp>
    <dsp:sp modelId="{15A88CD7-1A5F-4486-9E86-3DE5357F701F}">
      <dsp:nvSpPr>
        <dsp:cNvPr id="0" name=""/>
        <dsp:cNvSpPr/>
      </dsp:nvSpPr>
      <dsp:spPr>
        <a:xfrm>
          <a:off x="5841176" y="2021785"/>
          <a:ext cx="4311566" cy="217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to fit and forecast the trend?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	Linear Regression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	Polynomial Regression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	Spline/Loess/Kernel Regression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	Seasonal Decomposition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	Signal Filtering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	Do Nothing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Trend fit and forecast could be different methods</a:t>
          </a:r>
        </a:p>
      </dsp:txBody>
      <dsp:txXfrm>
        <a:off x="5841176" y="2021785"/>
        <a:ext cx="4311566" cy="217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AE2D-7530-4FB3-827A-78BC34FDA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4DEC-5D20-4FED-B196-504D8264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6B54-3505-4B74-9E7C-60163537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167C-094D-4047-B963-C16527B6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0141-618E-435F-87C6-C7863DF1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9C31-72D1-4950-BC75-390CD198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38C-A80D-481C-B552-CBB809593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6BFB-4C53-4951-9F20-191536E9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D732-F1BC-4F61-83E9-1D91DCEA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7B51-0623-44BD-8C2D-01A5285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52092-44D0-4513-A8C2-0A13E5E7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08D50-C330-4C71-9136-5E2F60ABB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77E3-D7C3-4389-863A-C9C770CF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1F67-D4EF-4791-B328-FB4B6ED9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80D6-11B8-4045-8D35-2D4ABCE7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7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88E1-04AB-4B75-BDCF-AE905E75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FED5-B145-4135-AFDB-1AE14E4A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8C16-1645-4895-9888-D21539D1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6DCC-0909-49B5-A6E0-04E44647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AD3E-A8C8-4557-91FA-EF39F753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C5A8-A16E-4D5E-B6AF-515D670E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E7412-B41F-4832-9F9A-AA682C7B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6CA0-5412-4D83-8F2C-EE3C8D2B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E35D-E76C-4820-BD33-AB903B1F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6291-CA57-42EF-AD48-2F82CE6D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311-8D28-4A9B-B049-D244CE81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4DA1-95AD-4BAF-BCEC-6128AE51D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CF6F6-7409-496E-A3DD-8C2160B04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1DF8F-BB1E-4565-9109-2EAD9380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79E6-2267-4F21-B8ED-C53734B7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CFEE-6020-4C01-8417-EC374494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2F51-E8F1-4F1E-B995-5E894439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6283E-E048-474E-9E06-D666A73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6235-0CAF-46B4-9FB7-206887D0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019FC-7C02-492C-B921-E2499D92B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46F0F-9929-4E86-96D1-5E95494B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F8E32-FD4D-4B2B-88B7-523D7706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0DBCE-41B1-4443-9F17-1D02A60A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BE139-A354-4BEB-87CC-FE0DC7A5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E497-D609-4D0E-80C1-EB54548F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9CA61-AFE5-46D8-A33E-A0248A23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7862D-286F-4350-8085-230831F2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2CB7-DF7C-413A-B165-CE122BB1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098A7-540C-4155-B7A1-129CA178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7DB74-7B95-4315-B41A-6A6DCF4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B1E69-3214-48A1-AA0F-C4E2CFA6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DB51-84F6-4D56-B630-B31A58B1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2963-E929-4B66-B0C6-461DE2F5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1B6F-6FDC-4B35-870C-CE518C9DE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58CF-38C5-4ACA-89FB-498FB4D8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6B2C0-01C3-4EE6-AE46-64E39C14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BB687-DDBB-4C6D-8FF2-03CEECE8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D504-C042-4F5F-BA3E-4C6D9B83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31215-C383-412D-A23F-E95EE1A3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2B0CD-10A0-4163-AF1F-771A92E2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CE528-B34F-4EE5-B423-15EFF348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DFFC-F112-471F-8EEA-8F36F665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208F-D798-4270-938A-A82EFEEC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1ED20-4A0B-45A4-A02A-3972DA4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6D630-5909-4BCB-B9EF-0AAADA3F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AF8B-A562-4E4A-AFA1-B2347D82A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41A47-2921-4BA7-A368-8898D757FEE4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1E15-0244-43B4-8E71-CEB8A1C6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B240-B9DE-4397-8F37-BDD14A31D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674E-9638-4501-BD5C-B60EF9AB6D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B6909-F7DF-4502-B8C9-AF03954A726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57838" y="6705600"/>
            <a:ext cx="9207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103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cikit-learn.org/stable/modules/generated/sklearn.model_selection.TimeSeriesSpli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auto_examples/model_selection/plot_cv_indices.html#sphx-glr-auto-examples-model-selection-plot-cv-indices-p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GradientBoostingRegressor.html#sklearn.ensemble.GradientBoostingRegressor" TargetMode="External"/><Relationship Id="rId2" Type="http://schemas.openxmlformats.org/officeDocument/2006/relationships/hyperlink" Target="https://scikit-learn.org/stable/modules/generated/sklearn.ensemble.RandomForestRegress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ettefaw@gmail.com" TargetMode="External"/><Relationship Id="rId2" Type="http://schemas.openxmlformats.org/officeDocument/2006/relationships/hyperlink" Target="mailto:BEfaw@idahopowe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arima-r.html" TargetMode="External"/><Relationship Id="rId2" Type="http://schemas.openxmlformats.org/officeDocument/2006/relationships/hyperlink" Target="https://alkaline-ml.com/pmdarima/tips_and_tric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otexts.com/fpp3/arima-r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elector/statistics/blob/master/nb_Time_Series_Forecast_Error.ipyn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761B1-7B1A-4A1A-B7D6-24130662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Data Science Seminar: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Time Series Forecasting with Tree-Based Ensemble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62D63-9DA4-400B-BB66-BB4848C3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February 25, 2022</a:t>
            </a:r>
          </a:p>
        </p:txBody>
      </p:sp>
    </p:spTree>
    <p:extLst>
      <p:ext uri="{BB962C8B-B14F-4D97-AF65-F5344CB8AC3E}">
        <p14:creationId xmlns:p14="http://schemas.microsoft.com/office/powerpoint/2010/main" val="46643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D9FA8-0F2D-4186-B0A0-33747BE1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3B1BE-2048-4834-9B03-09FE263051F5}"/>
              </a:ext>
            </a:extLst>
          </p:cNvPr>
          <p:cNvSpPr txBox="1"/>
          <p:nvPr/>
        </p:nvSpPr>
        <p:spPr>
          <a:xfrm>
            <a:off x="8463145" y="602488"/>
            <a:ext cx="2761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Long-term trend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ultiple seasonal periods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C7EEBDC-3DFC-4D6E-B5C5-CA3DFA5E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2" y="1822348"/>
            <a:ext cx="11911111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A6978-3069-4AC6-AE73-E559E701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Series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184E-46CB-4AEE-9897-DD9366C1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7" y="1996580"/>
            <a:ext cx="5738071" cy="443777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Primarily used for evaluating a model’s forecast accuracy</a:t>
            </a:r>
          </a:p>
          <a:p>
            <a:r>
              <a:rPr lang="en-US" sz="2000" dirty="0"/>
              <a:t>Split data into training/testing partitions while preserving order</a:t>
            </a:r>
          </a:p>
          <a:p>
            <a:r>
              <a:rPr lang="en-US" sz="2000" dirty="0"/>
              <a:t>Number of splits (like number of folds in cross-validation)</a:t>
            </a:r>
          </a:p>
          <a:p>
            <a:pPr lvl="1"/>
            <a:r>
              <a:rPr lang="en-US" sz="1600" dirty="0"/>
              <a:t>For example: 10 splits</a:t>
            </a:r>
          </a:p>
          <a:p>
            <a:r>
              <a:rPr lang="en-US" sz="2000" dirty="0"/>
              <a:t>Test size = desired forecast horizon</a:t>
            </a:r>
          </a:p>
          <a:p>
            <a:pPr lvl="1"/>
            <a:r>
              <a:rPr lang="en-US" sz="1600" dirty="0"/>
              <a:t>For example: 30 dates in future</a:t>
            </a:r>
          </a:p>
          <a:p>
            <a:r>
              <a:rPr lang="en-US" sz="2000" dirty="0"/>
              <a:t>Maximum train size (default is all past data before test partition)</a:t>
            </a:r>
          </a:p>
          <a:p>
            <a:r>
              <a:rPr lang="en-US" sz="2000" dirty="0"/>
              <a:t>See </a:t>
            </a:r>
            <a:r>
              <a:rPr lang="en-US" sz="2000" dirty="0" err="1"/>
              <a:t>TimeSeriesSplit</a:t>
            </a:r>
            <a:r>
              <a:rPr lang="en-US" sz="2000" dirty="0"/>
              <a:t> from </a:t>
            </a:r>
            <a:r>
              <a:rPr lang="en-US" sz="2000" dirty="0" err="1"/>
              <a:t>sklearn.model_selection</a:t>
            </a:r>
            <a:r>
              <a:rPr lang="en-US" sz="2000" dirty="0"/>
              <a:t> for more details </a:t>
            </a:r>
            <a:r>
              <a:rPr lang="en-US" sz="1400" dirty="0" err="1">
                <a:hlinkClick r:id="rId2"/>
              </a:rPr>
              <a:t>sklearn.model_selection.TimeSeriesSplit</a:t>
            </a:r>
            <a:r>
              <a:rPr lang="en-US" sz="1400" dirty="0">
                <a:hlinkClick r:id="rId2"/>
              </a:rPr>
              <a:t> — scikit-learn 1.0.2 documentation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AF84B-D8FC-4C98-9C53-29C8397E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769" y="2773427"/>
            <a:ext cx="4905375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50D17-4990-49DD-AD07-72F7BCB93E5D}"/>
              </a:ext>
            </a:extLst>
          </p:cNvPr>
          <p:cNvSpPr txBox="1"/>
          <p:nvPr/>
        </p:nvSpPr>
        <p:spPr>
          <a:xfrm>
            <a:off x="6877192" y="4383152"/>
            <a:ext cx="467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Visualizing cross-validation behavior in scikit-learn — scikit-learn 1.0.2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7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34CE7-D3BA-4F7B-8EA8-5A283AB3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Tree-Based 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7183-2B90-4864-AE47-B54B722C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891970"/>
            <a:ext cx="7527470" cy="467149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Tree-based ensembles are an extension of Decision Trees</a:t>
            </a:r>
          </a:p>
          <a:p>
            <a:r>
              <a:rPr lang="en-US" sz="2000" dirty="0"/>
              <a:t>Very flexible and fast algos used for both classification and regression</a:t>
            </a:r>
          </a:p>
          <a:p>
            <a:r>
              <a:rPr lang="en-US" sz="2000" dirty="0"/>
              <a:t>Can handle numeric or categorical inputs</a:t>
            </a:r>
          </a:p>
          <a:p>
            <a:r>
              <a:rPr lang="en-US" sz="2000" dirty="0"/>
              <a:t>No feature scaling/normalization required</a:t>
            </a:r>
          </a:p>
          <a:p>
            <a:r>
              <a:rPr lang="en-US" sz="2000" dirty="0"/>
              <a:t>Random Forests</a:t>
            </a:r>
          </a:p>
          <a:p>
            <a:pPr lvl="1"/>
            <a:r>
              <a:rPr lang="en-US" sz="1200" dirty="0" err="1">
                <a:hlinkClick r:id="rId2"/>
              </a:rPr>
              <a:t>sklearn.ensemble.RandomForestRegressor</a:t>
            </a:r>
            <a:r>
              <a:rPr lang="en-US" sz="1200" dirty="0">
                <a:hlinkClick r:id="rId2"/>
              </a:rPr>
              <a:t> — scikit-learn 1.0.2 documentation</a:t>
            </a:r>
            <a:endParaRPr lang="en-US" sz="1600" dirty="0"/>
          </a:p>
          <a:p>
            <a:r>
              <a:rPr lang="en-US" sz="2000" dirty="0"/>
              <a:t>Gradient Boosting</a:t>
            </a:r>
          </a:p>
          <a:p>
            <a:pPr lvl="1"/>
            <a:r>
              <a:rPr lang="en-US" sz="1200" dirty="0" err="1">
                <a:hlinkClick r:id="rId3"/>
              </a:rPr>
              <a:t>sklearn.ensemble.GradientBoostingRegressor</a:t>
            </a:r>
            <a:r>
              <a:rPr lang="en-US" sz="1200" dirty="0">
                <a:hlinkClick r:id="rId3"/>
              </a:rPr>
              <a:t> — scikit-learn 1.0.2 documentation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31044-E863-43F0-9195-7F13742AB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657" y="2604655"/>
            <a:ext cx="4547281" cy="32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1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7FB25-2485-4F48-BA50-7BE4D966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Tree-Based Ensembles Can’t Extrapolate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C2AC-7D86-4D5D-A2E7-3064DE55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28" y="1715801"/>
            <a:ext cx="10224538" cy="159743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One fundamental drawback for tree-based models:</a:t>
            </a:r>
          </a:p>
          <a:p>
            <a:pPr lvl="1"/>
            <a:r>
              <a:rPr lang="en-US" sz="2000" dirty="0"/>
              <a:t>Can’t predict outside the range of observed values</a:t>
            </a:r>
          </a:p>
          <a:p>
            <a:pPr lvl="1"/>
            <a:r>
              <a:rPr lang="en-US" sz="2000" dirty="0"/>
              <a:t>This can be a problem if the target variable extrapolates outside the range of past values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CCC5715-1D45-4BDA-890D-2B07DC3AA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37" y="3162613"/>
            <a:ext cx="8958521" cy="35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7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2451-32D9-4799-9D48-C8FE6A37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Trend + Tree-Based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7CC1-3631-447C-86AA-2F71A05F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78" y="1979802"/>
            <a:ext cx="4472358" cy="45836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y: Target variable</a:t>
            </a:r>
          </a:p>
          <a:p>
            <a:r>
              <a:rPr lang="en-US" sz="2000" dirty="0" err="1"/>
              <a:t>dn</a:t>
            </a:r>
            <a:r>
              <a:rPr lang="en-US" sz="2000" dirty="0"/>
              <a:t>: day number (row sequence)</a:t>
            </a:r>
          </a:p>
          <a:p>
            <a:r>
              <a:rPr lang="en-US" sz="2000" b="1" dirty="0"/>
              <a:t>Trend Model Formula: </a:t>
            </a:r>
          </a:p>
          <a:p>
            <a:pPr lvl="1"/>
            <a:r>
              <a:rPr lang="en-US" sz="1600" b="1" dirty="0"/>
              <a:t>y = f(</a:t>
            </a:r>
            <a:r>
              <a:rPr lang="en-US" sz="1600" b="1" dirty="0" err="1"/>
              <a:t>dn</a:t>
            </a:r>
            <a:r>
              <a:rPr lang="en-US" sz="1600" b="1" dirty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ydetrend</a:t>
            </a:r>
            <a:r>
              <a:rPr lang="en-US" sz="2000" dirty="0"/>
              <a:t>: Target variable detrended</a:t>
            </a:r>
          </a:p>
          <a:p>
            <a:r>
              <a:rPr lang="en-US" sz="2000" dirty="0" err="1"/>
              <a:t>dw</a:t>
            </a:r>
            <a:r>
              <a:rPr lang="en-US" sz="2000" dirty="0"/>
              <a:t>: day of week (1-7)</a:t>
            </a:r>
          </a:p>
          <a:p>
            <a:r>
              <a:rPr lang="en-US" sz="2000" dirty="0"/>
              <a:t>dm: day of month (1-31)</a:t>
            </a:r>
          </a:p>
          <a:p>
            <a:r>
              <a:rPr lang="en-US" sz="2000" dirty="0" err="1"/>
              <a:t>dy</a:t>
            </a:r>
            <a:r>
              <a:rPr lang="en-US" sz="2000" dirty="0"/>
              <a:t>: day of year (1-366)</a:t>
            </a:r>
          </a:p>
          <a:p>
            <a:r>
              <a:rPr lang="en-US" sz="2000" b="1" dirty="0"/>
              <a:t>Tree-Based Model Formula: </a:t>
            </a:r>
          </a:p>
          <a:p>
            <a:pPr lvl="1"/>
            <a:r>
              <a:rPr lang="en-US" sz="1600" b="1" dirty="0" err="1"/>
              <a:t>ydetrend</a:t>
            </a:r>
            <a:r>
              <a:rPr lang="en-US" sz="1600" b="1" dirty="0"/>
              <a:t> = f(</a:t>
            </a:r>
            <a:r>
              <a:rPr lang="en-US" sz="1600" b="1" dirty="0" err="1"/>
              <a:t>dw</a:t>
            </a:r>
            <a:r>
              <a:rPr lang="en-US" sz="1600" b="1" dirty="0"/>
              <a:t>, dm, </a:t>
            </a:r>
            <a:r>
              <a:rPr lang="en-US" sz="1600" b="1" dirty="0" err="1"/>
              <a:t>dy</a:t>
            </a:r>
            <a:r>
              <a:rPr lang="en-US" sz="1600" b="1" dirty="0"/>
              <a:t>, event)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B2755-6682-4F6B-9FC5-220603E3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36" y="1871721"/>
            <a:ext cx="6142119" cy="47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97DB1-7C6E-4F02-B407-EDD49FF7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Trend + Tree-Based Ensemble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05063-FBED-4700-9809-800776A39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551618"/>
              </p:ext>
            </p:extLst>
          </p:nvPr>
        </p:nvGraphicFramePr>
        <p:xfrm>
          <a:off x="632085" y="18077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23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BB122-C0CB-451A-9C6D-D785158B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 and Forecast the Trend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45E5355-B4D1-4A32-BB29-DF70E44B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LinearRegressor() from sklearn.linear_model</a:t>
            </a:r>
          </a:p>
        </p:txBody>
      </p:sp>
      <p:pic>
        <p:nvPicPr>
          <p:cNvPr id="4" name="Picture 3" descr="Graphical user interface, bar chart, line chart&#10;&#10;Description automatically generated with medium confidence">
            <a:extLst>
              <a:ext uri="{FF2B5EF4-FFF2-40B4-BE49-F238E27FC236}">
                <a16:creationId xmlns:a16="http://schemas.microsoft.com/office/drawing/2014/main" id="{9CEFC6B7-88DF-40CC-ABE1-ACFA21C7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2" y="1822348"/>
            <a:ext cx="11911111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5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58D2E-91C3-4369-B64E-11A70D40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De-Trend the Target Variable</a:t>
            </a:r>
          </a:p>
        </p:txBody>
      </p:sp>
      <p:sp>
        <p:nvSpPr>
          <p:cNvPr id="13" name="Content Placeholder 35">
            <a:extLst>
              <a:ext uri="{FF2B5EF4-FFF2-40B4-BE49-F238E27FC236}">
                <a16:creationId xmlns:a16="http://schemas.microsoft.com/office/drawing/2014/main" id="{F4267704-7739-406C-84EF-B85160F0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Detrend = Actual – Trend Fit</a:t>
            </a:r>
          </a:p>
        </p:txBody>
      </p:sp>
      <p:pic>
        <p:nvPicPr>
          <p:cNvPr id="4" name="Picture 3" descr="Graphical user interface, bar chart&#10;&#10;Description automatically generated">
            <a:extLst>
              <a:ext uri="{FF2B5EF4-FFF2-40B4-BE49-F238E27FC236}">
                <a16:creationId xmlns:a16="http://schemas.microsoft.com/office/drawing/2014/main" id="{F9E83B1E-7828-4F64-AC42-F1A79AEAD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" y="1822348"/>
            <a:ext cx="12025396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CC29EB-8DE4-4C06-857B-C91CD60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Train Tree-Based Model +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Make Forecast</a:t>
            </a:r>
          </a:p>
        </p:txBody>
      </p:sp>
      <p:sp>
        <p:nvSpPr>
          <p:cNvPr id="24" name="Content Placeholder 35">
            <a:extLst>
              <a:ext uri="{FF2B5EF4-FFF2-40B4-BE49-F238E27FC236}">
                <a16:creationId xmlns:a16="http://schemas.microsoft.com/office/drawing/2014/main" id="{69589CCF-4AC4-49D8-9DB5-112D87F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Final Forecast =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Trend Forecast (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LinearRegressor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Tree Prediction (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GradientBoostingRegressor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BAAA7C5-B9AB-45A0-9374-9ACD85D95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4" y="1802178"/>
            <a:ext cx="11911111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8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45F24-ED35-4326-B55F-89699B0B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 Importance for Tree-Model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28EBCC8-ABF1-483A-BD21-9EFFF4A2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1" y="1826954"/>
            <a:ext cx="11885714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1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C2BF4-ACE7-459A-8BDB-2B27B400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About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3927-F822-43D9-BC5A-4A2CE8E4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6322292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Brett Efaw</a:t>
            </a:r>
          </a:p>
          <a:p>
            <a:r>
              <a:rPr lang="en-US" sz="2000" dirty="0"/>
              <a:t>Data Scientist at Idaho Power Company</a:t>
            </a:r>
          </a:p>
          <a:p>
            <a:r>
              <a:rPr lang="en-US" sz="2000" dirty="0">
                <a:hlinkClick r:id="rId2"/>
              </a:rPr>
              <a:t>BEfaw@idahopower.com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brettefaw@gmail.com</a:t>
            </a:r>
            <a:endParaRPr lang="en-US" sz="2000" dirty="0"/>
          </a:p>
          <a:p>
            <a:r>
              <a:rPr lang="en-US" sz="2000" dirty="0"/>
              <a:t>Work with various business groups to implement Data Science solutions</a:t>
            </a:r>
          </a:p>
          <a:p>
            <a:pPr lvl="1"/>
            <a:r>
              <a:rPr lang="en-US" sz="1600" dirty="0"/>
              <a:t>Decision support</a:t>
            </a:r>
          </a:p>
          <a:p>
            <a:pPr lvl="1"/>
            <a:r>
              <a:rPr lang="en-US" sz="1600" dirty="0"/>
              <a:t>Predictive modeling</a:t>
            </a:r>
          </a:p>
          <a:p>
            <a:pPr lvl="1"/>
            <a:r>
              <a:rPr lang="en-US" sz="1600" dirty="0"/>
              <a:t>Forecasting</a:t>
            </a:r>
          </a:p>
          <a:p>
            <a:pPr lvl="1"/>
            <a:r>
              <a:rPr lang="en-US" sz="1600" dirty="0"/>
              <a:t>BI and DS reporting/analysis applications</a:t>
            </a:r>
          </a:p>
        </p:txBody>
      </p:sp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E3C0D52-F276-4D82-91F3-EE996DDBB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25" y="2558472"/>
            <a:ext cx="2843694" cy="28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6E3C0-314B-4E89-BD1A-9CC2D86B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AED1-14F7-447B-B99D-A7AE5576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5352"/>
            <a:ext cx="6743700" cy="448811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ARIMA = Auto-Regressive Integrated Moving Average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auto_arima</a:t>
            </a:r>
            <a:r>
              <a:rPr lang="en-US" sz="2000" dirty="0"/>
              <a:t>() from </a:t>
            </a:r>
            <a:r>
              <a:rPr lang="en-US" sz="2000" dirty="0" err="1"/>
              <a:t>pmdarima</a:t>
            </a:r>
            <a:endParaRPr lang="en-US" sz="2000" dirty="0"/>
          </a:p>
          <a:p>
            <a:pPr lvl="1"/>
            <a:r>
              <a:rPr lang="en-US" sz="1600" dirty="0"/>
              <a:t>See: </a:t>
            </a:r>
            <a:r>
              <a:rPr lang="en-US" sz="1600" dirty="0">
                <a:hlinkClick r:id="rId2"/>
              </a:rPr>
              <a:t>https://alkaline-ml.com/pmdarima/tips_and_tricks.html</a:t>
            </a:r>
            <a:endParaRPr lang="en-US" sz="1600" dirty="0"/>
          </a:p>
          <a:p>
            <a:pPr lvl="1"/>
            <a:r>
              <a:rPr lang="en-US" sz="1600" dirty="0"/>
              <a:t>Also see Rob Hyndman’s online textbook (FPP):</a:t>
            </a:r>
            <a:endParaRPr lang="en-US" sz="1200" dirty="0"/>
          </a:p>
          <a:p>
            <a:pPr lvl="2"/>
            <a:r>
              <a:rPr lang="en-US" sz="1200" dirty="0">
                <a:hlinkClick r:id="rId3"/>
              </a:rPr>
              <a:t>https://otexts.com/fpp2/arima-r.html</a:t>
            </a:r>
            <a:r>
              <a:rPr lang="en-US" sz="1200" dirty="0"/>
              <a:t> (Version 2 - forecast::</a:t>
            </a:r>
            <a:r>
              <a:rPr lang="en-US" sz="1200" dirty="0" err="1"/>
              <a:t>auto.arima</a:t>
            </a:r>
            <a:r>
              <a:rPr lang="en-US" sz="1200" dirty="0"/>
              <a:t>)</a:t>
            </a:r>
          </a:p>
          <a:p>
            <a:pPr lvl="2"/>
            <a:r>
              <a:rPr lang="en-US" sz="1200" dirty="0">
                <a:hlinkClick r:id="rId4"/>
              </a:rPr>
              <a:t>https://otexts.com/fpp3/arima-r.html</a:t>
            </a:r>
            <a:r>
              <a:rPr lang="en-US" sz="1200" dirty="0"/>
              <a:t> (Version 3 - fable::ARIMA)</a:t>
            </a:r>
          </a:p>
          <a:p>
            <a:r>
              <a:rPr lang="en-US" sz="2000" dirty="0"/>
              <a:t>Searches for “best” ARIMA parameters (p, d, q)</a:t>
            </a:r>
          </a:p>
          <a:p>
            <a:r>
              <a:rPr lang="en-US" sz="2000" dirty="0"/>
              <a:t>Note: set the “m” parameter (number of observations per seasonal cycle)</a:t>
            </a:r>
          </a:p>
          <a:p>
            <a:pPr lvl="1"/>
            <a:r>
              <a:rPr lang="en-US" sz="1600" dirty="0"/>
              <a:t>7 for daily (used this for simulated data)</a:t>
            </a:r>
          </a:p>
          <a:p>
            <a:pPr lvl="1"/>
            <a:r>
              <a:rPr lang="en-US" sz="1600" dirty="0"/>
              <a:t>12 for monthly</a:t>
            </a:r>
          </a:p>
          <a:p>
            <a:pPr lvl="1"/>
            <a:r>
              <a:rPr lang="en-US" sz="1600" dirty="0"/>
              <a:t>52 for weekly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6D3C0-4FDA-416A-BAF0-AE9AD47FF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061" y="1682043"/>
            <a:ext cx="3718883" cy="50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1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69A8F-DC42-49C0-BAB0-5CA2347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ARIMA Forecast</a:t>
            </a:r>
          </a:p>
        </p:txBody>
      </p:sp>
      <p:pic>
        <p:nvPicPr>
          <p:cNvPr id="4" name="Picture 3" descr="Graphical user interface, line chart&#10;&#10;Description automatically generated">
            <a:extLst>
              <a:ext uri="{FF2B5EF4-FFF2-40B4-BE49-F238E27FC236}">
                <a16:creationId xmlns:a16="http://schemas.microsoft.com/office/drawing/2014/main" id="{4B12D665-B4A3-4964-B40F-C7039EBA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2" y="1826954"/>
            <a:ext cx="11911111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F081056-F390-488E-BF01-1A682D33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" y="1688819"/>
            <a:ext cx="11987301" cy="47365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8779-0D4E-40C3-8974-EC9409F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Trend + Tree-Based vs.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(Auto) ARIMA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4441C0C-A55D-4C58-BCE4-1AB71D27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86948"/>
              </p:ext>
            </p:extLst>
          </p:nvPr>
        </p:nvGraphicFramePr>
        <p:xfrm>
          <a:off x="2274570" y="2075227"/>
          <a:ext cx="3566160" cy="1127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96131289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1836689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98296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Avg. % Error*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Train Time*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3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Tree-Based w/ Detrend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~15sec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26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Auto-ARIMA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18.3%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~12min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1687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8354C60-1EA5-4733-9875-6183B83B2E44}"/>
              </a:ext>
            </a:extLst>
          </p:cNvPr>
          <p:cNvSpPr txBox="1"/>
          <p:nvPr/>
        </p:nvSpPr>
        <p:spPr>
          <a:xfrm>
            <a:off x="8695276" y="287538"/>
            <a:ext cx="291674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*Across 10 splits with: </a:t>
            </a:r>
          </a:p>
          <a:p>
            <a:r>
              <a:rPr lang="en-US" sz="1200" dirty="0"/>
              <a:t>test size = 30 and train size = 365*2</a:t>
            </a:r>
          </a:p>
          <a:p>
            <a:r>
              <a:rPr lang="en-US" sz="1200" dirty="0"/>
              <a:t>Using Lev’s </a:t>
            </a:r>
            <a:r>
              <a:rPr lang="en-US" sz="1200" dirty="0" err="1"/>
              <a:t>fin_err</a:t>
            </a:r>
            <a:r>
              <a:rPr lang="en-US" sz="1200" dirty="0"/>
              <a:t>() function</a:t>
            </a:r>
          </a:p>
          <a:p>
            <a:r>
              <a:rPr lang="en-US" sz="1200" dirty="0">
                <a:hlinkClick r:id="rId3"/>
              </a:rPr>
              <a:t>statistics/</a:t>
            </a:r>
            <a:r>
              <a:rPr lang="en-US" sz="1200" dirty="0" err="1">
                <a:hlinkClick r:id="rId3"/>
              </a:rPr>
              <a:t>nb_Time_Series_Forecast_Error.ipynb</a:t>
            </a:r>
            <a:r>
              <a:rPr lang="en-US" sz="1200" dirty="0">
                <a:hlinkClick r:id="rId3"/>
              </a:rPr>
              <a:t> at master · </a:t>
            </a:r>
            <a:r>
              <a:rPr lang="en-US" sz="1200" dirty="0" err="1">
                <a:hlinkClick r:id="rId3"/>
              </a:rPr>
              <a:t>lselector</a:t>
            </a:r>
            <a:r>
              <a:rPr lang="en-US" sz="1200" dirty="0">
                <a:hlinkClick r:id="rId3"/>
              </a:rPr>
              <a:t>/statistics · GitHub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842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C429C-3FA4-4124-9477-6994E55C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Trend with Real-World Data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10C7F-901F-4711-AD03-E451AFFC4635}"/>
              </a:ext>
            </a:extLst>
          </p:cNvPr>
          <p:cNvSpPr txBox="1"/>
          <p:nvPr/>
        </p:nvSpPr>
        <p:spPr>
          <a:xfrm>
            <a:off x="2246687" y="1625254"/>
            <a:ext cx="7698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Below is an example of real time series data set (blue line)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Trend fit with linear regression (red line) vs. signal filter (blue line)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E6AB7F9-41D6-42DA-BF25-21A26D04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5" y="2241733"/>
            <a:ext cx="11847619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1866B-1710-4093-8B3B-F495D46B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E8D0-2814-4E53-804E-6ACE9013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86" y="2004031"/>
            <a:ext cx="5252908" cy="432126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Topic: use tree-base ensemble algo for time series forecasting (model trend + use calendar features)</a:t>
            </a:r>
          </a:p>
          <a:p>
            <a:r>
              <a:rPr lang="en-US" sz="2400" dirty="0"/>
              <a:t>Hyper-parameter tuning of tree-based ensemble algo</a:t>
            </a:r>
          </a:p>
          <a:p>
            <a:pPr lvl="1"/>
            <a:r>
              <a:rPr lang="en-US" sz="2000" dirty="0"/>
              <a:t>Default params used in the demo</a:t>
            </a:r>
          </a:p>
          <a:p>
            <a:r>
              <a:rPr lang="en-US" sz="2400" dirty="0"/>
              <a:t>Feature engineering options</a:t>
            </a:r>
          </a:p>
          <a:p>
            <a:pPr lvl="1"/>
            <a:r>
              <a:rPr lang="en-US" sz="2000" dirty="0"/>
              <a:t>Date/time components vs. trigonometric representation</a:t>
            </a:r>
          </a:p>
          <a:p>
            <a:pPr lvl="1"/>
            <a:r>
              <a:rPr lang="en-US" sz="2000" dirty="0"/>
              <a:t>Add other features that may be relevant to the time series being forecast</a:t>
            </a:r>
          </a:p>
          <a:p>
            <a:r>
              <a:rPr lang="en-US" sz="2400" dirty="0"/>
              <a:t>Other considerations:</a:t>
            </a:r>
          </a:p>
          <a:p>
            <a:pPr lvl="1"/>
            <a:r>
              <a:rPr lang="en-US" sz="2000" dirty="0"/>
              <a:t>Regular vs. irregular time series</a:t>
            </a:r>
          </a:p>
          <a:p>
            <a:pPr lvl="1"/>
            <a:r>
              <a:rPr lang="en-US" sz="2000" dirty="0"/>
              <a:t>Ease of automation and/or implementation</a:t>
            </a:r>
          </a:p>
          <a:p>
            <a:pPr lvl="1"/>
            <a:endParaRPr lang="en-US" sz="2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EEE7984-DEDD-4FC9-8C64-861829CC2B50}"/>
              </a:ext>
            </a:extLst>
          </p:cNvPr>
          <p:cNvSpPr/>
          <p:nvPr/>
        </p:nvSpPr>
        <p:spPr>
          <a:xfrm>
            <a:off x="8604480" y="1824213"/>
            <a:ext cx="1207861" cy="721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the frequency?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BEB8F07-8FEB-4B45-9C39-810CEC7B582F}"/>
              </a:ext>
            </a:extLst>
          </p:cNvPr>
          <p:cNvSpPr/>
          <p:nvPr/>
        </p:nvSpPr>
        <p:spPr>
          <a:xfrm>
            <a:off x="7222921" y="2882961"/>
            <a:ext cx="1269404" cy="632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 (weekly or lower)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6C0DE44-A19A-4CAE-8F32-0BD332F14C6A}"/>
              </a:ext>
            </a:extLst>
          </p:cNvPr>
          <p:cNvSpPr/>
          <p:nvPr/>
        </p:nvSpPr>
        <p:spPr>
          <a:xfrm>
            <a:off x="9842886" y="2912557"/>
            <a:ext cx="1207861" cy="632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(daily or higher)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892B6D9-ECD2-40A0-9225-B2B927CDDCAC}"/>
              </a:ext>
            </a:extLst>
          </p:cNvPr>
          <p:cNvSpPr/>
          <p:nvPr/>
        </p:nvSpPr>
        <p:spPr>
          <a:xfrm>
            <a:off x="6860336" y="5950419"/>
            <a:ext cx="1993926" cy="6327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Traditional method (ARIMA, ETS)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E50DA52-65B8-4E32-8BC0-0C7C660A7B8F}"/>
              </a:ext>
            </a:extLst>
          </p:cNvPr>
          <p:cNvSpPr/>
          <p:nvPr/>
        </p:nvSpPr>
        <p:spPr>
          <a:xfrm>
            <a:off x="9345025" y="3865898"/>
            <a:ext cx="934633" cy="41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Regular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2B5FC17-E2B3-4FC5-9F85-587D0FBF8C23}"/>
              </a:ext>
            </a:extLst>
          </p:cNvPr>
          <p:cNvSpPr/>
          <p:nvPr/>
        </p:nvSpPr>
        <p:spPr>
          <a:xfrm>
            <a:off x="10626484" y="3865899"/>
            <a:ext cx="934634" cy="411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Irregular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097AF01-BD8E-4DA0-93F9-D571CAA25ECD}"/>
              </a:ext>
            </a:extLst>
          </p:cNvPr>
          <p:cNvSpPr/>
          <p:nvPr/>
        </p:nvSpPr>
        <p:spPr>
          <a:xfrm>
            <a:off x="8768024" y="4819239"/>
            <a:ext cx="771089" cy="632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Strong ACF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CC16C20-4C35-4062-852C-1C1100B1D211}"/>
              </a:ext>
            </a:extLst>
          </p:cNvPr>
          <p:cNvSpPr/>
          <p:nvPr/>
        </p:nvSpPr>
        <p:spPr>
          <a:xfrm>
            <a:off x="9790060" y="4819236"/>
            <a:ext cx="658774" cy="632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Weak ACF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9322D70E-9506-4712-A333-80A128346F47}"/>
              </a:ext>
            </a:extLst>
          </p:cNvPr>
          <p:cNvSpPr/>
          <p:nvPr/>
        </p:nvSpPr>
        <p:spPr>
          <a:xfrm>
            <a:off x="9842886" y="5994256"/>
            <a:ext cx="1895473" cy="6327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Tree-based ensemble method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E5C57A-F5A0-425C-B201-E053FA6560C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8364370" y="2038919"/>
            <a:ext cx="337295" cy="1350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C659C61-2E8B-4DB9-A259-4E1A7898605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9644169" y="2109908"/>
            <a:ext cx="366891" cy="1238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A6766B3-BEEA-432E-8A95-E0950694E12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6640103" y="4732898"/>
            <a:ext cx="2434717" cy="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87526E5-F692-4165-AB17-5EBC7DC4713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9969280" y="3388361"/>
            <a:ext cx="320600" cy="634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5575512-1D3F-45C6-9FCD-749113249AC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16200000" flipH="1">
            <a:off x="10610009" y="3382106"/>
            <a:ext cx="320601" cy="646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E739478-0FD5-4FC3-81E2-4DB6D16EEC0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9211817" y="4218714"/>
            <a:ext cx="542278" cy="658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1318A15-665F-4A5F-ACE8-030187296540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rot="5400000">
            <a:off x="8256215" y="5053064"/>
            <a:ext cx="498439" cy="1296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C551994-7A69-445C-9790-2CCADD4BE76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9694757" y="4394545"/>
            <a:ext cx="542275" cy="307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7177F4-FD21-4901-8AAB-8458DC3F7A3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10183896" y="5387528"/>
            <a:ext cx="542279" cy="671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14B9F9C-BC8E-4422-A852-02474727FD8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10083565" y="4984019"/>
            <a:ext cx="1717295" cy="303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8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15C62-C7A7-46AF-87BD-4501FF57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4F18-24DA-4B9A-A72A-0E7519F1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Traditional vs. (non-DL) ML Forecasting Methods</a:t>
            </a:r>
          </a:p>
          <a:p>
            <a:r>
              <a:rPr lang="en-US" sz="2000" dirty="0"/>
              <a:t>Simulated daily data set in Python</a:t>
            </a:r>
          </a:p>
          <a:p>
            <a:r>
              <a:rPr lang="en-US" sz="2000" dirty="0"/>
              <a:t>Trend + Tree-based ensemble</a:t>
            </a:r>
          </a:p>
          <a:p>
            <a:pPr lvl="1"/>
            <a:r>
              <a:rPr lang="en-US" sz="2000" dirty="0"/>
              <a:t>Feature engineering from date components</a:t>
            </a:r>
          </a:p>
          <a:p>
            <a:pPr lvl="1"/>
            <a:r>
              <a:rPr lang="en-US" sz="2000" dirty="0"/>
              <a:t>De-trend (fit past and forecast future trend)</a:t>
            </a:r>
          </a:p>
          <a:p>
            <a:pPr lvl="1"/>
            <a:r>
              <a:rPr lang="en-US" sz="2000" dirty="0"/>
              <a:t>Train tree-based model on de-trended target ~ date components</a:t>
            </a:r>
          </a:p>
          <a:p>
            <a:pPr lvl="1"/>
            <a:r>
              <a:rPr lang="en-US" sz="2000" dirty="0"/>
              <a:t>Combine trend forecast + tree-based prediction</a:t>
            </a:r>
          </a:p>
          <a:p>
            <a:r>
              <a:rPr lang="en-US" sz="2000" dirty="0"/>
              <a:t>Compare to traditional time series method (ARIMA)</a:t>
            </a:r>
          </a:p>
          <a:p>
            <a:r>
              <a:rPr lang="en-US" sz="2000" dirty="0"/>
              <a:t>Discuss pros and cons of this approach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83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DEBE20-1EF5-4DA7-A7AC-0740DDFE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Traditional Forecasting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CBA58-339B-45B8-8909-E4DFB9E2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60" y="3490109"/>
            <a:ext cx="3921146" cy="2617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AEF076-70D7-4DC4-8F98-A4A9F4EE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29" y="4009662"/>
            <a:ext cx="3921146" cy="1578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D0B7-8333-4C4F-88CA-9C5CACC7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332" y="2184753"/>
            <a:ext cx="8959643" cy="1216606"/>
          </a:xfrm>
        </p:spPr>
        <p:txBody>
          <a:bodyPr>
            <a:noAutofit/>
          </a:bodyPr>
          <a:lstStyle/>
          <a:p>
            <a:r>
              <a:rPr lang="en-US" sz="2000" dirty="0"/>
              <a:t>Predict future values as function of past values</a:t>
            </a:r>
          </a:p>
          <a:p>
            <a:pPr lvl="1"/>
            <a:r>
              <a:rPr lang="en-US" sz="1600" dirty="0"/>
              <a:t>Classic statistical methods: linear regression (or similar) to extrapolate (trend) into the future</a:t>
            </a:r>
          </a:p>
          <a:p>
            <a:pPr lvl="1"/>
            <a:r>
              <a:rPr lang="en-US" sz="1600" dirty="0"/>
              <a:t>Classic time series methods: auto-regressive = regress data onto itself (from past)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386034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7D8D4E-7A38-4490-9C93-1A82FA2E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Forecasting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EA58-59C5-4301-B82C-495D407A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2207074"/>
            <a:ext cx="6560190" cy="410136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Predict future values as function of (calendar) features </a:t>
            </a:r>
          </a:p>
          <a:p>
            <a:pPr lvl="1"/>
            <a:r>
              <a:rPr lang="en-US" sz="2000" dirty="0"/>
              <a:t>Extract features from Date/Time:</a:t>
            </a:r>
          </a:p>
          <a:p>
            <a:pPr lvl="2"/>
            <a:r>
              <a:rPr lang="en-US" sz="1600" dirty="0"/>
              <a:t>Day of week, month, quarter, year</a:t>
            </a:r>
          </a:p>
          <a:p>
            <a:pPr lvl="2"/>
            <a:r>
              <a:rPr lang="en-US" sz="1600" dirty="0"/>
              <a:t>Month of year</a:t>
            </a:r>
          </a:p>
          <a:p>
            <a:pPr lvl="2"/>
            <a:r>
              <a:rPr lang="en-US" sz="1600" dirty="0"/>
              <a:t>Quarter of year</a:t>
            </a:r>
          </a:p>
          <a:p>
            <a:pPr lvl="2"/>
            <a:r>
              <a:rPr lang="en-US" sz="1600" dirty="0"/>
              <a:t>Hour of day, week, month, year</a:t>
            </a:r>
          </a:p>
          <a:p>
            <a:pPr lvl="2"/>
            <a:r>
              <a:rPr lang="en-US" sz="1600" dirty="0"/>
              <a:t>Minute of hour, day</a:t>
            </a:r>
          </a:p>
          <a:p>
            <a:pPr lvl="2"/>
            <a:r>
              <a:rPr lang="en-US" sz="1600" dirty="0"/>
              <a:t>AM/PM</a:t>
            </a:r>
          </a:p>
          <a:p>
            <a:pPr lvl="2"/>
            <a:r>
              <a:rPr lang="en-US" sz="1600" dirty="0"/>
              <a:t>Holiday/special event</a:t>
            </a:r>
          </a:p>
          <a:p>
            <a:pPr lvl="2"/>
            <a:r>
              <a:rPr lang="en-US" sz="1600" dirty="0"/>
              <a:t>Business-specific process/change</a:t>
            </a:r>
          </a:p>
          <a:p>
            <a:pPr lvl="1"/>
            <a:r>
              <a:rPr lang="en-US" sz="2000" dirty="0"/>
              <a:t>Some features are cyclic and can be transformed to a trigonometric scale</a:t>
            </a:r>
          </a:p>
          <a:p>
            <a:pPr lvl="1"/>
            <a:r>
              <a:rPr lang="en-US" sz="2000" dirty="0"/>
              <a:t>Take advantage of knowing these features for future dates/times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ED33-D4AA-4A88-972C-5CE4655E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054" y="2202195"/>
            <a:ext cx="3829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12D7B-9BF0-4DAD-8D82-8DEA5E8F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Simulated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1370-BE6F-4CF7-8688-8EA9FBE0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1622744"/>
            <a:ext cx="8951052" cy="494071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 a Pandas data frame with 3 years of daily data using </a:t>
            </a:r>
            <a:r>
              <a:rPr lang="en-US" sz="2000" dirty="0" err="1"/>
              <a:t>date_range</a:t>
            </a:r>
            <a:r>
              <a:rPr lang="en-US" sz="2000" dirty="0"/>
              <a:t>()</a:t>
            </a:r>
          </a:p>
          <a:p>
            <a:r>
              <a:rPr lang="en-US" sz="2000" dirty="0"/>
              <a:t>Fill this data frame with columns for:</a:t>
            </a:r>
          </a:p>
          <a:p>
            <a:pPr lvl="1"/>
            <a:r>
              <a:rPr lang="en-US" sz="1600" dirty="0"/>
              <a:t>noise: random noise from N(0,0.1)</a:t>
            </a:r>
          </a:p>
          <a:p>
            <a:pPr lvl="1"/>
            <a:r>
              <a:rPr lang="en-US" sz="1600" dirty="0"/>
              <a:t>trend: linear trend from -1 to 1</a:t>
            </a:r>
          </a:p>
          <a:p>
            <a:pPr lvl="1"/>
            <a:r>
              <a:rPr lang="en-US" sz="1600" dirty="0"/>
              <a:t>event: -0.5 (dip), 0.5 (spike) or 0.0</a:t>
            </a:r>
          </a:p>
          <a:p>
            <a:pPr lvl="1"/>
            <a:r>
              <a:rPr lang="en-US" sz="1600" dirty="0" err="1"/>
              <a:t>dw</a:t>
            </a:r>
            <a:r>
              <a:rPr lang="en-US" sz="1600" dirty="0"/>
              <a:t>: day of week</a:t>
            </a:r>
          </a:p>
          <a:p>
            <a:pPr lvl="1"/>
            <a:r>
              <a:rPr lang="en-US" sz="1600" dirty="0"/>
              <a:t>dm: day of month</a:t>
            </a:r>
          </a:p>
          <a:p>
            <a:pPr lvl="1"/>
            <a:r>
              <a:rPr lang="en-US" sz="1600" dirty="0" err="1"/>
              <a:t>dy</a:t>
            </a:r>
            <a:r>
              <a:rPr lang="en-US" sz="1600" dirty="0"/>
              <a:t>: day of year</a:t>
            </a:r>
          </a:p>
          <a:p>
            <a:pPr lvl="1"/>
            <a:r>
              <a:rPr lang="en-US" sz="1600" dirty="0" err="1"/>
              <a:t>dn</a:t>
            </a:r>
            <a:r>
              <a:rPr lang="en-US" sz="1600" dirty="0"/>
              <a:t>: day (row) index</a:t>
            </a:r>
          </a:p>
          <a:p>
            <a:r>
              <a:rPr lang="en-US" sz="2000" dirty="0"/>
              <a:t>Trig Conversion for Date Components:</a:t>
            </a:r>
          </a:p>
          <a:p>
            <a:pPr lvl="1"/>
            <a:r>
              <a:rPr lang="en-US" sz="1600" dirty="0" err="1"/>
              <a:t>sdw</a:t>
            </a:r>
            <a:r>
              <a:rPr lang="en-US" sz="1600" dirty="0"/>
              <a:t>: sine representation for day of week</a:t>
            </a:r>
          </a:p>
          <a:p>
            <a:pPr lvl="1"/>
            <a:r>
              <a:rPr lang="en-US" sz="1600" dirty="0" err="1"/>
              <a:t>sdm</a:t>
            </a:r>
            <a:r>
              <a:rPr lang="en-US" sz="1600" dirty="0"/>
              <a:t>: sine representation for day of month</a:t>
            </a:r>
          </a:p>
          <a:p>
            <a:pPr lvl="1"/>
            <a:r>
              <a:rPr lang="en-US" sz="1600" dirty="0" err="1"/>
              <a:t>sdy</a:t>
            </a:r>
            <a:r>
              <a:rPr lang="en-US" sz="1600" dirty="0"/>
              <a:t>: sine representation for day of year</a:t>
            </a:r>
          </a:p>
          <a:p>
            <a:r>
              <a:rPr lang="en-US" sz="2000" dirty="0"/>
              <a:t>Target Variable:</a:t>
            </a:r>
          </a:p>
          <a:p>
            <a:pPr lvl="1"/>
            <a:r>
              <a:rPr lang="en-US" sz="1600" dirty="0"/>
              <a:t>trend + sine components + event + noise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827F2-835D-4CE6-BF0F-1873BA4E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24" y="3049984"/>
            <a:ext cx="6471142" cy="23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6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4C9E7-E3A9-4EF7-B6F1-97ACDC42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Trend, Event and Noise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B775B4-22A9-45D8-AD93-D0C3EA96E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4" y="1822348"/>
            <a:ext cx="11784127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D9FA8-0F2D-4186-B0A0-33747BE1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Cyclic Features (Trigonometric)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BE06E6FA-CF1A-4C7E-8DF0-59F24223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4" y="1822348"/>
            <a:ext cx="11784127" cy="4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8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2A95-99A3-4827-9A19-F9FA8D7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Cyclic Features (Date Components)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9C5A708-10C1-4848-AB26-7B8B8217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7" y="1989499"/>
            <a:ext cx="1113040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1152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 Science Seminar: Time Series Forecasting with Tree-Based Ensemble Methods</vt:lpstr>
      <vt:lpstr>About the Presenter</vt:lpstr>
      <vt:lpstr>Agenda</vt:lpstr>
      <vt:lpstr>Traditional Forecasting Methods</vt:lpstr>
      <vt:lpstr>Forecasting with Machine Learning</vt:lpstr>
      <vt:lpstr>Simulated Data Set</vt:lpstr>
      <vt:lpstr>Trend, Event and Noise</vt:lpstr>
      <vt:lpstr>Cyclic Features (Trigonometric)</vt:lpstr>
      <vt:lpstr>Cyclic Features (Date Components)</vt:lpstr>
      <vt:lpstr>Target Variable</vt:lpstr>
      <vt:lpstr>Time Series Splitting</vt:lpstr>
      <vt:lpstr>Tree-Based Ensemble Methods</vt:lpstr>
      <vt:lpstr>Tree-Based Ensembles Can’t Extrapolate</vt:lpstr>
      <vt:lpstr>Trend + Tree-Based Ensemble</vt:lpstr>
      <vt:lpstr>Trend + Tree-Based Ensemble Steps</vt:lpstr>
      <vt:lpstr>Fit and Forecast the Trend</vt:lpstr>
      <vt:lpstr>De-Trend the Target Variable</vt:lpstr>
      <vt:lpstr>Train Tree-Based Model +  Make Forecast</vt:lpstr>
      <vt:lpstr>Feature Importance for Tree-Model</vt:lpstr>
      <vt:lpstr>ARIMA</vt:lpstr>
      <vt:lpstr>ARIMA Forecast</vt:lpstr>
      <vt:lpstr>Trend + Tree-Based vs.  (Auto) ARIMA</vt:lpstr>
      <vt:lpstr>Example Trend with Real-World Data 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Seminar: Time Series Forecasting with Machine Learning</dc:title>
  <dc:creator>Efaw, Brett</dc:creator>
  <cp:lastModifiedBy>Efaw, Brett</cp:lastModifiedBy>
  <cp:revision>204</cp:revision>
  <dcterms:created xsi:type="dcterms:W3CDTF">2022-02-16T17:44:17Z</dcterms:created>
  <dcterms:modified xsi:type="dcterms:W3CDTF">2022-02-25T22:39:15Z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a66c61f-cb7f-4f39-bb43-b4328370dee1_Enabled">
    <vt:lpwstr>true</vt:lpwstr>
  </property>
  <property fmtid="{D5CDD505-2E9C-101B-9397-08002B2CF9AE}" pid="3" name="MSIP_Label_7a66c61f-cb7f-4f39-bb43-b4328370dee1_SetDate">
    <vt:lpwstr>2022-02-16T17:44:16Z</vt:lpwstr>
  </property>
  <property fmtid="{D5CDD505-2E9C-101B-9397-08002B2CF9AE}" pid="4" name="MSIP_Label_7a66c61f-cb7f-4f39-bb43-b4328370dee1_Method">
    <vt:lpwstr>Standard</vt:lpwstr>
  </property>
  <property fmtid="{D5CDD505-2E9C-101B-9397-08002B2CF9AE}" pid="5" name="MSIP_Label_7a66c61f-cb7f-4f39-bb43-b4328370dee1_Name">
    <vt:lpwstr>Internal Use Only</vt:lpwstr>
  </property>
  <property fmtid="{D5CDD505-2E9C-101B-9397-08002B2CF9AE}" pid="6" name="MSIP_Label_7a66c61f-cb7f-4f39-bb43-b4328370dee1_SiteId">
    <vt:lpwstr>e1a7ae20-258a-4360-9870-74c2b37bfec5</vt:lpwstr>
  </property>
  <property fmtid="{D5CDD505-2E9C-101B-9397-08002B2CF9AE}" pid="7" name="MSIP_Label_7a66c61f-cb7f-4f39-bb43-b4328370dee1_ActionId">
    <vt:lpwstr>e52438e1-2dec-4266-af71-7f17bd01ed53</vt:lpwstr>
  </property>
  <property fmtid="{D5CDD505-2E9C-101B-9397-08002B2CF9AE}" pid="8" name="MSIP_Label_7a66c61f-cb7f-4f39-bb43-b4328370dee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Use Only</vt:lpwstr>
  </property>
</Properties>
</file>