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2" r:id="rId1"/>
  </p:sldMasterIdLst>
  <p:notesMasterIdLst>
    <p:notesMasterId r:id="rId49"/>
  </p:notesMasterIdLst>
  <p:sldIdLst>
    <p:sldId id="299" r:id="rId2"/>
    <p:sldId id="267" r:id="rId3"/>
    <p:sldId id="297" r:id="rId4"/>
    <p:sldId id="300" r:id="rId5"/>
    <p:sldId id="298" r:id="rId6"/>
    <p:sldId id="302" r:id="rId7"/>
    <p:sldId id="269" r:id="rId8"/>
    <p:sldId id="268" r:id="rId9"/>
    <p:sldId id="295" r:id="rId10"/>
    <p:sldId id="272" r:id="rId11"/>
    <p:sldId id="256" r:id="rId12"/>
    <p:sldId id="258" r:id="rId13"/>
    <p:sldId id="259" r:id="rId14"/>
    <p:sldId id="284" r:id="rId15"/>
    <p:sldId id="285" r:id="rId16"/>
    <p:sldId id="288" r:id="rId17"/>
    <p:sldId id="286" r:id="rId18"/>
    <p:sldId id="304" r:id="rId19"/>
    <p:sldId id="287" r:id="rId20"/>
    <p:sldId id="291" r:id="rId21"/>
    <p:sldId id="292" r:id="rId22"/>
    <p:sldId id="289" r:id="rId23"/>
    <p:sldId id="290" r:id="rId24"/>
    <p:sldId id="275" r:id="rId25"/>
    <p:sldId id="265" r:id="rId26"/>
    <p:sldId id="262" r:id="rId27"/>
    <p:sldId id="277" r:id="rId28"/>
    <p:sldId id="305" r:id="rId29"/>
    <p:sldId id="281" r:id="rId30"/>
    <p:sldId id="276" r:id="rId31"/>
    <p:sldId id="264" r:id="rId32"/>
    <p:sldId id="301" r:id="rId33"/>
    <p:sldId id="271" r:id="rId34"/>
    <p:sldId id="296" r:id="rId35"/>
    <p:sldId id="266" r:id="rId36"/>
    <p:sldId id="283" r:id="rId37"/>
    <p:sldId id="263" r:id="rId38"/>
    <p:sldId id="274" r:id="rId39"/>
    <p:sldId id="294" r:id="rId40"/>
    <p:sldId id="278" r:id="rId41"/>
    <p:sldId id="293" r:id="rId42"/>
    <p:sldId id="261" r:id="rId43"/>
    <p:sldId id="270" r:id="rId44"/>
    <p:sldId id="257" r:id="rId45"/>
    <p:sldId id="260" r:id="rId46"/>
    <p:sldId id="280" r:id="rId47"/>
    <p:sldId id="303"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73"/>
    <p:restoredTop sz="92313"/>
  </p:normalViewPr>
  <p:slideViewPr>
    <p:cSldViewPr snapToGrid="0" snapToObjects="1">
      <p:cViewPr>
        <p:scale>
          <a:sx n="193" d="100"/>
          <a:sy n="193" d="100"/>
        </p:scale>
        <p:origin x="35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882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665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8266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517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ae48ab4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ae48ab4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F900-C87A-5446-9E28-E61C9474475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35DC766-A223-9348-AEC5-EA84F423EC7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025D05-0584-AA41-BAA4-69063C754856}"/>
              </a:ext>
            </a:extLst>
          </p:cNvPr>
          <p:cNvSpPr>
            <a:spLocks noGrp="1"/>
          </p:cNvSpPr>
          <p:nvPr>
            <p:ph type="dt" sz="half" idx="10"/>
          </p:nvPr>
        </p:nvSpPr>
        <p:spPr/>
        <p:txBody>
          <a:bodyPr/>
          <a:lstStyle/>
          <a:p>
            <a:fld id="{EB1FAE4C-5332-014D-8E1B-BB8DA73EF81D}" type="datetimeFigureOut">
              <a:t>7/23/22</a:t>
            </a:fld>
            <a:endParaRPr lang="en-US"/>
          </a:p>
        </p:txBody>
      </p:sp>
      <p:sp>
        <p:nvSpPr>
          <p:cNvPr id="5" name="Footer Placeholder 4">
            <a:extLst>
              <a:ext uri="{FF2B5EF4-FFF2-40B4-BE49-F238E27FC236}">
                <a16:creationId xmlns:a16="http://schemas.microsoft.com/office/drawing/2014/main" id="{E00E925C-890C-1C48-87FF-343669B21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AA3DA-55DB-1740-8DE8-1B1B7C61EB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433711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F4E8-D09D-3740-974E-9D52AE1245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9664A-756E-3349-9243-9995AAD297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5F1EA-8FD7-C74C-A061-01093F9A0740}"/>
              </a:ext>
            </a:extLst>
          </p:cNvPr>
          <p:cNvSpPr>
            <a:spLocks noGrp="1"/>
          </p:cNvSpPr>
          <p:nvPr>
            <p:ph type="dt" sz="half" idx="10"/>
          </p:nvPr>
        </p:nvSpPr>
        <p:spPr/>
        <p:txBody>
          <a:bodyPr/>
          <a:lstStyle/>
          <a:p>
            <a:fld id="{EB1FAE4C-5332-014D-8E1B-BB8DA73EF81D}" type="datetimeFigureOut">
              <a:t>7/23/22</a:t>
            </a:fld>
            <a:endParaRPr lang="en-US"/>
          </a:p>
        </p:txBody>
      </p:sp>
      <p:sp>
        <p:nvSpPr>
          <p:cNvPr id="5" name="Footer Placeholder 4">
            <a:extLst>
              <a:ext uri="{FF2B5EF4-FFF2-40B4-BE49-F238E27FC236}">
                <a16:creationId xmlns:a16="http://schemas.microsoft.com/office/drawing/2014/main" id="{C1C7FD51-8C0D-D240-9951-539B21433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235E1-0244-924B-9D60-23F67DEA14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9167637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7B26D-7020-FD46-A7F4-C8A3460306A8}"/>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65B295-02C6-3A42-B1AA-2369D69FEB5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2B732-9C02-6D49-9536-DCCB83663D3B}"/>
              </a:ext>
            </a:extLst>
          </p:cNvPr>
          <p:cNvSpPr>
            <a:spLocks noGrp="1"/>
          </p:cNvSpPr>
          <p:nvPr>
            <p:ph type="dt" sz="half" idx="10"/>
          </p:nvPr>
        </p:nvSpPr>
        <p:spPr/>
        <p:txBody>
          <a:bodyPr/>
          <a:lstStyle/>
          <a:p>
            <a:fld id="{EB1FAE4C-5332-014D-8E1B-BB8DA73EF81D}" type="datetimeFigureOut">
              <a:t>7/23/22</a:t>
            </a:fld>
            <a:endParaRPr lang="en-US"/>
          </a:p>
        </p:txBody>
      </p:sp>
      <p:sp>
        <p:nvSpPr>
          <p:cNvPr id="5" name="Footer Placeholder 4">
            <a:extLst>
              <a:ext uri="{FF2B5EF4-FFF2-40B4-BE49-F238E27FC236}">
                <a16:creationId xmlns:a16="http://schemas.microsoft.com/office/drawing/2014/main" id="{057C54D7-3DD5-E348-90A2-E117A85C6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6FA62-0F66-5046-9FE5-957BCC58EC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6236934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4A39-C750-854C-B20A-05B6B26FEF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4DA27-4CB3-3247-BE1F-CE20B23F67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27A8E-4DEE-1347-B728-74BB0EA008D2}"/>
              </a:ext>
            </a:extLst>
          </p:cNvPr>
          <p:cNvSpPr>
            <a:spLocks noGrp="1"/>
          </p:cNvSpPr>
          <p:nvPr>
            <p:ph type="dt" sz="half" idx="10"/>
          </p:nvPr>
        </p:nvSpPr>
        <p:spPr/>
        <p:txBody>
          <a:bodyPr/>
          <a:lstStyle/>
          <a:p>
            <a:fld id="{EB1FAE4C-5332-014D-8E1B-BB8DA73EF81D}" type="datetimeFigureOut">
              <a:t>7/23/22</a:t>
            </a:fld>
            <a:endParaRPr lang="en-US"/>
          </a:p>
        </p:txBody>
      </p:sp>
      <p:sp>
        <p:nvSpPr>
          <p:cNvPr id="5" name="Footer Placeholder 4">
            <a:extLst>
              <a:ext uri="{FF2B5EF4-FFF2-40B4-BE49-F238E27FC236}">
                <a16:creationId xmlns:a16="http://schemas.microsoft.com/office/drawing/2014/main" id="{DECF0196-516E-C543-97F6-2BC340B19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8077C-63F4-6949-A617-7E0FEAAF9B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384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2F66-58B3-DA4C-BD9B-D10D92D760B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AF95761-F8AD-E348-8ACB-308C3C15E4A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7B4DFA-E855-FE4C-B272-F4C5ADC130E8}"/>
              </a:ext>
            </a:extLst>
          </p:cNvPr>
          <p:cNvSpPr>
            <a:spLocks noGrp="1"/>
          </p:cNvSpPr>
          <p:nvPr>
            <p:ph type="dt" sz="half" idx="10"/>
          </p:nvPr>
        </p:nvSpPr>
        <p:spPr/>
        <p:txBody>
          <a:bodyPr/>
          <a:lstStyle/>
          <a:p>
            <a:fld id="{EB1FAE4C-5332-014D-8E1B-BB8DA73EF81D}" type="datetimeFigureOut">
              <a:t>7/23/22</a:t>
            </a:fld>
            <a:endParaRPr lang="en-US"/>
          </a:p>
        </p:txBody>
      </p:sp>
      <p:sp>
        <p:nvSpPr>
          <p:cNvPr id="5" name="Footer Placeholder 4">
            <a:extLst>
              <a:ext uri="{FF2B5EF4-FFF2-40B4-BE49-F238E27FC236}">
                <a16:creationId xmlns:a16="http://schemas.microsoft.com/office/drawing/2014/main" id="{F4567E3B-3D72-F54C-B365-544764916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97406-687F-1F46-958C-20EA985687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056373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246F-B963-E342-9FC8-2AE9D120E4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B4C30-366D-E044-BE31-A6D2DF8EDAA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1968D6-8452-EE45-98BC-8296634174D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A92E4-1E3E-8846-81B7-49156DD07481}"/>
              </a:ext>
            </a:extLst>
          </p:cNvPr>
          <p:cNvSpPr>
            <a:spLocks noGrp="1"/>
          </p:cNvSpPr>
          <p:nvPr>
            <p:ph type="dt" sz="half" idx="10"/>
          </p:nvPr>
        </p:nvSpPr>
        <p:spPr/>
        <p:txBody>
          <a:bodyPr/>
          <a:lstStyle/>
          <a:p>
            <a:fld id="{EB1FAE4C-5332-014D-8E1B-BB8DA73EF81D}" type="datetimeFigureOut">
              <a:t>7/23/22</a:t>
            </a:fld>
            <a:endParaRPr lang="en-US"/>
          </a:p>
        </p:txBody>
      </p:sp>
      <p:sp>
        <p:nvSpPr>
          <p:cNvPr id="6" name="Footer Placeholder 5">
            <a:extLst>
              <a:ext uri="{FF2B5EF4-FFF2-40B4-BE49-F238E27FC236}">
                <a16:creationId xmlns:a16="http://schemas.microsoft.com/office/drawing/2014/main" id="{CB1F1466-4F94-674C-852F-987C55D33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AB4CC-2B98-0B43-8D99-B7A23D8E6A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120518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365F-ECEA-8745-9229-9946B15E5F48}"/>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E8E9F0-DFDF-5240-964B-ED66E5667C0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854B34E-9CB4-F74A-9F03-BEACEC57719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A53FC-4909-3244-86A1-0611764BBDF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1AE4E-0045-7B4A-8FB4-B8CF4F8CD1E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2BE5CF-B5D7-0E40-B6D3-52590E6CC992}"/>
              </a:ext>
            </a:extLst>
          </p:cNvPr>
          <p:cNvSpPr>
            <a:spLocks noGrp="1"/>
          </p:cNvSpPr>
          <p:nvPr>
            <p:ph type="dt" sz="half" idx="10"/>
          </p:nvPr>
        </p:nvSpPr>
        <p:spPr/>
        <p:txBody>
          <a:bodyPr/>
          <a:lstStyle/>
          <a:p>
            <a:fld id="{EB1FAE4C-5332-014D-8E1B-BB8DA73EF81D}" type="datetimeFigureOut">
              <a:t>7/23/22</a:t>
            </a:fld>
            <a:endParaRPr lang="en-US"/>
          </a:p>
        </p:txBody>
      </p:sp>
      <p:sp>
        <p:nvSpPr>
          <p:cNvPr id="8" name="Footer Placeholder 7">
            <a:extLst>
              <a:ext uri="{FF2B5EF4-FFF2-40B4-BE49-F238E27FC236}">
                <a16:creationId xmlns:a16="http://schemas.microsoft.com/office/drawing/2014/main" id="{3580FDE2-7508-AF43-A239-D939802DF4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955714-DE70-3145-8110-E28308C998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5201988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C38F-20C1-374B-AB47-D6B6895D1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7A71BF-267C-5243-BE86-0486BC900874}"/>
              </a:ext>
            </a:extLst>
          </p:cNvPr>
          <p:cNvSpPr>
            <a:spLocks noGrp="1"/>
          </p:cNvSpPr>
          <p:nvPr>
            <p:ph type="dt" sz="half" idx="10"/>
          </p:nvPr>
        </p:nvSpPr>
        <p:spPr/>
        <p:txBody>
          <a:bodyPr/>
          <a:lstStyle/>
          <a:p>
            <a:fld id="{EB1FAE4C-5332-014D-8E1B-BB8DA73EF81D}" type="datetimeFigureOut">
              <a:t>7/23/22</a:t>
            </a:fld>
            <a:endParaRPr lang="en-US"/>
          </a:p>
        </p:txBody>
      </p:sp>
      <p:sp>
        <p:nvSpPr>
          <p:cNvPr id="4" name="Footer Placeholder 3">
            <a:extLst>
              <a:ext uri="{FF2B5EF4-FFF2-40B4-BE49-F238E27FC236}">
                <a16:creationId xmlns:a16="http://schemas.microsoft.com/office/drawing/2014/main" id="{5BF56667-A5F0-D84F-9C3C-CB3A53718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EE0E8C-4327-BD4C-8069-EDCA874D0B7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6388469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2DACC-15FA-CB44-B5D5-1BEEEA31069F}"/>
              </a:ext>
            </a:extLst>
          </p:cNvPr>
          <p:cNvSpPr>
            <a:spLocks noGrp="1"/>
          </p:cNvSpPr>
          <p:nvPr>
            <p:ph type="dt" sz="half" idx="10"/>
          </p:nvPr>
        </p:nvSpPr>
        <p:spPr/>
        <p:txBody>
          <a:bodyPr/>
          <a:lstStyle/>
          <a:p>
            <a:fld id="{EB1FAE4C-5332-014D-8E1B-BB8DA73EF81D}" type="datetimeFigureOut">
              <a:t>7/23/22</a:t>
            </a:fld>
            <a:endParaRPr lang="en-US"/>
          </a:p>
        </p:txBody>
      </p:sp>
      <p:sp>
        <p:nvSpPr>
          <p:cNvPr id="3" name="Footer Placeholder 2">
            <a:extLst>
              <a:ext uri="{FF2B5EF4-FFF2-40B4-BE49-F238E27FC236}">
                <a16:creationId xmlns:a16="http://schemas.microsoft.com/office/drawing/2014/main" id="{B011C737-F451-0A44-A993-EC425F7A9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E0AA54-C127-A145-8E30-5D3E513F3F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66147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5F6D-DA1B-BF49-8E82-33CE09CE29F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C8CA9BF-E40C-2B44-8857-33EA56C5080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F1F9D4-9BCD-2C40-B30C-42076B9B9DA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2DD45BB-0108-1E4F-9829-1D88E6E3CA83}"/>
              </a:ext>
            </a:extLst>
          </p:cNvPr>
          <p:cNvSpPr>
            <a:spLocks noGrp="1"/>
          </p:cNvSpPr>
          <p:nvPr>
            <p:ph type="dt" sz="half" idx="10"/>
          </p:nvPr>
        </p:nvSpPr>
        <p:spPr/>
        <p:txBody>
          <a:bodyPr/>
          <a:lstStyle/>
          <a:p>
            <a:fld id="{EB1FAE4C-5332-014D-8E1B-BB8DA73EF81D}" type="datetimeFigureOut">
              <a:t>7/23/22</a:t>
            </a:fld>
            <a:endParaRPr lang="en-US"/>
          </a:p>
        </p:txBody>
      </p:sp>
      <p:sp>
        <p:nvSpPr>
          <p:cNvPr id="6" name="Footer Placeholder 5">
            <a:extLst>
              <a:ext uri="{FF2B5EF4-FFF2-40B4-BE49-F238E27FC236}">
                <a16:creationId xmlns:a16="http://schemas.microsoft.com/office/drawing/2014/main" id="{F2C04DDE-6C2E-804E-9BD2-47D725D95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1CB11B-D0A3-C24B-BC0D-E54BE3F191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1166526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7E71-E5D5-3847-8E5A-2D304C48962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3E6F6CF-8071-234D-AA72-9F085216ADE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BDDCC44-C6C1-9648-BC09-45C07E4E14D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04AD648-5038-F946-BD53-8C277E055C20}"/>
              </a:ext>
            </a:extLst>
          </p:cNvPr>
          <p:cNvSpPr>
            <a:spLocks noGrp="1"/>
          </p:cNvSpPr>
          <p:nvPr>
            <p:ph type="dt" sz="half" idx="10"/>
          </p:nvPr>
        </p:nvSpPr>
        <p:spPr/>
        <p:txBody>
          <a:bodyPr/>
          <a:lstStyle/>
          <a:p>
            <a:fld id="{EB1FAE4C-5332-014D-8E1B-BB8DA73EF81D}" type="datetimeFigureOut">
              <a:t>7/23/22</a:t>
            </a:fld>
            <a:endParaRPr lang="en-US"/>
          </a:p>
        </p:txBody>
      </p:sp>
      <p:sp>
        <p:nvSpPr>
          <p:cNvPr id="6" name="Footer Placeholder 5">
            <a:extLst>
              <a:ext uri="{FF2B5EF4-FFF2-40B4-BE49-F238E27FC236}">
                <a16:creationId xmlns:a16="http://schemas.microsoft.com/office/drawing/2014/main" id="{8F0B3CDA-1240-C747-8E7F-87586A551C6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696842-53B9-FF46-8460-F477E162BB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9082651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B00C9-6705-6444-9057-EBDD980FAD1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24A7F5-551F-5D41-BB16-F6C21C75946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951B7-CA88-2D49-8368-85EBDF4A6EA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B1FAE4C-5332-014D-8E1B-BB8DA73EF81D}" type="datetimeFigureOut">
              <a:t>7/23/22</a:t>
            </a:fld>
            <a:endParaRPr lang="en-US"/>
          </a:p>
        </p:txBody>
      </p:sp>
      <p:sp>
        <p:nvSpPr>
          <p:cNvPr id="5" name="Footer Placeholder 4">
            <a:extLst>
              <a:ext uri="{FF2B5EF4-FFF2-40B4-BE49-F238E27FC236}">
                <a16:creationId xmlns:a16="http://schemas.microsoft.com/office/drawing/2014/main" id="{F7C8A69D-F383-7340-8183-BD634B6D2FC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9B7405-1701-6844-8268-83986F685EE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784581788"/>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ista.com/statistics/730876/cryptocurrency-maket-value/"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atoshi_Nakamoto" TargetMode="External"/><Relationship Id="rId2" Type="http://schemas.openxmlformats.org/officeDocument/2006/relationships/hyperlink" Target="https://blog.bitstamp.net/post/who-is-satoshi-nakamoto"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github.com/ripple" TargetMode="Externa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hyperlink" Target="https://github.com/ethereum/go-ethereum" TargetMode="External"/><Relationship Id="rId5" Type="http://schemas.openxmlformats.org/officeDocument/2006/relationships/hyperlink" Target="https://github.com/dvf/blockchain" TargetMode="External"/><Relationship Id="rId4" Type="http://schemas.openxmlformats.org/officeDocument/2006/relationships/hyperlink" Target="https://github.com/bitcoi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therscan.io/" TargetMode="External"/><Relationship Id="rId2" Type="http://schemas.openxmlformats.org/officeDocument/2006/relationships/hyperlink" Target="https://www.investopedia.com/terms/e/ethereum.asp" TargetMode="External"/><Relationship Id="rId1" Type="http://schemas.openxmlformats.org/officeDocument/2006/relationships/slideLayout" Target="../slideLayouts/slideLayout7.xml"/><Relationship Id="rId6" Type="http://schemas.openxmlformats.org/officeDocument/2006/relationships/hyperlink" Target="https://merunasgrincalaitis.medium.com/dont-code-another-smart-contract-without-understanding-the-4-languages-in-10-minutes-first-1c2dea165fcf" TargetMode="External"/><Relationship Id="rId5" Type="http://schemas.openxmlformats.org/officeDocument/2006/relationships/hyperlink" Target="https://en.wikipedia.org/wiki/Solidity" TargetMode="External"/><Relationship Id="rId4" Type="http://schemas.openxmlformats.org/officeDocument/2006/relationships/hyperlink" Target="https://www.investopedia.com/terms/g/gas-ethereum.as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thereum.org/en/developers/" TargetMode="External"/><Relationship Id="rId2" Type="http://schemas.openxmlformats.org/officeDocument/2006/relationships/hyperlink" Target="https://en.wikipedia.org/wiki/Solidity" TargetMode="External"/><Relationship Id="rId1" Type="http://schemas.openxmlformats.org/officeDocument/2006/relationships/slideLayout" Target="../slideLayouts/slideLayout7.xml"/><Relationship Id="rId4" Type="http://schemas.openxmlformats.org/officeDocument/2006/relationships/hyperlink" Target="https://github.com/ethereum/solidit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whitepaper.io/document/602/solana-whitepaper" TargetMode="External"/><Relationship Id="rId7" Type="http://schemas.openxmlformats.org/officeDocument/2006/relationships/image" Target="../media/image20.png"/><Relationship Id="rId2" Type="http://schemas.openxmlformats.org/officeDocument/2006/relationships/hyperlink" Target="https://en.wikipedia.org/wiki/Solana_(blockchain_platform)" TargetMode="Externa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www.youtube.com/watch?v=knBQXU7fetA" TargetMode="External"/><Relationship Id="rId4" Type="http://schemas.openxmlformats.org/officeDocument/2006/relationships/hyperlink" Target="https://solana.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fool.com/investing/2018/01/14/which-cryptocurrencies-have-the-fastest-transactio.aspx"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vitalik.ca/" TargetMode="External"/><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hyperlink" Target="https://vitalik.ca/general/2021/12/06/endgame.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automatedwebtools.com/usd-eth-gas-fee/" TargetMode="External"/><Relationship Id="rId3" Type="http://schemas.openxmlformats.org/officeDocument/2006/relationships/hyperlink" Target="https://www.buybitcoinworldwide.com/fee-calculator/" TargetMode="External"/><Relationship Id="rId7" Type="http://schemas.openxmlformats.org/officeDocument/2006/relationships/hyperlink" Target="https://cryptotesters.com/blog/ethereum-gas" TargetMode="External"/><Relationship Id="rId2" Type="http://schemas.openxmlformats.org/officeDocument/2006/relationships/hyperlink" Target="https://www.btcsatoshi.com/" TargetMode="External"/><Relationship Id="rId1" Type="http://schemas.openxmlformats.org/officeDocument/2006/relationships/slideLayout" Target="../slideLayouts/slideLayout7.xml"/><Relationship Id="rId6" Type="http://schemas.openxmlformats.org/officeDocument/2006/relationships/hyperlink" Target="https://bitcoinbriefly.com/how-to-use-mempool-space-block-explorer/" TargetMode="External"/><Relationship Id="rId11" Type="http://schemas.openxmlformats.org/officeDocument/2006/relationships/image" Target="../media/image24.png"/><Relationship Id="rId5" Type="http://schemas.openxmlformats.org/officeDocument/2006/relationships/hyperlink" Target="https://mempool.space/" TargetMode="External"/><Relationship Id="rId10" Type="http://schemas.openxmlformats.org/officeDocument/2006/relationships/hyperlink" Target="https://www.wsj.com/articles/crypto-and-its-many-fees-what-to-know-about-the-hidden-costs-of-digital-currency-11639825202" TargetMode="External"/><Relationship Id="rId4" Type="http://schemas.openxmlformats.org/officeDocument/2006/relationships/hyperlink" Target="https://bitcoinfees.earn.com/" TargetMode="External"/><Relationship Id="rId9" Type="http://schemas.openxmlformats.org/officeDocument/2006/relationships/hyperlink" Target="https://etherscan.io/"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bitpay.com/" TargetMode="External"/><Relationship Id="rId7" Type="http://schemas.openxmlformats.org/officeDocument/2006/relationships/hyperlink" Target="https://www.merchantmaverick.com/best-cryptocurrency-payment-gateway/" TargetMode="External"/><Relationship Id="rId2" Type="http://schemas.openxmlformats.org/officeDocument/2006/relationships/hyperlink" Target="https://www.coinbase.com/" TargetMode="External"/><Relationship Id="rId1" Type="http://schemas.openxmlformats.org/officeDocument/2006/relationships/slideLayout" Target="../slideLayouts/slideLayout7.xml"/><Relationship Id="rId6" Type="http://schemas.openxmlformats.org/officeDocument/2006/relationships/hyperlink" Target="https://www.alfacoins.com/" TargetMode="External"/><Relationship Id="rId5" Type="http://schemas.openxmlformats.org/officeDocument/2006/relationships/hyperlink" Target="https://nowpayments.io/" TargetMode="External"/><Relationship Id="rId4" Type="http://schemas.openxmlformats.org/officeDocument/2006/relationships/hyperlink" Target="https://coingate.com/"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www.kraken.com/" TargetMode="External"/><Relationship Id="rId3" Type="http://schemas.openxmlformats.org/officeDocument/2006/relationships/hyperlink" Target="https://www.binance.com/" TargetMode="External"/><Relationship Id="rId7" Type="http://schemas.openxmlformats.org/officeDocument/2006/relationships/hyperlink" Target="https://bisq.network/" TargetMode="External"/><Relationship Id="rId2" Type="http://schemas.openxmlformats.org/officeDocument/2006/relationships/hyperlink" Target="https://www.coinbase.com/" TargetMode="External"/><Relationship Id="rId1" Type="http://schemas.openxmlformats.org/officeDocument/2006/relationships/slideLayout" Target="../slideLayouts/slideLayout7.xml"/><Relationship Id="rId6" Type="http://schemas.openxmlformats.org/officeDocument/2006/relationships/hyperlink" Target="https://cash.app/" TargetMode="External"/><Relationship Id="rId11" Type="http://schemas.openxmlformats.org/officeDocument/2006/relationships/hyperlink" Target="https://www.investopedia.com/best-crypto-exchanges-5071855" TargetMode="External"/><Relationship Id="rId5" Type="http://schemas.openxmlformats.org/officeDocument/2006/relationships/hyperlink" Target="https://www.abra.com/" TargetMode="External"/><Relationship Id="rId10" Type="http://schemas.openxmlformats.org/officeDocument/2006/relationships/hyperlink" Target="https://robinhood.com/" TargetMode="External"/><Relationship Id="rId4" Type="http://schemas.openxmlformats.org/officeDocument/2006/relationships/hyperlink" Target="https://www.binance.us/" TargetMode="External"/><Relationship Id="rId9" Type="http://schemas.openxmlformats.org/officeDocument/2006/relationships/hyperlink" Target="https://www.gemini.com/"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pengine.com/resources/wordpress-and-bitcoin/" TargetMode="External"/><Relationship Id="rId3" Type="http://schemas.openxmlformats.org/officeDocument/2006/relationships/hyperlink" Target="https://www.owler.com/company/bitpay" TargetMode="External"/><Relationship Id="rId7" Type="http://schemas.openxmlformats.org/officeDocument/2006/relationships/hyperlink" Target="https://technicali.com/top-7-payment-gateways-that-accept-cryptocurrency/" TargetMode="External"/><Relationship Id="rId2" Type="http://schemas.openxmlformats.org/officeDocument/2006/relationships/hyperlink" Target="https://bitpay.com/" TargetMode="External"/><Relationship Id="rId1" Type="http://schemas.openxmlformats.org/officeDocument/2006/relationships/slideLayout" Target="../slideLayouts/slideLayout7.xml"/><Relationship Id="rId6" Type="http://schemas.openxmlformats.org/officeDocument/2006/relationships/hyperlink" Target="https://www.finextra.com/blogposting/21322/the-best-cryptocurrency-payment-gateways-for-2022" TargetMode="External"/><Relationship Id="rId5" Type="http://schemas.openxmlformats.org/officeDocument/2006/relationships/hyperlink" Target="https://www.cryptowisser.com/wallet/bitpay/" TargetMode="External"/><Relationship Id="rId10" Type="http://schemas.openxmlformats.org/officeDocument/2006/relationships/image" Target="../media/image25.png"/><Relationship Id="rId4" Type="http://schemas.openxmlformats.org/officeDocument/2006/relationships/hyperlink" Target="https://bitpay.com/blog/welcome-to-the-september-cryptie/" TargetMode="External"/><Relationship Id="rId9" Type="http://schemas.openxmlformats.org/officeDocument/2006/relationships/hyperlink" Target="https://www.nerdwallet.com/article/small-business/accepting-bitcoin-crypto"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inbase" TargetMode="External"/><Relationship Id="rId2" Type="http://schemas.openxmlformats.org/officeDocument/2006/relationships/hyperlink" Target="https://www.coinbase.com/" TargetMode="Externa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hyperlink" Target="https://www.okchanger.com/" TargetMode="External"/><Relationship Id="rId3" Type="http://schemas.openxmlformats.org/officeDocument/2006/relationships/hyperlink" Target="https://localbitcoins.com/sell_bitcoins" TargetMode="External"/><Relationship Id="rId7" Type="http://schemas.openxmlformats.org/officeDocument/2006/relationships/hyperlink" Target="https://www.bestchange.com/" TargetMode="External"/><Relationship Id="rId2" Type="http://schemas.openxmlformats.org/officeDocument/2006/relationships/hyperlink" Target="https://icoholder.com/blog/how-to-turn-bitcoin-into-usd/" TargetMode="External"/><Relationship Id="rId1" Type="http://schemas.openxmlformats.org/officeDocument/2006/relationships/slideLayout" Target="../slideLayouts/slideLayout7.xml"/><Relationship Id="rId6" Type="http://schemas.openxmlformats.org/officeDocument/2006/relationships/hyperlink" Target="https://wealthpay.org/" TargetMode="External"/><Relationship Id="rId5" Type="http://schemas.openxmlformats.org/officeDocument/2006/relationships/hyperlink" Target="https://support.kraken.com/hc/en-us" TargetMode="External"/><Relationship Id="rId10" Type="http://schemas.openxmlformats.org/officeDocument/2006/relationships/hyperlink" Target="https://bitpay.com/" TargetMode="External"/><Relationship Id="rId4" Type="http://schemas.openxmlformats.org/officeDocument/2006/relationships/hyperlink" Target="https://www.youtube.com/watch?v=60Rjdv2Z_Gg" TargetMode="External"/><Relationship Id="rId9" Type="http://schemas.openxmlformats.org/officeDocument/2006/relationships/hyperlink" Target="https://www.worldcore.e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ortune.com/2022/02/16/warren-buffett-invested-1-billion-crypto-bank/"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MetaMask" TargetMode="External"/><Relationship Id="rId7" Type="http://schemas.openxmlformats.org/officeDocument/2006/relationships/image" Target="../media/image31.png"/><Relationship Id="rId2" Type="http://schemas.openxmlformats.org/officeDocument/2006/relationships/hyperlink" Target="https://metamask.io/" TargetMode="Externa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trezor.io/" TargetMode="External"/><Relationship Id="rId7" Type="http://schemas.openxmlformats.org/officeDocument/2006/relationships/image" Target="../media/image33.png"/><Relationship Id="rId2" Type="http://schemas.openxmlformats.org/officeDocument/2006/relationships/hyperlink" Target="https://www.ledger.com/" TargetMode="Externa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hyperlink" Target="https://safepal.io/" TargetMode="External"/><Relationship Id="rId4" Type="http://schemas.openxmlformats.org/officeDocument/2006/relationships/hyperlink" Target="https://www.getarculus.com/" TargetMode="External"/><Relationship Id="rId9"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Uniswap/v3-core" TargetMode="External"/><Relationship Id="rId2" Type="http://schemas.openxmlformats.org/officeDocument/2006/relationships/hyperlink" Target="https://uniswap.org/" TargetMode="External"/><Relationship Id="rId1" Type="http://schemas.openxmlformats.org/officeDocument/2006/relationships/slideLayout" Target="../slideLayouts/slideLayout7.xml"/><Relationship Id="rId6" Type="http://schemas.openxmlformats.org/officeDocument/2006/relationships/hyperlink" Target="https://www.linkedin.com/in/haydenadams/"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gartner.com/reviews/market/blockchain-platforms"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hyperlink" Target="https://en.wikipedia.org/wiki/Non-fungible_token" TargetMode="External"/><Relationship Id="rId1" Type="http://schemas.openxmlformats.org/officeDocument/2006/relationships/slideLayout" Target="../slideLayouts/slideLayout7.xml"/><Relationship Id="rId6" Type="http://schemas.openxmlformats.org/officeDocument/2006/relationships/hyperlink" Target="https://opensea.io/" TargetMode="External"/><Relationship Id="rId5" Type="http://schemas.openxmlformats.org/officeDocument/2006/relationships/hyperlink" Target="https://www.fool.com/investing/stock-market/market-sectors/financials/non-fungible-tokens/nft-marketplaces/" TargetMode="External"/><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hyperlink" Target="https://www.investopedia.com/terms/s/stablecoin.asp"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en.wikipedia.org/wiki/Lightning_Network" TargetMode="External"/><Relationship Id="rId1" Type="http://schemas.openxmlformats.org/officeDocument/2006/relationships/slideLayout" Target="../slideLayouts/slideLayout7.xml"/><Relationship Id="rId5" Type="http://schemas.openxmlformats.org/officeDocument/2006/relationships/hyperlink" Target="https://en.m.wikipedia.org/wiki/Litecoin" TargetMode="External"/><Relationship Id="rId4" Type="http://schemas.openxmlformats.org/officeDocument/2006/relationships/image" Target="../media/image4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dogecoin.com/" TargetMode="External"/><Relationship Id="rId2" Type="http://schemas.openxmlformats.org/officeDocument/2006/relationships/hyperlink" Target="https://en.wikipedia.org/wiki/Dogecoin" TargetMode="Externa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hyperlink" Target="https://www.reddit.com/r/dogecoin/"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en.wikipedia.org/wiki/Bitcoin_Cash" TargetMode="Externa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milliontoken.org/" TargetMode="Externa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hyperlink" Target="http://metamask.io/"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numer.a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hyperledger.org/"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ConsenSys/quorum" TargetMode="External"/><Relationship Id="rId2" Type="http://schemas.openxmlformats.org/officeDocument/2006/relationships/hyperlink" Target="https://www.jpmorgan.com/onyx"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hyperlink" Target="https://www.youtube.com/watch?v=D11waRlecrg" TargetMode="External"/><Relationship Id="rId3" Type="http://schemas.openxmlformats.org/officeDocument/2006/relationships/hyperlink" Target="https://www.youtube.com/watch?v=bBC-nXj3Ng4" TargetMode="External"/><Relationship Id="rId7" Type="http://schemas.openxmlformats.org/officeDocument/2006/relationships/hyperlink" Target="https://decrypt.co/19204/top-7-crypto-companies-based-in-tax-havens" TargetMode="External"/><Relationship Id="rId2" Type="http://schemas.openxmlformats.org/officeDocument/2006/relationships/hyperlink" Target="https://www.investopedia.com/tech/blockchain-technologys-three-generations/" TargetMode="External"/><Relationship Id="rId1" Type="http://schemas.openxmlformats.org/officeDocument/2006/relationships/slideLayout" Target="../slideLayouts/slideLayout7.xml"/><Relationship Id="rId6" Type="http://schemas.openxmlformats.org/officeDocument/2006/relationships/hyperlink" Target="https://en.wikipedia.org/wiki/Binance" TargetMode="External"/><Relationship Id="rId5" Type="http://schemas.openxmlformats.org/officeDocument/2006/relationships/hyperlink" Target="https://en.wikipedia.org/wiki/Roger_Ver" TargetMode="External"/><Relationship Id="rId10" Type="http://schemas.openxmlformats.org/officeDocument/2006/relationships/hyperlink" Target="https://www.prnewswire.com/news-releases/milo-launches-first-us-crypto-mortgage-301462342.html" TargetMode="External"/><Relationship Id="rId4" Type="http://schemas.openxmlformats.org/officeDocument/2006/relationships/hyperlink" Target="https://en.wikipedia.org/wiki/Bitcoin_Cash" TargetMode="External"/><Relationship Id="rId9" Type="http://schemas.openxmlformats.org/officeDocument/2006/relationships/hyperlink" Target="https://en.wikipedia.org/wiki/Cardano_(blockchain_platform)"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s://blockchain-news.cdn.ampproject.org/c/s/blockchain.news/postamp?id=wharton-accepts-cryptos-as-tuition-for-blockchain-courses" TargetMode="External"/><Relationship Id="rId13" Type="http://schemas.openxmlformats.org/officeDocument/2006/relationships/hyperlink" Target="https://jofacc.libsyn.com/a-blockchain-glossary-the-cpa-firm-of-the-future-and-excel-malware" TargetMode="External"/><Relationship Id="rId18" Type="http://schemas.openxmlformats.org/officeDocument/2006/relationships/hyperlink" Target="https://blockchain-news.cdn.ampproject.org/c/s/blockchain.news/postamp?id=paypal-establishes-advisory-committeefocusing-on-crypto-affairs" TargetMode="External"/><Relationship Id="rId26" Type="http://schemas.openxmlformats.org/officeDocument/2006/relationships/hyperlink" Target="https://www-pymnts-com.cdn.ampproject.org/c/s/www.pymnts.com/blockchain/2022/jpmorgan-announces-viable-quantum-secure-blockchain-network/amp/" TargetMode="External"/><Relationship Id="rId3" Type="http://schemas.openxmlformats.org/officeDocument/2006/relationships/hyperlink" Target="https://www.blockchain.com/explorer" TargetMode="External"/><Relationship Id="rId21" Type="http://schemas.openxmlformats.org/officeDocument/2006/relationships/hyperlink" Target="https://www.coinbase.com/direct-deposit" TargetMode="External"/><Relationship Id="rId7" Type="http://schemas.openxmlformats.org/officeDocument/2006/relationships/hyperlink" Target="https://youtu.be/joy4-QbG0Rw" TargetMode="External"/><Relationship Id="rId12" Type="http://schemas.openxmlformats.org/officeDocument/2006/relationships/hyperlink" Target="https://www.linkedin.com/posts/theblockchainforum_stablecoin-regulatory-update-feb-2022-activity-6895248259149893632-9Og3" TargetMode="External"/><Relationship Id="rId17" Type="http://schemas.openxmlformats.org/officeDocument/2006/relationships/hyperlink" Target="https://sg.finance.yahoo.com/news/google-blockchain-crypto-ecosystem-sundar-pichai-nfts-000111560.html" TargetMode="External"/><Relationship Id="rId25" Type="http://schemas.openxmlformats.org/officeDocument/2006/relationships/hyperlink" Target="https://www-cnbc-com.cdn.ampproject.org/c/s/www.cnbc.com/amp/2022/02/09/salesforce-tells-employees-its-working-on-nft-cloud-service.html" TargetMode="External"/><Relationship Id="rId2" Type="http://schemas.openxmlformats.org/officeDocument/2006/relationships/hyperlink" Target="https://blockchain.news/news/former-us-presidents-wife-melania-trump-releases-the-first-nftpriced-at-1-sol" TargetMode="External"/><Relationship Id="rId16" Type="http://schemas.openxmlformats.org/officeDocument/2006/relationships/hyperlink" Target="https://open.spotify.com/episode/4BA08KV2257tlygMglcqyc" TargetMode="External"/><Relationship Id="rId20" Type="http://schemas.openxmlformats.org/officeDocument/2006/relationships/hyperlink" Target="https://www.coinbase.com/earn" TargetMode="External"/><Relationship Id="rId29" Type="http://schemas.openxmlformats.org/officeDocument/2006/relationships/hyperlink" Target="https://youtu.be/a0ryBK2UgTQ" TargetMode="External"/><Relationship Id="rId1" Type="http://schemas.openxmlformats.org/officeDocument/2006/relationships/slideLayout" Target="../slideLayouts/slideLayout7.xml"/><Relationship Id="rId6" Type="http://schemas.openxmlformats.org/officeDocument/2006/relationships/hyperlink" Target="https://time.com/nextadvisor/investing/cryptocurrency/expert-reaction-to-fed-digital-currency-report/amp/" TargetMode="External"/><Relationship Id="rId11" Type="http://schemas.openxmlformats.org/officeDocument/2006/relationships/hyperlink" Target="https://www.americanbanker.com/news/democrats-circulate-bill-to-rein-in-stablecoins" TargetMode="External"/><Relationship Id="rId24" Type="http://schemas.openxmlformats.org/officeDocument/2006/relationships/hyperlink" Target="https://www.binance.com/en/blog/ecosystem/introducing-bnb-chain-the-evolution-of-binance-smart-chain-421499824684903436" TargetMode="External"/><Relationship Id="rId5" Type="http://schemas.openxmlformats.org/officeDocument/2006/relationships/hyperlink" Target="https://www.amazon.com/gp/product/1988025737/" TargetMode="External"/><Relationship Id="rId15" Type="http://schemas.openxmlformats.org/officeDocument/2006/relationships/hyperlink" Target="https://www-marketwatch-com.cdn.ampproject.org/c/s/www.marketwatch.com/amp/story/crypto-is-volatile-but-kpmg-canada-just-added-bitcoin-and-ether-to-its-balance-sheet-heres-why-11644270913" TargetMode="External"/><Relationship Id="rId23" Type="http://schemas.openxmlformats.org/officeDocument/2006/relationships/hyperlink" Target="https://www-forbes-com.cdn.ampproject.org/c/s/www.forbes.com/sites/jasonbrett/2022/02/07/fed-designs-digital-dollar-that-handles-17-million-transactions-per-second/amp/" TargetMode="External"/><Relationship Id="rId28" Type="http://schemas.openxmlformats.org/officeDocument/2006/relationships/hyperlink" Target="https://www.technologyreview.com/2022/02/23/1044960/proof-of-stake-cryptocurrency/" TargetMode="External"/><Relationship Id="rId10" Type="http://schemas.openxmlformats.org/officeDocument/2006/relationships/hyperlink" Target="https://www.bloomberg.com/news/articles/2022-02-01/india-to-launch-central-bank-digital-currency-next-fiscal-year" TargetMode="External"/><Relationship Id="rId19" Type="http://schemas.openxmlformats.org/officeDocument/2006/relationships/hyperlink" Target="https://finance-yahoo-com.cdn.ampproject.org/c/s/finance.yahoo.com/amphtml/news/apple-enable-crypto-payments-tap-150300322.html" TargetMode="External"/><Relationship Id="rId31" Type="http://schemas.openxmlformats.org/officeDocument/2006/relationships/hyperlink" Target="https://data-flair.training/blogs/distributed-ledger-technology/" TargetMode="External"/><Relationship Id="rId4" Type="http://schemas.openxmlformats.org/officeDocument/2006/relationships/hyperlink" Target="https://www.gemini.com/cryptopedia" TargetMode="External"/><Relationship Id="rId9" Type="http://schemas.openxmlformats.org/officeDocument/2006/relationships/hyperlink" Target="http://entm.ag/Q1CCQp?fbclid=IwAR0vyM7BHpG6gEk_3y0codMBlgtOB-C_YhJLXGtkILiPSkYJHoqIAE4gdcM" TargetMode="External"/><Relationship Id="rId14" Type="http://schemas.openxmlformats.org/officeDocument/2006/relationships/hyperlink" Target="https://news.mit.edu/2022/digital-currency-fed-boston-0203" TargetMode="External"/><Relationship Id="rId22" Type="http://schemas.openxmlformats.org/officeDocument/2006/relationships/hyperlink" Target="https://blockchain-news.cdn.ampproject.org/c/s/blockchain.news/postamp?id=ukraine-legalizes-bitcoin-amid-intensified-tension-with-russia" TargetMode="External"/><Relationship Id="rId27" Type="http://schemas.openxmlformats.org/officeDocument/2006/relationships/hyperlink" Target="https://www.youtube.com/watch?v=5zi12wrh5So" TargetMode="External"/><Relationship Id="rId30" Type="http://schemas.openxmlformats.org/officeDocument/2006/relationships/hyperlink" Target="https://www.inaa.org/accounting-industry-trends-for-202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fed-to-release-paper-exploring-launch-of-digital-dollar-5204490"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coinmarketcap.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83EDD-732B-C141-A8AA-496978CF31F8}"/>
              </a:ext>
            </a:extLst>
          </p:cNvPr>
          <p:cNvSpPr txBox="1"/>
          <p:nvPr/>
        </p:nvSpPr>
        <p:spPr>
          <a:xfrm>
            <a:off x="1244597" y="1436367"/>
            <a:ext cx="6654806" cy="769441"/>
          </a:xfrm>
          <a:prstGeom prst="rect">
            <a:avLst/>
          </a:prstGeom>
          <a:noFill/>
        </p:spPr>
        <p:txBody>
          <a:bodyPr wrap="square" rtlCol="0">
            <a:spAutoFit/>
          </a:bodyPr>
          <a:lstStyle/>
          <a:p>
            <a:pPr algn="ctr"/>
            <a:r>
              <a:rPr lang="en-US" sz="4400" b="1"/>
              <a:t>What is Cryptocurrency ?</a:t>
            </a:r>
          </a:p>
        </p:txBody>
      </p:sp>
      <p:sp>
        <p:nvSpPr>
          <p:cNvPr id="4" name="TextBox 3">
            <a:extLst>
              <a:ext uri="{FF2B5EF4-FFF2-40B4-BE49-F238E27FC236}">
                <a16:creationId xmlns:a16="http://schemas.microsoft.com/office/drawing/2014/main" id="{B60B6CDE-14C3-0C4F-9258-43726E2476FA}"/>
              </a:ext>
            </a:extLst>
          </p:cNvPr>
          <p:cNvSpPr txBox="1"/>
          <p:nvPr/>
        </p:nvSpPr>
        <p:spPr>
          <a:xfrm>
            <a:off x="983671" y="2796120"/>
            <a:ext cx="7518401" cy="523220"/>
          </a:xfrm>
          <a:prstGeom prst="rect">
            <a:avLst/>
          </a:prstGeom>
          <a:noFill/>
        </p:spPr>
        <p:txBody>
          <a:bodyPr wrap="square" rtlCol="0">
            <a:spAutoFit/>
          </a:bodyPr>
          <a:lstStyle/>
          <a:p>
            <a:r>
              <a:rPr lang="en-US" sz="2800" b="1"/>
              <a:t>Why you need to know about Cryptocurrency?</a:t>
            </a:r>
          </a:p>
        </p:txBody>
      </p:sp>
      <p:cxnSp>
        <p:nvCxnSpPr>
          <p:cNvPr id="2" name="Straight Connector 1">
            <a:extLst>
              <a:ext uri="{FF2B5EF4-FFF2-40B4-BE49-F238E27FC236}">
                <a16:creationId xmlns:a16="http://schemas.microsoft.com/office/drawing/2014/main" id="{5ABF1129-B6ED-127A-F5FA-17BD45332CE9}"/>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03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4A2019-2F4C-A040-A9BD-12D3481E343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564" y="1263738"/>
            <a:ext cx="6082023" cy="3879762"/>
          </a:xfrm>
          <a:prstGeom prst="rect">
            <a:avLst/>
          </a:prstGeom>
        </p:spPr>
      </p:pic>
      <p:sp>
        <p:nvSpPr>
          <p:cNvPr id="3" name="Google Shape;57;p13">
            <a:extLst>
              <a:ext uri="{FF2B5EF4-FFF2-40B4-BE49-F238E27FC236}">
                <a16:creationId xmlns:a16="http://schemas.microsoft.com/office/drawing/2014/main" id="{CE0806D7-6A4D-A249-9FF5-4CE7F0E122A3}"/>
              </a:ext>
            </a:extLst>
          </p:cNvPr>
          <p:cNvSpPr txBox="1"/>
          <p:nvPr/>
        </p:nvSpPr>
        <p:spPr>
          <a:xfrm>
            <a:off x="240400" y="432715"/>
            <a:ext cx="4992908" cy="477054"/>
          </a:xfrm>
          <a:prstGeom prst="rect">
            <a:avLst/>
          </a:prstGeom>
          <a:solidFill>
            <a:schemeClr val="accent2">
              <a:lumMod val="20000"/>
              <a:lumOff val="80000"/>
            </a:schemeClr>
          </a:solidFill>
          <a:ln>
            <a:noFill/>
          </a:ln>
        </p:spPr>
        <p:txBody>
          <a:bodyPr spcFirstLastPara="1" wrap="square" lIns="91425" tIns="45720" rIns="91425" bIns="45720" anchor="t" anchorCtr="0">
            <a:spAutoFit/>
          </a:bodyPr>
          <a:lstStyle>
            <a:defPPr marR="0" lvl="0" algn="l" rtl="0">
              <a:lnSpc>
                <a:spcPct val="100000"/>
              </a:lnSpc>
              <a:spcBef>
                <a:spcPts val="0"/>
              </a:spcBef>
              <a:spcAft>
                <a:spcPts val="0"/>
              </a:spcAft>
              <a:defRPr/>
            </a:defPPr>
            <a:lvl1pPr marL="0" indent="0">
              <a:buNone/>
              <a:defRPr>
                <a:latin typeface="Calibri" panose="020F0502020204030204" pitchFamily="34" charset="0"/>
                <a:cs typeface="Calibri" panose="020F0502020204030204" pitchFamily="34" charset="0"/>
              </a:defRPr>
            </a:lvl1pPr>
          </a:lstStyle>
          <a:p>
            <a:r>
              <a:rPr lang="en" sz="1400"/>
              <a:t>In 2021 total crypto market was worth more than 3 Trillion dollars</a:t>
            </a:r>
          </a:p>
          <a:p>
            <a:r>
              <a:rPr lang="en" sz="1100">
                <a:hlinkClick r:id="rId3"/>
              </a:rPr>
              <a:t>h</a:t>
            </a:r>
            <a:r>
              <a:rPr lang="en-US" sz="1100">
                <a:hlinkClick r:id="rId3"/>
              </a:rPr>
              <a:t>ttps://www.statista.com/statistics/730876/cryptocurrency-maket-value/</a:t>
            </a:r>
            <a:endParaRPr sz="1100"/>
          </a:p>
        </p:txBody>
      </p:sp>
      <p:pic>
        <p:nvPicPr>
          <p:cNvPr id="4" name="Picture 3">
            <a:extLst>
              <a:ext uri="{FF2B5EF4-FFF2-40B4-BE49-F238E27FC236}">
                <a16:creationId xmlns:a16="http://schemas.microsoft.com/office/drawing/2014/main" id="{0E1E7867-3A1E-0546-96C4-EB073122CB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25806" y="1637012"/>
            <a:ext cx="2074354" cy="2070630"/>
          </a:xfrm>
          <a:prstGeom prst="rect">
            <a:avLst/>
          </a:prstGeom>
        </p:spPr>
      </p:pic>
      <p:cxnSp>
        <p:nvCxnSpPr>
          <p:cNvPr id="5" name="Straight Connector 4">
            <a:extLst>
              <a:ext uri="{FF2B5EF4-FFF2-40B4-BE49-F238E27FC236}">
                <a16:creationId xmlns:a16="http://schemas.microsoft.com/office/drawing/2014/main" id="{168704C4-2B7D-AFFC-5B2A-A401332BFA57}"/>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7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p:nvPr/>
        </p:nvSpPr>
        <p:spPr>
          <a:xfrm>
            <a:off x="105030" y="771257"/>
            <a:ext cx="6471920" cy="3970318"/>
          </a:xfrm>
          <a:prstGeom prst="rect">
            <a:avLst/>
          </a:prstGeom>
          <a:noFill/>
          <a:ln>
            <a:noFill/>
          </a:ln>
        </p:spPr>
        <p:txBody>
          <a:bodyPr spcFirstLastPara="1" wrap="square" lIns="91425" tIns="45720" rIns="91425" bIns="45720" anchor="t" anchorCtr="0">
            <a:spAutoFit/>
          </a:bodyPr>
          <a:lstStyle>
            <a:defPPr marR="0" lvl="0" algn="l" rtl="0">
              <a:lnSpc>
                <a:spcPct val="100000"/>
              </a:lnSpc>
              <a:spcBef>
                <a:spcPts val="0"/>
              </a:spcBef>
              <a:spcAft>
                <a:spcPts val="0"/>
              </a:spcAft>
            </a:defPPr>
            <a:lvl1pPr marL="0" indent="0">
              <a:buNone/>
              <a:defRPr>
                <a:latin typeface="Calibri" panose="020F0502020204030204" pitchFamily="34" charset="0"/>
                <a:cs typeface="Calibri" panose="020F0502020204030204" pitchFamily="34" charset="0"/>
              </a:defRPr>
            </a:lvl1pPr>
          </a:lstStyle>
          <a:p>
            <a:r>
              <a:rPr lang="en" sz="1400"/>
              <a:t>A </a:t>
            </a:r>
            <a:r>
              <a:rPr lang="en" sz="1400" b="1">
                <a:solidFill>
                  <a:srgbClr val="FF0000"/>
                </a:solidFill>
              </a:rPr>
              <a:t>cryptocurrency</a:t>
            </a:r>
            <a:r>
              <a:rPr lang="en" sz="1400"/>
              <a:t> is a digital asset designed to work as a medium of exchange (</a:t>
            </a:r>
            <a:r>
              <a:rPr lang="en" sz="1400" b="1">
                <a:solidFill>
                  <a:srgbClr val="00B0F0"/>
                </a:solidFill>
              </a:rPr>
              <a:t>currency</a:t>
            </a:r>
            <a:r>
              <a:rPr lang="en" sz="1400"/>
              <a:t>) that uses </a:t>
            </a:r>
            <a:r>
              <a:rPr lang="en" sz="1400" b="1">
                <a:solidFill>
                  <a:srgbClr val="00B0F0"/>
                </a:solidFill>
              </a:rPr>
              <a:t>cryptography</a:t>
            </a:r>
            <a:r>
              <a:rPr lang="en" sz="1400"/>
              <a:t> to secure its transactions, to control the creation of additional units, and to verify the transfer of assets.</a:t>
            </a:r>
          </a:p>
          <a:p>
            <a:endParaRPr lang="en" sz="1400"/>
          </a:p>
          <a:p>
            <a:r>
              <a:rPr lang="en" sz="1400"/>
              <a:t>The first widely successful and well known cryptocurrency is </a:t>
            </a:r>
            <a:r>
              <a:rPr lang="en" sz="1400" b="1">
                <a:solidFill>
                  <a:srgbClr val="FF0000"/>
                </a:solidFill>
              </a:rPr>
              <a:t>Bitcoin</a:t>
            </a:r>
            <a:r>
              <a:rPr lang="en" sz="1400"/>
              <a:t> developed in 2007-2009 by </a:t>
            </a:r>
            <a:r>
              <a:rPr lang="en-US" sz="1400" b="1">
                <a:solidFill>
                  <a:srgbClr val="00B0F0"/>
                </a:solidFill>
              </a:rPr>
              <a:t>Satoshi Nakamoto</a:t>
            </a:r>
            <a:r>
              <a:rPr lang="en-US" sz="1400"/>
              <a:t> (</a:t>
            </a:r>
            <a:r>
              <a:rPr lang="en" sz="1400"/>
              <a:t>a person or a group). </a:t>
            </a:r>
          </a:p>
          <a:p>
            <a:endParaRPr lang="en" sz="1400"/>
          </a:p>
          <a:p>
            <a:r>
              <a:rPr lang="en" sz="1400"/>
              <a:t>Before Bitcoin:</a:t>
            </a:r>
          </a:p>
          <a:p>
            <a:endParaRPr lang="en" sz="1400"/>
          </a:p>
          <a:p>
            <a:pPr marL="285750" indent="-285750">
              <a:buFont typeface="Arial" panose="020B0604020202020204" pitchFamily="34" charset="0"/>
              <a:buChar char="•"/>
            </a:pPr>
            <a:r>
              <a:rPr lang="en-US" sz="1400" b="1">
                <a:solidFill>
                  <a:srgbClr val="FF0000"/>
                </a:solidFill>
              </a:rPr>
              <a:t>Digicash</a:t>
            </a:r>
            <a:r>
              <a:rPr lang="en-US" sz="1400"/>
              <a:t> (David Chaum, 1989-1998, electronic anonymous crypto money)</a:t>
            </a:r>
          </a:p>
          <a:p>
            <a:pPr marL="285750" indent="-285750">
              <a:buFont typeface="Arial" panose="020B0604020202020204" pitchFamily="34" charset="0"/>
              <a:buChar char="•"/>
            </a:pPr>
            <a:r>
              <a:rPr lang="en-US" sz="1400" b="1">
                <a:solidFill>
                  <a:srgbClr val="FF0000"/>
                </a:solidFill>
              </a:rPr>
              <a:t>Hashcash</a:t>
            </a:r>
            <a:r>
              <a:rPr lang="en-US" sz="1400"/>
              <a:t> (Adam Back, 1997, a proof-of-work system used to limit email spam and denial-of-service attacks, later has become a part of bitcoin mining algorithm)</a:t>
            </a:r>
          </a:p>
          <a:p>
            <a:pPr marL="285750" indent="-285750">
              <a:buFont typeface="Arial" panose="020B0604020202020204" pitchFamily="34" charset="0"/>
              <a:buChar char="•"/>
            </a:pPr>
            <a:r>
              <a:rPr lang="en-US" sz="1400" b="1">
                <a:solidFill>
                  <a:srgbClr val="FF0000"/>
                </a:solidFill>
              </a:rPr>
              <a:t>B-Money</a:t>
            </a:r>
            <a:r>
              <a:rPr lang="en-US" sz="1400"/>
              <a:t> (1998, Wei Dai, anonymous, distributed electronic cash system)</a:t>
            </a:r>
          </a:p>
          <a:p>
            <a:pPr marL="285750" indent="-285750">
              <a:buFont typeface="Arial" panose="020B0604020202020204" pitchFamily="34" charset="0"/>
              <a:buChar char="•"/>
            </a:pPr>
            <a:r>
              <a:rPr lang="en-US" sz="1400" b="1">
                <a:solidFill>
                  <a:srgbClr val="FF0000"/>
                </a:solidFill>
              </a:rPr>
              <a:t>Bit Gold</a:t>
            </a:r>
            <a:r>
              <a:rPr lang="en-US" sz="1400"/>
              <a:t> (1998, Nick Szabo, decentralized, blockchain)</a:t>
            </a:r>
          </a:p>
          <a:p>
            <a:pPr marL="285750" indent="-285750">
              <a:buFont typeface="Arial" panose="020B0604020202020204" pitchFamily="34" charset="0"/>
              <a:buChar char="•"/>
            </a:pPr>
            <a:r>
              <a:rPr lang="en-US" sz="1400" b="1">
                <a:solidFill>
                  <a:srgbClr val="FF0000"/>
                </a:solidFill>
              </a:rPr>
              <a:t>E-gold</a:t>
            </a:r>
            <a:r>
              <a:rPr lang="en-US" sz="1400"/>
              <a:t> (1996-2009) - digital gold currency, was incorporated on one of  Caribbean Islands, in 2006 was processing more than $2 Bln worth of transactions per year, grown to 5 Mln accounts by 2009, was shut down due to legal issues (under US Patriot Act)</a:t>
            </a:r>
          </a:p>
        </p:txBody>
      </p:sp>
      <p:sp>
        <p:nvSpPr>
          <p:cNvPr id="2" name="TextBox 1">
            <a:extLst>
              <a:ext uri="{FF2B5EF4-FFF2-40B4-BE49-F238E27FC236}">
                <a16:creationId xmlns:a16="http://schemas.microsoft.com/office/drawing/2014/main" id="{DAA1C966-F84F-0446-9556-0EE285D3F80E}"/>
              </a:ext>
            </a:extLst>
          </p:cNvPr>
          <p:cNvSpPr txBox="1"/>
          <p:nvPr/>
        </p:nvSpPr>
        <p:spPr>
          <a:xfrm>
            <a:off x="0" y="6209"/>
            <a:ext cx="4368800" cy="523220"/>
          </a:xfrm>
          <a:prstGeom prst="rect">
            <a:avLst/>
          </a:prstGeom>
          <a:noFill/>
        </p:spPr>
        <p:txBody>
          <a:bodyPr wrap="square" rtlCol="0">
            <a:spAutoFit/>
          </a:bodyPr>
          <a:lstStyle/>
          <a:p>
            <a:r>
              <a:rPr lang="en-US" sz="2800" b="1"/>
              <a:t>Cryptocurrency - History</a:t>
            </a:r>
          </a:p>
        </p:txBody>
      </p:sp>
      <p:pic>
        <p:nvPicPr>
          <p:cNvPr id="5" name="Picture 4">
            <a:extLst>
              <a:ext uri="{FF2B5EF4-FFF2-40B4-BE49-F238E27FC236}">
                <a16:creationId xmlns:a16="http://schemas.microsoft.com/office/drawing/2014/main" id="{C8130222-302F-CC41-B7B4-58C92BBAED6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34487" y="981748"/>
            <a:ext cx="1291464" cy="1299371"/>
          </a:xfrm>
          <a:prstGeom prst="rect">
            <a:avLst/>
          </a:prstGeom>
        </p:spPr>
      </p:pic>
      <p:sp>
        <p:nvSpPr>
          <p:cNvPr id="3" name="TextBox 2">
            <a:extLst>
              <a:ext uri="{FF2B5EF4-FFF2-40B4-BE49-F238E27FC236}">
                <a16:creationId xmlns:a16="http://schemas.microsoft.com/office/drawing/2014/main" id="{572A8C82-233D-5D47-A880-B8CE26F489BC}"/>
              </a:ext>
            </a:extLst>
          </p:cNvPr>
          <p:cNvSpPr txBox="1"/>
          <p:nvPr/>
        </p:nvSpPr>
        <p:spPr>
          <a:xfrm>
            <a:off x="7158183" y="2387084"/>
            <a:ext cx="1644072" cy="369332"/>
          </a:xfrm>
          <a:prstGeom prst="rect">
            <a:avLst/>
          </a:prstGeom>
          <a:noFill/>
        </p:spPr>
        <p:txBody>
          <a:bodyPr wrap="square" rtlCol="0">
            <a:spAutoFit/>
          </a:bodyPr>
          <a:lstStyle/>
          <a:p>
            <a:pPr algn="ctr"/>
            <a:r>
              <a:rPr lang="en-US"/>
              <a:t>Bitcoin, 2009</a:t>
            </a:r>
          </a:p>
        </p:txBody>
      </p:sp>
      <p:cxnSp>
        <p:nvCxnSpPr>
          <p:cNvPr id="4" name="Straight Connector 3">
            <a:extLst>
              <a:ext uri="{FF2B5EF4-FFF2-40B4-BE49-F238E27FC236}">
                <a16:creationId xmlns:a16="http://schemas.microsoft.com/office/drawing/2014/main" id="{CEE981CD-BC28-B62F-419B-3013713C941B}"/>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F4555-8801-E64E-AE0D-6EEDF960E192}"/>
              </a:ext>
            </a:extLst>
          </p:cNvPr>
          <p:cNvSpPr txBox="1"/>
          <p:nvPr/>
        </p:nvSpPr>
        <p:spPr>
          <a:xfrm>
            <a:off x="0" y="0"/>
            <a:ext cx="3231573" cy="523220"/>
          </a:xfrm>
          <a:prstGeom prst="rect">
            <a:avLst/>
          </a:prstGeom>
          <a:noFill/>
        </p:spPr>
        <p:txBody>
          <a:bodyPr wrap="square" rtlCol="0">
            <a:spAutoFit/>
          </a:bodyPr>
          <a:lstStyle/>
          <a:p>
            <a:r>
              <a:rPr lang="en-US" sz="2800" b="1"/>
              <a:t>Bitcoin History</a:t>
            </a:r>
          </a:p>
        </p:txBody>
      </p:sp>
      <p:sp>
        <p:nvSpPr>
          <p:cNvPr id="3" name="TextBox 2">
            <a:extLst>
              <a:ext uri="{FF2B5EF4-FFF2-40B4-BE49-F238E27FC236}">
                <a16:creationId xmlns:a16="http://schemas.microsoft.com/office/drawing/2014/main" id="{B82B9F8B-D9B2-E54A-8962-B8B831D6A6A0}"/>
              </a:ext>
            </a:extLst>
          </p:cNvPr>
          <p:cNvSpPr txBox="1"/>
          <p:nvPr/>
        </p:nvSpPr>
        <p:spPr>
          <a:xfrm>
            <a:off x="101600" y="689412"/>
            <a:ext cx="6333986" cy="4185761"/>
          </a:xfrm>
          <a:prstGeom prst="rect">
            <a:avLst/>
          </a:prstGeom>
          <a:noFill/>
        </p:spPr>
        <p:txBody>
          <a:bodyPr wrap="square" rtlCol="0">
            <a:spAutoFit/>
          </a:bodyPr>
          <a:lstStyle/>
          <a:p>
            <a:r>
              <a:rPr lang="en-US" sz="1400" b="1">
                <a:solidFill>
                  <a:srgbClr val="FF0000"/>
                </a:solidFill>
              </a:rPr>
              <a:t>Satoshi Nakamoto</a:t>
            </a:r>
            <a:r>
              <a:rPr lang="en-US" sz="1400"/>
              <a:t> is the name of a person(s) who invented blockchain </a:t>
            </a:r>
            <a:br>
              <a:rPr lang="en-US" sz="1400"/>
            </a:br>
            <a:r>
              <a:rPr lang="en-US" sz="1400"/>
              <a:t>and created bitcoin. </a:t>
            </a:r>
            <a:br>
              <a:rPr lang="en-US" sz="1400"/>
            </a:br>
            <a:r>
              <a:rPr lang="en-US" sz="1400" b="1">
                <a:solidFill>
                  <a:srgbClr val="00B050"/>
                </a:solidFill>
              </a:rPr>
              <a:t>Nobody knows his/theirs true identity.</a:t>
            </a:r>
          </a:p>
          <a:p>
            <a:r>
              <a:rPr lang="en-US" sz="1400"/>
              <a:t> - </a:t>
            </a:r>
            <a:r>
              <a:rPr lang="en-US" sz="1400">
                <a:hlinkClick r:id="rId2"/>
              </a:rPr>
              <a:t>https://blog.bitstamp.net/post/who-is-satoshi-nakamoto</a:t>
            </a:r>
            <a:r>
              <a:rPr lang="en-US" sz="1400"/>
              <a:t> – </a:t>
            </a:r>
          </a:p>
          <a:p>
            <a:r>
              <a:rPr lang="en-US" sz="1400"/>
              <a:t> - </a:t>
            </a:r>
            <a:r>
              <a:rPr lang="en-US" sz="1400">
                <a:hlinkClick r:id="rId3"/>
              </a:rPr>
              <a:t>https://en.wikipedia.org/wiki/Satoshi_Nakamoto</a:t>
            </a:r>
            <a:r>
              <a:rPr lang="en-US" sz="1400"/>
              <a:t> - </a:t>
            </a:r>
          </a:p>
          <a:p>
            <a:endParaRPr lang="en-US" sz="1400"/>
          </a:p>
          <a:p>
            <a:pPr marL="285750" indent="-285750">
              <a:buFont typeface="Arial" panose="020B0604020202020204" pitchFamily="34" charset="0"/>
              <a:buChar char="•"/>
            </a:pPr>
            <a:r>
              <a:rPr lang="en-US" sz="1400"/>
              <a:t>2007 - the work has begun</a:t>
            </a:r>
          </a:p>
          <a:p>
            <a:pPr marL="285750" indent="-285750">
              <a:buFont typeface="Arial" panose="020B0604020202020204" pitchFamily="34" charset="0"/>
              <a:buChar char="•"/>
            </a:pPr>
            <a:r>
              <a:rPr lang="en-US" sz="1400"/>
              <a:t>2008 - domain bitcoin.org</a:t>
            </a:r>
          </a:p>
          <a:p>
            <a:pPr marL="285750" indent="-285750">
              <a:buFont typeface="Arial" panose="020B0604020202020204" pitchFamily="34" charset="0"/>
              <a:buChar char="•"/>
            </a:pPr>
            <a:r>
              <a:rPr lang="en-US" sz="1400"/>
              <a:t>2008 October - whitepaper on metzdowd.com</a:t>
            </a:r>
            <a:br>
              <a:rPr lang="en-US" sz="1400"/>
            </a:br>
            <a:r>
              <a:rPr lang="en-US" sz="1400">
                <a:solidFill>
                  <a:srgbClr val="0070C0"/>
                </a:solidFill>
              </a:rPr>
              <a:t>"Bitcoin: A Peer-to-Peer Electronic Cash System"</a:t>
            </a:r>
          </a:p>
          <a:p>
            <a:pPr marL="285750" indent="-285750">
              <a:buFont typeface="Arial" panose="020B0604020202020204" pitchFamily="34" charset="0"/>
              <a:buChar char="•"/>
            </a:pPr>
            <a:r>
              <a:rPr lang="en-US" sz="1400"/>
              <a:t>2009 January - Bitcoin software released on SourceForge, network launched with the block #0 with 50 bitcoins reward</a:t>
            </a:r>
          </a:p>
          <a:p>
            <a:pPr marL="285750" indent="-285750">
              <a:buFont typeface="Arial" panose="020B0604020202020204" pitchFamily="34" charset="0"/>
              <a:buChar char="•"/>
            </a:pPr>
            <a:r>
              <a:rPr lang="en-US" sz="1400"/>
              <a:t>On 17 Mar 2010 bitcoinmarket.com starts operating</a:t>
            </a:r>
          </a:p>
          <a:p>
            <a:pPr marL="285750" indent="-285750">
              <a:buFont typeface="Arial" panose="020B0604020202020204" pitchFamily="34" charset="0"/>
              <a:buChar char="•"/>
            </a:pPr>
            <a:r>
              <a:rPr lang="en-US" sz="1400"/>
              <a:t>On 22 May 2010, Laszlo Hanyecz made the first real-world transaction by buying two pizzas in Jacksonville, Florida for 10,000 BTC</a:t>
            </a:r>
          </a:p>
          <a:p>
            <a:pPr marL="285750" indent="-285750">
              <a:buFont typeface="Arial" panose="020B0604020202020204" pitchFamily="34" charset="0"/>
              <a:buChar char="•"/>
            </a:pPr>
            <a:r>
              <a:rPr lang="en-US" sz="1400"/>
              <a:t>2010 - Nakamoto released control to Gavin Andresen and other members of bitcoin community</a:t>
            </a:r>
          </a:p>
          <a:p>
            <a:pPr marL="285750" indent="-285750">
              <a:buFont typeface="Arial" panose="020B0604020202020204" pitchFamily="34" charset="0"/>
              <a:buChar char="•"/>
            </a:pPr>
            <a:r>
              <a:rPr lang="en-US" sz="1400"/>
              <a:t>2011 April – Nakamoto wrote "I’ve moved on to other things…" and disappeared</a:t>
            </a:r>
          </a:p>
          <a:p>
            <a:pPr marL="285750" indent="-285750">
              <a:buFont typeface="Arial" panose="020B0604020202020204" pitchFamily="34" charset="0"/>
              <a:buChar char="•"/>
            </a:pPr>
            <a:r>
              <a:rPr lang="en-US" sz="1400"/>
              <a:t>Nakamoto owns between 750-1,100K bitcoin (~$73 Bln in Nov 2021).</a:t>
            </a:r>
          </a:p>
        </p:txBody>
      </p:sp>
      <p:pic>
        <p:nvPicPr>
          <p:cNvPr id="4" name="Picture 3">
            <a:extLst>
              <a:ext uri="{FF2B5EF4-FFF2-40B4-BE49-F238E27FC236}">
                <a16:creationId xmlns:a16="http://schemas.microsoft.com/office/drawing/2014/main" id="{9669D4AC-791B-E441-9064-401252CEDE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56405" y="590408"/>
            <a:ext cx="1443139" cy="1944511"/>
          </a:xfrm>
          <a:prstGeom prst="rect">
            <a:avLst/>
          </a:prstGeom>
        </p:spPr>
      </p:pic>
      <p:pic>
        <p:nvPicPr>
          <p:cNvPr id="5" name="Picture 4">
            <a:extLst>
              <a:ext uri="{FF2B5EF4-FFF2-40B4-BE49-F238E27FC236}">
                <a16:creationId xmlns:a16="http://schemas.microsoft.com/office/drawing/2014/main" id="{665C12CB-2084-964F-BF49-6269545DF4B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37558" y="2602230"/>
            <a:ext cx="2551265" cy="2098621"/>
          </a:xfrm>
          <a:prstGeom prst="rect">
            <a:avLst/>
          </a:prstGeom>
        </p:spPr>
      </p:pic>
      <p:cxnSp>
        <p:nvCxnSpPr>
          <p:cNvPr id="6" name="Straight Connector 5">
            <a:extLst>
              <a:ext uri="{FF2B5EF4-FFF2-40B4-BE49-F238E27FC236}">
                <a16:creationId xmlns:a16="http://schemas.microsoft.com/office/drawing/2014/main" id="{3674F08B-800F-BA3E-291A-2B688C9A22C3}"/>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7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544873-FE6C-9F4E-A373-CD3E1AB300F4}"/>
              </a:ext>
            </a:extLst>
          </p:cNvPr>
          <p:cNvSpPr txBox="1"/>
          <p:nvPr/>
        </p:nvSpPr>
        <p:spPr>
          <a:xfrm>
            <a:off x="0" y="79022"/>
            <a:ext cx="1286933" cy="369332"/>
          </a:xfrm>
          <a:prstGeom prst="rect">
            <a:avLst/>
          </a:prstGeom>
          <a:noFill/>
        </p:spPr>
        <p:txBody>
          <a:bodyPr wrap="square" rtlCol="0">
            <a:spAutoFit/>
          </a:bodyPr>
          <a:lstStyle/>
          <a:p>
            <a:r>
              <a:rPr lang="en-US"/>
              <a:t>Blockchain</a:t>
            </a:r>
          </a:p>
        </p:txBody>
      </p:sp>
      <p:sp>
        <p:nvSpPr>
          <p:cNvPr id="3" name="TextBox 2">
            <a:extLst>
              <a:ext uri="{FF2B5EF4-FFF2-40B4-BE49-F238E27FC236}">
                <a16:creationId xmlns:a16="http://schemas.microsoft.com/office/drawing/2014/main" id="{E1459EF6-D445-C64A-B711-772D2819443B}"/>
              </a:ext>
            </a:extLst>
          </p:cNvPr>
          <p:cNvSpPr txBox="1"/>
          <p:nvPr/>
        </p:nvSpPr>
        <p:spPr>
          <a:xfrm>
            <a:off x="0" y="677333"/>
            <a:ext cx="4673600" cy="1600438"/>
          </a:xfrm>
          <a:prstGeom prst="rect">
            <a:avLst/>
          </a:prstGeom>
          <a:noFill/>
        </p:spPr>
        <p:txBody>
          <a:bodyPr wrap="square" rtlCol="0">
            <a:spAutoFit/>
          </a:bodyPr>
          <a:lstStyle/>
          <a:p>
            <a:r>
              <a:rPr lang="en-US" sz="1400"/>
              <a:t>"Blockchain is a system of recording information</a:t>
            </a:r>
          </a:p>
          <a:p>
            <a:r>
              <a:rPr lang="en-US" sz="1400"/>
              <a:t>in a way that makes it difficult or impossible</a:t>
            </a:r>
          </a:p>
          <a:p>
            <a:r>
              <a:rPr lang="en-US" sz="1400"/>
              <a:t>to change, hack, or cheat the system.</a:t>
            </a:r>
          </a:p>
          <a:p>
            <a:endParaRPr lang="en-US" sz="1400"/>
          </a:p>
          <a:p>
            <a:r>
              <a:rPr lang="en-US" sz="1400"/>
              <a:t>A blockchain is essentially a digital ledger of transactions</a:t>
            </a:r>
          </a:p>
          <a:p>
            <a:r>
              <a:rPr lang="en-US" sz="1400"/>
              <a:t>that is duplicated and distributed across the entire network</a:t>
            </a:r>
          </a:p>
          <a:p>
            <a:r>
              <a:rPr lang="en-US" sz="1400"/>
              <a:t>of computer systems on the blockchain."</a:t>
            </a:r>
          </a:p>
        </p:txBody>
      </p:sp>
      <p:pic>
        <p:nvPicPr>
          <p:cNvPr id="4" name="Picture 3">
            <a:extLst>
              <a:ext uri="{FF2B5EF4-FFF2-40B4-BE49-F238E27FC236}">
                <a16:creationId xmlns:a16="http://schemas.microsoft.com/office/drawing/2014/main" id="{EE5E3685-371B-DA48-8D8C-9C206328FC3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55228" y="172155"/>
            <a:ext cx="2357497" cy="1010356"/>
          </a:xfrm>
          <a:prstGeom prst="rect">
            <a:avLst/>
          </a:prstGeom>
        </p:spPr>
      </p:pic>
      <p:pic>
        <p:nvPicPr>
          <p:cNvPr id="5" name="Picture 4">
            <a:extLst>
              <a:ext uri="{FF2B5EF4-FFF2-40B4-BE49-F238E27FC236}">
                <a16:creationId xmlns:a16="http://schemas.microsoft.com/office/drawing/2014/main" id="{8161A126-4C37-5741-8168-92FB4B598FA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6089" y="2662062"/>
            <a:ext cx="3725334" cy="1979550"/>
          </a:xfrm>
          <a:prstGeom prst="rect">
            <a:avLst/>
          </a:prstGeom>
        </p:spPr>
      </p:pic>
      <p:sp>
        <p:nvSpPr>
          <p:cNvPr id="6" name="Google Shape;58;p13">
            <a:extLst>
              <a:ext uri="{FF2B5EF4-FFF2-40B4-BE49-F238E27FC236}">
                <a16:creationId xmlns:a16="http://schemas.microsoft.com/office/drawing/2014/main" id="{4FA1227C-EC80-8646-9911-7816A6A76B0C}"/>
              </a:ext>
            </a:extLst>
          </p:cNvPr>
          <p:cNvSpPr txBox="1"/>
          <p:nvPr/>
        </p:nvSpPr>
        <p:spPr>
          <a:xfrm>
            <a:off x="5609224" y="2282231"/>
            <a:ext cx="3403501" cy="2739211"/>
          </a:xfrm>
          <a:prstGeom prst="rect">
            <a:avLst/>
          </a:prstGeom>
          <a:solidFill>
            <a:schemeClr val="accent4">
              <a:lumMod val="20000"/>
              <a:lumOff val="80000"/>
            </a:schemeClr>
          </a:solidFill>
          <a:ln>
            <a:noFill/>
          </a:ln>
        </p:spPr>
        <p:txBody>
          <a:bodyPr spcFirstLastPara="1" wrap="square" lIns="45720" tIns="45720" rIns="45720" bIns="45720" anchor="t" anchorCtr="0">
            <a:spAutoFit/>
          </a:bodyPr>
          <a:lstStyle>
            <a:defPPr marR="0" lvl="0" algn="l" rtl="0">
              <a:lnSpc>
                <a:spcPct val="100000"/>
              </a:lnSpc>
              <a:spcBef>
                <a:spcPts val="0"/>
              </a:spcBef>
              <a:spcAft>
                <a:spcPts val="0"/>
              </a:spcAft>
              <a:defRPr/>
            </a:defPPr>
            <a:lvl1pPr marL="0" indent="0">
              <a:buNone/>
              <a:defRPr sz="1800" b="1">
                <a:solidFill>
                  <a:srgbClr val="00B050"/>
                </a:solidFill>
                <a:latin typeface="Calibri" panose="020F0502020204030204" pitchFamily="34" charset="0"/>
                <a:cs typeface="Calibri" panose="020F0502020204030204" pitchFamily="34" charset="0"/>
              </a:defRPr>
            </a:lvl1pPr>
          </a:lstStyle>
          <a:p>
            <a:r>
              <a:rPr lang="en"/>
              <a:t>GitHub:</a:t>
            </a:r>
            <a:endParaRPr/>
          </a:p>
          <a:p>
            <a:endParaRPr sz="1400"/>
          </a:p>
          <a:p>
            <a:r>
              <a:rPr lang="en" sz="1400"/>
              <a:t>Bitcoin (C++ mostly):</a:t>
            </a:r>
            <a:endParaRPr sz="1400"/>
          </a:p>
          <a:p>
            <a:r>
              <a:rPr lang="en" sz="1400">
                <a:hlinkClick r:id="rId4"/>
              </a:rPr>
              <a:t>https://github.com/bitcoin</a:t>
            </a:r>
            <a:endParaRPr sz="1400"/>
          </a:p>
          <a:p>
            <a:endParaRPr sz="1400"/>
          </a:p>
          <a:p>
            <a:r>
              <a:rPr lang="en" sz="1400"/>
              <a:t>Simple blockchain in python:</a:t>
            </a:r>
            <a:endParaRPr sz="1400"/>
          </a:p>
          <a:p>
            <a:r>
              <a:rPr lang="en" sz="1400">
                <a:hlinkClick r:id="rId5"/>
              </a:rPr>
              <a:t>https://github.com/dvf/blockchain</a:t>
            </a:r>
            <a:endParaRPr sz="1400"/>
          </a:p>
          <a:p>
            <a:endParaRPr sz="1400"/>
          </a:p>
          <a:p>
            <a:r>
              <a:rPr lang="en" sz="1400"/>
              <a:t>Ethereum in Golang:</a:t>
            </a:r>
            <a:endParaRPr sz="1400"/>
          </a:p>
          <a:p>
            <a:r>
              <a:rPr lang="en" sz="1400">
                <a:hlinkClick r:id="rId6"/>
              </a:rPr>
              <a:t>https://github.com/ethereum/go-ethereum</a:t>
            </a:r>
            <a:endParaRPr sz="1400"/>
          </a:p>
          <a:p>
            <a:endParaRPr sz="1400"/>
          </a:p>
          <a:p>
            <a:r>
              <a:rPr lang="en" sz="1400">
                <a:hlinkClick r:id="rId7"/>
              </a:rPr>
              <a:t>https://github.com/ripple</a:t>
            </a:r>
            <a:r>
              <a:rPr lang="en-US" sz="1400"/>
              <a:t> - </a:t>
            </a:r>
            <a:endParaRPr sz="1400"/>
          </a:p>
        </p:txBody>
      </p:sp>
      <p:cxnSp>
        <p:nvCxnSpPr>
          <p:cNvPr id="7" name="Straight Connector 6">
            <a:extLst>
              <a:ext uri="{FF2B5EF4-FFF2-40B4-BE49-F238E27FC236}">
                <a16:creationId xmlns:a16="http://schemas.microsoft.com/office/drawing/2014/main" id="{B10471FA-83B9-5422-259D-801857EEBBCD}"/>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32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B0A0-2FD2-3B49-8698-9FE080E83492}"/>
              </a:ext>
            </a:extLst>
          </p:cNvPr>
          <p:cNvSpPr txBox="1"/>
          <p:nvPr/>
        </p:nvSpPr>
        <p:spPr>
          <a:xfrm>
            <a:off x="67377" y="0"/>
            <a:ext cx="2127183" cy="523220"/>
          </a:xfrm>
          <a:prstGeom prst="rect">
            <a:avLst/>
          </a:prstGeom>
          <a:noFill/>
        </p:spPr>
        <p:txBody>
          <a:bodyPr wrap="square" rtlCol="0">
            <a:spAutoFit/>
          </a:bodyPr>
          <a:lstStyle/>
          <a:p>
            <a:r>
              <a:rPr lang="en-US" sz="2800" b="1"/>
              <a:t>Etherium</a:t>
            </a:r>
          </a:p>
        </p:txBody>
      </p:sp>
      <p:sp>
        <p:nvSpPr>
          <p:cNvPr id="3" name="TextBox 2">
            <a:extLst>
              <a:ext uri="{FF2B5EF4-FFF2-40B4-BE49-F238E27FC236}">
                <a16:creationId xmlns:a16="http://schemas.microsoft.com/office/drawing/2014/main" id="{CAB42B4C-7414-E84D-94A1-4CA7C8107427}"/>
              </a:ext>
            </a:extLst>
          </p:cNvPr>
          <p:cNvSpPr txBox="1"/>
          <p:nvPr/>
        </p:nvSpPr>
        <p:spPr>
          <a:xfrm>
            <a:off x="163629" y="523220"/>
            <a:ext cx="4706754" cy="646331"/>
          </a:xfrm>
          <a:prstGeom prst="rect">
            <a:avLst/>
          </a:prstGeom>
          <a:noFill/>
        </p:spPr>
        <p:txBody>
          <a:bodyPr wrap="square" rtlCol="0">
            <a:spAutoFit/>
          </a:bodyPr>
          <a:lstStyle/>
          <a:p>
            <a:r>
              <a:rPr lang="en-US" sz="1200"/>
              <a:t> - </a:t>
            </a:r>
            <a:r>
              <a:rPr lang="en-US" sz="1200">
                <a:hlinkClick r:id="rId2"/>
              </a:rPr>
              <a:t>https://www.investopedia.com/terms/e/ethereum.asp</a:t>
            </a:r>
            <a:endParaRPr lang="en-US" sz="1200"/>
          </a:p>
          <a:p>
            <a:r>
              <a:rPr lang="en-US" sz="1200"/>
              <a:t> - </a:t>
            </a:r>
            <a:r>
              <a:rPr lang="en-US" sz="1200">
                <a:hlinkClick r:id="rId3"/>
              </a:rPr>
              <a:t>https://etherscan.io/</a:t>
            </a:r>
            <a:endParaRPr lang="en-US" sz="1200"/>
          </a:p>
          <a:p>
            <a:r>
              <a:rPr lang="en-US" sz="1200"/>
              <a:t> - </a:t>
            </a:r>
            <a:r>
              <a:rPr lang="en-US" sz="1200">
                <a:hlinkClick r:id="rId4"/>
              </a:rPr>
              <a:t>https://www.investopedia.com/terms/g/gas-ethereum.asp</a:t>
            </a:r>
            <a:r>
              <a:rPr lang="en-US" sz="1200"/>
              <a:t> - </a:t>
            </a:r>
          </a:p>
        </p:txBody>
      </p:sp>
      <p:sp>
        <p:nvSpPr>
          <p:cNvPr id="4" name="TextBox 3">
            <a:extLst>
              <a:ext uri="{FF2B5EF4-FFF2-40B4-BE49-F238E27FC236}">
                <a16:creationId xmlns:a16="http://schemas.microsoft.com/office/drawing/2014/main" id="{FA556A85-2EDA-6C4A-92BE-5A12AF9C0929}"/>
              </a:ext>
            </a:extLst>
          </p:cNvPr>
          <p:cNvSpPr txBox="1"/>
          <p:nvPr/>
        </p:nvSpPr>
        <p:spPr>
          <a:xfrm>
            <a:off x="0" y="1299756"/>
            <a:ext cx="6006167" cy="2246769"/>
          </a:xfrm>
          <a:prstGeom prst="rect">
            <a:avLst/>
          </a:prstGeom>
          <a:noFill/>
        </p:spPr>
        <p:txBody>
          <a:bodyPr wrap="square" rtlCol="0">
            <a:spAutoFit/>
          </a:bodyPr>
          <a:lstStyle/>
          <a:p>
            <a:pPr marL="285750" indent="-285750">
              <a:buFont typeface="Arial" panose="020B0604020202020204" pitchFamily="34" charset="0"/>
              <a:buChar char="•"/>
            </a:pPr>
            <a:r>
              <a:rPr lang="en-US" sz="1400" b="1">
                <a:solidFill>
                  <a:srgbClr val="FF0000"/>
                </a:solidFill>
              </a:rPr>
              <a:t>Ethereum</a:t>
            </a:r>
            <a:r>
              <a:rPr lang="en-US" sz="1400"/>
              <a:t> is a platform powered by distributed blockchain technology</a:t>
            </a:r>
          </a:p>
          <a:p>
            <a:pPr marL="285750" indent="-285750">
              <a:buFont typeface="Arial" panose="020B0604020202020204" pitchFamily="34" charset="0"/>
              <a:buChar char="•"/>
            </a:pPr>
            <a:r>
              <a:rPr lang="en-US" sz="1400"/>
              <a:t>Its own (native) cryptocurrency is called </a:t>
            </a:r>
            <a:r>
              <a:rPr lang="en-US" sz="1400" b="1">
                <a:solidFill>
                  <a:srgbClr val="FF0000"/>
                </a:solidFill>
              </a:rPr>
              <a:t>Ether</a:t>
            </a:r>
            <a:r>
              <a:rPr lang="en-US" sz="1400"/>
              <a:t>, or </a:t>
            </a:r>
            <a:r>
              <a:rPr lang="en-US" sz="1400" b="1">
                <a:solidFill>
                  <a:srgbClr val="FF0000"/>
                </a:solidFill>
              </a:rPr>
              <a:t>ETH</a:t>
            </a:r>
            <a:r>
              <a:rPr lang="en-US" sz="1400"/>
              <a:t>, or simply </a:t>
            </a:r>
            <a:r>
              <a:rPr lang="en-US" sz="1400" b="1">
                <a:solidFill>
                  <a:srgbClr val="FF0000"/>
                </a:solidFill>
              </a:rPr>
              <a:t>Ethereum</a:t>
            </a:r>
          </a:p>
          <a:p>
            <a:pPr marL="285750" indent="-285750">
              <a:buFont typeface="Arial" panose="020B0604020202020204" pitchFamily="34" charset="0"/>
              <a:buChar char="•"/>
            </a:pPr>
            <a:r>
              <a:rPr lang="en-US" sz="1400" b="1">
                <a:solidFill>
                  <a:srgbClr val="FF0000"/>
                </a:solidFill>
              </a:rPr>
              <a:t>dApps</a:t>
            </a:r>
            <a:r>
              <a:rPr lang="en-US" sz="1400"/>
              <a:t> - decentralized apps supported by Ethereum platform</a:t>
            </a:r>
          </a:p>
          <a:p>
            <a:pPr marL="285750" indent="-285750">
              <a:buFont typeface="Arial" panose="020B0604020202020204" pitchFamily="34" charset="0"/>
              <a:buChar char="•"/>
            </a:pPr>
            <a:r>
              <a:rPr lang="en-US" sz="1400" b="1">
                <a:solidFill>
                  <a:srgbClr val="FF0000"/>
                </a:solidFill>
              </a:rPr>
              <a:t>Smart contracts</a:t>
            </a:r>
            <a:r>
              <a:rPr lang="en-US" sz="1400"/>
              <a:t>, which originated on the Ethereum platform, are a central component of how the platform operates. </a:t>
            </a:r>
          </a:p>
          <a:p>
            <a:pPr marL="285750" indent="-285750">
              <a:buFont typeface="Arial" panose="020B0604020202020204" pitchFamily="34" charset="0"/>
              <a:buChar char="•"/>
            </a:pPr>
            <a:r>
              <a:rPr lang="en-US" sz="1400" b="1">
                <a:solidFill>
                  <a:srgbClr val="FF0000"/>
                </a:solidFill>
              </a:rPr>
              <a:t>Solidity</a:t>
            </a:r>
            <a:r>
              <a:rPr lang="en-US" sz="1400"/>
              <a:t> – common programming language for writing Smart Contracts - </a:t>
            </a:r>
            <a:r>
              <a:rPr lang="en-US" sz="1400">
                <a:hlinkClick r:id="rId5"/>
              </a:rPr>
              <a:t>https://en.wikipedia.org/wiki/Solidity</a:t>
            </a:r>
            <a:r>
              <a:rPr lang="en-US" sz="1400"/>
              <a:t> . </a:t>
            </a:r>
          </a:p>
          <a:p>
            <a:pPr marL="285750" indent="-285750">
              <a:buFont typeface="Arial" panose="020B0604020202020204" pitchFamily="34" charset="0"/>
              <a:buChar char="•"/>
            </a:pPr>
            <a:r>
              <a:rPr lang="en-US" sz="1400" b="1">
                <a:solidFill>
                  <a:srgbClr val="FF0000"/>
                </a:solidFill>
              </a:rPr>
              <a:t>EVM</a:t>
            </a:r>
            <a:r>
              <a:rPr lang="en-US" sz="1400"/>
              <a:t> – Ethereum Virtual Machine.</a:t>
            </a:r>
          </a:p>
          <a:p>
            <a:pPr marL="285750" indent="-285750">
              <a:buFont typeface="Arial" panose="020B0604020202020204" pitchFamily="34" charset="0"/>
              <a:buChar char="•"/>
            </a:pPr>
            <a:r>
              <a:rPr lang="en-US" sz="1400" b="1">
                <a:solidFill>
                  <a:srgbClr val="FF0000"/>
                </a:solidFill>
              </a:rPr>
              <a:t>Miners</a:t>
            </a:r>
            <a:r>
              <a:rPr lang="en-US" sz="1400"/>
              <a:t> and </a:t>
            </a:r>
            <a:r>
              <a:rPr lang="en-US" sz="1400" b="1">
                <a:solidFill>
                  <a:srgbClr val="FF0000"/>
                </a:solidFill>
              </a:rPr>
              <a:t>validators</a:t>
            </a:r>
            <a:r>
              <a:rPr lang="en-US" sz="1400"/>
              <a:t> who participate in operating the Ethereum network, usually by mining, earn ETH rewards for their contributions</a:t>
            </a:r>
          </a:p>
        </p:txBody>
      </p:sp>
      <p:sp>
        <p:nvSpPr>
          <p:cNvPr id="5" name="TextBox 4">
            <a:extLst>
              <a:ext uri="{FF2B5EF4-FFF2-40B4-BE49-F238E27FC236}">
                <a16:creationId xmlns:a16="http://schemas.microsoft.com/office/drawing/2014/main" id="{D9804324-E892-3349-8105-5DD96541FC7E}"/>
              </a:ext>
            </a:extLst>
          </p:cNvPr>
          <p:cNvSpPr txBox="1"/>
          <p:nvPr/>
        </p:nvSpPr>
        <p:spPr>
          <a:xfrm>
            <a:off x="6392007" y="1169551"/>
            <a:ext cx="2751993" cy="2646878"/>
          </a:xfrm>
          <a:prstGeom prst="rect">
            <a:avLst/>
          </a:prstGeom>
          <a:noFill/>
        </p:spPr>
        <p:txBody>
          <a:bodyPr wrap="square" rtlCol="0">
            <a:spAutoFit/>
          </a:bodyPr>
          <a:lstStyle/>
          <a:p>
            <a:r>
              <a:rPr lang="en-US" sz="1400" b="1">
                <a:solidFill>
                  <a:srgbClr val="00B050"/>
                </a:solidFill>
              </a:rPr>
              <a:t>Programming languages used in Ethereum:</a:t>
            </a:r>
          </a:p>
          <a:p>
            <a:endParaRPr lang="en-US" sz="1400"/>
          </a:p>
          <a:p>
            <a:pPr marL="285750" indent="-285750">
              <a:buFont typeface="Arial" panose="020B0604020202020204" pitchFamily="34" charset="0"/>
              <a:buChar char="•"/>
            </a:pPr>
            <a:r>
              <a:rPr lang="en-US" sz="1400" b="1">
                <a:solidFill>
                  <a:srgbClr val="FF0000"/>
                </a:solidFill>
              </a:rPr>
              <a:t>Vyper</a:t>
            </a:r>
            <a:r>
              <a:rPr lang="en-US" sz="1400"/>
              <a:t> – similar to Python</a:t>
            </a:r>
          </a:p>
          <a:p>
            <a:pPr marL="285750" indent="-285750">
              <a:buFont typeface="Arial" panose="020B0604020202020204" pitchFamily="34" charset="0"/>
              <a:buChar char="•"/>
            </a:pPr>
            <a:r>
              <a:rPr lang="en-US" sz="1400" b="1">
                <a:solidFill>
                  <a:srgbClr val="FF0000"/>
                </a:solidFill>
              </a:rPr>
              <a:t>Solidity</a:t>
            </a:r>
            <a:r>
              <a:rPr lang="en-US" sz="1400"/>
              <a:t> – similar to JavaScript</a:t>
            </a:r>
          </a:p>
          <a:p>
            <a:pPr marL="285750" indent="-285750">
              <a:buFont typeface="Arial" panose="020B0604020202020204" pitchFamily="34" charset="0"/>
              <a:buChar char="•"/>
            </a:pPr>
            <a:r>
              <a:rPr lang="en-US" sz="1400" b="1">
                <a:solidFill>
                  <a:srgbClr val="FF0000"/>
                </a:solidFill>
              </a:rPr>
              <a:t>Serpent</a:t>
            </a:r>
            <a:r>
              <a:rPr lang="en-US" sz="1400"/>
              <a:t> – similar to Python, not recommended</a:t>
            </a:r>
          </a:p>
          <a:p>
            <a:pPr marL="285750" indent="-285750">
              <a:buFont typeface="Arial" panose="020B0604020202020204" pitchFamily="34" charset="0"/>
              <a:buChar char="•"/>
            </a:pPr>
            <a:r>
              <a:rPr lang="en-US" sz="1400" b="1">
                <a:solidFill>
                  <a:srgbClr val="FF0000"/>
                </a:solidFill>
              </a:rPr>
              <a:t>LLL</a:t>
            </a:r>
            <a:r>
              <a:rPr lang="en-US" sz="1400"/>
              <a:t> (Lisp-Like Language)</a:t>
            </a:r>
          </a:p>
          <a:p>
            <a:endParaRPr lang="en-US" sz="1400"/>
          </a:p>
          <a:p>
            <a:r>
              <a:rPr lang="en-US" sz="1000">
                <a:hlinkClick r:id="rId6"/>
              </a:rPr>
              <a:t>https://merunasgrincalaitis.medium.com/dont-code-another-smart-contract-without-understanding-the-4-languages-in-10-minutes-first-1c2dea165fcf</a:t>
            </a:r>
            <a:endParaRPr lang="en-US" sz="1000"/>
          </a:p>
        </p:txBody>
      </p:sp>
      <p:cxnSp>
        <p:nvCxnSpPr>
          <p:cNvPr id="6" name="Straight Connector 5">
            <a:extLst>
              <a:ext uri="{FF2B5EF4-FFF2-40B4-BE49-F238E27FC236}">
                <a16:creationId xmlns:a16="http://schemas.microsoft.com/office/drawing/2014/main" id="{08CAECF4-5AEF-3318-AAE0-57CF41E32657}"/>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35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2F8D46-DC83-D045-9D9B-40F1BCC708BD}"/>
              </a:ext>
            </a:extLst>
          </p:cNvPr>
          <p:cNvSpPr txBox="1"/>
          <p:nvPr/>
        </p:nvSpPr>
        <p:spPr>
          <a:xfrm>
            <a:off x="3886199" y="101843"/>
            <a:ext cx="5257801" cy="4939814"/>
          </a:xfrm>
          <a:prstGeom prst="rect">
            <a:avLst/>
          </a:prstGeom>
          <a:noFill/>
        </p:spPr>
        <p:txBody>
          <a:bodyPr wrap="square" rtlCol="0">
            <a:spAutoFit/>
          </a:bodyPr>
          <a:lstStyle/>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pragma solidity &gt;= 0.7.0 &lt;0.8.0;</a:t>
            </a:r>
          </a:p>
          <a:p>
            <a:endParaRPr lang="en-US" sz="9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contract Coin {</a:t>
            </a: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The keyword "public" makes variables</a:t>
            </a: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accessible from other contracts</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address public minter;</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mapping (address =&gt; uint) public balances;</a:t>
            </a:r>
          </a:p>
          <a:p>
            <a:endParaRPr lang="en-US" sz="9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Events allow clients to react to specific</a:t>
            </a: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contract changes you declare</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event Sent (address from, address to, uint amount);</a:t>
            </a:r>
          </a:p>
          <a:p>
            <a:endParaRPr lang="en-US" sz="9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Constructor code is only run when the contract</a:t>
            </a: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is created</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constructor() public {</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minter = msg.sender;</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a:t>
            </a:r>
          </a:p>
          <a:p>
            <a:endParaRPr lang="en-US" sz="9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Sends an amount of newly created coins to an address</a:t>
            </a: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Can only be called by the contract creator</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function mint(address receiver, uint amount) public {</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require(msg.sender == minter);</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require(amount &lt; 1e60);</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balances[receiver] += amount;</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a:t>
            </a:r>
          </a:p>
          <a:p>
            <a:endParaRPr lang="en-US" sz="900">
              <a:solidFill>
                <a:srgbClr val="00B0F0"/>
              </a:solidFill>
              <a:latin typeface="Menlo" panose="020B0609030804020204" pitchFamily="49" charset="0"/>
              <a:ea typeface="Menlo" panose="020B0609030804020204" pitchFamily="49" charset="0"/>
              <a:cs typeface="Menlo" panose="020B0609030804020204" pitchFamily="49" charset="0"/>
            </a:endParaRP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Sends an amount of existing coins</a:t>
            </a:r>
          </a:p>
          <a:p>
            <a:r>
              <a:rPr lang="en-US" sz="900">
                <a:solidFill>
                  <a:srgbClr val="00B050"/>
                </a:solidFill>
                <a:latin typeface="Menlo" panose="020B0609030804020204" pitchFamily="49" charset="0"/>
                <a:ea typeface="Menlo" panose="020B0609030804020204" pitchFamily="49" charset="0"/>
                <a:cs typeface="Menlo" panose="020B0609030804020204" pitchFamily="49" charset="0"/>
              </a:rPr>
              <a:t>    // from any caller to an address</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function send(address receiver, uint amount) public {</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require(amount &lt;= balances[msg.sender], "Insufficient balance.");</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balances[msg.sender] -= amount;</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balances[receiver] += amount;</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emit Sent (msg.sender, receiver, amount);</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    }</a:t>
            </a:r>
          </a:p>
          <a:p>
            <a:r>
              <a:rPr lang="en-US" sz="900">
                <a:solidFill>
                  <a:srgbClr val="00B0F0"/>
                </a:solidFill>
                <a:latin typeface="Menlo" panose="020B0609030804020204" pitchFamily="49" charset="0"/>
                <a:ea typeface="Menlo" panose="020B0609030804020204" pitchFamily="49" charset="0"/>
                <a:cs typeface="Menlo" panose="020B0609030804020204" pitchFamily="49" charset="0"/>
              </a:rPr>
              <a:t>}</a:t>
            </a:r>
          </a:p>
        </p:txBody>
      </p:sp>
      <p:sp>
        <p:nvSpPr>
          <p:cNvPr id="3" name="TextBox 2">
            <a:extLst>
              <a:ext uri="{FF2B5EF4-FFF2-40B4-BE49-F238E27FC236}">
                <a16:creationId xmlns:a16="http://schemas.microsoft.com/office/drawing/2014/main" id="{497A80FD-629D-4E44-83DC-8D0E0E42321E}"/>
              </a:ext>
            </a:extLst>
          </p:cNvPr>
          <p:cNvSpPr txBox="1"/>
          <p:nvPr/>
        </p:nvSpPr>
        <p:spPr>
          <a:xfrm>
            <a:off x="112734" y="523220"/>
            <a:ext cx="3682651" cy="4401205"/>
          </a:xfrm>
          <a:prstGeom prst="rect">
            <a:avLst/>
          </a:prstGeom>
          <a:noFill/>
        </p:spPr>
        <p:txBody>
          <a:bodyPr wrap="square" rtlCol="0">
            <a:spAutoFit/>
          </a:bodyPr>
          <a:lstStyle/>
          <a:p>
            <a:r>
              <a:rPr lang="en-US" sz="1400" b="1">
                <a:solidFill>
                  <a:srgbClr val="FF0000"/>
                </a:solidFill>
              </a:rPr>
              <a:t>Solidity</a:t>
            </a:r>
            <a:r>
              <a:rPr lang="en-US" sz="1400"/>
              <a:t> – programming language for writing Smart Contracts:</a:t>
            </a:r>
          </a:p>
          <a:p>
            <a:r>
              <a:rPr lang="en-US" sz="1400"/>
              <a:t> - </a:t>
            </a:r>
            <a:r>
              <a:rPr lang="en-US" sz="1400">
                <a:hlinkClick r:id="rId2"/>
              </a:rPr>
              <a:t>https://en.wikipedia.org/wiki/Solidity</a:t>
            </a:r>
            <a:r>
              <a:rPr lang="en-US" sz="1400"/>
              <a:t> </a:t>
            </a:r>
          </a:p>
          <a:p>
            <a:r>
              <a:rPr lang="en-US" sz="1400"/>
              <a:t> - </a:t>
            </a:r>
            <a:r>
              <a:rPr lang="en-US" sz="1400">
                <a:hlinkClick r:id="rId3"/>
              </a:rPr>
              <a:t>https://ethereum.org/en/developers/</a:t>
            </a:r>
            <a:endParaRPr lang="en-US" sz="1400"/>
          </a:p>
          <a:p>
            <a:r>
              <a:rPr lang="en-US" sz="1400"/>
              <a:t> - </a:t>
            </a:r>
            <a:r>
              <a:rPr lang="en-US" sz="1400">
                <a:hlinkClick r:id="rId4"/>
              </a:rPr>
              <a:t>https://github.com/ethereum/solidity</a:t>
            </a:r>
            <a:endParaRPr lang="en-US" sz="1400"/>
          </a:p>
          <a:p>
            <a:endParaRPr lang="en-US" sz="1400"/>
          </a:p>
          <a:p>
            <a:r>
              <a:rPr lang="en-US" sz="1400" b="1">
                <a:solidFill>
                  <a:srgbClr val="FF0000"/>
                </a:solidFill>
              </a:rPr>
              <a:t>Solidity</a:t>
            </a:r>
            <a:r>
              <a:rPr lang="en-US" sz="1400"/>
              <a:t> is very similar to JavaScript  programming language.</a:t>
            </a:r>
          </a:p>
          <a:p>
            <a:endParaRPr lang="en-US" sz="1400"/>
          </a:p>
          <a:p>
            <a:r>
              <a:rPr lang="en-US" sz="1400"/>
              <a:t>A </a:t>
            </a:r>
            <a:r>
              <a:rPr lang="en-US" sz="1400" b="1">
                <a:solidFill>
                  <a:srgbClr val="FF0000"/>
                </a:solidFill>
              </a:rPr>
              <a:t>contract</a:t>
            </a:r>
            <a:r>
              <a:rPr lang="en-US" sz="1400"/>
              <a:t> in Solidity is similar to a </a:t>
            </a:r>
            <a:r>
              <a:rPr lang="en-US" sz="1400" b="1">
                <a:solidFill>
                  <a:srgbClr val="00B050"/>
                </a:solidFill>
              </a:rPr>
              <a:t>class</a:t>
            </a:r>
            <a:r>
              <a:rPr lang="en-US" sz="1400"/>
              <a:t>,  and a </a:t>
            </a:r>
            <a:r>
              <a:rPr lang="en-US" sz="1400" b="1">
                <a:solidFill>
                  <a:srgbClr val="FF0000"/>
                </a:solidFill>
              </a:rPr>
              <a:t>deployed contract</a:t>
            </a:r>
            <a:r>
              <a:rPr lang="en-US" sz="1400"/>
              <a:t> is similar to an </a:t>
            </a:r>
            <a:r>
              <a:rPr lang="en-US" sz="1400" b="1">
                <a:solidFill>
                  <a:srgbClr val="00B050"/>
                </a:solidFill>
              </a:rPr>
              <a:t>instance of a class (an object) in JavaScript</a:t>
            </a:r>
            <a:r>
              <a:rPr lang="en-US" sz="1400"/>
              <a:t>.</a:t>
            </a:r>
          </a:p>
          <a:p>
            <a:endParaRPr lang="en-US" sz="1400"/>
          </a:p>
          <a:p>
            <a:r>
              <a:rPr lang="en-US" sz="1400"/>
              <a:t>You can create your own contacts/classes as you like. You can think of all kinds of variables and methods inside those contracts. For example, you can make a contract for shipping something. Or for making payments. You can create your own contacts for </a:t>
            </a:r>
            <a:r>
              <a:rPr lang="en-US" sz="1400" b="1">
                <a:solidFill>
                  <a:srgbClr val="00B050"/>
                </a:solidFill>
              </a:rPr>
              <a:t>coins, tokens, distributed apps, your own blockchains</a:t>
            </a:r>
            <a:r>
              <a:rPr lang="en-US" sz="1400"/>
              <a:t>, etc. </a:t>
            </a:r>
          </a:p>
        </p:txBody>
      </p:sp>
      <p:sp>
        <p:nvSpPr>
          <p:cNvPr id="4" name="TextBox 3">
            <a:extLst>
              <a:ext uri="{FF2B5EF4-FFF2-40B4-BE49-F238E27FC236}">
                <a16:creationId xmlns:a16="http://schemas.microsoft.com/office/drawing/2014/main" id="{76392817-44A4-1849-BD2D-16635017A12F}"/>
              </a:ext>
            </a:extLst>
          </p:cNvPr>
          <p:cNvSpPr txBox="1"/>
          <p:nvPr/>
        </p:nvSpPr>
        <p:spPr>
          <a:xfrm>
            <a:off x="0" y="0"/>
            <a:ext cx="1817914" cy="523220"/>
          </a:xfrm>
          <a:prstGeom prst="rect">
            <a:avLst/>
          </a:prstGeom>
          <a:noFill/>
        </p:spPr>
        <p:txBody>
          <a:bodyPr wrap="square" rtlCol="0">
            <a:spAutoFit/>
          </a:bodyPr>
          <a:lstStyle/>
          <a:p>
            <a:r>
              <a:rPr lang="en-US" sz="2800" b="1"/>
              <a:t>Solidity</a:t>
            </a:r>
            <a:endParaRPr lang="en-US" sz="2800"/>
          </a:p>
        </p:txBody>
      </p:sp>
      <p:cxnSp>
        <p:nvCxnSpPr>
          <p:cNvPr id="5" name="Straight Connector 4">
            <a:extLst>
              <a:ext uri="{FF2B5EF4-FFF2-40B4-BE49-F238E27FC236}">
                <a16:creationId xmlns:a16="http://schemas.microsoft.com/office/drawing/2014/main" id="{32E1FD1D-39B0-F4FA-5CC8-F7F05FCC37C4}"/>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63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AB64BC-25A6-F04E-AE76-6C4FC253A227}"/>
              </a:ext>
            </a:extLst>
          </p:cNvPr>
          <p:cNvSpPr txBox="1"/>
          <p:nvPr/>
        </p:nvSpPr>
        <p:spPr>
          <a:xfrm>
            <a:off x="0" y="43154"/>
            <a:ext cx="4509856" cy="523220"/>
          </a:xfrm>
          <a:prstGeom prst="rect">
            <a:avLst/>
          </a:prstGeom>
          <a:noFill/>
        </p:spPr>
        <p:txBody>
          <a:bodyPr wrap="square" rtlCol="0">
            <a:spAutoFit/>
          </a:bodyPr>
          <a:lstStyle/>
          <a:p>
            <a:r>
              <a:rPr lang="en-US" sz="2800" b="1"/>
              <a:t>Blockchain mining hardware</a:t>
            </a:r>
          </a:p>
        </p:txBody>
      </p:sp>
      <p:sp>
        <p:nvSpPr>
          <p:cNvPr id="3" name="TextBox 2">
            <a:extLst>
              <a:ext uri="{FF2B5EF4-FFF2-40B4-BE49-F238E27FC236}">
                <a16:creationId xmlns:a16="http://schemas.microsoft.com/office/drawing/2014/main" id="{B2667CE6-D78E-BE4F-918D-4B3772F953FF}"/>
              </a:ext>
            </a:extLst>
          </p:cNvPr>
          <p:cNvSpPr txBox="1"/>
          <p:nvPr/>
        </p:nvSpPr>
        <p:spPr>
          <a:xfrm>
            <a:off x="6294269" y="1870414"/>
            <a:ext cx="2710224" cy="1815882"/>
          </a:xfrm>
          <a:prstGeom prst="rect">
            <a:avLst/>
          </a:prstGeom>
          <a:noFill/>
        </p:spPr>
        <p:txBody>
          <a:bodyPr wrap="square" rtlCol="0">
            <a:spAutoFit/>
          </a:bodyPr>
          <a:lstStyle/>
          <a:p>
            <a:r>
              <a:rPr lang="en-US" sz="1400"/>
              <a:t>Bitmain, one of the world’s largest bitcoin mining rig manufacturers, has launched the </a:t>
            </a:r>
            <a:r>
              <a:rPr lang="en-US" sz="1400" b="1">
                <a:solidFill>
                  <a:srgbClr val="FF0000"/>
                </a:solidFill>
              </a:rPr>
              <a:t>Antminer S19 Pro+ Hyd.</a:t>
            </a:r>
          </a:p>
          <a:p>
            <a:r>
              <a:rPr lang="en-US" sz="1400"/>
              <a:t>This new mining machine will have a hashrate of 198 TH/s (Tera-Hash/sec) and consume 5.5 KW. It uses liquid cooling.</a:t>
            </a:r>
          </a:p>
        </p:txBody>
      </p:sp>
      <p:pic>
        <p:nvPicPr>
          <p:cNvPr id="1026" name="Picture 2" descr="Bitcoin Mining Noise Drives Neighbors Nuts—a Giant Dentist Drill That Won&amp;#39;t  Stop - WSJ">
            <a:extLst>
              <a:ext uri="{FF2B5EF4-FFF2-40B4-BE49-F238E27FC236}">
                <a16:creationId xmlns:a16="http://schemas.microsoft.com/office/drawing/2014/main" id="{976DB567-6D0E-B342-926C-5891800BD1B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835" y="1974282"/>
            <a:ext cx="3062686" cy="30626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DAE11A0-7A1E-EB4E-853B-A1D1B6B28F0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49374" y="194921"/>
            <a:ext cx="1689292" cy="1463398"/>
          </a:xfrm>
          <a:prstGeom prst="rect">
            <a:avLst/>
          </a:prstGeom>
        </p:spPr>
      </p:pic>
      <p:pic>
        <p:nvPicPr>
          <p:cNvPr id="5" name="Picture 4">
            <a:extLst>
              <a:ext uri="{FF2B5EF4-FFF2-40B4-BE49-F238E27FC236}">
                <a16:creationId xmlns:a16="http://schemas.microsoft.com/office/drawing/2014/main" id="{FF775F76-DAB8-5D4D-BFA9-D7DC4686F9F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08242" y="2571750"/>
            <a:ext cx="1603227" cy="1057325"/>
          </a:xfrm>
          <a:prstGeom prst="rect">
            <a:avLst/>
          </a:prstGeom>
        </p:spPr>
      </p:pic>
      <p:sp>
        <p:nvSpPr>
          <p:cNvPr id="6" name="TextBox 5">
            <a:extLst>
              <a:ext uri="{FF2B5EF4-FFF2-40B4-BE49-F238E27FC236}">
                <a16:creationId xmlns:a16="http://schemas.microsoft.com/office/drawing/2014/main" id="{5FC0A24A-2734-9949-8332-EFF49EC6E10C}"/>
              </a:ext>
            </a:extLst>
          </p:cNvPr>
          <p:cNvSpPr txBox="1"/>
          <p:nvPr/>
        </p:nvSpPr>
        <p:spPr>
          <a:xfrm>
            <a:off x="95100" y="726403"/>
            <a:ext cx="5546650" cy="1169551"/>
          </a:xfrm>
          <a:prstGeom prst="rect">
            <a:avLst/>
          </a:prstGeom>
          <a:noFill/>
        </p:spPr>
        <p:txBody>
          <a:bodyPr wrap="square" rtlCol="0">
            <a:spAutoFit/>
          </a:bodyPr>
          <a:lstStyle/>
          <a:p>
            <a:r>
              <a:rPr lang="en-US" sz="1400" b="1">
                <a:solidFill>
                  <a:srgbClr val="FF0000"/>
                </a:solidFill>
              </a:rPr>
              <a:t>ASIC = Application-Specific Integrated Circuit.</a:t>
            </a:r>
          </a:p>
          <a:p>
            <a:r>
              <a:rPr lang="en-US" sz="1400"/>
              <a:t>Your regular computer can calculate at speeds ~ 2 Kilo-hashes per second.</a:t>
            </a:r>
          </a:p>
          <a:p>
            <a:r>
              <a:rPr lang="en-US" sz="1400"/>
              <a:t>The specialized devices (an ASIC bitcoin miner) - will do 200 Terahashes per second (1 Terahash = 1 trillion hashes) while consuming 5.5KWatts of electricity.</a:t>
            </a:r>
          </a:p>
        </p:txBody>
      </p:sp>
      <p:cxnSp>
        <p:nvCxnSpPr>
          <p:cNvPr id="7" name="Straight Connector 6">
            <a:extLst>
              <a:ext uri="{FF2B5EF4-FFF2-40B4-BE49-F238E27FC236}">
                <a16:creationId xmlns:a16="http://schemas.microsoft.com/office/drawing/2014/main" id="{8B1DCC04-2A08-7636-75EE-4EC1E5C896EC}"/>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791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DC20C-FDFA-E342-BB93-01657E67DA97}"/>
              </a:ext>
            </a:extLst>
          </p:cNvPr>
          <p:cNvSpPr txBox="1"/>
          <p:nvPr/>
        </p:nvSpPr>
        <p:spPr>
          <a:xfrm>
            <a:off x="31750" y="902918"/>
            <a:ext cx="4994787" cy="3970318"/>
          </a:xfrm>
          <a:prstGeom prst="rect">
            <a:avLst/>
          </a:prstGeom>
          <a:noFill/>
        </p:spPr>
        <p:txBody>
          <a:bodyPr wrap="square" rtlCol="0">
            <a:spAutoFit/>
          </a:bodyPr>
          <a:lstStyle/>
          <a:p>
            <a:pPr marL="285750" indent="-285750">
              <a:buFont typeface="Arial" panose="020B0604020202020204" pitchFamily="34" charset="0"/>
              <a:buChar char="•"/>
            </a:pPr>
            <a:r>
              <a:rPr lang="en-US" sz="1400"/>
              <a:t>Solana is a public blockchain platform</a:t>
            </a:r>
          </a:p>
          <a:p>
            <a:pPr marL="285750" indent="-285750">
              <a:buFont typeface="Arial" panose="020B0604020202020204" pitchFamily="34" charset="0"/>
              <a:buChar char="•"/>
            </a:pPr>
            <a:r>
              <a:rPr lang="en-US" sz="1400"/>
              <a:t>Very fast: 50,000/sec (vs 15 ETH or 7 BTC)</a:t>
            </a:r>
          </a:p>
          <a:p>
            <a:pPr marL="285750" indent="-285750">
              <a:buFont typeface="Arial" panose="020B0604020202020204" pitchFamily="34" charset="0"/>
              <a:buChar char="•"/>
            </a:pPr>
            <a:r>
              <a:rPr lang="en-US" sz="1400"/>
              <a:t>Very cheap: 0.00025 per transaction (vs $2-$50 for ETH,BTC)</a:t>
            </a:r>
          </a:p>
          <a:p>
            <a:pPr marL="285750" indent="-285750">
              <a:buFont typeface="Arial" panose="020B0604020202020204" pitchFamily="34" charset="0"/>
              <a:buChar char="•"/>
            </a:pPr>
            <a:r>
              <a:rPr lang="en-US" sz="1400"/>
              <a:t>Initial – 2019, growing very fast</a:t>
            </a:r>
          </a:p>
          <a:p>
            <a:pPr marL="285750" indent="-285750">
              <a:buFont typeface="Arial" panose="020B0604020202020204" pitchFamily="34" charset="0"/>
              <a:buChar char="•"/>
            </a:pPr>
            <a:r>
              <a:rPr lang="en-US" sz="1400"/>
              <a:t>Written in Rust, developer friendly</a:t>
            </a:r>
          </a:p>
          <a:p>
            <a:pPr marL="285750" indent="-285750">
              <a:buFont typeface="Arial" panose="020B0604020202020204" pitchFamily="34" charset="0"/>
              <a:buChar char="•"/>
            </a:pPr>
            <a:r>
              <a:rPr lang="en-US" sz="1400"/>
              <a:t>It achieves consensus using the proof of stake mechanism. </a:t>
            </a:r>
          </a:p>
          <a:p>
            <a:pPr marL="285750" indent="-285750">
              <a:buFont typeface="Arial" panose="020B0604020202020204" pitchFamily="34" charset="0"/>
              <a:buChar char="•"/>
            </a:pPr>
            <a:r>
              <a:rPr lang="en-US" sz="1400"/>
              <a:t>Its internal cryptocurrency is SOL (Symbol: ◎) </a:t>
            </a:r>
          </a:p>
          <a:p>
            <a:pPr marL="285750" indent="-285750">
              <a:buFont typeface="Arial" panose="020B0604020202020204" pitchFamily="34" charset="0"/>
              <a:buChar char="•"/>
            </a:pPr>
            <a:r>
              <a:rPr lang="en-US" sz="1400"/>
              <a:t>Developer(s): Solana Labs &amp; Solana Foundation</a:t>
            </a:r>
          </a:p>
          <a:p>
            <a:pPr marL="285750" indent="-285750">
              <a:buFont typeface="Arial" panose="020B0604020202020204" pitchFamily="34" charset="0"/>
              <a:buChar char="•"/>
            </a:pPr>
            <a:r>
              <a:rPr lang="en-US" sz="1400"/>
              <a:t>In 2021, Bloomberg journalist Joanna Ossinger described Solana as "a potential long-term rival for Ethereum", citing superior transaction speeds and lower associated costs. </a:t>
            </a:r>
          </a:p>
          <a:p>
            <a:pPr marL="285750" indent="-285750">
              <a:buFont typeface="Arial" panose="020B0604020202020204" pitchFamily="34" charset="0"/>
              <a:buChar char="•"/>
            </a:pPr>
            <a:r>
              <a:rPr lang="en-US" sz="1400">
                <a:hlinkClick r:id="rId2"/>
              </a:rPr>
              <a:t>https://en.wikipedia.org/wiki/Solana_(blockchain_platform)</a:t>
            </a:r>
            <a:endParaRPr lang="en-US" sz="1400"/>
          </a:p>
          <a:p>
            <a:pPr marL="285750" indent="-285750">
              <a:buFont typeface="Arial" panose="020B0604020202020204" pitchFamily="34" charset="0"/>
              <a:buChar char="•"/>
            </a:pPr>
            <a:r>
              <a:rPr lang="en-US" sz="1400">
                <a:hlinkClick r:id="rId3"/>
              </a:rPr>
              <a:t>https://whitepaper.io/document/602/solana-whitepaper</a:t>
            </a:r>
            <a:endParaRPr lang="en-US" sz="1400"/>
          </a:p>
          <a:p>
            <a:pPr marL="285750" indent="-285750">
              <a:buFont typeface="Arial" panose="020B0604020202020204" pitchFamily="34" charset="0"/>
              <a:buChar char="•"/>
            </a:pPr>
            <a:r>
              <a:rPr lang="en-US" sz="1400">
                <a:hlinkClick r:id="rId4"/>
              </a:rPr>
              <a:t>https://solana.com</a:t>
            </a:r>
            <a:r>
              <a:rPr lang="en-US" sz="1400"/>
              <a:t> – </a:t>
            </a:r>
          </a:p>
          <a:p>
            <a:pPr marL="285750" indent="-285750">
              <a:buFont typeface="Arial" panose="020B0604020202020204" pitchFamily="34" charset="0"/>
              <a:buChar char="•"/>
            </a:pPr>
            <a:r>
              <a:rPr lang="en-US" sz="1400">
                <a:hlinkClick r:id="rId5"/>
              </a:rPr>
              <a:t>https://www.youtube.com/watch?v=knBQXU7fetA</a:t>
            </a:r>
            <a:r>
              <a:rPr lang="en-US" sz="1400"/>
              <a:t> – 3 min</a:t>
            </a:r>
          </a:p>
          <a:p>
            <a:pPr marL="285750" indent="-285750">
              <a:buFont typeface="Arial" panose="020B0604020202020204" pitchFamily="34" charset="0"/>
              <a:buChar char="•"/>
            </a:pPr>
            <a:r>
              <a:rPr lang="en-US" sz="1400"/>
              <a:t>Market cap: $46B (September 2021)</a:t>
            </a:r>
          </a:p>
          <a:p>
            <a:pPr marL="285750" indent="-285750">
              <a:buFont typeface="Arial" panose="020B0604020202020204" pitchFamily="34" charset="0"/>
              <a:buChar char="•"/>
            </a:pPr>
            <a:r>
              <a:rPr lang="en-US" sz="1400"/>
              <a:t>Circulating supply: 308,704,493.99 SOL (as 24th Dec 2021)</a:t>
            </a:r>
          </a:p>
          <a:p>
            <a:pPr marL="285750" indent="-285750">
              <a:buFont typeface="Arial" panose="020B0604020202020204" pitchFamily="34" charset="0"/>
              <a:buChar char="•"/>
            </a:pPr>
            <a:r>
              <a:rPr lang="en-US" sz="1400"/>
              <a:t>Exchange rate: US$203 (October 2021)</a:t>
            </a:r>
          </a:p>
        </p:txBody>
      </p:sp>
      <p:sp>
        <p:nvSpPr>
          <p:cNvPr id="3" name="TextBox 2">
            <a:extLst>
              <a:ext uri="{FF2B5EF4-FFF2-40B4-BE49-F238E27FC236}">
                <a16:creationId xmlns:a16="http://schemas.microsoft.com/office/drawing/2014/main" id="{54B3CF91-778B-6C4F-965F-8A705D333576}"/>
              </a:ext>
            </a:extLst>
          </p:cNvPr>
          <p:cNvSpPr txBox="1"/>
          <p:nvPr/>
        </p:nvSpPr>
        <p:spPr>
          <a:xfrm>
            <a:off x="31750" y="0"/>
            <a:ext cx="4540250" cy="738664"/>
          </a:xfrm>
          <a:prstGeom prst="rect">
            <a:avLst/>
          </a:prstGeom>
          <a:noFill/>
        </p:spPr>
        <p:txBody>
          <a:bodyPr wrap="square" rtlCol="0">
            <a:spAutoFit/>
          </a:bodyPr>
          <a:lstStyle/>
          <a:p>
            <a:r>
              <a:rPr lang="en-US" sz="2800" b="1"/>
              <a:t>Solana</a:t>
            </a:r>
            <a:r>
              <a:rPr lang="en-US" sz="2800"/>
              <a:t> </a:t>
            </a:r>
          </a:p>
          <a:p>
            <a:r>
              <a:rPr lang="en-US" sz="1400"/>
              <a:t>blockchain platform – using </a:t>
            </a:r>
            <a:r>
              <a:rPr lang="en-US" sz="1400" b="1">
                <a:solidFill>
                  <a:srgbClr val="00B050"/>
                </a:solidFill>
              </a:rPr>
              <a:t>Proof of Stake</a:t>
            </a:r>
            <a:r>
              <a:rPr lang="en-US" sz="1400"/>
              <a:t>, written in Rust </a:t>
            </a:r>
          </a:p>
        </p:txBody>
      </p:sp>
      <p:pic>
        <p:nvPicPr>
          <p:cNvPr id="5" name="Picture 4">
            <a:extLst>
              <a:ext uri="{FF2B5EF4-FFF2-40B4-BE49-F238E27FC236}">
                <a16:creationId xmlns:a16="http://schemas.microsoft.com/office/drawing/2014/main" id="{CF10AC7D-AA82-9E40-9C2E-C6EB14B5AAC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754169" y="178073"/>
            <a:ext cx="1114528" cy="1121182"/>
          </a:xfrm>
          <a:prstGeom prst="rect">
            <a:avLst/>
          </a:prstGeom>
        </p:spPr>
      </p:pic>
      <p:sp>
        <p:nvSpPr>
          <p:cNvPr id="6" name="TextBox 5">
            <a:extLst>
              <a:ext uri="{FF2B5EF4-FFF2-40B4-BE49-F238E27FC236}">
                <a16:creationId xmlns:a16="http://schemas.microsoft.com/office/drawing/2014/main" id="{D7C816F9-F2F6-EB4C-BE65-612259AFCCA7}"/>
              </a:ext>
            </a:extLst>
          </p:cNvPr>
          <p:cNvSpPr txBox="1"/>
          <p:nvPr/>
        </p:nvSpPr>
        <p:spPr>
          <a:xfrm>
            <a:off x="5534126" y="1869928"/>
            <a:ext cx="1979151" cy="1077218"/>
          </a:xfrm>
          <a:prstGeom prst="rect">
            <a:avLst/>
          </a:prstGeom>
          <a:noFill/>
        </p:spPr>
        <p:txBody>
          <a:bodyPr wrap="square" rtlCol="0">
            <a:spAutoFit/>
          </a:bodyPr>
          <a:lstStyle/>
          <a:p>
            <a:pPr algn="ctr"/>
            <a:r>
              <a:rPr lang="en-US" sz="1400" b="1">
                <a:solidFill>
                  <a:srgbClr val="00B050"/>
                </a:solidFill>
              </a:rPr>
              <a:t>Anatoly Yakovenko</a:t>
            </a:r>
          </a:p>
          <a:p>
            <a:pPr algn="ctr"/>
            <a:r>
              <a:rPr lang="en-US" sz="1400"/>
              <a:t>San Francisco Bay Area</a:t>
            </a:r>
          </a:p>
          <a:p>
            <a:pPr algn="ctr"/>
            <a:r>
              <a:rPr lang="en-US" sz="1200"/>
              <a:t>anatoly@solana.io</a:t>
            </a:r>
          </a:p>
          <a:p>
            <a:pPr algn="ctr"/>
            <a:r>
              <a:rPr lang="en-US" sz="1200"/>
              <a:t>https://www.linkedin.com/in/anatoly-yakovenko/</a:t>
            </a:r>
          </a:p>
        </p:txBody>
      </p:sp>
      <p:pic>
        <p:nvPicPr>
          <p:cNvPr id="9" name="Picture 8">
            <a:extLst>
              <a:ext uri="{FF2B5EF4-FFF2-40B4-BE49-F238E27FC236}">
                <a16:creationId xmlns:a16="http://schemas.microsoft.com/office/drawing/2014/main" id="{9FCD1C56-E5C4-5C46-8724-FFDF12AAD82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846710" y="137205"/>
            <a:ext cx="1353985" cy="1732723"/>
          </a:xfrm>
          <a:prstGeom prst="rect">
            <a:avLst/>
          </a:prstGeom>
        </p:spPr>
      </p:pic>
      <p:graphicFrame>
        <p:nvGraphicFramePr>
          <p:cNvPr id="11" name="Table 11">
            <a:extLst>
              <a:ext uri="{FF2B5EF4-FFF2-40B4-BE49-F238E27FC236}">
                <a16:creationId xmlns:a16="http://schemas.microsoft.com/office/drawing/2014/main" id="{8F181E6C-68B6-9C43-9077-F60B7514A1D2}"/>
              </a:ext>
            </a:extLst>
          </p:cNvPr>
          <p:cNvGraphicFramePr>
            <a:graphicFrameLocks noGrp="1"/>
          </p:cNvGraphicFramePr>
          <p:nvPr/>
        </p:nvGraphicFramePr>
        <p:xfrm>
          <a:off x="5100689" y="3602651"/>
          <a:ext cx="3785418" cy="1303020"/>
        </p:xfrm>
        <a:graphic>
          <a:graphicData uri="http://schemas.openxmlformats.org/drawingml/2006/table">
            <a:tbl>
              <a:tblPr firstRow="1" bandRow="1">
                <a:tableStyleId>{5940675A-B579-460E-94D1-54222C63F5DA}</a:tableStyleId>
              </a:tblPr>
              <a:tblGrid>
                <a:gridCol w="1261806">
                  <a:extLst>
                    <a:ext uri="{9D8B030D-6E8A-4147-A177-3AD203B41FA5}">
                      <a16:colId xmlns:a16="http://schemas.microsoft.com/office/drawing/2014/main" val="3419461450"/>
                    </a:ext>
                  </a:extLst>
                </a:gridCol>
                <a:gridCol w="1261806">
                  <a:extLst>
                    <a:ext uri="{9D8B030D-6E8A-4147-A177-3AD203B41FA5}">
                      <a16:colId xmlns:a16="http://schemas.microsoft.com/office/drawing/2014/main" val="690856478"/>
                    </a:ext>
                  </a:extLst>
                </a:gridCol>
                <a:gridCol w="1261806">
                  <a:extLst>
                    <a:ext uri="{9D8B030D-6E8A-4147-A177-3AD203B41FA5}">
                      <a16:colId xmlns:a16="http://schemas.microsoft.com/office/drawing/2014/main" val="209732166"/>
                    </a:ext>
                  </a:extLst>
                </a:gridCol>
              </a:tblGrid>
              <a:tr h="269781">
                <a:tc>
                  <a:txBody>
                    <a:bodyPr/>
                    <a:lstStyle/>
                    <a:p>
                      <a:endParaRPr lang="en-US"/>
                    </a:p>
                  </a:txBody>
                  <a:tcPr/>
                </a:tc>
                <a:tc>
                  <a:txBody>
                    <a:bodyPr/>
                    <a:lstStyle/>
                    <a:p>
                      <a:r>
                        <a:rPr lang="en-US"/>
                        <a:t>Solana</a:t>
                      </a:r>
                    </a:p>
                  </a:txBody>
                  <a:tcPr/>
                </a:tc>
                <a:tc>
                  <a:txBody>
                    <a:bodyPr/>
                    <a:lstStyle/>
                    <a:p>
                      <a:r>
                        <a:rPr lang="en-US" sz="1200"/>
                        <a:t>Ethereum</a:t>
                      </a:r>
                      <a:endParaRPr lang="en-US"/>
                    </a:p>
                  </a:txBody>
                  <a:tcPr/>
                </a:tc>
                <a:extLst>
                  <a:ext uri="{0D108BD9-81ED-4DB2-BD59-A6C34878D82A}">
                    <a16:rowId xmlns:a16="http://schemas.microsoft.com/office/drawing/2014/main" val="3636452851"/>
                  </a:ext>
                </a:extLst>
              </a:tr>
              <a:tr h="369332">
                <a:tc>
                  <a:txBody>
                    <a:bodyPr/>
                    <a:lstStyle/>
                    <a:p>
                      <a:r>
                        <a:rPr lang="en-US"/>
                        <a:t>transactions per sec</a:t>
                      </a:r>
                    </a:p>
                  </a:txBody>
                  <a:tcPr/>
                </a:tc>
                <a:tc>
                  <a:txBody>
                    <a:bodyPr/>
                    <a:lstStyle/>
                    <a:p>
                      <a:r>
                        <a:rPr lang="en-US"/>
                        <a:t>50,000</a:t>
                      </a:r>
                    </a:p>
                  </a:txBody>
                  <a:tcPr/>
                </a:tc>
                <a:tc>
                  <a:txBody>
                    <a:bodyPr/>
                    <a:lstStyle/>
                    <a:p>
                      <a:r>
                        <a:rPr lang="en-US"/>
                        <a:t>15</a:t>
                      </a:r>
                    </a:p>
                  </a:txBody>
                  <a:tcPr/>
                </a:tc>
                <a:extLst>
                  <a:ext uri="{0D108BD9-81ED-4DB2-BD59-A6C34878D82A}">
                    <a16:rowId xmlns:a16="http://schemas.microsoft.com/office/drawing/2014/main" val="628558081"/>
                  </a:ext>
                </a:extLst>
              </a:tr>
              <a:tr h="369332">
                <a:tc>
                  <a:txBody>
                    <a:bodyPr/>
                    <a:lstStyle/>
                    <a:p>
                      <a:r>
                        <a:rPr lang="en-US"/>
                        <a:t>cost per transaction</a:t>
                      </a:r>
                    </a:p>
                  </a:txBody>
                  <a:tcPr/>
                </a:tc>
                <a:tc>
                  <a:txBody>
                    <a:bodyPr/>
                    <a:lstStyle/>
                    <a:p>
                      <a:r>
                        <a:rPr lang="en-US"/>
                        <a:t>$0.00025</a:t>
                      </a:r>
                    </a:p>
                  </a:txBody>
                  <a:tcPr/>
                </a:tc>
                <a:tc>
                  <a:txBody>
                    <a:bodyPr/>
                    <a:lstStyle/>
                    <a:p>
                      <a:r>
                        <a:rPr lang="en-US"/>
                        <a:t>$70</a:t>
                      </a:r>
                    </a:p>
                  </a:txBody>
                  <a:tcPr/>
                </a:tc>
                <a:extLst>
                  <a:ext uri="{0D108BD9-81ED-4DB2-BD59-A6C34878D82A}">
                    <a16:rowId xmlns:a16="http://schemas.microsoft.com/office/drawing/2014/main" val="191679718"/>
                  </a:ext>
                </a:extLst>
              </a:tr>
            </a:tbl>
          </a:graphicData>
        </a:graphic>
      </p:graphicFrame>
      <p:cxnSp>
        <p:nvCxnSpPr>
          <p:cNvPr id="4" name="Straight Connector 3">
            <a:extLst>
              <a:ext uri="{FF2B5EF4-FFF2-40B4-BE49-F238E27FC236}">
                <a16:creationId xmlns:a16="http://schemas.microsoft.com/office/drawing/2014/main" id="{78C2CB0E-6870-2F2E-CA63-BA484C0289F8}"/>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0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9DC20C-FDFA-E342-BB93-01657E67DA97}"/>
              </a:ext>
            </a:extLst>
          </p:cNvPr>
          <p:cNvSpPr txBox="1"/>
          <p:nvPr/>
        </p:nvSpPr>
        <p:spPr>
          <a:xfrm>
            <a:off x="31750" y="1009925"/>
            <a:ext cx="5342373" cy="2677656"/>
          </a:xfrm>
          <a:prstGeom prst="rect">
            <a:avLst/>
          </a:prstGeom>
          <a:noFill/>
        </p:spPr>
        <p:txBody>
          <a:bodyPr wrap="square" rtlCol="0">
            <a:spAutoFit/>
          </a:bodyPr>
          <a:lstStyle/>
          <a:p>
            <a:pPr marL="285750" indent="-285750">
              <a:buFont typeface="Arial" panose="020B0604020202020204" pitchFamily="34" charset="0"/>
              <a:buChar char="•"/>
            </a:pPr>
            <a:r>
              <a:rPr lang="en-US" sz="1400"/>
              <a:t>Cordano is a public blockchain platform, smart contracts</a:t>
            </a:r>
          </a:p>
          <a:p>
            <a:pPr marL="285750" indent="-285750">
              <a:buFont typeface="Arial" panose="020B0604020202020204" pitchFamily="34" charset="0"/>
              <a:buChar char="•"/>
            </a:pPr>
            <a:r>
              <a:rPr lang="en-US" sz="1400"/>
              <a:t>Fast: 250 /sec (it will be Millions)</a:t>
            </a:r>
          </a:p>
          <a:p>
            <a:pPr marL="285750" indent="-285750">
              <a:buFont typeface="Arial" panose="020B0604020202020204" pitchFamily="34" charset="0"/>
              <a:buChar char="•"/>
            </a:pPr>
            <a:r>
              <a:rPr lang="en-US" sz="1400"/>
              <a:t>Relatively cheap: $0.4 per transaction (will be much lower soon)</a:t>
            </a:r>
          </a:p>
          <a:p>
            <a:pPr marL="285750" indent="-285750">
              <a:buFont typeface="Arial" panose="020B0604020202020204" pitchFamily="34" charset="0"/>
              <a:buChar char="•"/>
            </a:pPr>
            <a:r>
              <a:rPr lang="en-US" sz="1400"/>
              <a:t>Initial – 2017, growing very fast</a:t>
            </a:r>
          </a:p>
          <a:p>
            <a:pPr marL="285750" indent="-285750">
              <a:buFont typeface="Arial" panose="020B0604020202020204" pitchFamily="34" charset="0"/>
              <a:buChar char="•"/>
            </a:pPr>
            <a:r>
              <a:rPr lang="en-US" sz="1400"/>
              <a:t>Written in Haskell, developer friendly</a:t>
            </a:r>
          </a:p>
          <a:p>
            <a:pPr marL="285750" indent="-285750">
              <a:buFont typeface="Arial" panose="020B0604020202020204" pitchFamily="34" charset="0"/>
              <a:buChar char="•"/>
            </a:pPr>
            <a:r>
              <a:rPr lang="en-US" sz="1400"/>
              <a:t>It achieves consensus using the PoS (Proof of Stake) mechanism</a:t>
            </a:r>
          </a:p>
          <a:p>
            <a:pPr marL="285750" indent="-285750">
              <a:buFont typeface="Arial" panose="020B0604020202020204" pitchFamily="34" charset="0"/>
              <a:buChar char="•"/>
            </a:pPr>
            <a:r>
              <a:rPr lang="en-US" sz="1400"/>
              <a:t>Its internal cryptocurrency is ADA</a:t>
            </a:r>
          </a:p>
          <a:p>
            <a:pPr marL="285750" indent="-285750">
              <a:buFont typeface="Arial" panose="020B0604020202020204" pitchFamily="34" charset="0"/>
              <a:buChar char="•"/>
            </a:pPr>
            <a:r>
              <a:rPr lang="en-US" sz="1400"/>
              <a:t>Developer(s): Charles Hoskinson, Ethereum co-founder</a:t>
            </a:r>
          </a:p>
          <a:p>
            <a:pPr marL="285750" indent="-285750">
              <a:buFont typeface="Arial" panose="020B0604020202020204" pitchFamily="34" charset="0"/>
              <a:buChar char="•"/>
            </a:pPr>
            <a:r>
              <a:rPr lang="en-US" sz="1400"/>
              <a:t>Cordano is named after famous italian scientist Gerolamo Cardano (1501-1576)</a:t>
            </a:r>
          </a:p>
          <a:p>
            <a:pPr marL="285750" indent="-285750">
              <a:buFont typeface="Arial" panose="020B0604020202020204" pitchFamily="34" charset="0"/>
              <a:buChar char="•"/>
            </a:pPr>
            <a:r>
              <a:rPr lang="en-US" sz="1400"/>
              <a:t>ADA is named after Ada Lovelace (1815-1852) - English mathematician and writer</a:t>
            </a:r>
          </a:p>
        </p:txBody>
      </p:sp>
      <p:sp>
        <p:nvSpPr>
          <p:cNvPr id="3" name="TextBox 2">
            <a:extLst>
              <a:ext uri="{FF2B5EF4-FFF2-40B4-BE49-F238E27FC236}">
                <a16:creationId xmlns:a16="http://schemas.microsoft.com/office/drawing/2014/main" id="{54B3CF91-778B-6C4F-965F-8A705D333576}"/>
              </a:ext>
            </a:extLst>
          </p:cNvPr>
          <p:cNvSpPr txBox="1"/>
          <p:nvPr/>
        </p:nvSpPr>
        <p:spPr>
          <a:xfrm>
            <a:off x="31749" y="0"/>
            <a:ext cx="4964793" cy="738664"/>
          </a:xfrm>
          <a:prstGeom prst="rect">
            <a:avLst/>
          </a:prstGeom>
          <a:noFill/>
        </p:spPr>
        <p:txBody>
          <a:bodyPr wrap="square" rtlCol="0">
            <a:spAutoFit/>
          </a:bodyPr>
          <a:lstStyle/>
          <a:p>
            <a:r>
              <a:rPr lang="en-US" sz="2800" b="1"/>
              <a:t>Cardano</a:t>
            </a:r>
            <a:r>
              <a:rPr lang="en-US" sz="2800"/>
              <a:t> </a:t>
            </a:r>
          </a:p>
          <a:p>
            <a:r>
              <a:rPr lang="en-US" sz="1400"/>
              <a:t>blockchain platform – using </a:t>
            </a:r>
            <a:r>
              <a:rPr lang="en-US" sz="1400" b="1">
                <a:solidFill>
                  <a:srgbClr val="00B050"/>
                </a:solidFill>
              </a:rPr>
              <a:t>Proof of Stake</a:t>
            </a:r>
            <a:r>
              <a:rPr lang="en-US" sz="1400"/>
              <a:t>, written in Haskell </a:t>
            </a:r>
          </a:p>
        </p:txBody>
      </p:sp>
      <p:sp>
        <p:nvSpPr>
          <p:cNvPr id="6" name="TextBox 5">
            <a:extLst>
              <a:ext uri="{FF2B5EF4-FFF2-40B4-BE49-F238E27FC236}">
                <a16:creationId xmlns:a16="http://schemas.microsoft.com/office/drawing/2014/main" id="{D7C816F9-F2F6-EB4C-BE65-612259AFCCA7}"/>
              </a:ext>
            </a:extLst>
          </p:cNvPr>
          <p:cNvSpPr txBox="1"/>
          <p:nvPr/>
        </p:nvSpPr>
        <p:spPr>
          <a:xfrm>
            <a:off x="5689497" y="1868350"/>
            <a:ext cx="1609044" cy="892552"/>
          </a:xfrm>
          <a:prstGeom prst="rect">
            <a:avLst/>
          </a:prstGeom>
          <a:noFill/>
        </p:spPr>
        <p:txBody>
          <a:bodyPr wrap="square" rtlCol="0">
            <a:spAutoFit/>
          </a:bodyPr>
          <a:lstStyle/>
          <a:p>
            <a:pPr algn="ctr"/>
            <a:r>
              <a:rPr lang="en-US" sz="1400" b="1">
                <a:solidFill>
                  <a:srgbClr val="00B050"/>
                </a:solidFill>
              </a:rPr>
              <a:t>Charles Hoskinson</a:t>
            </a:r>
          </a:p>
          <a:p>
            <a:pPr algn="ctr"/>
            <a:r>
              <a:rPr lang="en-US" sz="1400"/>
              <a:t>Colorado,</a:t>
            </a:r>
          </a:p>
          <a:p>
            <a:pPr algn="ctr"/>
            <a:r>
              <a:rPr lang="en-US" sz="1200"/>
              <a:t>Cardano Foundation based in Switzerland.</a:t>
            </a:r>
          </a:p>
        </p:txBody>
      </p:sp>
      <p:pic>
        <p:nvPicPr>
          <p:cNvPr id="4" name="Picture 3">
            <a:extLst>
              <a:ext uri="{FF2B5EF4-FFF2-40B4-BE49-F238E27FC236}">
                <a16:creationId xmlns:a16="http://schemas.microsoft.com/office/drawing/2014/main" id="{4956F842-B90A-B94E-A54E-1E52E2560A9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70735" y="366944"/>
            <a:ext cx="1298303" cy="1285962"/>
          </a:xfrm>
          <a:prstGeom prst="rect">
            <a:avLst/>
          </a:prstGeom>
        </p:spPr>
      </p:pic>
      <p:pic>
        <p:nvPicPr>
          <p:cNvPr id="7" name="Picture 6">
            <a:extLst>
              <a:ext uri="{FF2B5EF4-FFF2-40B4-BE49-F238E27FC236}">
                <a16:creationId xmlns:a16="http://schemas.microsoft.com/office/drawing/2014/main" id="{4000AD1E-5327-A24F-BA89-0EA963C0C52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44868" y="95683"/>
            <a:ext cx="1298302" cy="1753707"/>
          </a:xfrm>
          <a:prstGeom prst="rect">
            <a:avLst/>
          </a:prstGeom>
        </p:spPr>
      </p:pic>
      <p:cxnSp>
        <p:nvCxnSpPr>
          <p:cNvPr id="5" name="Straight Connector 4">
            <a:extLst>
              <a:ext uri="{FF2B5EF4-FFF2-40B4-BE49-F238E27FC236}">
                <a16:creationId xmlns:a16="http://schemas.microsoft.com/office/drawing/2014/main" id="{14A5FD32-A489-8D4A-ECBE-A4B904306E8E}"/>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23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6F8A6-ADC0-6B4F-B304-A315549652E6}"/>
              </a:ext>
            </a:extLst>
          </p:cNvPr>
          <p:cNvSpPr txBox="1"/>
          <p:nvPr/>
        </p:nvSpPr>
        <p:spPr>
          <a:xfrm>
            <a:off x="0" y="0"/>
            <a:ext cx="4106773" cy="523220"/>
          </a:xfrm>
          <a:prstGeom prst="rect">
            <a:avLst/>
          </a:prstGeom>
          <a:noFill/>
        </p:spPr>
        <p:txBody>
          <a:bodyPr wrap="square" rtlCol="0">
            <a:spAutoFit/>
          </a:bodyPr>
          <a:lstStyle/>
          <a:p>
            <a:r>
              <a:rPr lang="en-US" sz="2800" b="1"/>
              <a:t>Concensus Mechanisms</a:t>
            </a:r>
          </a:p>
        </p:txBody>
      </p:sp>
      <p:sp>
        <p:nvSpPr>
          <p:cNvPr id="3" name="TextBox 2">
            <a:extLst>
              <a:ext uri="{FF2B5EF4-FFF2-40B4-BE49-F238E27FC236}">
                <a16:creationId xmlns:a16="http://schemas.microsoft.com/office/drawing/2014/main" id="{8047A00E-C330-0C43-9BD5-FD53537969C7}"/>
              </a:ext>
            </a:extLst>
          </p:cNvPr>
          <p:cNvSpPr txBox="1"/>
          <p:nvPr/>
        </p:nvSpPr>
        <p:spPr>
          <a:xfrm>
            <a:off x="246185" y="967214"/>
            <a:ext cx="7051430" cy="3262432"/>
          </a:xfrm>
          <a:prstGeom prst="rect">
            <a:avLst/>
          </a:prstGeom>
          <a:noFill/>
        </p:spPr>
        <p:txBody>
          <a:bodyPr wrap="square" rtlCol="0">
            <a:spAutoFit/>
          </a:bodyPr>
          <a:lstStyle/>
          <a:p>
            <a:pPr marL="285750" indent="-285750">
              <a:buFont typeface="Arial" panose="020B0604020202020204" pitchFamily="34" charset="0"/>
              <a:buChar char="•"/>
            </a:pPr>
            <a:r>
              <a:rPr lang="en-US" sz="1400" b="1">
                <a:solidFill>
                  <a:srgbClr val="FF0000"/>
                </a:solidFill>
              </a:rPr>
              <a:t>Proof of Work</a:t>
            </a:r>
            <a:r>
              <a:rPr lang="en-US" sz="1400"/>
              <a:t> (Bitcoin, Ethereum, ...)</a:t>
            </a:r>
            <a:br>
              <a:rPr lang="en-US" sz="1400"/>
            </a:br>
            <a:r>
              <a:rPr lang="en-US" sz="1400"/>
              <a:t>miners solve blocks, first winner is rewarded. Need fast specialized hardware (</a:t>
            </a:r>
            <a:r>
              <a:rPr lang="en-US" sz="1400" b="1">
                <a:solidFill>
                  <a:srgbClr val="00B050"/>
                </a:solidFill>
              </a:rPr>
              <a:t>ASIC miners</a:t>
            </a:r>
            <a:r>
              <a:rPr lang="en-US" sz="1400"/>
              <a:t>) and </a:t>
            </a:r>
            <a:r>
              <a:rPr lang="en-US" sz="1400" b="1">
                <a:solidFill>
                  <a:srgbClr val="00B050"/>
                </a:solidFill>
              </a:rPr>
              <a:t>use lots of electricity</a:t>
            </a:r>
            <a:r>
              <a:rPr lang="en-US" sz="1400"/>
              <a:t>. Complexity grows with time, transactions are slow. Miners consolidate their efforts (</a:t>
            </a:r>
            <a:r>
              <a:rPr lang="en-US" sz="1400" b="1">
                <a:solidFill>
                  <a:srgbClr val="00B050"/>
                </a:solidFill>
              </a:rPr>
              <a:t>mining pools, staking</a:t>
            </a:r>
            <a:r>
              <a:rPr lang="en-US" sz="1400"/>
              <a:t>) – thus leading to centralisation of miners</a:t>
            </a:r>
          </a:p>
          <a:p>
            <a:endParaRPr lang="en-US" sz="800"/>
          </a:p>
          <a:p>
            <a:pPr marL="285750" indent="-285750">
              <a:buFont typeface="Arial" panose="020B0604020202020204" pitchFamily="34" charset="0"/>
              <a:buChar char="•"/>
            </a:pPr>
            <a:r>
              <a:rPr lang="en-US" sz="1400" b="1">
                <a:solidFill>
                  <a:srgbClr val="FF0000"/>
                </a:solidFill>
              </a:rPr>
              <a:t>Proof of Stake</a:t>
            </a:r>
            <a:r>
              <a:rPr lang="en-US" sz="1400"/>
              <a:t> (Peercoin 2012), Cardano, Avalanche, Polkadot, Solana, Ethereum 2.0, ... ) </a:t>
            </a:r>
            <a:r>
              <a:rPr lang="en-US" sz="1400">
                <a:solidFill>
                  <a:srgbClr val="00B050"/>
                </a:solidFill>
              </a:rPr>
              <a:t>replaces miners with validators</a:t>
            </a:r>
            <a:r>
              <a:rPr lang="en-US" sz="1400"/>
              <a:t> who stake their coins on the network to maintain it. Proof of Stake takes </a:t>
            </a:r>
            <a:r>
              <a:rPr lang="en-US" sz="1400">
                <a:solidFill>
                  <a:srgbClr val="00B050"/>
                </a:solidFill>
              </a:rPr>
              <a:t>thousands times less electricity, and works much faster (and cheaper)</a:t>
            </a:r>
            <a:r>
              <a:rPr lang="en-US" sz="1400"/>
              <a:t>:</a:t>
            </a:r>
          </a:p>
          <a:p>
            <a:endParaRPr lang="en-US" sz="800"/>
          </a:p>
          <a:p>
            <a:endParaRPr lang="en-US" sz="800"/>
          </a:p>
          <a:p>
            <a:r>
              <a:rPr lang="en-US" sz="1400" b="1">
                <a:solidFill>
                  <a:srgbClr val="FF0000"/>
                </a:solidFill>
              </a:rPr>
              <a:t>Proof of Stake</a:t>
            </a:r>
            <a:r>
              <a:rPr lang="en-US" sz="1400"/>
              <a:t> networks in Transactions per Second (TPS): </a:t>
            </a:r>
            <a:br>
              <a:rPr lang="en-US" sz="1400"/>
            </a:br>
            <a:r>
              <a:rPr lang="en-US" sz="1400"/>
              <a:t>.. Solana – 65,000; </a:t>
            </a:r>
          </a:p>
          <a:p>
            <a:r>
              <a:rPr lang="en-US" sz="1400"/>
              <a:t>.. Cardano – 260 (projected up to 1 Mln);  </a:t>
            </a:r>
          </a:p>
          <a:p>
            <a:r>
              <a:rPr lang="en-US" sz="1400"/>
              <a:t>.. Avalanche – 4,500; </a:t>
            </a:r>
          </a:p>
          <a:p>
            <a:r>
              <a:rPr lang="en-US" sz="1400"/>
              <a:t>.. Polkadot – 167; </a:t>
            </a:r>
          </a:p>
          <a:p>
            <a:r>
              <a:rPr lang="en-US" sz="1400"/>
              <a:t>.. Ethereum 2.0 (projected) – 100,000.</a:t>
            </a:r>
          </a:p>
        </p:txBody>
      </p:sp>
      <p:cxnSp>
        <p:nvCxnSpPr>
          <p:cNvPr id="4" name="Straight Connector 3">
            <a:extLst>
              <a:ext uri="{FF2B5EF4-FFF2-40B4-BE49-F238E27FC236}">
                <a16:creationId xmlns:a16="http://schemas.microsoft.com/office/drawing/2014/main" id="{9AD20DA8-0FF9-21CC-3CD3-D8FF3C71B554}"/>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99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5AD4A-8234-3041-8291-F369A78850A2}"/>
              </a:ext>
            </a:extLst>
          </p:cNvPr>
          <p:cNvSpPr txBox="1"/>
          <p:nvPr/>
        </p:nvSpPr>
        <p:spPr>
          <a:xfrm>
            <a:off x="42460" y="503796"/>
            <a:ext cx="6219547" cy="1384995"/>
          </a:xfrm>
          <a:prstGeom prst="rect">
            <a:avLst/>
          </a:prstGeom>
          <a:noFill/>
        </p:spPr>
        <p:txBody>
          <a:bodyPr wrap="square" rtlCol="0">
            <a:spAutoFit/>
          </a:bodyPr>
          <a:lstStyle/>
          <a:p>
            <a:pPr marL="285750" indent="-285750">
              <a:buFont typeface="Arial" panose="020B0604020202020204" pitchFamily="34" charset="0"/>
              <a:buChar char="•"/>
            </a:pPr>
            <a:r>
              <a:rPr lang="en-US" sz="1400"/>
              <a:t>Cryptocurrencies</a:t>
            </a:r>
            <a:r>
              <a:rPr lang="en-US" sz="1400" b="1">
                <a:solidFill>
                  <a:srgbClr val="FF0000"/>
                </a:solidFill>
              </a:rPr>
              <a:t> failed at their main design intent of creating a distributed anonymous currency</a:t>
            </a:r>
            <a:r>
              <a:rPr lang="en-US" sz="1400"/>
              <a:t> not controlable by any government. Nowadays every crypto transaction is a taxable event in US (similar to trading stocks or bonds)</a:t>
            </a:r>
          </a:p>
          <a:p>
            <a:pPr marL="285750" indent="-285750">
              <a:buFont typeface="Arial" panose="020B0604020202020204" pitchFamily="34" charset="0"/>
              <a:buChar char="•"/>
            </a:pPr>
            <a:r>
              <a:rPr lang="en-US" sz="1400"/>
              <a:t>Crypto networks </a:t>
            </a:r>
            <a:r>
              <a:rPr lang="en-US" sz="1400" b="1">
                <a:solidFill>
                  <a:srgbClr val="FF0000"/>
                </a:solidFill>
              </a:rPr>
              <a:t>consume ~ 1% of planet's electricity</a:t>
            </a:r>
            <a:r>
              <a:rPr lang="en-US" sz="1400"/>
              <a:t> and cause electronic chips shortages (being fixed by </a:t>
            </a:r>
            <a:r>
              <a:rPr lang="en-US" sz="1400">
                <a:solidFill>
                  <a:srgbClr val="00B050"/>
                </a:solidFill>
              </a:rPr>
              <a:t>"proof of stake"</a:t>
            </a:r>
            <a:r>
              <a:rPr lang="en-US" sz="1400"/>
              <a:t>)</a:t>
            </a:r>
          </a:p>
          <a:p>
            <a:pPr marL="285750" indent="-285750">
              <a:buFont typeface="Arial" panose="020B0604020202020204" pitchFamily="34" charset="0"/>
              <a:buChar char="•"/>
            </a:pPr>
            <a:r>
              <a:rPr lang="en-US" sz="1400" b="1">
                <a:solidFill>
                  <a:srgbClr val="FF0000"/>
                </a:solidFill>
              </a:rPr>
              <a:t>Crypto networks are slow</a:t>
            </a:r>
            <a:r>
              <a:rPr lang="en-US" sz="1400"/>
              <a:t> (being fixed by </a:t>
            </a:r>
            <a:r>
              <a:rPr lang="en-US" sz="1400">
                <a:solidFill>
                  <a:srgbClr val="00B050"/>
                </a:solidFill>
              </a:rPr>
              <a:t>"proof of stake"</a:t>
            </a:r>
            <a:r>
              <a:rPr lang="en-US" sz="1400"/>
              <a:t>)</a:t>
            </a:r>
          </a:p>
        </p:txBody>
      </p:sp>
      <p:sp>
        <p:nvSpPr>
          <p:cNvPr id="4" name="Google Shape;55;p13">
            <a:extLst>
              <a:ext uri="{FF2B5EF4-FFF2-40B4-BE49-F238E27FC236}">
                <a16:creationId xmlns:a16="http://schemas.microsoft.com/office/drawing/2014/main" id="{4B4CEFCC-B813-0547-B49E-040D69CE8FB7}"/>
              </a:ext>
            </a:extLst>
          </p:cNvPr>
          <p:cNvSpPr txBox="1"/>
          <p:nvPr/>
        </p:nvSpPr>
        <p:spPr>
          <a:xfrm>
            <a:off x="5740031" y="2009192"/>
            <a:ext cx="3361509" cy="2677656"/>
          </a:xfrm>
          <a:prstGeom prst="rect">
            <a:avLst/>
          </a:prstGeom>
          <a:solidFill>
            <a:schemeClr val="accent5">
              <a:lumMod val="20000"/>
              <a:lumOff val="80000"/>
            </a:schemeClr>
          </a:solidFill>
          <a:ln>
            <a:noFill/>
          </a:ln>
        </p:spPr>
        <p:txBody>
          <a:bodyPr spcFirstLastPara="1" wrap="square" lIns="91425" tIns="45720" rIns="91425" bIns="45720" anchor="t" anchorCtr="0">
            <a:spAutoFit/>
          </a:bodyPr>
          <a:lstStyle>
            <a:defPPr marR="0" lvl="0" algn="l" rtl="0">
              <a:lnSpc>
                <a:spcPct val="100000"/>
              </a:lnSpc>
              <a:spcBef>
                <a:spcPts val="0"/>
              </a:spcBef>
              <a:spcAft>
                <a:spcPts val="0"/>
              </a:spcAft>
            </a:defPPr>
            <a:lvl1pPr marL="0" indent="0">
              <a:buNone/>
              <a:defRPr>
                <a:latin typeface="Calibri" panose="020F0502020204030204" pitchFamily="34" charset="0"/>
                <a:cs typeface="Calibri" panose="020F0502020204030204" pitchFamily="34" charset="0"/>
              </a:defRPr>
            </a:lvl1pPr>
          </a:lstStyle>
          <a:p>
            <a:r>
              <a:rPr lang="en" sz="1400" b="1">
                <a:solidFill>
                  <a:srgbClr val="00B050"/>
                </a:solidFill>
              </a:rPr>
              <a:t>Total TPS (Transactions Per Second):</a:t>
            </a:r>
            <a:endParaRPr sz="1400"/>
          </a:p>
          <a:p>
            <a:pPr marL="285750" indent="-285750">
              <a:buFont typeface="Arial" panose="020B0604020202020204" pitchFamily="34" charset="0"/>
              <a:buChar char="•"/>
            </a:pPr>
            <a:r>
              <a:rPr lang="en" sz="1400"/>
              <a:t>Solana: 65,000 </a:t>
            </a:r>
          </a:p>
          <a:p>
            <a:pPr marL="285750" indent="-285750">
              <a:buFont typeface="Arial" panose="020B0604020202020204" pitchFamily="34" charset="0"/>
              <a:buChar char="•"/>
            </a:pPr>
            <a:r>
              <a:rPr lang="en-US" sz="1400"/>
              <a:t>Ethereum: 20 (will be 100,000)</a:t>
            </a:r>
          </a:p>
          <a:p>
            <a:pPr marL="285750" indent="-285750">
              <a:buFont typeface="Arial" panose="020B0604020202020204" pitchFamily="34" charset="0"/>
              <a:buChar char="•"/>
            </a:pPr>
            <a:r>
              <a:rPr lang="en-US" sz="1400"/>
              <a:t>Cardano – 250 (will be Millions)</a:t>
            </a:r>
          </a:p>
          <a:p>
            <a:pPr marL="285750" indent="-285750">
              <a:buFont typeface="Arial" panose="020B0604020202020204" pitchFamily="34" charset="0"/>
              <a:buChar char="•"/>
            </a:pPr>
            <a:r>
              <a:rPr lang="en" sz="1400" b="1">
                <a:solidFill>
                  <a:srgbClr val="00B050"/>
                </a:solidFill>
              </a:rPr>
              <a:t>Visa: 24,000</a:t>
            </a:r>
            <a:endParaRPr sz="1400" b="1">
              <a:solidFill>
                <a:srgbClr val="00B050"/>
              </a:solidFill>
            </a:endParaRPr>
          </a:p>
          <a:p>
            <a:pPr marL="285750" indent="-285750">
              <a:buFont typeface="Arial" panose="020B0604020202020204" pitchFamily="34" charset="0"/>
              <a:buChar char="•"/>
            </a:pPr>
            <a:r>
              <a:rPr lang="en-US" sz="1400">
                <a:solidFill>
                  <a:srgbClr val="0070C0"/>
                </a:solidFill>
              </a:rPr>
              <a:t>Algorand: 1,300</a:t>
            </a:r>
            <a:endParaRPr lang="en" sz="1400">
              <a:solidFill>
                <a:srgbClr val="0070C0"/>
              </a:solidFill>
            </a:endParaRPr>
          </a:p>
          <a:p>
            <a:pPr marL="285750" indent="-285750">
              <a:buFont typeface="Arial" panose="020B0604020202020204" pitchFamily="34" charset="0"/>
              <a:buChar char="•"/>
            </a:pPr>
            <a:r>
              <a:rPr lang="en" sz="1400">
                <a:solidFill>
                  <a:srgbClr val="0070C0"/>
                </a:solidFill>
              </a:rPr>
              <a:t>Ripple: 1,500</a:t>
            </a:r>
          </a:p>
          <a:p>
            <a:pPr marL="285750" indent="-285750">
              <a:buFont typeface="Arial" panose="020B0604020202020204" pitchFamily="34" charset="0"/>
              <a:buChar char="•"/>
            </a:pPr>
            <a:r>
              <a:rPr lang="en" sz="1400">
                <a:solidFill>
                  <a:srgbClr val="0070C0"/>
                </a:solidFill>
              </a:rPr>
              <a:t>PayPal: 193</a:t>
            </a:r>
            <a:endParaRPr sz="1400">
              <a:solidFill>
                <a:srgbClr val="0070C0"/>
              </a:solidFill>
            </a:endParaRPr>
          </a:p>
          <a:p>
            <a:pPr marL="285750" indent="-285750">
              <a:buFont typeface="Arial" panose="020B0604020202020204" pitchFamily="34" charset="0"/>
              <a:buChar char="•"/>
            </a:pPr>
            <a:r>
              <a:rPr lang="en" sz="1400">
                <a:solidFill>
                  <a:srgbClr val="0070C0"/>
                </a:solidFill>
              </a:rPr>
              <a:t>Bitcoin Cash: 60</a:t>
            </a:r>
            <a:endParaRPr sz="1400">
              <a:solidFill>
                <a:srgbClr val="0070C0"/>
              </a:solidFill>
            </a:endParaRPr>
          </a:p>
          <a:p>
            <a:pPr marL="285750" indent="-285750">
              <a:buFont typeface="Arial" panose="020B0604020202020204" pitchFamily="34" charset="0"/>
              <a:buChar char="•"/>
            </a:pPr>
            <a:r>
              <a:rPr lang="en" sz="1400">
                <a:solidFill>
                  <a:srgbClr val="0070C0"/>
                </a:solidFill>
              </a:rPr>
              <a:t>Litecoin: 56</a:t>
            </a:r>
            <a:endParaRPr sz="1400">
              <a:solidFill>
                <a:srgbClr val="0070C0"/>
              </a:solidFill>
            </a:endParaRPr>
          </a:p>
          <a:p>
            <a:pPr marL="285750" indent="-285750">
              <a:buFont typeface="Arial" panose="020B0604020202020204" pitchFamily="34" charset="0"/>
              <a:buChar char="•"/>
            </a:pPr>
            <a:r>
              <a:rPr lang="en" sz="1400">
                <a:solidFill>
                  <a:srgbClr val="0070C0"/>
                </a:solidFill>
              </a:rPr>
              <a:t>Dash: 48</a:t>
            </a:r>
            <a:endParaRPr sz="1400">
              <a:solidFill>
                <a:srgbClr val="0070C0"/>
              </a:solidFill>
            </a:endParaRPr>
          </a:p>
          <a:p>
            <a:pPr marL="285750" indent="-285750">
              <a:buFont typeface="Arial" panose="020B0604020202020204" pitchFamily="34" charset="0"/>
              <a:buChar char="•"/>
            </a:pPr>
            <a:r>
              <a:rPr lang="en" sz="1400">
                <a:solidFill>
                  <a:srgbClr val="0070C0"/>
                </a:solidFill>
              </a:rPr>
              <a:t>Bitcoin: 7 (slow!!)</a:t>
            </a:r>
            <a:endParaRPr sz="1400">
              <a:solidFill>
                <a:srgbClr val="0070C0"/>
              </a:solidFill>
            </a:endParaRPr>
          </a:p>
        </p:txBody>
      </p:sp>
      <p:sp>
        <p:nvSpPr>
          <p:cNvPr id="5" name="TextBox 4">
            <a:extLst>
              <a:ext uri="{FF2B5EF4-FFF2-40B4-BE49-F238E27FC236}">
                <a16:creationId xmlns:a16="http://schemas.microsoft.com/office/drawing/2014/main" id="{8C523F50-CB18-164F-B271-8212B7632F50}"/>
              </a:ext>
            </a:extLst>
          </p:cNvPr>
          <p:cNvSpPr txBox="1"/>
          <p:nvPr/>
        </p:nvSpPr>
        <p:spPr>
          <a:xfrm>
            <a:off x="5753712" y="4657252"/>
            <a:ext cx="2979469" cy="400110"/>
          </a:xfrm>
          <a:prstGeom prst="rect">
            <a:avLst/>
          </a:prstGeom>
          <a:noFill/>
        </p:spPr>
        <p:txBody>
          <a:bodyPr wrap="square" rtlCol="0">
            <a:spAutoFit/>
          </a:bodyPr>
          <a:lstStyle/>
          <a:p>
            <a:r>
              <a:rPr lang="en-US" sz="1000">
                <a:hlinkClick r:id="rId2"/>
              </a:rPr>
              <a:t>https://www.fool.com/investing/2018/01/14/which-cryptocurrencies-have-the-fastest-transactio.aspx</a:t>
            </a:r>
            <a:r>
              <a:rPr lang="en-US" sz="1000"/>
              <a:t> - </a:t>
            </a:r>
          </a:p>
        </p:txBody>
      </p:sp>
      <p:sp>
        <p:nvSpPr>
          <p:cNvPr id="6" name="TextBox 5">
            <a:extLst>
              <a:ext uri="{FF2B5EF4-FFF2-40B4-BE49-F238E27FC236}">
                <a16:creationId xmlns:a16="http://schemas.microsoft.com/office/drawing/2014/main" id="{D51DAD28-4837-C04F-A0C7-28D6115D3579}"/>
              </a:ext>
            </a:extLst>
          </p:cNvPr>
          <p:cNvSpPr txBox="1"/>
          <p:nvPr/>
        </p:nvSpPr>
        <p:spPr>
          <a:xfrm>
            <a:off x="0" y="0"/>
            <a:ext cx="3959693" cy="523220"/>
          </a:xfrm>
          <a:prstGeom prst="rect">
            <a:avLst/>
          </a:prstGeom>
          <a:noFill/>
        </p:spPr>
        <p:txBody>
          <a:bodyPr wrap="square" rtlCol="0">
            <a:spAutoFit/>
          </a:bodyPr>
          <a:lstStyle/>
          <a:p>
            <a:r>
              <a:rPr lang="en-US" sz="2800" b="1"/>
              <a:t>Criticism of Crypto </a:t>
            </a:r>
          </a:p>
        </p:txBody>
      </p:sp>
      <p:sp>
        <p:nvSpPr>
          <p:cNvPr id="3" name="TextBox 2">
            <a:extLst>
              <a:ext uri="{FF2B5EF4-FFF2-40B4-BE49-F238E27FC236}">
                <a16:creationId xmlns:a16="http://schemas.microsoft.com/office/drawing/2014/main" id="{D354D9E5-950B-A949-8856-6A8E301D19B3}"/>
              </a:ext>
            </a:extLst>
          </p:cNvPr>
          <p:cNvSpPr txBox="1"/>
          <p:nvPr/>
        </p:nvSpPr>
        <p:spPr>
          <a:xfrm>
            <a:off x="50530" y="1868768"/>
            <a:ext cx="5306054" cy="2677656"/>
          </a:xfrm>
          <a:prstGeom prst="rect">
            <a:avLst/>
          </a:prstGeom>
          <a:noFill/>
        </p:spPr>
        <p:txBody>
          <a:bodyPr wrap="square" rtlCol="0">
            <a:spAutoFit/>
          </a:bodyPr>
          <a:lstStyle/>
          <a:p>
            <a:pPr marL="285750" indent="-285750">
              <a:buFont typeface="Arial" panose="020B0604020202020204" pitchFamily="34" charset="0"/>
              <a:buChar char="•"/>
            </a:pPr>
            <a:r>
              <a:rPr lang="en-US" sz="1400"/>
              <a:t>Crypto caused lots of </a:t>
            </a:r>
            <a:r>
              <a:rPr lang="en-US" sz="1400" b="1">
                <a:solidFill>
                  <a:srgbClr val="FF0000"/>
                </a:solidFill>
              </a:rPr>
              <a:t>fraud and criminal activity</a:t>
            </a:r>
          </a:p>
          <a:p>
            <a:pPr marL="285750" indent="-285750">
              <a:buFont typeface="Arial" panose="020B0604020202020204" pitchFamily="34" charset="0"/>
              <a:buChar char="•"/>
            </a:pPr>
            <a:r>
              <a:rPr lang="en-US" sz="1400"/>
              <a:t>Crypto is very </a:t>
            </a:r>
            <a:r>
              <a:rPr lang="en-US" sz="1400" b="1">
                <a:solidFill>
                  <a:srgbClr val="FF0000"/>
                </a:solidFill>
              </a:rPr>
              <a:t>volatile</a:t>
            </a:r>
          </a:p>
          <a:p>
            <a:pPr marL="285750" indent="-285750">
              <a:buFont typeface="Arial" panose="020B0604020202020204" pitchFamily="34" charset="0"/>
              <a:buChar char="•"/>
            </a:pPr>
            <a:r>
              <a:rPr lang="en-US" sz="1400"/>
              <a:t>Some </a:t>
            </a:r>
            <a:r>
              <a:rPr lang="en-US" sz="1400" b="1">
                <a:solidFill>
                  <a:srgbClr val="FF0000"/>
                </a:solidFill>
              </a:rPr>
              <a:t>countries prohibit crypto</a:t>
            </a:r>
            <a:r>
              <a:rPr lang="en-US" sz="1400"/>
              <a:t> (like China)</a:t>
            </a:r>
          </a:p>
          <a:p>
            <a:pPr marL="285750" indent="-285750">
              <a:buFont typeface="Arial" panose="020B0604020202020204" pitchFamily="34" charset="0"/>
              <a:buChar char="•"/>
            </a:pPr>
            <a:r>
              <a:rPr lang="en-US" sz="1400"/>
              <a:t>Billionaire John Paulson Calls Crypto </a:t>
            </a:r>
            <a:r>
              <a:rPr lang="en-US" sz="1400">
                <a:solidFill>
                  <a:srgbClr val="0070C0"/>
                </a:solidFill>
              </a:rPr>
              <a:t>"A Limited Supply of Nothing"</a:t>
            </a:r>
            <a:endParaRPr lang="en-US" sz="1400"/>
          </a:p>
          <a:p>
            <a:pPr marL="285750" indent="-285750">
              <a:buFont typeface="Arial" panose="020B0604020202020204" pitchFamily="34" charset="0"/>
              <a:buChar char="•"/>
            </a:pPr>
            <a:r>
              <a:rPr lang="en-US" sz="1400"/>
              <a:t>Billionaire Warren Buffet advises against it as well: </a:t>
            </a:r>
            <a:br>
              <a:rPr lang="en-US" sz="1400"/>
            </a:br>
            <a:r>
              <a:rPr lang="en-US" sz="1400">
                <a:solidFill>
                  <a:srgbClr val="0070C0"/>
                </a:solidFill>
              </a:rPr>
              <a:t>“It does not meet the test of a currency, ... it is not a durable </a:t>
            </a:r>
            <a:br>
              <a:rPr lang="en-US" sz="1400">
                <a:solidFill>
                  <a:srgbClr val="0070C0"/>
                </a:solidFill>
              </a:rPr>
            </a:br>
            <a:r>
              <a:rPr lang="en-US" sz="1400">
                <a:solidFill>
                  <a:srgbClr val="0070C0"/>
                </a:solidFill>
              </a:rPr>
              <a:t>  means of exchange, it's not a store of value.”</a:t>
            </a:r>
          </a:p>
          <a:p>
            <a:pPr marL="285750" indent="-285750">
              <a:buFont typeface="Arial" panose="020B0604020202020204" pitchFamily="34" charset="0"/>
              <a:buChar char="•"/>
            </a:pPr>
            <a:r>
              <a:rPr lang="en-US" sz="1400">
                <a:solidFill>
                  <a:srgbClr val="00B050"/>
                </a:solidFill>
              </a:rPr>
              <a:t>""" The world has never been fond of crypto. Famous economists have called it a </a:t>
            </a:r>
            <a:r>
              <a:rPr lang="en-US" sz="1400">
                <a:solidFill>
                  <a:srgbClr val="FF0000"/>
                </a:solidFill>
              </a:rPr>
              <a:t>Ponzi scheme</a:t>
            </a:r>
            <a:r>
              <a:rPr lang="en-US" sz="1400">
                <a:solidFill>
                  <a:srgbClr val="00B050"/>
                </a:solidFill>
              </a:rPr>
              <a:t>, notable investors have called it “</a:t>
            </a:r>
            <a:r>
              <a:rPr lang="en-US" sz="1400">
                <a:solidFill>
                  <a:srgbClr val="FF0000"/>
                </a:solidFill>
              </a:rPr>
              <a:t>rat poison squared</a:t>
            </a:r>
            <a:r>
              <a:rPr lang="en-US" sz="1400">
                <a:solidFill>
                  <a:srgbClr val="00B050"/>
                </a:solidFill>
              </a:rPr>
              <a:t>,” the Fed president described it as a “</a:t>
            </a:r>
            <a:r>
              <a:rPr lang="en-US" sz="1400">
                <a:solidFill>
                  <a:srgbClr val="FF0000"/>
                </a:solidFill>
              </a:rPr>
              <a:t>giant garbage dumpster</a:t>
            </a:r>
            <a:r>
              <a:rPr lang="en-US" sz="1400">
                <a:solidFill>
                  <a:srgbClr val="00B050"/>
                </a:solidFill>
              </a:rPr>
              <a:t>,” and governments around the world have </a:t>
            </a:r>
            <a:r>
              <a:rPr lang="en-US" sz="1400">
                <a:solidFill>
                  <a:srgbClr val="FF0000"/>
                </a:solidFill>
              </a:rPr>
              <a:t>banned, financially strangled and booted out</a:t>
            </a:r>
            <a:r>
              <a:rPr lang="en-US" sz="1400">
                <a:solidFill>
                  <a:srgbClr val="00B050"/>
                </a:solidFill>
              </a:rPr>
              <a:t> crypto companies. """</a:t>
            </a:r>
          </a:p>
        </p:txBody>
      </p:sp>
      <p:sp>
        <p:nvSpPr>
          <p:cNvPr id="7" name="TextBox 6">
            <a:extLst>
              <a:ext uri="{FF2B5EF4-FFF2-40B4-BE49-F238E27FC236}">
                <a16:creationId xmlns:a16="http://schemas.microsoft.com/office/drawing/2014/main" id="{95875177-5825-EF47-851C-AD5B9A4E09BD}"/>
              </a:ext>
            </a:extLst>
          </p:cNvPr>
          <p:cNvSpPr txBox="1"/>
          <p:nvPr/>
        </p:nvSpPr>
        <p:spPr>
          <a:xfrm>
            <a:off x="7028901" y="52886"/>
            <a:ext cx="2072639" cy="1815882"/>
          </a:xfrm>
          <a:prstGeom prst="rect">
            <a:avLst/>
          </a:prstGeom>
          <a:solidFill>
            <a:schemeClr val="accent4">
              <a:lumMod val="20000"/>
              <a:lumOff val="80000"/>
            </a:schemeClr>
          </a:solidFill>
        </p:spPr>
        <p:txBody>
          <a:bodyPr wrap="square" rtlCol="0">
            <a:spAutoFit/>
          </a:bodyPr>
          <a:lstStyle/>
          <a:p>
            <a:r>
              <a:rPr lang="en-US" sz="1400"/>
              <a:t>Proof of Stake Validation makes Crypto faster than VISA – and takes little electricity: </a:t>
            </a:r>
          </a:p>
          <a:p>
            <a:pPr marL="285750" indent="-285750">
              <a:buFont typeface="Arial" panose="020B0604020202020204" pitchFamily="34" charset="0"/>
              <a:buChar char="•"/>
            </a:pPr>
            <a:r>
              <a:rPr lang="en-US" sz="1400"/>
              <a:t>Cardano</a:t>
            </a:r>
          </a:p>
          <a:p>
            <a:pPr marL="285750" indent="-285750">
              <a:buFont typeface="Arial" panose="020B0604020202020204" pitchFamily="34" charset="0"/>
              <a:buChar char="•"/>
            </a:pPr>
            <a:r>
              <a:rPr lang="en-US" sz="1400"/>
              <a:t>Solana</a:t>
            </a:r>
          </a:p>
          <a:p>
            <a:pPr marL="285750" indent="-285750">
              <a:buFont typeface="Arial" panose="020B0604020202020204" pitchFamily="34" charset="0"/>
              <a:buChar char="•"/>
            </a:pPr>
            <a:r>
              <a:rPr lang="en-US" sz="1400"/>
              <a:t>Algorand</a:t>
            </a:r>
          </a:p>
          <a:p>
            <a:pPr marL="285750" indent="-285750">
              <a:buFont typeface="Arial" panose="020B0604020202020204" pitchFamily="34" charset="0"/>
              <a:buChar char="•"/>
            </a:pPr>
            <a:r>
              <a:rPr lang="en-US" sz="1400"/>
              <a:t>Ethereum</a:t>
            </a:r>
          </a:p>
        </p:txBody>
      </p:sp>
      <p:cxnSp>
        <p:nvCxnSpPr>
          <p:cNvPr id="8" name="Straight Connector 7">
            <a:extLst>
              <a:ext uri="{FF2B5EF4-FFF2-40B4-BE49-F238E27FC236}">
                <a16:creationId xmlns:a16="http://schemas.microsoft.com/office/drawing/2014/main" id="{660CDFCC-1BAE-6B32-B2CD-ECCF7BF91BA0}"/>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537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1F3436-76AC-224E-B256-CFE5D0260C56}"/>
              </a:ext>
            </a:extLst>
          </p:cNvPr>
          <p:cNvSpPr txBox="1"/>
          <p:nvPr/>
        </p:nvSpPr>
        <p:spPr>
          <a:xfrm>
            <a:off x="580292" y="822159"/>
            <a:ext cx="7318131" cy="3323987"/>
          </a:xfrm>
          <a:prstGeom prst="rect">
            <a:avLst/>
          </a:prstGeom>
          <a:noFill/>
        </p:spPr>
        <p:txBody>
          <a:bodyPr wrap="square" rtlCol="0">
            <a:spAutoFit/>
          </a:bodyPr>
          <a:lstStyle/>
          <a:p>
            <a:pPr marL="285750" indent="-285750">
              <a:buFont typeface="Arial" panose="020B0604020202020204" pitchFamily="34" charset="0"/>
              <a:buChar char="•"/>
            </a:pPr>
            <a:r>
              <a:rPr lang="en-US" sz="1400"/>
              <a:t>Owners of a cryptocurrency </a:t>
            </a:r>
            <a:r>
              <a:rPr lang="en-US" sz="1400" b="1">
                <a:solidFill>
                  <a:srgbClr val="00B050"/>
                </a:solidFill>
              </a:rPr>
              <a:t>stake their </a:t>
            </a:r>
            <a:r>
              <a:rPr lang="en-US" sz="1400" b="1">
                <a:solidFill>
                  <a:srgbClr val="FF0000"/>
                </a:solidFill>
              </a:rPr>
              <a:t>coins</a:t>
            </a:r>
            <a:r>
              <a:rPr lang="en-US" sz="1400"/>
              <a:t> and </a:t>
            </a:r>
            <a:r>
              <a:rPr lang="en-US" sz="1400" b="1">
                <a:solidFill>
                  <a:srgbClr val="00B050"/>
                </a:solidFill>
              </a:rPr>
              <a:t>create their own</a:t>
            </a:r>
            <a:r>
              <a:rPr lang="en-US" sz="1400"/>
              <a:t> </a:t>
            </a:r>
            <a:r>
              <a:rPr lang="en-US" sz="1400" b="1">
                <a:solidFill>
                  <a:srgbClr val="FF0000"/>
                </a:solidFill>
              </a:rPr>
              <a:t>validator nodes</a:t>
            </a:r>
            <a:r>
              <a:rPr lang="en-US" sz="1400"/>
              <a:t>. </a:t>
            </a:r>
          </a:p>
          <a:p>
            <a:pPr marL="285750" indent="-285750">
              <a:buFont typeface="Arial" panose="020B0604020202020204" pitchFamily="34" charset="0"/>
              <a:buChar char="•"/>
            </a:pPr>
            <a:r>
              <a:rPr lang="en-US" sz="1400" b="1">
                <a:solidFill>
                  <a:srgbClr val="0070C0"/>
                </a:solidFill>
              </a:rPr>
              <a:t>Staking is when you pledge your coins to be used for verifying transactions.</a:t>
            </a:r>
            <a:r>
              <a:rPr lang="en-US" sz="1400"/>
              <a:t> Your coins are</a:t>
            </a:r>
            <a:r>
              <a:rPr lang="en-US" sz="1400" b="1">
                <a:solidFill>
                  <a:srgbClr val="00B050"/>
                </a:solidFill>
              </a:rPr>
              <a:t> locked up while you stake them</a:t>
            </a:r>
            <a:r>
              <a:rPr lang="en-US" sz="1400"/>
              <a:t>.</a:t>
            </a:r>
          </a:p>
          <a:p>
            <a:pPr marL="285750" indent="-285750">
              <a:buFont typeface="Arial" panose="020B0604020202020204" pitchFamily="34" charset="0"/>
              <a:buChar char="•"/>
            </a:pPr>
            <a:r>
              <a:rPr lang="en-US" sz="1400"/>
              <a:t>When a block of transactions is ready to be processed, the cryptocurrency's </a:t>
            </a:r>
            <a:r>
              <a:rPr lang="en-US" sz="1400" b="1">
                <a:solidFill>
                  <a:srgbClr val="00B050"/>
                </a:solidFill>
              </a:rPr>
              <a:t>proof-of-stake protocol</a:t>
            </a:r>
            <a:r>
              <a:rPr lang="en-US" sz="1400"/>
              <a:t> will </a:t>
            </a:r>
            <a:r>
              <a:rPr lang="en-US" sz="1400" b="1">
                <a:solidFill>
                  <a:srgbClr val="FF0000"/>
                </a:solidFill>
              </a:rPr>
              <a:t>choose a validator node</a:t>
            </a:r>
            <a:r>
              <a:rPr lang="en-US" sz="1400"/>
              <a:t> to review the block. </a:t>
            </a:r>
          </a:p>
          <a:p>
            <a:pPr marL="285750" indent="-285750">
              <a:buFont typeface="Arial" panose="020B0604020202020204" pitchFamily="34" charset="0"/>
              <a:buChar char="•"/>
            </a:pPr>
            <a:r>
              <a:rPr lang="en-US" sz="1400"/>
              <a:t>The validator checks the validity of transaction, adds the block to the blockchain, and receives crypto rewards (or penalized if tried to add block with incorrect information).</a:t>
            </a:r>
          </a:p>
          <a:p>
            <a:pPr marL="285750" indent="-285750">
              <a:buFont typeface="Arial" panose="020B0604020202020204" pitchFamily="34" charset="0"/>
              <a:buChar char="•"/>
            </a:pPr>
            <a:r>
              <a:rPr lang="en-US" sz="1400"/>
              <a:t>Example: </a:t>
            </a:r>
            <a:r>
              <a:rPr lang="en-US" sz="1400" b="1">
                <a:solidFill>
                  <a:srgbClr val="FF0000"/>
                </a:solidFill>
              </a:rPr>
              <a:t>Cardano</a:t>
            </a:r>
            <a:r>
              <a:rPr lang="en-US" sz="1400"/>
              <a:t>. Anyone who owns </a:t>
            </a:r>
            <a:r>
              <a:rPr lang="en-US" sz="1400" b="1">
                <a:solidFill>
                  <a:srgbClr val="FF0000"/>
                </a:solidFill>
              </a:rPr>
              <a:t>Cardano</a:t>
            </a:r>
            <a:r>
              <a:rPr lang="en-US" sz="1400"/>
              <a:t> can stake it and set up their own validator node. When </a:t>
            </a:r>
            <a:r>
              <a:rPr lang="en-US" sz="1400" b="1">
                <a:solidFill>
                  <a:srgbClr val="FF0000"/>
                </a:solidFill>
              </a:rPr>
              <a:t>Cardano</a:t>
            </a:r>
            <a:r>
              <a:rPr lang="en-US" sz="1400"/>
              <a:t> needs to verify blocks of transactions, its </a:t>
            </a:r>
            <a:r>
              <a:rPr lang="en-US" sz="1400" b="1">
                <a:solidFill>
                  <a:srgbClr val="0070C0"/>
                </a:solidFill>
              </a:rPr>
              <a:t>Ouroboros protocol</a:t>
            </a:r>
            <a:r>
              <a:rPr lang="en-US" sz="1400"/>
              <a:t> </a:t>
            </a:r>
            <a:r>
              <a:rPr lang="en-US" sz="1400" b="1">
                <a:solidFill>
                  <a:srgbClr val="FF0000"/>
                </a:solidFill>
              </a:rPr>
              <a:t>selects a validator</a:t>
            </a:r>
            <a:r>
              <a:rPr lang="en-US" sz="1400"/>
              <a:t>. The validator checks the block, adds it, and receives more </a:t>
            </a:r>
            <a:r>
              <a:rPr lang="en-US" sz="1400" b="1">
                <a:solidFill>
                  <a:srgbClr val="FF0000"/>
                </a:solidFill>
              </a:rPr>
              <a:t>Cardano</a:t>
            </a:r>
            <a:r>
              <a:rPr lang="en-US" sz="1400"/>
              <a:t> for their trouble.</a:t>
            </a:r>
          </a:p>
          <a:p>
            <a:pPr marL="285750" indent="-285750">
              <a:buFont typeface="Arial" panose="020B0604020202020204" pitchFamily="34" charset="0"/>
              <a:buChar char="•"/>
            </a:pPr>
            <a:r>
              <a:rPr lang="en-US" sz="1400" b="1">
                <a:solidFill>
                  <a:srgbClr val="FF0000"/>
                </a:solidFill>
              </a:rPr>
              <a:t>Mining power</a:t>
            </a:r>
            <a:r>
              <a:rPr lang="en-US" sz="1400"/>
              <a:t> in </a:t>
            </a:r>
            <a:r>
              <a:rPr lang="en-US" sz="1400" b="1">
                <a:solidFill>
                  <a:srgbClr val="0070C0"/>
                </a:solidFill>
              </a:rPr>
              <a:t>PoS</a:t>
            </a:r>
            <a:r>
              <a:rPr lang="en-US" sz="1400"/>
              <a:t> depends on the amount of coins a validator is staking. </a:t>
            </a:r>
            <a:r>
              <a:rPr lang="en-US" sz="1400" b="1">
                <a:solidFill>
                  <a:srgbClr val="FF0000"/>
                </a:solidFill>
              </a:rPr>
              <a:t>Stake more coins, and you will be more likely chosen</a:t>
            </a:r>
            <a:r>
              <a:rPr lang="en-US" sz="1400"/>
              <a:t> to add new blocks.</a:t>
            </a:r>
          </a:p>
          <a:p>
            <a:pPr marL="285750" indent="-285750">
              <a:buFont typeface="Arial" panose="020B0604020202020204" pitchFamily="34" charset="0"/>
              <a:buChar char="•"/>
            </a:pPr>
            <a:r>
              <a:rPr lang="en-US" sz="1400"/>
              <a:t>Each proof-of-stake protocol works differently in how it chooses validators. </a:t>
            </a:r>
          </a:p>
          <a:p>
            <a:pPr marL="285750" indent="-285750">
              <a:buFont typeface="Arial" panose="020B0604020202020204" pitchFamily="34" charset="0"/>
              <a:buChar char="•"/>
            </a:pPr>
            <a:r>
              <a:rPr lang="en-US" sz="1400"/>
              <a:t>There's usually some randomization involved, also factors like how long validators have been staking their coins.</a:t>
            </a:r>
          </a:p>
        </p:txBody>
      </p:sp>
      <p:sp>
        <p:nvSpPr>
          <p:cNvPr id="3" name="TextBox 2">
            <a:extLst>
              <a:ext uri="{FF2B5EF4-FFF2-40B4-BE49-F238E27FC236}">
                <a16:creationId xmlns:a16="http://schemas.microsoft.com/office/drawing/2014/main" id="{F4165645-B43A-F54D-98DE-8EE931A18BBC}"/>
              </a:ext>
            </a:extLst>
          </p:cNvPr>
          <p:cNvSpPr txBox="1"/>
          <p:nvPr/>
        </p:nvSpPr>
        <p:spPr>
          <a:xfrm>
            <a:off x="0" y="0"/>
            <a:ext cx="4961102" cy="523220"/>
          </a:xfrm>
          <a:prstGeom prst="rect">
            <a:avLst/>
          </a:prstGeom>
          <a:noFill/>
        </p:spPr>
        <p:txBody>
          <a:bodyPr wrap="none" rtlCol="0">
            <a:spAutoFit/>
          </a:bodyPr>
          <a:lstStyle/>
          <a:p>
            <a:r>
              <a:rPr lang="en-US" sz="2800" b="1"/>
              <a:t>How Does Proof of Stake work ?</a:t>
            </a:r>
          </a:p>
        </p:txBody>
      </p:sp>
      <p:cxnSp>
        <p:nvCxnSpPr>
          <p:cNvPr id="4" name="Straight Connector 3">
            <a:extLst>
              <a:ext uri="{FF2B5EF4-FFF2-40B4-BE49-F238E27FC236}">
                <a16:creationId xmlns:a16="http://schemas.microsoft.com/office/drawing/2014/main" id="{4BCDFA0E-D085-F0F6-15A6-A358BC92A34A}"/>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80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E9BD7B-BBD4-E346-B751-D983A8518DF4}"/>
              </a:ext>
            </a:extLst>
          </p:cNvPr>
          <p:cNvSpPr txBox="1"/>
          <p:nvPr/>
        </p:nvSpPr>
        <p:spPr>
          <a:xfrm>
            <a:off x="79130" y="0"/>
            <a:ext cx="4765431" cy="523220"/>
          </a:xfrm>
          <a:prstGeom prst="rect">
            <a:avLst/>
          </a:prstGeom>
          <a:noFill/>
        </p:spPr>
        <p:txBody>
          <a:bodyPr wrap="square" rtlCol="0">
            <a:spAutoFit/>
          </a:bodyPr>
          <a:lstStyle/>
          <a:p>
            <a:r>
              <a:rPr lang="en-US" sz="2800" b="1"/>
              <a:t>Staking Pools vs Mining Pools</a:t>
            </a:r>
          </a:p>
        </p:txBody>
      </p:sp>
      <p:sp>
        <p:nvSpPr>
          <p:cNvPr id="3" name="TextBox 2">
            <a:extLst>
              <a:ext uri="{FF2B5EF4-FFF2-40B4-BE49-F238E27FC236}">
                <a16:creationId xmlns:a16="http://schemas.microsoft.com/office/drawing/2014/main" id="{6CF79378-1B0F-D344-93D3-97B9AD7C3467}"/>
              </a:ext>
            </a:extLst>
          </p:cNvPr>
          <p:cNvSpPr txBox="1"/>
          <p:nvPr/>
        </p:nvSpPr>
        <p:spPr>
          <a:xfrm>
            <a:off x="756139" y="659424"/>
            <a:ext cx="7148146" cy="4185761"/>
          </a:xfrm>
          <a:prstGeom prst="rect">
            <a:avLst/>
          </a:prstGeom>
          <a:noFill/>
        </p:spPr>
        <p:txBody>
          <a:bodyPr wrap="square" rtlCol="0">
            <a:spAutoFit/>
          </a:bodyPr>
          <a:lstStyle/>
          <a:p>
            <a:r>
              <a:rPr lang="en-US" sz="1400"/>
              <a:t>In PoS (Proof-of-Stake) system you can increase your odds to be selected by joining a </a:t>
            </a:r>
            <a:r>
              <a:rPr lang="en-US" sz="1400" b="1">
                <a:solidFill>
                  <a:srgbClr val="FF0000"/>
                </a:solidFill>
              </a:rPr>
              <a:t>staking pool</a:t>
            </a:r>
            <a:r>
              <a:rPr lang="en-US" sz="1400"/>
              <a:t>, which is simply a group of people </a:t>
            </a:r>
            <a:r>
              <a:rPr lang="en-US" sz="1400" b="1">
                <a:solidFill>
                  <a:srgbClr val="00B050"/>
                </a:solidFill>
              </a:rPr>
              <a:t>pooling their coins together</a:t>
            </a:r>
            <a:r>
              <a:rPr lang="en-US" sz="1400"/>
              <a:t> for a better chance of winning new blocks. One person (pool owner) sets the validator node for the pool. Rewards are split between participants, owner may take a small fee.</a:t>
            </a:r>
          </a:p>
          <a:p>
            <a:endParaRPr lang="en-US" sz="1400"/>
          </a:p>
          <a:p>
            <a:r>
              <a:rPr lang="en-US" sz="1400">
                <a:solidFill>
                  <a:srgbClr val="0070C0"/>
                </a:solidFill>
              </a:rPr>
              <a:t>Note: you can not stake Bitcoin or other Proof-of-Work (PoW) Cryptocurrencies. You can only stake PoS cryptocurrencies.</a:t>
            </a:r>
          </a:p>
          <a:p>
            <a:endParaRPr lang="en-US" sz="1400"/>
          </a:p>
          <a:p>
            <a:r>
              <a:rPr lang="en-US" sz="1400"/>
              <a:t>But in PoW system like Bitcoin you can join one of </a:t>
            </a:r>
            <a:r>
              <a:rPr lang="en-US" sz="1400" b="1">
                <a:solidFill>
                  <a:srgbClr val="FF0000"/>
                </a:solidFill>
              </a:rPr>
              <a:t>Bitcoin Mining Pools</a:t>
            </a:r>
            <a:r>
              <a:rPr lang="en-US" sz="1400"/>
              <a:t>, which are networks of miners cooperating to mine blocks together and distribute the payments based on each entity’s contribution to the pool. Contributions measured in hash rate (calculated hashes per second). </a:t>
            </a:r>
          </a:p>
          <a:p>
            <a:endParaRPr lang="en-US" sz="1400"/>
          </a:p>
          <a:p>
            <a:r>
              <a:rPr lang="en-US" sz="1400"/>
              <a:t>Whenever any miner in the pool finds a block, they pay the block reward to the mining pool coordinator. After taking a small fee, the coordinator pays each member of the pool based on their hash rate contribution.</a:t>
            </a:r>
          </a:p>
          <a:p>
            <a:endParaRPr lang="en-US" sz="1400"/>
          </a:p>
          <a:p>
            <a:r>
              <a:rPr lang="en-US" sz="1400"/>
              <a:t>For a small miner who has impossibly low chances of finding a block on their own, joining a mining pool will provide a steady stream of revenue (proportionaly to the miner’s size, so it will still be small, but consistent).</a:t>
            </a:r>
          </a:p>
        </p:txBody>
      </p:sp>
      <p:cxnSp>
        <p:nvCxnSpPr>
          <p:cNvPr id="4" name="Straight Connector 3">
            <a:extLst>
              <a:ext uri="{FF2B5EF4-FFF2-40B4-BE49-F238E27FC236}">
                <a16:creationId xmlns:a16="http://schemas.microsoft.com/office/drawing/2014/main" id="{1A11495B-2455-EC53-2303-C64AA7012074}"/>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355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6F8A6-ADC0-6B4F-B304-A315549652E6}"/>
              </a:ext>
            </a:extLst>
          </p:cNvPr>
          <p:cNvSpPr txBox="1"/>
          <p:nvPr/>
        </p:nvSpPr>
        <p:spPr>
          <a:xfrm>
            <a:off x="481896" y="213715"/>
            <a:ext cx="7557553" cy="954107"/>
          </a:xfrm>
          <a:prstGeom prst="rect">
            <a:avLst/>
          </a:prstGeom>
          <a:noFill/>
        </p:spPr>
        <p:txBody>
          <a:bodyPr wrap="square" rtlCol="0">
            <a:spAutoFit/>
          </a:bodyPr>
          <a:lstStyle/>
          <a:p>
            <a:pPr algn="ctr"/>
            <a:r>
              <a:rPr lang="en-US" sz="2800" b="1"/>
              <a:t>Transition from Ethereum </a:t>
            </a:r>
            <a:br>
              <a:rPr lang="en-US" sz="2800" b="1"/>
            </a:br>
            <a:r>
              <a:rPr lang="en-US" sz="2800" b="1"/>
              <a:t>to Ethereum 2.0 ("Proof of Stake").</a:t>
            </a:r>
          </a:p>
        </p:txBody>
      </p:sp>
      <p:sp>
        <p:nvSpPr>
          <p:cNvPr id="4" name="TextBox 3">
            <a:extLst>
              <a:ext uri="{FF2B5EF4-FFF2-40B4-BE49-F238E27FC236}">
                <a16:creationId xmlns:a16="http://schemas.microsoft.com/office/drawing/2014/main" id="{F2996BC4-A36E-8F42-AC3A-355F226B57A7}"/>
              </a:ext>
            </a:extLst>
          </p:cNvPr>
          <p:cNvSpPr txBox="1"/>
          <p:nvPr/>
        </p:nvSpPr>
        <p:spPr>
          <a:xfrm>
            <a:off x="1662546" y="1308074"/>
            <a:ext cx="5196254" cy="3539430"/>
          </a:xfrm>
          <a:prstGeom prst="rect">
            <a:avLst/>
          </a:prstGeom>
          <a:noFill/>
        </p:spPr>
        <p:txBody>
          <a:bodyPr wrap="square" rtlCol="0">
            <a:spAutoFit/>
          </a:bodyPr>
          <a:lstStyle/>
          <a:p>
            <a:pPr marL="285750" indent="-285750">
              <a:buFont typeface="Arial" panose="020B0604020202020204" pitchFamily="34" charset="0"/>
              <a:buChar char="•"/>
            </a:pPr>
            <a:r>
              <a:rPr lang="en-US" sz="1400" b="1">
                <a:solidFill>
                  <a:srgbClr val="00B050"/>
                </a:solidFill>
              </a:rPr>
              <a:t>Phase 0</a:t>
            </a:r>
            <a:r>
              <a:rPr lang="en-US" sz="1400"/>
              <a:t>  - launch the </a:t>
            </a:r>
            <a:r>
              <a:rPr lang="en-US" sz="1400" b="1">
                <a:solidFill>
                  <a:srgbClr val="FF0000"/>
                </a:solidFill>
              </a:rPr>
              <a:t>beacon chain</a:t>
            </a:r>
            <a:r>
              <a:rPr lang="en-US" sz="1400"/>
              <a:t> in the network, start managing registry of the validators, create frameworks for next steps.</a:t>
            </a:r>
          </a:p>
          <a:p>
            <a:endParaRPr lang="en-US" sz="1400"/>
          </a:p>
          <a:p>
            <a:pPr marL="285750" indent="-285750">
              <a:buFont typeface="Arial" panose="020B0604020202020204" pitchFamily="34" charset="0"/>
              <a:buChar char="•"/>
            </a:pPr>
            <a:r>
              <a:rPr lang="en-US" sz="1400" b="1">
                <a:solidFill>
                  <a:srgbClr val="00B050"/>
                </a:solidFill>
              </a:rPr>
              <a:t>Phase 1</a:t>
            </a:r>
            <a:r>
              <a:rPr lang="en-US" sz="1400"/>
              <a:t> (to be finished in mid-2022) -  implement</a:t>
            </a:r>
            <a:r>
              <a:rPr lang="en-US" sz="1400" b="1">
                <a:solidFill>
                  <a:srgbClr val="00B050"/>
                </a:solidFill>
              </a:rPr>
              <a:t> </a:t>
            </a:r>
            <a:r>
              <a:rPr lang="en-US" sz="1400" b="1">
                <a:solidFill>
                  <a:srgbClr val="FF0000"/>
                </a:solidFill>
              </a:rPr>
              <a:t>64 shard chains</a:t>
            </a:r>
            <a:r>
              <a:rPr lang="en-US" sz="1400"/>
              <a:t> and </a:t>
            </a:r>
            <a:r>
              <a:rPr lang="en-US" sz="1400" b="1">
                <a:solidFill>
                  <a:srgbClr val="FF0000"/>
                </a:solidFill>
              </a:rPr>
              <a:t>roll-ups</a:t>
            </a:r>
            <a:r>
              <a:rPr lang="en-US" sz="1400"/>
              <a:t>. Sharding (distributing of  transactions) should greatly increase the throughput of the network.</a:t>
            </a:r>
          </a:p>
          <a:p>
            <a:endParaRPr lang="en-US" sz="1400"/>
          </a:p>
          <a:p>
            <a:pPr marL="285750" indent="-285750">
              <a:buFont typeface="Arial" panose="020B0604020202020204" pitchFamily="34" charset="0"/>
              <a:buChar char="•"/>
            </a:pPr>
            <a:r>
              <a:rPr lang="en-US" sz="1400" b="1">
                <a:solidFill>
                  <a:srgbClr val="00B050"/>
                </a:solidFill>
              </a:rPr>
              <a:t>Phase 1.5</a:t>
            </a:r>
            <a:r>
              <a:rPr lang="en-US" sz="1400"/>
              <a:t> - the stopgap between phase 1 and phase 2. It is merging ("docking") of the two ecosystems. The merger will involve the docking of the </a:t>
            </a:r>
            <a:r>
              <a:rPr lang="en-US" sz="1400" b="1">
                <a:solidFill>
                  <a:srgbClr val="FF0000"/>
                </a:solidFill>
              </a:rPr>
              <a:t>ethereum 1.0 mainnet</a:t>
            </a:r>
            <a:r>
              <a:rPr lang="en-US" sz="1400"/>
              <a:t> with the </a:t>
            </a:r>
            <a:r>
              <a:rPr lang="en-US" sz="1400" b="1">
                <a:solidFill>
                  <a:srgbClr val="FF0000"/>
                </a:solidFill>
              </a:rPr>
              <a:t>beacon chain</a:t>
            </a:r>
            <a:r>
              <a:rPr lang="en-US" sz="1400"/>
              <a:t>, and then </a:t>
            </a:r>
            <a:r>
              <a:rPr lang="en-US" sz="1400">
                <a:solidFill>
                  <a:srgbClr val="00B050"/>
                </a:solidFill>
              </a:rPr>
              <a:t>the ethereum 1.0 blockchain will become one of the 64 shard chains implemented in phase 1</a:t>
            </a:r>
            <a:r>
              <a:rPr lang="en-US" sz="1400"/>
              <a:t>.</a:t>
            </a:r>
          </a:p>
          <a:p>
            <a:endParaRPr lang="en-US" sz="1400"/>
          </a:p>
          <a:p>
            <a:pPr marL="285750" indent="-285750">
              <a:buFont typeface="Arial" panose="020B0604020202020204" pitchFamily="34" charset="0"/>
              <a:buChar char="•"/>
            </a:pPr>
            <a:r>
              <a:rPr lang="en-US" sz="1400" b="1">
                <a:solidFill>
                  <a:srgbClr val="00B050"/>
                </a:solidFill>
              </a:rPr>
              <a:t>Phase 2</a:t>
            </a:r>
            <a:r>
              <a:rPr lang="en-US" sz="1400"/>
              <a:t> - initiate cross-shard interoperability and allow native decentralised application (dApp) development on the network.</a:t>
            </a:r>
          </a:p>
        </p:txBody>
      </p:sp>
      <p:cxnSp>
        <p:nvCxnSpPr>
          <p:cNvPr id="3" name="Straight Connector 2">
            <a:extLst>
              <a:ext uri="{FF2B5EF4-FFF2-40B4-BE49-F238E27FC236}">
                <a16:creationId xmlns:a16="http://schemas.microsoft.com/office/drawing/2014/main" id="{AB5F9CF0-20B7-6D5C-852B-D42C0DCAF0D6}"/>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592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DD97C-7335-B74D-8910-56E8C35365ED}"/>
              </a:ext>
            </a:extLst>
          </p:cNvPr>
          <p:cNvSpPr txBox="1"/>
          <p:nvPr/>
        </p:nvSpPr>
        <p:spPr>
          <a:xfrm>
            <a:off x="85482" y="523220"/>
            <a:ext cx="5559180" cy="4401205"/>
          </a:xfrm>
          <a:prstGeom prst="rect">
            <a:avLst/>
          </a:prstGeom>
          <a:noFill/>
        </p:spPr>
        <p:txBody>
          <a:bodyPr wrap="square" rtlCol="0">
            <a:spAutoFit/>
          </a:bodyPr>
          <a:lstStyle/>
          <a:p>
            <a:r>
              <a:rPr lang="en-US" sz="1400"/>
              <a:t>Vitalik Buterin (one of the founders Ethereum) tweeted in 2020:</a:t>
            </a:r>
          </a:p>
          <a:p>
            <a:endParaRPr lang="en-US" sz="1400"/>
          </a:p>
          <a:p>
            <a:r>
              <a:rPr lang="en-US" sz="1400">
                <a:solidFill>
                  <a:srgbClr val="0070C0"/>
                </a:solidFill>
              </a:rPr>
              <a:t>"ETH2 scaling for data will be available *before* ETH2 scaling for general computation. This implies that rollups will be the dominant scaling paradigm for at least a couple of years: </a:t>
            </a:r>
          </a:p>
          <a:p>
            <a:r>
              <a:rPr lang="en-US" sz="1400">
                <a:solidFill>
                  <a:srgbClr val="0070C0"/>
                </a:solidFill>
              </a:rPr>
              <a:t>first ~2-3k TPS with eth1 as data layer, </a:t>
            </a:r>
          </a:p>
          <a:p>
            <a:r>
              <a:rPr lang="en-US" sz="1400">
                <a:solidFill>
                  <a:srgbClr val="0070C0"/>
                </a:solidFill>
              </a:rPr>
              <a:t>then ~100k TPS with eth2 (phase 1). </a:t>
            </a:r>
          </a:p>
          <a:p>
            <a:r>
              <a:rPr lang="en-US" sz="1400">
                <a:solidFill>
                  <a:srgbClr val="0070C0"/>
                </a:solidFill>
              </a:rPr>
              <a:t>Adjust accordingly,"</a:t>
            </a:r>
          </a:p>
          <a:p>
            <a:endParaRPr lang="en-US" sz="1400"/>
          </a:p>
          <a:p>
            <a:r>
              <a:rPr lang="en-US" sz="1400"/>
              <a:t>Ethereum's upgrade </a:t>
            </a:r>
            <a:r>
              <a:rPr lang="en-US" sz="1400" b="1">
                <a:solidFill>
                  <a:srgbClr val="FF0000"/>
                </a:solidFill>
              </a:rPr>
              <a:t>may cause increase in its price</a:t>
            </a:r>
            <a:r>
              <a:rPr lang="en-US" sz="1400"/>
              <a:t> mainly due to the fact that Ethereum and its DeFi network </a:t>
            </a:r>
            <a:r>
              <a:rPr lang="en-US" sz="1400" b="1">
                <a:solidFill>
                  <a:srgbClr val="00B050"/>
                </a:solidFill>
              </a:rPr>
              <a:t>will become far more practical</a:t>
            </a:r>
            <a:r>
              <a:rPr lang="en-US" sz="1400"/>
              <a:t>. </a:t>
            </a:r>
          </a:p>
          <a:p>
            <a:r>
              <a:rPr lang="en-US" sz="1400"/>
              <a:t>Transaction fees will likely drop significantly (to fractions of a cent).</a:t>
            </a:r>
          </a:p>
          <a:p>
            <a:r>
              <a:rPr lang="en-US" sz="1400"/>
              <a:t>And transaction speed will match or exceed that of VISA cards.</a:t>
            </a:r>
          </a:p>
          <a:p>
            <a:endParaRPr lang="en-US" sz="1400"/>
          </a:p>
          <a:p>
            <a:r>
              <a:rPr lang="en-US" sz="1400"/>
              <a:t>Those who stand to benefit the most from Ethereum's upgrade are those who do not have access to the modern banking system that exists today (nearly 2 billion people). </a:t>
            </a:r>
          </a:p>
          <a:p>
            <a:endParaRPr lang="en-US" sz="1400"/>
          </a:p>
          <a:p>
            <a:r>
              <a:rPr lang="en-US" sz="1400"/>
              <a:t>With low fees and a lowered barrier to entry, DeFi has the potential to grow significantly, and Ethereum's price along with it.</a:t>
            </a:r>
          </a:p>
        </p:txBody>
      </p:sp>
      <p:sp>
        <p:nvSpPr>
          <p:cNvPr id="3" name="TextBox 2">
            <a:extLst>
              <a:ext uri="{FF2B5EF4-FFF2-40B4-BE49-F238E27FC236}">
                <a16:creationId xmlns:a16="http://schemas.microsoft.com/office/drawing/2014/main" id="{201FB7C1-5366-7A4C-A57B-DF580393FB09}"/>
              </a:ext>
            </a:extLst>
          </p:cNvPr>
          <p:cNvSpPr txBox="1"/>
          <p:nvPr/>
        </p:nvSpPr>
        <p:spPr>
          <a:xfrm>
            <a:off x="0" y="0"/>
            <a:ext cx="4220308" cy="523220"/>
          </a:xfrm>
          <a:prstGeom prst="rect">
            <a:avLst/>
          </a:prstGeom>
          <a:noFill/>
        </p:spPr>
        <p:txBody>
          <a:bodyPr wrap="square" rtlCol="0">
            <a:spAutoFit/>
          </a:bodyPr>
          <a:lstStyle/>
          <a:p>
            <a:r>
              <a:rPr lang="en-US" sz="2800" b="1"/>
              <a:t>Transition to Ethereum 2.0 </a:t>
            </a:r>
          </a:p>
        </p:txBody>
      </p:sp>
      <p:pic>
        <p:nvPicPr>
          <p:cNvPr id="4" name="Picture 3">
            <a:extLst>
              <a:ext uri="{FF2B5EF4-FFF2-40B4-BE49-F238E27FC236}">
                <a16:creationId xmlns:a16="http://schemas.microsoft.com/office/drawing/2014/main" id="{5429C648-1943-2D40-BCA3-8890623C49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40856" y="73355"/>
            <a:ext cx="1400419" cy="1483371"/>
          </a:xfrm>
          <a:prstGeom prst="rect">
            <a:avLst/>
          </a:prstGeom>
        </p:spPr>
      </p:pic>
      <p:sp>
        <p:nvSpPr>
          <p:cNvPr id="5" name="TextBox 4">
            <a:extLst>
              <a:ext uri="{FF2B5EF4-FFF2-40B4-BE49-F238E27FC236}">
                <a16:creationId xmlns:a16="http://schemas.microsoft.com/office/drawing/2014/main" id="{96A92349-8CA5-864A-8D61-C3ED1EB5DE00}"/>
              </a:ext>
            </a:extLst>
          </p:cNvPr>
          <p:cNvSpPr txBox="1"/>
          <p:nvPr/>
        </p:nvSpPr>
        <p:spPr>
          <a:xfrm>
            <a:off x="7136913" y="1556726"/>
            <a:ext cx="2008306" cy="1231106"/>
          </a:xfrm>
          <a:prstGeom prst="rect">
            <a:avLst/>
          </a:prstGeom>
          <a:noFill/>
        </p:spPr>
        <p:txBody>
          <a:bodyPr wrap="square" rtlCol="0">
            <a:spAutoFit/>
          </a:bodyPr>
          <a:lstStyle/>
          <a:p>
            <a:pPr algn="ctr"/>
            <a:r>
              <a:rPr lang="en-US" sz="1400" b="1">
                <a:solidFill>
                  <a:srgbClr val="00B050"/>
                </a:solidFill>
              </a:rPr>
              <a:t>Vitalik Buterin</a:t>
            </a:r>
          </a:p>
          <a:p>
            <a:pPr algn="ctr"/>
            <a:r>
              <a:rPr lang="en-US" sz="1200">
                <a:hlinkClick r:id="rId3"/>
              </a:rPr>
              <a:t>https://vitalik.ca</a:t>
            </a:r>
            <a:r>
              <a:rPr lang="en-US" sz="1200"/>
              <a:t> </a:t>
            </a:r>
          </a:p>
          <a:p>
            <a:r>
              <a:rPr lang="en-US" sz="1200"/>
              <a:t> </a:t>
            </a:r>
          </a:p>
          <a:p>
            <a:r>
              <a:rPr lang="en-US" sz="1200"/>
              <a:t>EndGame: </a:t>
            </a:r>
            <a:r>
              <a:rPr lang="en-US" sz="1200">
                <a:hlinkClick r:id="rId4"/>
              </a:rPr>
              <a:t>https://vitalik.ca/general/2021/12/06/endgame.html</a:t>
            </a:r>
            <a:endParaRPr lang="en-US" sz="1200"/>
          </a:p>
        </p:txBody>
      </p:sp>
      <p:cxnSp>
        <p:nvCxnSpPr>
          <p:cNvPr id="6" name="Straight Connector 5">
            <a:extLst>
              <a:ext uri="{FF2B5EF4-FFF2-40B4-BE49-F238E27FC236}">
                <a16:creationId xmlns:a16="http://schemas.microsoft.com/office/drawing/2014/main" id="{81B945D8-1C8F-3A7D-8910-9E832CDD40F4}"/>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55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0141B-E690-B949-B6F8-F8DD5D84DCB7}"/>
              </a:ext>
            </a:extLst>
          </p:cNvPr>
          <p:cNvSpPr txBox="1"/>
          <p:nvPr/>
        </p:nvSpPr>
        <p:spPr>
          <a:xfrm>
            <a:off x="-1" y="0"/>
            <a:ext cx="3698375" cy="523220"/>
          </a:xfrm>
          <a:prstGeom prst="rect">
            <a:avLst/>
          </a:prstGeom>
          <a:noFill/>
        </p:spPr>
        <p:txBody>
          <a:bodyPr wrap="square" rtlCol="0">
            <a:spAutoFit/>
          </a:bodyPr>
          <a:lstStyle/>
          <a:p>
            <a:r>
              <a:rPr lang="en-US" sz="2800" b="1"/>
              <a:t>Fees (Proof of Work)</a:t>
            </a:r>
          </a:p>
        </p:txBody>
      </p:sp>
      <p:sp>
        <p:nvSpPr>
          <p:cNvPr id="3" name="TextBox 2">
            <a:extLst>
              <a:ext uri="{FF2B5EF4-FFF2-40B4-BE49-F238E27FC236}">
                <a16:creationId xmlns:a16="http://schemas.microsoft.com/office/drawing/2014/main" id="{A6AED350-E383-AA44-92CF-CDEF1A07CEC0}"/>
              </a:ext>
            </a:extLst>
          </p:cNvPr>
          <p:cNvSpPr txBox="1"/>
          <p:nvPr/>
        </p:nvSpPr>
        <p:spPr>
          <a:xfrm>
            <a:off x="4554537" y="105896"/>
            <a:ext cx="4581427" cy="2339102"/>
          </a:xfrm>
          <a:prstGeom prst="rect">
            <a:avLst/>
          </a:prstGeom>
          <a:noFill/>
        </p:spPr>
        <p:txBody>
          <a:bodyPr wrap="square" rtlCol="0">
            <a:spAutoFit/>
          </a:bodyPr>
          <a:lstStyle/>
          <a:p>
            <a:r>
              <a:rPr lang="en-US" b="1">
                <a:solidFill>
                  <a:srgbClr val="FF0000"/>
                </a:solidFill>
              </a:rPr>
              <a:t>Bitcoin</a:t>
            </a:r>
          </a:p>
          <a:p>
            <a:r>
              <a:rPr lang="en-US" sz="1400"/>
              <a:t>Fees are calculated in "</a:t>
            </a:r>
            <a:r>
              <a:rPr lang="en-US" sz="1400" b="1">
                <a:solidFill>
                  <a:srgbClr val="00B050"/>
                </a:solidFill>
              </a:rPr>
              <a:t>satoshi</a:t>
            </a:r>
            <a:r>
              <a:rPr lang="en-US" sz="1400"/>
              <a:t>" named after Satoshi Nakamoto, creator of bitcoin.</a:t>
            </a:r>
          </a:p>
          <a:p>
            <a:r>
              <a:rPr lang="en-US" sz="1400"/>
              <a:t>1 </a:t>
            </a:r>
            <a:r>
              <a:rPr lang="en-US" sz="1400" b="1">
                <a:solidFill>
                  <a:srgbClr val="00B050"/>
                </a:solidFill>
              </a:rPr>
              <a:t>satoshi</a:t>
            </a:r>
            <a:r>
              <a:rPr lang="en-US" sz="1400"/>
              <a:t> = 0.00000001 BTC = 1e-8 BTC</a:t>
            </a:r>
          </a:p>
          <a:p>
            <a:r>
              <a:rPr lang="en-US" sz="1400"/>
              <a:t>(Jan 2022) Estimated transaction fee $2.34 = 5,056 satoshi</a:t>
            </a:r>
          </a:p>
          <a:p>
            <a:pPr marL="285750" indent="-285750">
              <a:buFont typeface="Arial" panose="020B0604020202020204" pitchFamily="34" charset="0"/>
              <a:buChar char="•"/>
            </a:pPr>
            <a:r>
              <a:rPr lang="en-US" sz="1200">
                <a:hlinkClick r:id="rId2"/>
              </a:rPr>
              <a:t>https://www.btcsatoshi.com/</a:t>
            </a:r>
            <a:r>
              <a:rPr lang="en-US" sz="1200"/>
              <a:t> </a:t>
            </a:r>
          </a:p>
          <a:p>
            <a:pPr marL="285750" indent="-285750">
              <a:buFont typeface="Arial" panose="020B0604020202020204" pitchFamily="34" charset="0"/>
              <a:buChar char="•"/>
            </a:pPr>
            <a:r>
              <a:rPr lang="en-US" sz="1200">
                <a:hlinkClick r:id="rId3"/>
              </a:rPr>
              <a:t>https://www.buybitcoinworldwide.com/fee-calculator/</a:t>
            </a:r>
            <a:endParaRPr lang="en-US" sz="1200"/>
          </a:p>
          <a:p>
            <a:pPr marL="285750" indent="-285750">
              <a:buFont typeface="Arial" panose="020B0604020202020204" pitchFamily="34" charset="0"/>
              <a:buChar char="•"/>
            </a:pPr>
            <a:r>
              <a:rPr lang="en-US" sz="1200">
                <a:hlinkClick r:id="rId4"/>
              </a:rPr>
              <a:t>https://bitcoinfees.earn.com/</a:t>
            </a:r>
            <a:endParaRPr lang="en-US" sz="1200"/>
          </a:p>
          <a:p>
            <a:pPr marL="285750" indent="-285750">
              <a:buFont typeface="Arial" panose="020B0604020202020204" pitchFamily="34" charset="0"/>
              <a:buChar char="•"/>
            </a:pPr>
            <a:r>
              <a:rPr lang="en-US" sz="1200">
                <a:hlinkClick r:id="rId5"/>
              </a:rPr>
              <a:t>https://mempool.space/</a:t>
            </a:r>
            <a:endParaRPr lang="en-US" sz="1200"/>
          </a:p>
          <a:p>
            <a:pPr marL="285750" indent="-285750">
              <a:buFont typeface="Arial" panose="020B0604020202020204" pitchFamily="34" charset="0"/>
              <a:buChar char="•"/>
            </a:pPr>
            <a:r>
              <a:rPr lang="en-US" sz="1200">
                <a:hlinkClick r:id="rId6"/>
              </a:rPr>
              <a:t>https://bitcoinbriefly.com/how-to-use-mempool-space-block-explorer/</a:t>
            </a:r>
            <a:endParaRPr lang="en-US" sz="1200"/>
          </a:p>
        </p:txBody>
      </p:sp>
      <p:sp>
        <p:nvSpPr>
          <p:cNvPr id="5" name="TextBox 4">
            <a:extLst>
              <a:ext uri="{FF2B5EF4-FFF2-40B4-BE49-F238E27FC236}">
                <a16:creationId xmlns:a16="http://schemas.microsoft.com/office/drawing/2014/main" id="{34259496-1ED9-EE43-98E1-41D4DE288FAB}"/>
              </a:ext>
            </a:extLst>
          </p:cNvPr>
          <p:cNvSpPr txBox="1"/>
          <p:nvPr/>
        </p:nvSpPr>
        <p:spPr>
          <a:xfrm>
            <a:off x="4554537" y="2658924"/>
            <a:ext cx="4563964" cy="2431435"/>
          </a:xfrm>
          <a:prstGeom prst="rect">
            <a:avLst/>
          </a:prstGeom>
          <a:noFill/>
        </p:spPr>
        <p:txBody>
          <a:bodyPr wrap="square" rtlCol="0">
            <a:spAutoFit/>
          </a:bodyPr>
          <a:lstStyle/>
          <a:p>
            <a:r>
              <a:rPr lang="en-US" b="1">
                <a:solidFill>
                  <a:srgbClr val="FF0000"/>
                </a:solidFill>
              </a:rPr>
              <a:t>Ethereum</a:t>
            </a:r>
          </a:p>
          <a:p>
            <a:pPr marL="285750" indent="-285750">
              <a:buFont typeface="Arial" panose="020B0604020202020204" pitchFamily="34" charset="0"/>
              <a:buChar char="•"/>
            </a:pPr>
            <a:r>
              <a:rPr lang="en-US" sz="1200">
                <a:hlinkClick r:id="rId7"/>
              </a:rPr>
              <a:t>https://cryptotesters.com/blog/ethereum-gas</a:t>
            </a:r>
            <a:endParaRPr lang="en-US" sz="1200"/>
          </a:p>
          <a:p>
            <a:pPr marL="285750" indent="-285750">
              <a:buFont typeface="Arial" panose="020B0604020202020204" pitchFamily="34" charset="0"/>
              <a:buChar char="•"/>
            </a:pPr>
            <a:r>
              <a:rPr lang="en-US" sz="1200">
                <a:hlinkClick r:id="rId8"/>
              </a:rPr>
              <a:t>https://automatedwebtools.com/usd-eth-gas-fee/</a:t>
            </a:r>
            <a:endParaRPr lang="en-US" sz="1200"/>
          </a:p>
          <a:p>
            <a:pPr marL="285750" indent="-285750">
              <a:buFont typeface="Arial" panose="020B0604020202020204" pitchFamily="34" charset="0"/>
              <a:buChar char="•"/>
            </a:pPr>
            <a:r>
              <a:rPr lang="en-US" sz="1200">
                <a:hlinkClick r:id="rId9"/>
              </a:rPr>
              <a:t>https://etherscan.io/</a:t>
            </a:r>
            <a:endParaRPr lang="en-US" sz="1200"/>
          </a:p>
          <a:p>
            <a:endParaRPr lang="en-US" sz="1400"/>
          </a:p>
          <a:p>
            <a:r>
              <a:rPr lang="en-US" sz="1400"/>
              <a:t>Cost of transaction is measured in "</a:t>
            </a:r>
            <a:r>
              <a:rPr lang="en-US" sz="1400" b="1">
                <a:solidFill>
                  <a:srgbClr val="00B050"/>
                </a:solidFill>
              </a:rPr>
              <a:t>Gwei</a:t>
            </a:r>
            <a:r>
              <a:rPr lang="en-US" sz="1400"/>
              <a:t>" – named after </a:t>
            </a:r>
            <a:r>
              <a:rPr lang="en-US" sz="1400" b="1">
                <a:solidFill>
                  <a:srgbClr val="00B050"/>
                </a:solidFill>
              </a:rPr>
              <a:t>Wei Dai</a:t>
            </a:r>
            <a:r>
              <a:rPr lang="en-US" sz="1400"/>
              <a:t>, best known as the creator of the bitcoin predecessor "</a:t>
            </a:r>
            <a:r>
              <a:rPr lang="en-US" sz="1400" b="1">
                <a:solidFill>
                  <a:srgbClr val="00B050"/>
                </a:solidFill>
              </a:rPr>
              <a:t>b-money</a:t>
            </a:r>
            <a:r>
              <a:rPr lang="en-US" sz="1400"/>
              <a:t>" and as the developer of the Crypto++ library.</a:t>
            </a:r>
          </a:p>
          <a:p>
            <a:r>
              <a:rPr lang="en-US" sz="1400"/>
              <a:t>1 gwei = 0.000000001 ether = 1/1Bln part of Ether</a:t>
            </a:r>
          </a:p>
          <a:p>
            <a:r>
              <a:rPr lang="en-US" sz="1400"/>
              <a:t>(Jan 2022) Estimated transaction fee $5.61 = 70 Gwei</a:t>
            </a:r>
          </a:p>
        </p:txBody>
      </p:sp>
      <p:sp>
        <p:nvSpPr>
          <p:cNvPr id="6" name="TextBox 5">
            <a:extLst>
              <a:ext uri="{FF2B5EF4-FFF2-40B4-BE49-F238E27FC236}">
                <a16:creationId xmlns:a16="http://schemas.microsoft.com/office/drawing/2014/main" id="{27CB1A5F-D7E9-9243-BA66-5A30E0E04534}"/>
              </a:ext>
            </a:extLst>
          </p:cNvPr>
          <p:cNvSpPr txBox="1"/>
          <p:nvPr/>
        </p:nvSpPr>
        <p:spPr>
          <a:xfrm>
            <a:off x="0" y="447963"/>
            <a:ext cx="4308049" cy="2831544"/>
          </a:xfrm>
          <a:prstGeom prst="rect">
            <a:avLst/>
          </a:prstGeom>
          <a:noFill/>
        </p:spPr>
        <p:txBody>
          <a:bodyPr wrap="square" rtlCol="0">
            <a:spAutoFit/>
          </a:bodyPr>
          <a:lstStyle/>
          <a:p>
            <a:r>
              <a:rPr lang="en-US" sz="1400"/>
              <a:t>Miners are rewarded for calculating next block</a:t>
            </a:r>
          </a:p>
          <a:p>
            <a:r>
              <a:rPr lang="en-US" sz="1400"/>
              <a:t>in a blockchain's mempool. The reward is calculated </a:t>
            </a:r>
            <a:r>
              <a:rPr lang="en-US" sz="1400">
                <a:solidFill>
                  <a:srgbClr val="0070C0"/>
                </a:solidFill>
              </a:rPr>
              <a:t>per the length of the record and complexity of calculation</a:t>
            </a:r>
            <a:r>
              <a:rPr lang="en-US" sz="1400"/>
              <a:t> – and </a:t>
            </a:r>
            <a:r>
              <a:rPr lang="en-US" sz="1400">
                <a:solidFill>
                  <a:srgbClr val="00B050"/>
                </a:solidFill>
              </a:rPr>
              <a:t>in values native to the blockchain</a:t>
            </a:r>
            <a:r>
              <a:rPr lang="en-US" sz="1400"/>
              <a:t>. </a:t>
            </a:r>
          </a:p>
          <a:p>
            <a:r>
              <a:rPr lang="en-US" sz="1400"/>
              <a:t>When converting to dollars, the fees are very volatile.</a:t>
            </a:r>
          </a:p>
          <a:p>
            <a:r>
              <a:rPr lang="en-US" sz="1400"/>
              <a:t>Here is what Wall Street Journal says about fees in 2021:</a:t>
            </a:r>
          </a:p>
          <a:p>
            <a:r>
              <a:rPr lang="en-US" sz="1400"/>
              <a:t>""" </a:t>
            </a:r>
            <a:r>
              <a:rPr lang="en-US" sz="1400">
                <a:solidFill>
                  <a:srgbClr val="0070C0"/>
                </a:solidFill>
              </a:rPr>
              <a:t>On the Bitcoin network, the average daily transaction fee this year has been as low as </a:t>
            </a:r>
            <a:r>
              <a:rPr lang="en-US" sz="1400" b="1">
                <a:solidFill>
                  <a:srgbClr val="FF0000"/>
                </a:solidFill>
              </a:rPr>
              <a:t>$1.78</a:t>
            </a:r>
            <a:r>
              <a:rPr lang="en-US" sz="1400">
                <a:solidFill>
                  <a:srgbClr val="0070C0"/>
                </a:solidFill>
              </a:rPr>
              <a:t> and as high as</a:t>
            </a:r>
            <a:r>
              <a:rPr lang="en-US" sz="1400" b="1">
                <a:solidFill>
                  <a:srgbClr val="FF0000"/>
                </a:solidFill>
              </a:rPr>
              <a:t> $62</a:t>
            </a:r>
            <a:r>
              <a:rPr lang="en-US" sz="1400">
                <a:solidFill>
                  <a:srgbClr val="0070C0"/>
                </a:solidFill>
              </a:rPr>
              <a:t>, according to bitinfocharts. On Ethereum, the average fee has been as low as </a:t>
            </a:r>
            <a:r>
              <a:rPr lang="en-US" sz="1400" b="1">
                <a:solidFill>
                  <a:srgbClr val="FF0000"/>
                </a:solidFill>
              </a:rPr>
              <a:t>$1.59</a:t>
            </a:r>
            <a:r>
              <a:rPr lang="en-US" sz="1400">
                <a:solidFill>
                  <a:srgbClr val="0070C0"/>
                </a:solidFill>
              </a:rPr>
              <a:t> and as high as </a:t>
            </a:r>
            <a:r>
              <a:rPr lang="en-US" sz="1400" b="1">
                <a:solidFill>
                  <a:srgbClr val="FF0000"/>
                </a:solidFill>
              </a:rPr>
              <a:t>$70</a:t>
            </a:r>
            <a:r>
              <a:rPr lang="en-US" sz="1400">
                <a:solidFill>
                  <a:srgbClr val="0070C0"/>
                </a:solidFill>
              </a:rPr>
              <a:t>.</a:t>
            </a:r>
            <a:r>
              <a:rPr lang="en-US" sz="1400"/>
              <a:t> """</a:t>
            </a:r>
          </a:p>
          <a:p>
            <a:r>
              <a:rPr lang="en-US" sz="1200">
                <a:hlinkClick r:id="rId10"/>
              </a:rPr>
              <a:t>https://www.wsj.com/articles/crypto-and-its-many-fees-what-to-know-about-the-hidden-costs-of-digital-currency-11639825202</a:t>
            </a:r>
            <a:endParaRPr lang="en-US" sz="1200"/>
          </a:p>
        </p:txBody>
      </p:sp>
      <p:pic>
        <p:nvPicPr>
          <p:cNvPr id="7" name="Picture 6">
            <a:extLst>
              <a:ext uri="{FF2B5EF4-FFF2-40B4-BE49-F238E27FC236}">
                <a16:creationId xmlns:a16="http://schemas.microsoft.com/office/drawing/2014/main" id="{4AF8A457-C49D-574F-9D49-D1698E2C01CA}"/>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09673" y="3279507"/>
            <a:ext cx="3088702" cy="1798004"/>
          </a:xfrm>
          <a:prstGeom prst="rect">
            <a:avLst/>
          </a:prstGeom>
        </p:spPr>
      </p:pic>
      <p:cxnSp>
        <p:nvCxnSpPr>
          <p:cNvPr id="4" name="Straight Connector 3">
            <a:extLst>
              <a:ext uri="{FF2B5EF4-FFF2-40B4-BE49-F238E27FC236}">
                <a16:creationId xmlns:a16="http://schemas.microsoft.com/office/drawing/2014/main" id="{7F73C1D2-9F79-8547-870D-6FE61D603F5C}"/>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91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446BC-FB38-4C49-9BFC-558F535A8731}"/>
              </a:ext>
            </a:extLst>
          </p:cNvPr>
          <p:cNvSpPr txBox="1"/>
          <p:nvPr/>
        </p:nvSpPr>
        <p:spPr>
          <a:xfrm>
            <a:off x="344311" y="1704621"/>
            <a:ext cx="7258755" cy="2893100"/>
          </a:xfrm>
          <a:prstGeom prst="rect">
            <a:avLst/>
          </a:prstGeom>
          <a:noFill/>
        </p:spPr>
        <p:txBody>
          <a:bodyPr wrap="square" rtlCol="0">
            <a:spAutoFit/>
          </a:bodyPr>
          <a:lstStyle/>
          <a:p>
            <a:pPr marL="285750" indent="-285750">
              <a:buFont typeface="Arial" panose="020B0604020202020204" pitchFamily="34" charset="0"/>
              <a:buChar char="•"/>
            </a:pPr>
            <a:r>
              <a:rPr lang="en-US" sz="1400" b="1">
                <a:solidFill>
                  <a:srgbClr val="00B050"/>
                </a:solidFill>
              </a:rPr>
              <a:t>Coinbase</a:t>
            </a:r>
            <a:r>
              <a:rPr lang="en-US" sz="1400"/>
              <a:t> - mainstream brand in the US market. Integrates with Shopify and WooCommerce - </a:t>
            </a:r>
            <a:r>
              <a:rPr lang="en-US" sz="1400">
                <a:hlinkClick r:id="rId2"/>
              </a:rPr>
              <a:t>https://www.coinbase.com</a:t>
            </a:r>
            <a:r>
              <a:rPr lang="en-US" sz="1400"/>
              <a:t> – </a:t>
            </a:r>
          </a:p>
          <a:p>
            <a:endParaRPr lang="en-US" sz="1400"/>
          </a:p>
          <a:p>
            <a:pPr marL="285750" indent="-285750">
              <a:buFont typeface="Arial" panose="020B0604020202020204" pitchFamily="34" charset="0"/>
              <a:buChar char="•"/>
            </a:pPr>
            <a:r>
              <a:rPr lang="en-US" sz="1400" b="1">
                <a:solidFill>
                  <a:srgbClr val="00B050"/>
                </a:solidFill>
              </a:rPr>
              <a:t>BitPay</a:t>
            </a:r>
            <a:r>
              <a:rPr lang="en-US" sz="1400"/>
              <a:t> - Bitcoin and Bitcoin Cash payment services for merchants. US, since 2011. Versatile payout options - </a:t>
            </a:r>
            <a:r>
              <a:rPr lang="en-US" sz="1400">
                <a:hlinkClick r:id="rId3"/>
              </a:rPr>
              <a:t>https://bitpay.com</a:t>
            </a:r>
            <a:r>
              <a:rPr lang="en-US" sz="1400"/>
              <a:t> - </a:t>
            </a:r>
          </a:p>
          <a:p>
            <a:endParaRPr lang="en-US" sz="1400"/>
          </a:p>
          <a:p>
            <a:pPr marL="285750" indent="-285750">
              <a:buFont typeface="Arial" panose="020B0604020202020204" pitchFamily="34" charset="0"/>
              <a:buChar char="•"/>
            </a:pPr>
            <a:r>
              <a:rPr lang="en-US" sz="1400" b="1">
                <a:solidFill>
                  <a:srgbClr val="00B050"/>
                </a:solidFill>
              </a:rPr>
              <a:t>CoinGate</a:t>
            </a:r>
            <a:r>
              <a:rPr lang="en-US" sz="1400"/>
              <a:t> - Supports payment in more obscure coins, Integrates with a large number of eCommerce platforms - </a:t>
            </a:r>
            <a:r>
              <a:rPr lang="en-US" sz="1400">
                <a:hlinkClick r:id="rId4"/>
              </a:rPr>
              <a:t>https://coingate.com</a:t>
            </a:r>
            <a:r>
              <a:rPr lang="en-US" sz="1400"/>
              <a:t> – </a:t>
            </a:r>
          </a:p>
          <a:p>
            <a:endParaRPr lang="en-US" sz="1400"/>
          </a:p>
          <a:p>
            <a:pPr marL="285750" indent="-285750">
              <a:buFont typeface="Arial" panose="020B0604020202020204" pitchFamily="34" charset="0"/>
              <a:buChar char="•"/>
            </a:pPr>
            <a:r>
              <a:rPr lang="en-US" sz="1400" b="1">
                <a:solidFill>
                  <a:srgbClr val="00B050"/>
                </a:solidFill>
              </a:rPr>
              <a:t>NOWpayments</a:t>
            </a:r>
            <a:r>
              <a:rPr lang="en-US" sz="1400"/>
              <a:t> - Supports payment in more obscure coins, Integrates with a large number of eCommerce platforms, Low fees for simple transactions - </a:t>
            </a:r>
            <a:r>
              <a:rPr lang="en-US" sz="1400">
                <a:hlinkClick r:id="rId5"/>
              </a:rPr>
              <a:t>https://nowpayments.io</a:t>
            </a:r>
            <a:r>
              <a:rPr lang="en-US" sz="1400"/>
              <a:t> – </a:t>
            </a:r>
          </a:p>
          <a:p>
            <a:endParaRPr lang="en-US" sz="1400"/>
          </a:p>
          <a:p>
            <a:pPr marL="285750" indent="-285750">
              <a:buFont typeface="Arial" panose="020B0604020202020204" pitchFamily="34" charset="0"/>
              <a:buChar char="•"/>
            </a:pPr>
            <a:r>
              <a:rPr lang="en-US" sz="1400" b="1">
                <a:solidFill>
                  <a:srgbClr val="00B050"/>
                </a:solidFill>
              </a:rPr>
              <a:t>AlfaCoins</a:t>
            </a:r>
            <a:r>
              <a:rPr lang="en-US" sz="1400"/>
              <a:t> - Flexible payment options, Easy to use - </a:t>
            </a:r>
            <a:r>
              <a:rPr lang="en-US" sz="1400">
                <a:hlinkClick r:id="rId6"/>
              </a:rPr>
              <a:t>https://www.alfacoins.com</a:t>
            </a:r>
            <a:r>
              <a:rPr lang="en-US" sz="1400"/>
              <a:t> - </a:t>
            </a:r>
          </a:p>
        </p:txBody>
      </p:sp>
      <p:sp>
        <p:nvSpPr>
          <p:cNvPr id="3" name="TextBox 2">
            <a:extLst>
              <a:ext uri="{FF2B5EF4-FFF2-40B4-BE49-F238E27FC236}">
                <a16:creationId xmlns:a16="http://schemas.microsoft.com/office/drawing/2014/main" id="{170FDA16-7038-5F44-96A9-2983ADCDFDFA}"/>
              </a:ext>
            </a:extLst>
          </p:cNvPr>
          <p:cNvSpPr txBox="1"/>
          <p:nvPr/>
        </p:nvSpPr>
        <p:spPr>
          <a:xfrm>
            <a:off x="0" y="0"/>
            <a:ext cx="3973689" cy="523220"/>
          </a:xfrm>
          <a:prstGeom prst="rect">
            <a:avLst/>
          </a:prstGeom>
          <a:noFill/>
        </p:spPr>
        <p:txBody>
          <a:bodyPr wrap="square" rtlCol="0">
            <a:spAutoFit/>
          </a:bodyPr>
          <a:lstStyle/>
          <a:p>
            <a:r>
              <a:rPr lang="en-US" sz="2800" b="1"/>
              <a:t>Crypto Payment Services</a:t>
            </a:r>
          </a:p>
        </p:txBody>
      </p:sp>
      <p:sp>
        <p:nvSpPr>
          <p:cNvPr id="4" name="TextBox 3">
            <a:extLst>
              <a:ext uri="{FF2B5EF4-FFF2-40B4-BE49-F238E27FC236}">
                <a16:creationId xmlns:a16="http://schemas.microsoft.com/office/drawing/2014/main" id="{4C2B9AA6-A14C-D142-93AB-6A09A48CF631}"/>
              </a:ext>
            </a:extLst>
          </p:cNvPr>
          <p:cNvSpPr txBox="1"/>
          <p:nvPr/>
        </p:nvSpPr>
        <p:spPr>
          <a:xfrm>
            <a:off x="90311" y="699911"/>
            <a:ext cx="6141156" cy="523220"/>
          </a:xfrm>
          <a:prstGeom prst="rect">
            <a:avLst/>
          </a:prstGeom>
          <a:noFill/>
        </p:spPr>
        <p:txBody>
          <a:bodyPr wrap="square" rtlCol="0">
            <a:spAutoFit/>
          </a:bodyPr>
          <a:lstStyle/>
          <a:p>
            <a:r>
              <a:rPr lang="en-US" sz="1400"/>
              <a:t>The 5 Most Popular Crypto Payment Gateway &amp; Processors</a:t>
            </a:r>
          </a:p>
          <a:p>
            <a:r>
              <a:rPr lang="en-US" sz="1400">
                <a:hlinkClick r:id="rId7"/>
              </a:rPr>
              <a:t>https://www.merchantmaverick.com/best-cryptocurrency-payment-gateway/</a:t>
            </a:r>
            <a:endParaRPr lang="en-US" sz="1400"/>
          </a:p>
        </p:txBody>
      </p:sp>
      <p:cxnSp>
        <p:nvCxnSpPr>
          <p:cNvPr id="5" name="Straight Connector 4">
            <a:extLst>
              <a:ext uri="{FF2B5EF4-FFF2-40B4-BE49-F238E27FC236}">
                <a16:creationId xmlns:a16="http://schemas.microsoft.com/office/drawing/2014/main" id="{E7FAD4EC-DE2C-E6CA-5FFF-1DD31A4EAECF}"/>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481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5F5F09-9DB3-9E49-8CE2-4F0323174DB1}"/>
              </a:ext>
            </a:extLst>
          </p:cNvPr>
          <p:cNvSpPr txBox="1"/>
          <p:nvPr/>
        </p:nvSpPr>
        <p:spPr>
          <a:xfrm>
            <a:off x="112889" y="1131821"/>
            <a:ext cx="7785159" cy="3877985"/>
          </a:xfrm>
          <a:prstGeom prst="rect">
            <a:avLst/>
          </a:prstGeom>
          <a:noFill/>
        </p:spPr>
        <p:txBody>
          <a:bodyPr wrap="square" rtlCol="0">
            <a:spAutoFit/>
          </a:bodyPr>
          <a:lstStyle/>
          <a:p>
            <a:pPr marL="285750" indent="-285750">
              <a:buFont typeface="Arial" panose="020B0604020202020204" pitchFamily="34" charset="0"/>
              <a:buChar char="•"/>
            </a:pPr>
            <a:r>
              <a:rPr lang="en-US" sz="1400" b="1">
                <a:solidFill>
                  <a:srgbClr val="FF0000"/>
                </a:solidFill>
              </a:rPr>
              <a:t>Coinbase</a:t>
            </a:r>
            <a:r>
              <a:rPr lang="en-US" sz="1400"/>
              <a:t> - 89+ Mln users, 100+ countries, USA-based - </a:t>
            </a:r>
            <a:r>
              <a:rPr lang="en-US" sz="1400">
                <a:hlinkClick r:id="rId2"/>
              </a:rPr>
              <a:t>https://www.coinbase.com</a:t>
            </a:r>
            <a:r>
              <a:rPr lang="en-US" sz="1400"/>
              <a:t> - Transaction Fees: 0.04% to 0.50% (taker orders); 0% to 0.50% (makers orders), Wallet included. Very high liquidity, variety of coins</a:t>
            </a:r>
          </a:p>
          <a:p>
            <a:pPr marL="285750" indent="-285750">
              <a:buFont typeface="Arial" panose="020B0604020202020204" pitchFamily="34" charset="0"/>
              <a:buChar char="•"/>
            </a:pPr>
            <a:r>
              <a:rPr lang="en-US" sz="1400" b="1">
                <a:solidFill>
                  <a:srgbClr val="FF0000"/>
                </a:solidFill>
              </a:rPr>
              <a:t>Binance</a:t>
            </a:r>
            <a:r>
              <a:rPr lang="en-US" sz="1400"/>
              <a:t> - </a:t>
            </a:r>
            <a:r>
              <a:rPr lang="en-US" sz="1400">
                <a:hlinkClick r:id="rId3"/>
              </a:rPr>
              <a:t>https://www.binance.com</a:t>
            </a:r>
            <a:r>
              <a:rPr lang="en-US" sz="1400"/>
              <a:t> - Cayman Islands (Caribbean) &amp; Seychelles (island near Africa). Hindreds of cr.currencies. Not available in US. Low fees, large variety of cryptocurrencies and trading pairs, geared for more advanced users</a:t>
            </a:r>
          </a:p>
          <a:p>
            <a:pPr marL="285750" indent="-285750">
              <a:buFont typeface="Arial" panose="020B0604020202020204" pitchFamily="34" charset="0"/>
              <a:buChar char="•"/>
            </a:pPr>
            <a:r>
              <a:rPr lang="en-US" sz="1400" b="1">
                <a:solidFill>
                  <a:srgbClr val="FF0000"/>
                </a:solidFill>
              </a:rPr>
              <a:t>Binance.US</a:t>
            </a:r>
            <a:r>
              <a:rPr lang="en-US" sz="1400"/>
              <a:t> - </a:t>
            </a:r>
            <a:r>
              <a:rPr lang="en-US" sz="1400">
                <a:hlinkClick r:id="rId4"/>
              </a:rPr>
              <a:t>https://www.binance.us</a:t>
            </a:r>
            <a:r>
              <a:rPr lang="en-US" sz="1400"/>
              <a:t> – US-regulated, 50 cryptocurrencies, not all states supported</a:t>
            </a:r>
          </a:p>
          <a:p>
            <a:pPr marL="285750" indent="-285750">
              <a:buFont typeface="Arial" panose="020B0604020202020204" pitchFamily="34" charset="0"/>
              <a:buChar char="•"/>
            </a:pPr>
            <a:r>
              <a:rPr lang="en-US" sz="1400" b="1">
                <a:solidFill>
                  <a:srgbClr val="FF0000"/>
                </a:solidFill>
              </a:rPr>
              <a:t>Abra</a:t>
            </a:r>
            <a:r>
              <a:rPr lang="en-US" sz="1400"/>
              <a:t> - </a:t>
            </a:r>
            <a:r>
              <a:rPr lang="en-US" sz="1400">
                <a:hlinkClick r:id="rId5"/>
              </a:rPr>
              <a:t>https://www.abra.com</a:t>
            </a:r>
            <a:r>
              <a:rPr lang="en-US" sz="1400"/>
              <a:t> - Mountain View, CA - operates a comprehensive, custodial cryptocurrency wallet and exchange</a:t>
            </a:r>
          </a:p>
          <a:p>
            <a:pPr marL="285750" indent="-285750">
              <a:buFont typeface="Arial" panose="020B0604020202020204" pitchFamily="34" charset="0"/>
              <a:buChar char="•"/>
            </a:pPr>
            <a:r>
              <a:rPr lang="en-US" sz="1400" b="1">
                <a:solidFill>
                  <a:srgbClr val="FF0000"/>
                </a:solidFill>
              </a:rPr>
              <a:t>Cash App</a:t>
            </a:r>
            <a:r>
              <a:rPr lang="en-US" sz="1400"/>
              <a:t> - </a:t>
            </a:r>
            <a:r>
              <a:rPr lang="en-US" sz="1400">
                <a:hlinkClick r:id="rId6"/>
              </a:rPr>
              <a:t>https://cash.app</a:t>
            </a:r>
            <a:r>
              <a:rPr lang="en-US" sz="1400"/>
              <a:t> – easy to use, peer-to-peer money transfer (like Venmo or Zelle), ability to withdraw Bitcoin, supports only one crypto-currency – the Bitcoin. has daily and weekly withdrawal limits. Charge when sending money via credit card</a:t>
            </a:r>
          </a:p>
          <a:p>
            <a:pPr marL="285750" indent="-285750">
              <a:buFont typeface="Arial" panose="020B0604020202020204" pitchFamily="34" charset="0"/>
              <a:buChar char="•"/>
            </a:pPr>
            <a:r>
              <a:rPr lang="en-US" sz="1400" b="1">
                <a:solidFill>
                  <a:srgbClr val="FF0000"/>
                </a:solidFill>
              </a:rPr>
              <a:t>bisq</a:t>
            </a:r>
            <a:r>
              <a:rPr lang="en-US" sz="1400"/>
              <a:t> – decentralized exchange - </a:t>
            </a:r>
            <a:r>
              <a:rPr lang="en-US" sz="1400">
                <a:hlinkClick r:id="rId7"/>
              </a:rPr>
              <a:t>https://bisq.network</a:t>
            </a:r>
            <a:r>
              <a:rPr lang="en-US" sz="1400"/>
              <a:t> – non-KYC platform, 18 crypto-currencies, but transaction speeds may be slow, trading volumes can be low</a:t>
            </a:r>
          </a:p>
          <a:p>
            <a:pPr marL="285750" indent="-285750">
              <a:buFont typeface="Arial" panose="020B0604020202020204" pitchFamily="34" charset="0"/>
              <a:buChar char="•"/>
            </a:pPr>
            <a:r>
              <a:rPr lang="en-US" sz="1400" b="1">
                <a:solidFill>
                  <a:srgbClr val="FF0000"/>
                </a:solidFill>
              </a:rPr>
              <a:t>Kraken</a:t>
            </a:r>
            <a:r>
              <a:rPr lang="en-US" sz="1400"/>
              <a:t> – Bitcoin &amp; Crypto Exchange - </a:t>
            </a:r>
            <a:r>
              <a:rPr lang="en-US" sz="1400">
                <a:hlinkClick r:id="rId8"/>
              </a:rPr>
              <a:t>https://www.kraken.com</a:t>
            </a:r>
            <a:r>
              <a:rPr lang="en-US" sz="1400"/>
              <a:t> - </a:t>
            </a:r>
          </a:p>
          <a:p>
            <a:pPr marL="285750" indent="-285750">
              <a:buFont typeface="Arial" panose="020B0604020202020204" pitchFamily="34" charset="0"/>
              <a:buChar char="•"/>
            </a:pPr>
            <a:r>
              <a:rPr lang="en-US" sz="1400" b="1">
                <a:solidFill>
                  <a:srgbClr val="FF0000"/>
                </a:solidFill>
              </a:rPr>
              <a:t>Gemini</a:t>
            </a:r>
            <a:r>
              <a:rPr lang="en-US" sz="1400"/>
              <a:t> - </a:t>
            </a:r>
            <a:r>
              <a:rPr lang="en-US" sz="1400">
                <a:hlinkClick r:id="rId9"/>
              </a:rPr>
              <a:t>https://www.gemini.com</a:t>
            </a:r>
            <a:r>
              <a:rPr lang="en-US" sz="1400"/>
              <a:t> - </a:t>
            </a:r>
          </a:p>
          <a:p>
            <a:pPr marL="285750" indent="-285750">
              <a:buFont typeface="Arial" panose="020B0604020202020204" pitchFamily="34" charset="0"/>
              <a:buChar char="•"/>
            </a:pPr>
            <a:r>
              <a:rPr lang="en-US" sz="1400" b="1">
                <a:solidFill>
                  <a:srgbClr val="FF0000"/>
                </a:solidFill>
              </a:rPr>
              <a:t>Robinhood</a:t>
            </a:r>
            <a:r>
              <a:rPr lang="en-US" sz="1400"/>
              <a:t> - </a:t>
            </a:r>
            <a:r>
              <a:rPr lang="en-US" sz="1400">
                <a:hlinkClick r:id="rId10"/>
              </a:rPr>
              <a:t>https://robinhood.com</a:t>
            </a:r>
            <a:r>
              <a:rPr lang="en-US" sz="1400"/>
              <a:t> - </a:t>
            </a:r>
          </a:p>
        </p:txBody>
      </p:sp>
      <p:sp>
        <p:nvSpPr>
          <p:cNvPr id="5" name="TextBox 4">
            <a:extLst>
              <a:ext uri="{FF2B5EF4-FFF2-40B4-BE49-F238E27FC236}">
                <a16:creationId xmlns:a16="http://schemas.microsoft.com/office/drawing/2014/main" id="{323C8C33-6A91-5C4E-9187-89A8633AA1F9}"/>
              </a:ext>
            </a:extLst>
          </p:cNvPr>
          <p:cNvSpPr txBox="1"/>
          <p:nvPr/>
        </p:nvSpPr>
        <p:spPr>
          <a:xfrm>
            <a:off x="0" y="85381"/>
            <a:ext cx="4860241" cy="523220"/>
          </a:xfrm>
          <a:prstGeom prst="rect">
            <a:avLst/>
          </a:prstGeom>
          <a:noFill/>
        </p:spPr>
        <p:txBody>
          <a:bodyPr wrap="none" rtlCol="0">
            <a:spAutoFit/>
          </a:bodyPr>
          <a:lstStyle/>
          <a:p>
            <a:r>
              <a:rPr lang="en-US" sz="2800" b="1"/>
              <a:t>Crypto Exchanges (and Wallets)</a:t>
            </a:r>
          </a:p>
        </p:txBody>
      </p:sp>
      <p:sp>
        <p:nvSpPr>
          <p:cNvPr id="6" name="TextBox 5">
            <a:extLst>
              <a:ext uri="{FF2B5EF4-FFF2-40B4-BE49-F238E27FC236}">
                <a16:creationId xmlns:a16="http://schemas.microsoft.com/office/drawing/2014/main" id="{242F6334-63B7-9C4A-8B2E-385511847E4C}"/>
              </a:ext>
            </a:extLst>
          </p:cNvPr>
          <p:cNvSpPr txBox="1"/>
          <p:nvPr/>
        </p:nvSpPr>
        <p:spPr>
          <a:xfrm>
            <a:off x="112889" y="608601"/>
            <a:ext cx="5486400" cy="523220"/>
          </a:xfrm>
          <a:prstGeom prst="rect">
            <a:avLst/>
          </a:prstGeom>
          <a:noFill/>
        </p:spPr>
        <p:txBody>
          <a:bodyPr wrap="square" rtlCol="0">
            <a:spAutoFit/>
          </a:bodyPr>
          <a:lstStyle/>
          <a:p>
            <a:r>
              <a:rPr lang="en-US" sz="1400"/>
              <a:t>Best Crypto Exchanges in 2021:</a:t>
            </a:r>
            <a:br>
              <a:rPr lang="en-US" sz="1400"/>
            </a:br>
            <a:r>
              <a:rPr lang="en-US" sz="1400"/>
              <a:t> - </a:t>
            </a:r>
            <a:r>
              <a:rPr lang="en-US" sz="1400">
                <a:hlinkClick r:id="rId11"/>
              </a:rPr>
              <a:t>https://www.investopedia.com/best-crypto-exchanges-5071855</a:t>
            </a:r>
            <a:r>
              <a:rPr lang="en-US" sz="1400"/>
              <a:t> - </a:t>
            </a:r>
          </a:p>
        </p:txBody>
      </p:sp>
      <p:cxnSp>
        <p:nvCxnSpPr>
          <p:cNvPr id="2" name="Straight Connector 1">
            <a:extLst>
              <a:ext uri="{FF2B5EF4-FFF2-40B4-BE49-F238E27FC236}">
                <a16:creationId xmlns:a16="http://schemas.microsoft.com/office/drawing/2014/main" id="{DAC81354-C93F-4933-BD25-E5BF37FD6803}"/>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587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0141B-E690-B949-B6F8-F8DD5D84DCB7}"/>
              </a:ext>
            </a:extLst>
          </p:cNvPr>
          <p:cNvSpPr txBox="1"/>
          <p:nvPr/>
        </p:nvSpPr>
        <p:spPr>
          <a:xfrm>
            <a:off x="-1" y="0"/>
            <a:ext cx="4227871" cy="523220"/>
          </a:xfrm>
          <a:prstGeom prst="rect">
            <a:avLst/>
          </a:prstGeom>
          <a:noFill/>
        </p:spPr>
        <p:txBody>
          <a:bodyPr wrap="square" rtlCol="0">
            <a:spAutoFit/>
          </a:bodyPr>
          <a:lstStyle/>
          <a:p>
            <a:r>
              <a:rPr lang="en-US" sz="2800" b="1"/>
              <a:t>Fees – </a:t>
            </a:r>
            <a:r>
              <a:rPr lang="en-US" sz="2800" b="1">
                <a:hlinkClick r:id="rId2"/>
              </a:rPr>
              <a:t>BitPay.com</a:t>
            </a:r>
            <a:endParaRPr lang="en-US" sz="2800" b="1"/>
          </a:p>
        </p:txBody>
      </p:sp>
      <p:sp>
        <p:nvSpPr>
          <p:cNvPr id="4" name="TextBox 3">
            <a:extLst>
              <a:ext uri="{FF2B5EF4-FFF2-40B4-BE49-F238E27FC236}">
                <a16:creationId xmlns:a16="http://schemas.microsoft.com/office/drawing/2014/main" id="{B4B4724F-42B2-C749-B0F3-B047E9661C94}"/>
              </a:ext>
            </a:extLst>
          </p:cNvPr>
          <p:cNvSpPr txBox="1"/>
          <p:nvPr/>
        </p:nvSpPr>
        <p:spPr>
          <a:xfrm>
            <a:off x="66683" y="595277"/>
            <a:ext cx="7814125" cy="4401205"/>
          </a:xfrm>
          <a:prstGeom prst="rect">
            <a:avLst/>
          </a:prstGeom>
          <a:noFill/>
        </p:spPr>
        <p:txBody>
          <a:bodyPr wrap="square" rtlCol="0">
            <a:spAutoFit/>
          </a:bodyPr>
          <a:lstStyle/>
          <a:p>
            <a:r>
              <a:rPr lang="en-US" sz="1400" b="1">
                <a:solidFill>
                  <a:srgbClr val="00B050"/>
                </a:solidFill>
              </a:rPr>
              <a:t>BitPay</a:t>
            </a:r>
            <a:r>
              <a:rPr lang="en-US" sz="1400"/>
              <a:t> is a payment gateway</a:t>
            </a:r>
          </a:p>
          <a:p>
            <a:pPr marL="285750" indent="-285750">
              <a:buFont typeface="Arial" panose="020B0604020202020204" pitchFamily="34" charset="0"/>
              <a:buChar char="•"/>
            </a:pPr>
            <a:r>
              <a:rPr lang="en-US" sz="1400"/>
              <a:t>since 2011, 100+ Mln global customers,</a:t>
            </a:r>
          </a:p>
          <a:p>
            <a:pPr marL="285750" indent="-285750">
              <a:buFont typeface="Arial" panose="020B0604020202020204" pitchFamily="34" charset="0"/>
              <a:buChar char="•"/>
            </a:pPr>
            <a:r>
              <a:rPr lang="en-US" sz="1400">
                <a:hlinkClick r:id="rId3"/>
              </a:rPr>
              <a:t>https://www.owler.com/company/bitpay</a:t>
            </a:r>
            <a:r>
              <a:rPr lang="en-US" sz="1400"/>
              <a:t> </a:t>
            </a:r>
          </a:p>
          <a:p>
            <a:pPr marL="285750" indent="-285750">
              <a:buFont typeface="Arial" panose="020B0604020202020204" pitchFamily="34" charset="0"/>
              <a:buChar char="•"/>
            </a:pPr>
            <a:r>
              <a:rPr lang="en-US" sz="1400">
                <a:hlinkClick r:id="rId4"/>
              </a:rPr>
              <a:t>https://bitpay.com/blog/welcome-to-the-september-cryptie/</a:t>
            </a:r>
            <a:endParaRPr lang="en-US" sz="1400"/>
          </a:p>
          <a:p>
            <a:endParaRPr lang="en-US" sz="1400"/>
          </a:p>
          <a:p>
            <a:r>
              <a:rPr lang="en-US" sz="1400" b="1">
                <a:solidFill>
                  <a:srgbClr val="00B050"/>
                </a:solidFill>
              </a:rPr>
              <a:t>BitPay</a:t>
            </a:r>
            <a:r>
              <a:rPr lang="en-US" sz="1400"/>
              <a:t> fees ( </a:t>
            </a:r>
            <a:r>
              <a:rPr lang="en-US" sz="1400">
                <a:hlinkClick r:id="rId5"/>
              </a:rPr>
              <a:t>https://www.cryptowisser.com/wallet/bitpay/</a:t>
            </a:r>
            <a:r>
              <a:rPr lang="en-US" sz="1400"/>
              <a:t> )</a:t>
            </a:r>
          </a:p>
          <a:p>
            <a:endParaRPr lang="en-US" sz="1400"/>
          </a:p>
          <a:p>
            <a:r>
              <a:rPr lang="en-US" sz="1400"/>
              <a:t>    1. Miner fees (unavoidable, built into the blockchain, depends on crypto, very volatile)</a:t>
            </a:r>
          </a:p>
          <a:p>
            <a:r>
              <a:rPr lang="en-US" sz="1400"/>
              <a:t>    2. Network Cost (additional operations' cost imposed by </a:t>
            </a:r>
            <a:r>
              <a:rPr lang="en-US" sz="1400" b="1">
                <a:solidFill>
                  <a:srgbClr val="00B050"/>
                </a:solidFill>
              </a:rPr>
              <a:t>BitPay</a:t>
            </a:r>
            <a:r>
              <a:rPr lang="en-US" sz="1400"/>
              <a:t> starting in 2017)</a:t>
            </a:r>
          </a:p>
          <a:p>
            <a:r>
              <a:rPr lang="en-US" sz="1400"/>
              <a:t>    3. Processing Fee (1%) added by </a:t>
            </a:r>
            <a:r>
              <a:rPr lang="en-US" sz="1400" b="1">
                <a:solidFill>
                  <a:srgbClr val="00B050"/>
                </a:solidFill>
              </a:rPr>
              <a:t>BitPay</a:t>
            </a:r>
            <a:r>
              <a:rPr lang="en-US" sz="1400"/>
              <a:t> for their service</a:t>
            </a:r>
          </a:p>
          <a:p>
            <a:r>
              <a:rPr lang="en-US" sz="1400"/>
              <a:t>    4. Refund fees (if you receive a refund)</a:t>
            </a:r>
          </a:p>
          <a:p>
            <a:endParaRPr lang="en-US" sz="1400"/>
          </a:p>
          <a:p>
            <a:r>
              <a:rPr lang="en-US" sz="1400"/>
              <a:t>In 2017 when Bitcoin blockchain fee were very high (more than $30),</a:t>
            </a:r>
          </a:p>
          <a:p>
            <a:r>
              <a:rPr lang="en-US" sz="1400" b="1">
                <a:solidFill>
                  <a:srgbClr val="00B050"/>
                </a:solidFill>
              </a:rPr>
              <a:t>BitPay</a:t>
            </a:r>
            <a:r>
              <a:rPr lang="en-US" sz="1400"/>
              <a:t> made a rule to refuse transactions smaller than $100</a:t>
            </a:r>
          </a:p>
          <a:p>
            <a:endParaRPr lang="en-US" sz="1400"/>
          </a:p>
          <a:p>
            <a:r>
              <a:rPr lang="en-US" sz="1400"/>
              <a:t>Some alternatives to </a:t>
            </a:r>
            <a:r>
              <a:rPr lang="en-US" sz="1400" b="1">
                <a:solidFill>
                  <a:srgbClr val="00B050"/>
                </a:solidFill>
              </a:rPr>
              <a:t>BitPay</a:t>
            </a:r>
            <a:r>
              <a:rPr lang="en-US" sz="1400"/>
              <a:t>:</a:t>
            </a:r>
          </a:p>
          <a:p>
            <a:pPr marL="285750" indent="-285750">
              <a:buFont typeface="Arial" panose="020B0604020202020204" pitchFamily="34" charset="0"/>
              <a:buChar char="•"/>
            </a:pPr>
            <a:r>
              <a:rPr lang="en-US" sz="1400">
                <a:hlinkClick r:id="rId6"/>
              </a:rPr>
              <a:t>https://www.finextra.com/blogposting/21322/the-best-cryptocurrency-payment-gateways-for-2022</a:t>
            </a:r>
            <a:endParaRPr lang="en-US" sz="1400"/>
          </a:p>
          <a:p>
            <a:pPr marL="285750" indent="-285750">
              <a:buFont typeface="Arial" panose="020B0604020202020204" pitchFamily="34" charset="0"/>
              <a:buChar char="•"/>
            </a:pPr>
            <a:r>
              <a:rPr lang="en-US" sz="1400">
                <a:hlinkClick r:id="rId7"/>
              </a:rPr>
              <a:t>https://technicali.com/top-7-payment-gateways-that-accept-cryptocurrency/</a:t>
            </a:r>
            <a:endParaRPr lang="en-US" sz="1400"/>
          </a:p>
          <a:p>
            <a:pPr marL="285750" indent="-285750">
              <a:buFont typeface="Arial" panose="020B0604020202020204" pitchFamily="34" charset="0"/>
              <a:buChar char="•"/>
            </a:pPr>
            <a:r>
              <a:rPr lang="en-US" sz="1400">
                <a:hlinkClick r:id="rId8"/>
              </a:rPr>
              <a:t>https://wpengine.com/resources/wordpress-and-bitcoin/</a:t>
            </a:r>
            <a:endParaRPr lang="en-US" sz="1400"/>
          </a:p>
          <a:p>
            <a:pPr marL="285750" indent="-285750">
              <a:buFont typeface="Arial" panose="020B0604020202020204" pitchFamily="34" charset="0"/>
              <a:buChar char="•"/>
            </a:pPr>
            <a:r>
              <a:rPr lang="en-US" sz="1400">
                <a:hlinkClick r:id="rId9"/>
              </a:rPr>
              <a:t>https://www.nerdwallet.com/article/small-business/accepting-bitcoin-crypto</a:t>
            </a:r>
            <a:endParaRPr lang="en-US" sz="1400"/>
          </a:p>
        </p:txBody>
      </p:sp>
      <p:pic>
        <p:nvPicPr>
          <p:cNvPr id="1026" name="Picture 2" descr="BitPay - Wikipedia">
            <a:extLst>
              <a:ext uri="{FF2B5EF4-FFF2-40B4-BE49-F238E27FC236}">
                <a16:creationId xmlns:a16="http://schemas.microsoft.com/office/drawing/2014/main" id="{ABFB9639-79DD-D44F-A66E-4324223AA2AF}"/>
              </a:ext>
            </a:extLst>
          </p:cNvPr>
          <p:cNvPicPr>
            <a:picLocks noChangeAspect="1" noChangeArrowheads="1"/>
          </p:cNvPicPr>
          <p:nvPr/>
        </p:nvPicPr>
        <p:blipFill rotWithShape="1">
          <a:blip r:embed="rId10" cstate="email">
            <a:extLst>
              <a:ext uri="{28A0092B-C50C-407E-A947-70E740481C1C}">
                <a14:useLocalDpi xmlns:a14="http://schemas.microsoft.com/office/drawing/2010/main"/>
              </a:ext>
            </a:extLst>
          </a:blip>
          <a:srcRect/>
          <a:stretch/>
        </p:blipFill>
        <p:spPr bwMode="auto">
          <a:xfrm>
            <a:off x="6763731" y="112341"/>
            <a:ext cx="2234153" cy="821758"/>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0E0520D6-2F81-2B9B-4443-0906EFF5E249}"/>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303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0141B-E690-B949-B6F8-F8DD5D84DCB7}"/>
              </a:ext>
            </a:extLst>
          </p:cNvPr>
          <p:cNvSpPr txBox="1"/>
          <p:nvPr/>
        </p:nvSpPr>
        <p:spPr>
          <a:xfrm>
            <a:off x="-1" y="0"/>
            <a:ext cx="4227871" cy="523220"/>
          </a:xfrm>
          <a:prstGeom prst="rect">
            <a:avLst/>
          </a:prstGeom>
          <a:noFill/>
        </p:spPr>
        <p:txBody>
          <a:bodyPr wrap="square" rtlCol="0">
            <a:spAutoFit/>
          </a:bodyPr>
          <a:lstStyle/>
          <a:p>
            <a:r>
              <a:rPr lang="en-US" sz="2800" b="1"/>
              <a:t>Coinbase</a:t>
            </a:r>
          </a:p>
        </p:txBody>
      </p:sp>
      <p:sp>
        <p:nvSpPr>
          <p:cNvPr id="4" name="TextBox 3">
            <a:extLst>
              <a:ext uri="{FF2B5EF4-FFF2-40B4-BE49-F238E27FC236}">
                <a16:creationId xmlns:a16="http://schemas.microsoft.com/office/drawing/2014/main" id="{B4B4724F-42B2-C749-B0F3-B047E9661C94}"/>
              </a:ext>
            </a:extLst>
          </p:cNvPr>
          <p:cNvSpPr txBox="1"/>
          <p:nvPr/>
        </p:nvSpPr>
        <p:spPr>
          <a:xfrm>
            <a:off x="66684" y="595277"/>
            <a:ext cx="4024053" cy="1600438"/>
          </a:xfrm>
          <a:prstGeom prst="rect">
            <a:avLst/>
          </a:prstGeom>
          <a:noFill/>
        </p:spPr>
        <p:txBody>
          <a:bodyPr wrap="square" rtlCol="0">
            <a:spAutoFit/>
          </a:bodyPr>
          <a:lstStyle/>
          <a:p>
            <a:pPr marL="285750" indent="-285750">
              <a:buFont typeface="Arial" panose="020B0604020202020204" pitchFamily="34" charset="0"/>
              <a:buChar char="•"/>
            </a:pPr>
            <a:r>
              <a:rPr lang="en-US" sz="1400">
                <a:hlinkClick r:id="rId2"/>
              </a:rPr>
              <a:t>https://www.coinbase.com</a:t>
            </a:r>
            <a:endParaRPr lang="en-US" sz="1400"/>
          </a:p>
          <a:p>
            <a:pPr marL="285750" indent="-285750">
              <a:buFont typeface="Arial" panose="020B0604020202020204" pitchFamily="34" charset="0"/>
              <a:buChar char="•"/>
            </a:pPr>
            <a:r>
              <a:rPr lang="en-US" sz="1400">
                <a:hlinkClick r:id="rId3"/>
              </a:rPr>
              <a:t>https://en.wikipedia.org/wiki/Coinbase</a:t>
            </a:r>
            <a:endParaRPr lang="en-US" sz="1400"/>
          </a:p>
          <a:p>
            <a:pPr marL="285750" indent="-285750">
              <a:buFont typeface="Arial" panose="020B0604020202020204" pitchFamily="34" charset="0"/>
              <a:buChar char="•"/>
            </a:pPr>
            <a:r>
              <a:rPr lang="en-US" sz="1400"/>
              <a:t>buy, sell, and manage crypto</a:t>
            </a:r>
          </a:p>
          <a:p>
            <a:pPr marL="285750" indent="-285750">
              <a:buFont typeface="Arial" panose="020B0604020202020204" pitchFamily="34" charset="0"/>
              <a:buChar char="•"/>
            </a:pPr>
            <a:r>
              <a:rPr lang="en-US" sz="1400"/>
              <a:t>89 Mln users in 100+ countries</a:t>
            </a:r>
          </a:p>
          <a:p>
            <a:pPr marL="285750" indent="-285750">
              <a:buFont typeface="Arial" panose="020B0604020202020204" pitchFamily="34" charset="0"/>
              <a:buChar char="•"/>
            </a:pPr>
            <a:r>
              <a:rPr lang="en-US" sz="1400"/>
              <a:t>Public company (traded on Nasdaq)</a:t>
            </a:r>
          </a:p>
          <a:p>
            <a:pPr marL="285750" indent="-285750">
              <a:buFont typeface="Arial" panose="020B0604020202020204" pitchFamily="34" charset="0"/>
              <a:buChar char="•"/>
            </a:pPr>
            <a:r>
              <a:rPr lang="en-US" sz="1400"/>
              <a:t>Founded in 2012 by Brian Armstrong</a:t>
            </a:r>
          </a:p>
          <a:p>
            <a:pPr marL="285750" indent="-285750">
              <a:buFont typeface="Arial" panose="020B0604020202020204" pitchFamily="34" charset="0"/>
              <a:buChar char="•"/>
            </a:pPr>
            <a:r>
              <a:rPr lang="en-US" sz="1400"/>
              <a:t>1000+ employes</a:t>
            </a:r>
          </a:p>
        </p:txBody>
      </p:sp>
      <p:pic>
        <p:nvPicPr>
          <p:cNvPr id="3" name="Picture 2">
            <a:extLst>
              <a:ext uri="{FF2B5EF4-FFF2-40B4-BE49-F238E27FC236}">
                <a16:creationId xmlns:a16="http://schemas.microsoft.com/office/drawing/2014/main" id="{E901DF19-4A29-614D-AF52-400A5D528E8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87388" y="136291"/>
            <a:ext cx="1689927" cy="864091"/>
          </a:xfrm>
          <a:prstGeom prst="rect">
            <a:avLst/>
          </a:prstGeom>
        </p:spPr>
      </p:pic>
      <p:pic>
        <p:nvPicPr>
          <p:cNvPr id="5" name="Picture 4">
            <a:extLst>
              <a:ext uri="{FF2B5EF4-FFF2-40B4-BE49-F238E27FC236}">
                <a16:creationId xmlns:a16="http://schemas.microsoft.com/office/drawing/2014/main" id="{7C6FF339-E840-BB4F-9E23-000F727DA5D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645568" y="1161686"/>
            <a:ext cx="4986579" cy="3917715"/>
          </a:xfrm>
          <a:prstGeom prst="rect">
            <a:avLst/>
          </a:prstGeom>
        </p:spPr>
      </p:pic>
      <p:cxnSp>
        <p:nvCxnSpPr>
          <p:cNvPr id="6" name="Straight Connector 5">
            <a:extLst>
              <a:ext uri="{FF2B5EF4-FFF2-40B4-BE49-F238E27FC236}">
                <a16:creationId xmlns:a16="http://schemas.microsoft.com/office/drawing/2014/main" id="{C335B105-0F8C-94E2-B03C-31AFB0B4C44C}"/>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369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0843F1-39FC-B446-BCF9-38C04967543B}"/>
              </a:ext>
            </a:extLst>
          </p:cNvPr>
          <p:cNvSpPr txBox="1"/>
          <p:nvPr/>
        </p:nvSpPr>
        <p:spPr>
          <a:xfrm>
            <a:off x="0" y="0"/>
            <a:ext cx="3909391" cy="523220"/>
          </a:xfrm>
          <a:prstGeom prst="rect">
            <a:avLst/>
          </a:prstGeom>
          <a:noFill/>
        </p:spPr>
        <p:txBody>
          <a:bodyPr wrap="square" rtlCol="0">
            <a:spAutoFit/>
          </a:bodyPr>
          <a:lstStyle/>
          <a:p>
            <a:r>
              <a:rPr lang="en-US" sz="2800" b="1"/>
              <a:t>Convert BitCoin into USD</a:t>
            </a:r>
          </a:p>
        </p:txBody>
      </p:sp>
      <p:sp>
        <p:nvSpPr>
          <p:cNvPr id="3" name="TextBox 2">
            <a:extLst>
              <a:ext uri="{FF2B5EF4-FFF2-40B4-BE49-F238E27FC236}">
                <a16:creationId xmlns:a16="http://schemas.microsoft.com/office/drawing/2014/main" id="{975500E0-20B3-9745-9A3F-7F41CF1DCC91}"/>
              </a:ext>
            </a:extLst>
          </p:cNvPr>
          <p:cNvSpPr txBox="1"/>
          <p:nvPr/>
        </p:nvSpPr>
        <p:spPr>
          <a:xfrm>
            <a:off x="0" y="436786"/>
            <a:ext cx="4227443" cy="276999"/>
          </a:xfrm>
          <a:prstGeom prst="rect">
            <a:avLst/>
          </a:prstGeom>
          <a:noFill/>
        </p:spPr>
        <p:txBody>
          <a:bodyPr wrap="square" rtlCol="0">
            <a:spAutoFit/>
          </a:bodyPr>
          <a:lstStyle/>
          <a:p>
            <a:r>
              <a:rPr lang="en-US" sz="1200">
                <a:hlinkClick r:id="rId2"/>
              </a:rPr>
              <a:t>https://icoholder.com/blog/how-to-turn-bitcoin-into-usd/</a:t>
            </a:r>
            <a:endParaRPr lang="en-US" sz="1200"/>
          </a:p>
        </p:txBody>
      </p:sp>
      <p:sp>
        <p:nvSpPr>
          <p:cNvPr id="4" name="TextBox 3">
            <a:extLst>
              <a:ext uri="{FF2B5EF4-FFF2-40B4-BE49-F238E27FC236}">
                <a16:creationId xmlns:a16="http://schemas.microsoft.com/office/drawing/2014/main" id="{484D087E-5C2B-B944-8357-1FD76494AE6B}"/>
              </a:ext>
            </a:extLst>
          </p:cNvPr>
          <p:cNvSpPr txBox="1"/>
          <p:nvPr/>
        </p:nvSpPr>
        <p:spPr>
          <a:xfrm>
            <a:off x="1346478" y="960006"/>
            <a:ext cx="6310365" cy="4031873"/>
          </a:xfrm>
          <a:prstGeom prst="rect">
            <a:avLst/>
          </a:prstGeom>
          <a:noFill/>
        </p:spPr>
        <p:txBody>
          <a:bodyPr wrap="square" rtlCol="0">
            <a:spAutoFit/>
          </a:bodyPr>
          <a:lstStyle/>
          <a:p>
            <a:pPr marL="285750" indent="-285750">
              <a:buFont typeface="Arial" panose="020B0604020202020204" pitchFamily="34" charset="0"/>
              <a:buChar char="•"/>
            </a:pPr>
            <a:r>
              <a:rPr lang="en-US" sz="1400"/>
              <a:t>If you and your buyer know and trust each other – you can do it by yourselves. Buyer can give you money – and you can send BTC from your account to his. You need to be aware of fees on both sides</a:t>
            </a:r>
          </a:p>
          <a:p>
            <a:endParaRPr lang="en-US" sz="800"/>
          </a:p>
          <a:p>
            <a:pPr marL="285750" indent="-285750">
              <a:buFont typeface="Arial" panose="020B0604020202020204" pitchFamily="34" charset="0"/>
              <a:buChar char="•"/>
            </a:pPr>
            <a:r>
              <a:rPr lang="en-US" sz="1400"/>
              <a:t>You can also use facilitating service like LocalBitcoins which lists buyers (expect 1-3 days to complete transaction) - </a:t>
            </a:r>
            <a:r>
              <a:rPr lang="en-US" sz="1400">
                <a:hlinkClick r:id="rId3"/>
              </a:rPr>
              <a:t>https://localbitcoins.com/sell_bitcoins</a:t>
            </a:r>
            <a:br>
              <a:rPr lang="en-US" sz="1400"/>
            </a:br>
            <a:endParaRPr lang="en-US" sz="800"/>
          </a:p>
          <a:p>
            <a:pPr marL="285750" indent="-285750">
              <a:buFont typeface="Arial" panose="020B0604020202020204" pitchFamily="34" charset="0"/>
              <a:buChar char="•"/>
            </a:pPr>
            <a:r>
              <a:rPr lang="en-US" sz="1400"/>
              <a:t>Otherwise you can use some (big) exchange – but for additional fee 1-2% fee. For example, Coinbase Exchange - </a:t>
            </a:r>
            <a:r>
              <a:rPr lang="en-US" sz="1400">
                <a:hlinkClick r:id="rId2"/>
              </a:rPr>
              <a:t>https://icoholder.com/blog/how-to-turn-bitcoin-into-usd/</a:t>
            </a:r>
            <a:r>
              <a:rPr lang="en-US" sz="1400"/>
              <a:t>  , </a:t>
            </a:r>
            <a:r>
              <a:rPr lang="en-US" sz="1400">
                <a:hlinkClick r:id="rId4"/>
              </a:rPr>
              <a:t>https://www.youtube.com/watch?v=60Rjdv2Z_Gg</a:t>
            </a:r>
            <a:r>
              <a:rPr lang="en-US" sz="1400"/>
              <a:t> </a:t>
            </a:r>
          </a:p>
          <a:p>
            <a:pPr marL="285750" indent="-285750">
              <a:buFont typeface="Arial" panose="020B0604020202020204" pitchFamily="34" charset="0"/>
              <a:buChar char="•"/>
            </a:pPr>
            <a:endParaRPr lang="en-US" sz="800"/>
          </a:p>
          <a:p>
            <a:pPr marL="285750" indent="-285750">
              <a:buFont typeface="Arial" panose="020B0604020202020204" pitchFamily="34" charset="0"/>
              <a:buChar char="•"/>
            </a:pPr>
            <a:r>
              <a:rPr lang="en-US" sz="1400"/>
              <a:t>You can also trading platforms (like Kraken). Expect more background checks and higher fees. The process also will generally take longer ( ~5 days )  - </a:t>
            </a:r>
            <a:r>
              <a:rPr lang="en-US" sz="1400">
                <a:hlinkClick r:id="rId5"/>
              </a:rPr>
              <a:t>https://support.kraken.com/hc/en-us</a:t>
            </a:r>
            <a:r>
              <a:rPr lang="en-US" sz="1400"/>
              <a:t> </a:t>
            </a:r>
          </a:p>
          <a:p>
            <a:endParaRPr lang="en-US" sz="800"/>
          </a:p>
          <a:p>
            <a:pPr marL="285750" indent="-285750">
              <a:buFont typeface="Arial" panose="020B0604020202020204" pitchFamily="34" charset="0"/>
              <a:buChar char="•"/>
            </a:pPr>
            <a:r>
              <a:rPr lang="en-US" sz="1400"/>
              <a:t>Currency Converters – many places, faster processing - </a:t>
            </a:r>
            <a:r>
              <a:rPr lang="en-US" sz="1400">
                <a:hlinkClick r:id="rId6"/>
              </a:rPr>
              <a:t>https://wealthpay.org</a:t>
            </a:r>
            <a:r>
              <a:rPr lang="en-US" sz="1400"/>
              <a:t> - </a:t>
            </a:r>
            <a:r>
              <a:rPr lang="en-US" sz="1400">
                <a:hlinkClick r:id="rId7"/>
              </a:rPr>
              <a:t>https://www.bestchange.com</a:t>
            </a:r>
            <a:r>
              <a:rPr lang="en-US" sz="1400"/>
              <a:t> - </a:t>
            </a:r>
            <a:r>
              <a:rPr lang="en-US" sz="1400">
                <a:hlinkClick r:id="rId8"/>
              </a:rPr>
              <a:t>https://www.okchanger.com</a:t>
            </a:r>
            <a:r>
              <a:rPr lang="en-US" sz="1400"/>
              <a:t>  </a:t>
            </a:r>
          </a:p>
          <a:p>
            <a:endParaRPr lang="en-US" sz="800"/>
          </a:p>
          <a:p>
            <a:pPr marL="285750" indent="-285750">
              <a:buFont typeface="Arial" panose="020B0604020202020204" pitchFamily="34" charset="0"/>
              <a:buChar char="•"/>
            </a:pPr>
            <a:r>
              <a:rPr lang="en-US" sz="1400"/>
              <a:t>Direct Electronic Payment System – like </a:t>
            </a:r>
            <a:r>
              <a:rPr lang="en-US" sz="1400">
                <a:hlinkClick r:id="rId9"/>
              </a:rPr>
              <a:t>https://www.worldcore.eu</a:t>
            </a:r>
            <a:r>
              <a:rPr lang="en-US" sz="1400"/>
              <a:t> - it uses BitPay under the hood - </a:t>
            </a:r>
            <a:r>
              <a:rPr lang="en-US" sz="1400">
                <a:hlinkClick r:id="rId10"/>
              </a:rPr>
              <a:t>https://bitpay.com</a:t>
            </a:r>
            <a:r>
              <a:rPr lang="en-US" sz="1400"/>
              <a:t> </a:t>
            </a:r>
          </a:p>
        </p:txBody>
      </p:sp>
      <p:cxnSp>
        <p:nvCxnSpPr>
          <p:cNvPr id="5" name="Straight Connector 4">
            <a:extLst>
              <a:ext uri="{FF2B5EF4-FFF2-40B4-BE49-F238E27FC236}">
                <a16:creationId xmlns:a16="http://schemas.microsoft.com/office/drawing/2014/main" id="{2861DEDF-32FC-511B-F638-FC1B9F0DB96D}"/>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08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4B9490-F7C2-DD41-863F-0F83B5F523C4}"/>
              </a:ext>
            </a:extLst>
          </p:cNvPr>
          <p:cNvSpPr txBox="1"/>
          <p:nvPr/>
        </p:nvSpPr>
        <p:spPr>
          <a:xfrm>
            <a:off x="2899164" y="2578685"/>
            <a:ext cx="3113708" cy="1384995"/>
          </a:xfrm>
          <a:prstGeom prst="rect">
            <a:avLst/>
          </a:prstGeom>
          <a:noFill/>
        </p:spPr>
        <p:txBody>
          <a:bodyPr wrap="square" rtlCol="0">
            <a:spAutoFit/>
          </a:bodyPr>
          <a:lstStyle/>
          <a:p>
            <a:r>
              <a:rPr lang="en-US" sz="1400"/>
              <a:t>Years after calling Bitcoin "</a:t>
            </a:r>
            <a:r>
              <a:rPr lang="en-US" sz="1400" b="1">
                <a:solidFill>
                  <a:srgbClr val="00B050"/>
                </a:solidFill>
              </a:rPr>
              <a:t>rat poison</a:t>
            </a:r>
            <a:r>
              <a:rPr lang="en-US" sz="1400"/>
              <a:t>", </a:t>
            </a:r>
            <a:r>
              <a:rPr lang="en-US" sz="1400" b="1">
                <a:solidFill>
                  <a:srgbClr val="FF0000"/>
                </a:solidFill>
              </a:rPr>
              <a:t>Warren Buffett</a:t>
            </a:r>
            <a:r>
              <a:rPr lang="en-US" sz="1400"/>
              <a:t> just invested $1 Billion in a crypto-friendly bank. February 2022</a:t>
            </a:r>
          </a:p>
          <a:p>
            <a:r>
              <a:rPr lang="en-US" sz="1400">
                <a:hlinkClick r:id="rId2"/>
              </a:rPr>
              <a:t>https://fortune.com/2022/02/16/warren-buffett-invested-1-billion-crypto-bank/</a:t>
            </a:r>
            <a:endParaRPr lang="en-US" sz="1400"/>
          </a:p>
        </p:txBody>
      </p:sp>
      <p:pic>
        <p:nvPicPr>
          <p:cNvPr id="3" name="Picture 2">
            <a:extLst>
              <a:ext uri="{FF2B5EF4-FFF2-40B4-BE49-F238E27FC236}">
                <a16:creationId xmlns:a16="http://schemas.microsoft.com/office/drawing/2014/main" id="{FB4E621C-698B-8E4E-8C3B-F13A24FE68D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899164" y="772022"/>
            <a:ext cx="3042557" cy="1707368"/>
          </a:xfrm>
          <a:prstGeom prst="rect">
            <a:avLst/>
          </a:prstGeom>
        </p:spPr>
      </p:pic>
      <p:sp>
        <p:nvSpPr>
          <p:cNvPr id="4" name="TextBox 3">
            <a:extLst>
              <a:ext uri="{FF2B5EF4-FFF2-40B4-BE49-F238E27FC236}">
                <a16:creationId xmlns:a16="http://schemas.microsoft.com/office/drawing/2014/main" id="{790D481F-534E-2F46-8489-73D439CDE71D}"/>
              </a:ext>
            </a:extLst>
          </p:cNvPr>
          <p:cNvSpPr txBox="1"/>
          <p:nvPr/>
        </p:nvSpPr>
        <p:spPr>
          <a:xfrm>
            <a:off x="0" y="0"/>
            <a:ext cx="1671782" cy="523220"/>
          </a:xfrm>
          <a:prstGeom prst="rect">
            <a:avLst/>
          </a:prstGeom>
          <a:noFill/>
        </p:spPr>
        <p:txBody>
          <a:bodyPr wrap="square" rtlCol="0">
            <a:spAutoFit/>
          </a:bodyPr>
          <a:lstStyle/>
          <a:p>
            <a:r>
              <a:rPr lang="en-US" sz="2800" b="1"/>
              <a:t>But ...</a:t>
            </a:r>
          </a:p>
        </p:txBody>
      </p:sp>
      <p:cxnSp>
        <p:nvCxnSpPr>
          <p:cNvPr id="5" name="Straight Connector 4">
            <a:extLst>
              <a:ext uri="{FF2B5EF4-FFF2-40B4-BE49-F238E27FC236}">
                <a16:creationId xmlns:a16="http://schemas.microsoft.com/office/drawing/2014/main" id="{28A1FEEC-C212-382E-7670-AC2ED77D4D40}"/>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36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D5B8D-BE4D-BB41-ABFF-EFE774092AF5}"/>
              </a:ext>
            </a:extLst>
          </p:cNvPr>
          <p:cNvSpPr txBox="1"/>
          <p:nvPr/>
        </p:nvSpPr>
        <p:spPr>
          <a:xfrm>
            <a:off x="5066106" y="120919"/>
            <a:ext cx="4080689" cy="3539430"/>
          </a:xfrm>
          <a:prstGeom prst="rect">
            <a:avLst/>
          </a:prstGeom>
          <a:noFill/>
        </p:spPr>
        <p:txBody>
          <a:bodyPr wrap="square" rtlCol="0">
            <a:spAutoFit/>
          </a:bodyPr>
          <a:lstStyle/>
          <a:p>
            <a:pPr marL="285750" indent="-285750">
              <a:buFont typeface="Arial" panose="020B0604020202020204" pitchFamily="34" charset="0"/>
              <a:buChar char="•"/>
            </a:pPr>
            <a:r>
              <a:rPr lang="en-US" sz="1400">
                <a:hlinkClick r:id="rId2"/>
              </a:rPr>
              <a:t>https://metamask.io/</a:t>
            </a:r>
            <a:endParaRPr lang="en-US" sz="1400"/>
          </a:p>
          <a:p>
            <a:pPr marL="285750" indent="-285750">
              <a:buFont typeface="Arial" panose="020B0604020202020204" pitchFamily="34" charset="0"/>
              <a:buChar char="•"/>
            </a:pPr>
            <a:r>
              <a:rPr lang="en-US" sz="1400">
                <a:hlinkClick r:id="rId3"/>
              </a:rPr>
              <a:t>https://en.wikipedia.org/wiki/MetaMask</a:t>
            </a:r>
            <a:endParaRPr lang="en-US" sz="1400"/>
          </a:p>
          <a:p>
            <a:pPr marL="285750" indent="-285750">
              <a:buFont typeface="Arial" panose="020B0604020202020204" pitchFamily="34" charset="0"/>
              <a:buChar char="•"/>
            </a:pPr>
            <a:r>
              <a:rPr lang="en-US" sz="1400"/>
              <a:t>A software cryptocurrency wallet </a:t>
            </a:r>
            <a:br>
              <a:rPr lang="en-US" sz="1400"/>
            </a:br>
            <a:r>
              <a:rPr lang="en-US" sz="1400"/>
              <a:t>for Etherium blockchain</a:t>
            </a:r>
          </a:p>
          <a:p>
            <a:pPr marL="285750" indent="-285750">
              <a:buFont typeface="Arial" panose="020B0604020202020204" pitchFamily="34" charset="0"/>
              <a:buChar char="•"/>
            </a:pPr>
            <a:r>
              <a:rPr lang="en-US" sz="1400"/>
              <a:t>A secure browser extension or mobile app </a:t>
            </a:r>
            <a:br>
              <a:rPr lang="en-US" sz="1400"/>
            </a:br>
            <a:r>
              <a:rPr lang="en-US" sz="1400"/>
              <a:t>(iOS, Android)</a:t>
            </a:r>
          </a:p>
          <a:p>
            <a:pPr marL="285750" indent="-285750">
              <a:buFont typeface="Arial" panose="020B0604020202020204" pitchFamily="34" charset="0"/>
              <a:buChar char="•"/>
            </a:pPr>
            <a:r>
              <a:rPr lang="en-US" sz="1400"/>
              <a:t>Allows to interact with decentralized applications</a:t>
            </a:r>
          </a:p>
          <a:p>
            <a:pPr marL="285750" indent="-285750">
              <a:buFont typeface="Arial" panose="020B0604020202020204" pitchFamily="34" charset="0"/>
              <a:buChar char="•"/>
            </a:pPr>
            <a:r>
              <a:rPr lang="en-US" sz="1400"/>
              <a:t>Since 2016 </a:t>
            </a:r>
          </a:p>
          <a:p>
            <a:pPr marL="285750" indent="-285750">
              <a:buFont typeface="Arial" panose="020B0604020202020204" pitchFamily="34" charset="0"/>
              <a:buChar char="•"/>
            </a:pPr>
            <a:r>
              <a:rPr lang="en-US" sz="1400"/>
              <a:t>More than 20 Mln users</a:t>
            </a:r>
          </a:p>
          <a:p>
            <a:pPr marL="285750" indent="-285750">
              <a:buFont typeface="Arial" panose="020B0604020202020204" pitchFamily="34" charset="0"/>
              <a:buChar char="•"/>
            </a:pPr>
            <a:r>
              <a:rPr lang="en-US" sz="1400"/>
              <a:t>Developed by ConsenSys - a blockchain software technology company founded by </a:t>
            </a:r>
            <a:r>
              <a:rPr lang="en-US" sz="1400" b="1">
                <a:solidFill>
                  <a:srgbClr val="0070C0"/>
                </a:solidFill>
              </a:rPr>
              <a:t>Joseph Lubin</a:t>
            </a:r>
            <a:r>
              <a:rPr lang="en-US" sz="1400"/>
              <a:t> with headquarters in Brooklyn, New York</a:t>
            </a:r>
          </a:p>
          <a:p>
            <a:pPr marL="285750" indent="-285750">
              <a:buFont typeface="Arial" panose="020B0604020202020204" pitchFamily="34" charset="0"/>
              <a:buChar char="•"/>
            </a:pPr>
            <a:r>
              <a:rPr lang="en-US" sz="1400"/>
              <a:t>Bitcoin cannot be stored on MetaMask, but you can store a "Wrapped Bitcoin" (WBTC) – which is an ERC-20 token that represents Bitcoin on the Ethereum blockchain</a:t>
            </a:r>
          </a:p>
        </p:txBody>
      </p:sp>
      <p:sp>
        <p:nvSpPr>
          <p:cNvPr id="3" name="TextBox 2">
            <a:extLst>
              <a:ext uri="{FF2B5EF4-FFF2-40B4-BE49-F238E27FC236}">
                <a16:creationId xmlns:a16="http://schemas.microsoft.com/office/drawing/2014/main" id="{E6BD177C-95D2-6D49-ABE7-6DD29457A006}"/>
              </a:ext>
            </a:extLst>
          </p:cNvPr>
          <p:cNvSpPr txBox="1"/>
          <p:nvPr/>
        </p:nvSpPr>
        <p:spPr>
          <a:xfrm>
            <a:off x="-17583" y="0"/>
            <a:ext cx="2088682" cy="523220"/>
          </a:xfrm>
          <a:prstGeom prst="rect">
            <a:avLst/>
          </a:prstGeom>
          <a:noFill/>
        </p:spPr>
        <p:txBody>
          <a:bodyPr wrap="square" rtlCol="0">
            <a:spAutoFit/>
          </a:bodyPr>
          <a:lstStyle/>
          <a:p>
            <a:r>
              <a:rPr lang="en-US" sz="2800" b="1"/>
              <a:t>MetaMask</a:t>
            </a:r>
          </a:p>
        </p:txBody>
      </p:sp>
      <p:pic>
        <p:nvPicPr>
          <p:cNvPr id="4" name="Picture 3">
            <a:extLst>
              <a:ext uri="{FF2B5EF4-FFF2-40B4-BE49-F238E27FC236}">
                <a16:creationId xmlns:a16="http://schemas.microsoft.com/office/drawing/2014/main" id="{5D282DCE-4D06-3D4E-A1E4-19542DA67CA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16317" y="120919"/>
            <a:ext cx="1082518" cy="1016511"/>
          </a:xfrm>
          <a:prstGeom prst="rect">
            <a:avLst/>
          </a:prstGeom>
        </p:spPr>
      </p:pic>
      <p:pic>
        <p:nvPicPr>
          <p:cNvPr id="5" name="Picture 4">
            <a:extLst>
              <a:ext uri="{FF2B5EF4-FFF2-40B4-BE49-F238E27FC236}">
                <a16:creationId xmlns:a16="http://schemas.microsoft.com/office/drawing/2014/main" id="{43A3DE9F-6EE5-A747-B064-3CB275CD999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14518" y="120919"/>
            <a:ext cx="1358919" cy="1765033"/>
          </a:xfrm>
          <a:prstGeom prst="rect">
            <a:avLst/>
          </a:prstGeom>
        </p:spPr>
      </p:pic>
      <p:sp>
        <p:nvSpPr>
          <p:cNvPr id="9" name="TextBox 8">
            <a:extLst>
              <a:ext uri="{FF2B5EF4-FFF2-40B4-BE49-F238E27FC236}">
                <a16:creationId xmlns:a16="http://schemas.microsoft.com/office/drawing/2014/main" id="{BE060BD8-457B-0F41-9E84-E2B164D8C94E}"/>
              </a:ext>
            </a:extLst>
          </p:cNvPr>
          <p:cNvSpPr txBox="1"/>
          <p:nvPr/>
        </p:nvSpPr>
        <p:spPr>
          <a:xfrm>
            <a:off x="2898835" y="1885952"/>
            <a:ext cx="1732548" cy="738664"/>
          </a:xfrm>
          <a:prstGeom prst="rect">
            <a:avLst/>
          </a:prstGeom>
          <a:noFill/>
        </p:spPr>
        <p:txBody>
          <a:bodyPr wrap="square" rtlCol="0">
            <a:spAutoFit/>
          </a:bodyPr>
          <a:lstStyle/>
          <a:p>
            <a:pPr algn="ctr"/>
            <a:r>
              <a:rPr lang="en-US" sz="1400"/>
              <a:t> </a:t>
            </a:r>
            <a:r>
              <a:rPr lang="en-US" sz="1400" b="1">
                <a:solidFill>
                  <a:srgbClr val="0070C0"/>
                </a:solidFill>
              </a:rPr>
              <a:t>Joseph Lubin</a:t>
            </a:r>
            <a:endParaRPr lang="en-US" sz="1400"/>
          </a:p>
          <a:p>
            <a:pPr algn="ctr"/>
            <a:r>
              <a:rPr lang="en-US" sz="1400"/>
              <a:t>ConsenSys</a:t>
            </a:r>
          </a:p>
          <a:p>
            <a:pPr algn="ctr"/>
            <a:r>
              <a:rPr lang="en-US" sz="1400"/>
              <a:t>Brooklyn, New York</a:t>
            </a:r>
          </a:p>
        </p:txBody>
      </p:sp>
      <p:pic>
        <p:nvPicPr>
          <p:cNvPr id="1032" name="Picture 8" descr="MetaMask – Get this Extension for 🦊 Firefox (en-US)">
            <a:extLst>
              <a:ext uri="{FF2B5EF4-FFF2-40B4-BE49-F238E27FC236}">
                <a16:creationId xmlns:a16="http://schemas.microsoft.com/office/drawing/2014/main" id="{2D8924E9-3506-C949-A240-5CF490D28C07}"/>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722" y="1318511"/>
            <a:ext cx="2825113" cy="176503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A629FB8-3D9E-CA44-9067-60F4B592AA5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0902" y="3361240"/>
            <a:ext cx="2734464" cy="1579831"/>
          </a:xfrm>
          <a:prstGeom prst="rect">
            <a:avLst/>
          </a:prstGeom>
        </p:spPr>
      </p:pic>
      <p:cxnSp>
        <p:nvCxnSpPr>
          <p:cNvPr id="7" name="Straight Connector 6">
            <a:extLst>
              <a:ext uri="{FF2B5EF4-FFF2-40B4-BE49-F238E27FC236}">
                <a16:creationId xmlns:a16="http://schemas.microsoft.com/office/drawing/2014/main" id="{D50BABDB-3046-813E-03D1-A4CC9F582F2C}"/>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471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D3C3A-6600-6447-9C42-BB332A743826}"/>
              </a:ext>
            </a:extLst>
          </p:cNvPr>
          <p:cNvSpPr txBox="1"/>
          <p:nvPr/>
        </p:nvSpPr>
        <p:spPr>
          <a:xfrm>
            <a:off x="0" y="90311"/>
            <a:ext cx="4368800" cy="369332"/>
          </a:xfrm>
          <a:prstGeom prst="rect">
            <a:avLst/>
          </a:prstGeom>
          <a:noFill/>
        </p:spPr>
        <p:txBody>
          <a:bodyPr wrap="square" rtlCol="0">
            <a:spAutoFit/>
          </a:bodyPr>
          <a:lstStyle/>
          <a:p>
            <a:r>
              <a:rPr lang="en-US"/>
              <a:t>Best Hardware Wallet</a:t>
            </a:r>
          </a:p>
        </p:txBody>
      </p:sp>
      <p:sp>
        <p:nvSpPr>
          <p:cNvPr id="3" name="TextBox 2">
            <a:extLst>
              <a:ext uri="{FF2B5EF4-FFF2-40B4-BE49-F238E27FC236}">
                <a16:creationId xmlns:a16="http://schemas.microsoft.com/office/drawing/2014/main" id="{E0AB3421-15B2-F64D-B4D9-A2655D111DC8}"/>
              </a:ext>
            </a:extLst>
          </p:cNvPr>
          <p:cNvSpPr txBox="1"/>
          <p:nvPr/>
        </p:nvSpPr>
        <p:spPr>
          <a:xfrm>
            <a:off x="356875" y="1022412"/>
            <a:ext cx="4504266" cy="2862322"/>
          </a:xfrm>
          <a:prstGeom prst="rect">
            <a:avLst/>
          </a:prstGeom>
          <a:noFill/>
        </p:spPr>
        <p:txBody>
          <a:bodyPr wrap="square" rtlCol="0">
            <a:spAutoFit/>
          </a:bodyPr>
          <a:lstStyle/>
          <a:p>
            <a:pPr marL="285750" indent="-285750">
              <a:buFont typeface="Arial" panose="020B0604020202020204" pitchFamily="34" charset="0"/>
              <a:buChar char="•"/>
            </a:pPr>
            <a:r>
              <a:rPr lang="en-US"/>
              <a:t>Ledger Noan X - </a:t>
            </a:r>
            <a:r>
              <a:rPr lang="en-US">
                <a:hlinkClick r:id="rId2"/>
              </a:rPr>
              <a:t>https://www.ledger.com</a:t>
            </a:r>
            <a:r>
              <a:rPr lang="en-US"/>
              <a:t> –</a:t>
            </a:r>
            <a:br>
              <a:rPr lang="en-US"/>
            </a:br>
            <a:br>
              <a:rPr lang="en-US"/>
            </a:br>
            <a:r>
              <a:rPr lang="en-US"/>
              <a:t> </a:t>
            </a:r>
          </a:p>
          <a:p>
            <a:pPr marL="285750" indent="-285750">
              <a:buFont typeface="Arial" panose="020B0604020202020204" pitchFamily="34" charset="0"/>
              <a:buChar char="•"/>
            </a:pPr>
            <a:r>
              <a:rPr lang="en-US"/>
              <a:t>Trezor - </a:t>
            </a:r>
            <a:r>
              <a:rPr lang="en-US">
                <a:hlinkClick r:id="rId3"/>
              </a:rPr>
              <a:t>https://trezor.io</a:t>
            </a:r>
            <a:r>
              <a:rPr lang="en-US"/>
              <a:t> – </a:t>
            </a:r>
          </a:p>
          <a:p>
            <a:pPr marL="285750" indent="-285750">
              <a:buFont typeface="Arial" panose="020B0604020202020204" pitchFamily="34" charset="0"/>
              <a:buChar char="•"/>
            </a:pPr>
            <a:endParaRPr lang="en-US"/>
          </a:p>
          <a:p>
            <a:endParaRPr lang="en-US"/>
          </a:p>
          <a:p>
            <a:pPr marL="285750" indent="-285750">
              <a:buFont typeface="Arial" panose="020B0604020202020204" pitchFamily="34" charset="0"/>
              <a:buChar char="•"/>
            </a:pPr>
            <a:r>
              <a:rPr lang="en-US"/>
              <a:t>Arculus - </a:t>
            </a:r>
            <a:r>
              <a:rPr lang="en-US">
                <a:hlinkClick r:id="rId4"/>
              </a:rPr>
              <a:t>https://www.getarculus.com</a:t>
            </a:r>
            <a:r>
              <a:rPr lang="en-US"/>
              <a:t> – </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SafePal - </a:t>
            </a:r>
            <a:r>
              <a:rPr lang="en-US">
                <a:hlinkClick r:id="rId5"/>
              </a:rPr>
              <a:t>https://safepal.io</a:t>
            </a:r>
            <a:r>
              <a:rPr lang="en-US"/>
              <a:t> - </a:t>
            </a:r>
          </a:p>
        </p:txBody>
      </p:sp>
      <p:pic>
        <p:nvPicPr>
          <p:cNvPr id="4" name="Picture 3">
            <a:extLst>
              <a:ext uri="{FF2B5EF4-FFF2-40B4-BE49-F238E27FC236}">
                <a16:creationId xmlns:a16="http://schemas.microsoft.com/office/drawing/2014/main" id="{442092FA-C9EC-9A42-8AF8-4A2E15786CF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5400000">
            <a:off x="6098474" y="-184000"/>
            <a:ext cx="1257427" cy="2571750"/>
          </a:xfrm>
          <a:prstGeom prst="rect">
            <a:avLst/>
          </a:prstGeom>
        </p:spPr>
      </p:pic>
      <p:pic>
        <p:nvPicPr>
          <p:cNvPr id="5" name="Picture 4">
            <a:extLst>
              <a:ext uri="{FF2B5EF4-FFF2-40B4-BE49-F238E27FC236}">
                <a16:creationId xmlns:a16="http://schemas.microsoft.com/office/drawing/2014/main" id="{AC926C88-FAFB-8944-BB3B-C61F2995F0F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660491" y="1425602"/>
            <a:ext cx="780821" cy="1257426"/>
          </a:xfrm>
          <a:prstGeom prst="rect">
            <a:avLst/>
          </a:prstGeom>
        </p:spPr>
      </p:pic>
      <p:pic>
        <p:nvPicPr>
          <p:cNvPr id="1026" name="Picture 2" descr="Cold Storage Wallet to Secure Your Crypto | Meet Arculus">
            <a:extLst>
              <a:ext uri="{FF2B5EF4-FFF2-40B4-BE49-F238E27FC236}">
                <a16:creationId xmlns:a16="http://schemas.microsoft.com/office/drawing/2014/main" id="{77FFEF9A-863D-624D-9498-4BB97AC6CAF3}"/>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5696951" y="2253255"/>
            <a:ext cx="1306324" cy="1087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fePal Crypto Hardware Wallet(Official) | The best wallet to protect your  assets">
            <a:extLst>
              <a:ext uri="{FF2B5EF4-FFF2-40B4-BE49-F238E27FC236}">
                <a16:creationId xmlns:a16="http://schemas.microsoft.com/office/drawing/2014/main" id="{26AC31D8-2196-A043-BAFF-554D7C635991}"/>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3865679" y="3200244"/>
            <a:ext cx="1412641" cy="108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FEDAABE-E099-C5B9-7F21-384219A428F0}"/>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851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4A1FCE-DD4B-A042-906F-76F39117A3B3}"/>
              </a:ext>
            </a:extLst>
          </p:cNvPr>
          <p:cNvSpPr txBox="1"/>
          <p:nvPr/>
        </p:nvSpPr>
        <p:spPr>
          <a:xfrm>
            <a:off x="36907" y="52355"/>
            <a:ext cx="3083980" cy="461665"/>
          </a:xfrm>
          <a:prstGeom prst="rect">
            <a:avLst/>
          </a:prstGeom>
          <a:noFill/>
        </p:spPr>
        <p:txBody>
          <a:bodyPr wrap="square" rtlCol="0">
            <a:spAutoFit/>
          </a:bodyPr>
          <a:lstStyle/>
          <a:p>
            <a:r>
              <a:rPr lang="en-US" sz="2400" b="1"/>
              <a:t>Uniswap Protocol</a:t>
            </a:r>
          </a:p>
        </p:txBody>
      </p:sp>
      <p:sp>
        <p:nvSpPr>
          <p:cNvPr id="5" name="TextBox 4">
            <a:extLst>
              <a:ext uri="{FF2B5EF4-FFF2-40B4-BE49-F238E27FC236}">
                <a16:creationId xmlns:a16="http://schemas.microsoft.com/office/drawing/2014/main" id="{32848DEE-1664-E44E-B5CB-AAE129F74CC6}"/>
              </a:ext>
            </a:extLst>
          </p:cNvPr>
          <p:cNvSpPr txBox="1"/>
          <p:nvPr/>
        </p:nvSpPr>
        <p:spPr>
          <a:xfrm>
            <a:off x="175491" y="1553155"/>
            <a:ext cx="4855163" cy="3108543"/>
          </a:xfrm>
          <a:prstGeom prst="rect">
            <a:avLst/>
          </a:prstGeom>
          <a:noFill/>
        </p:spPr>
        <p:txBody>
          <a:bodyPr wrap="square" rtlCol="0">
            <a:spAutoFit/>
          </a:bodyPr>
          <a:lstStyle/>
          <a:p>
            <a:pPr marL="285750" indent="-285750">
              <a:buFont typeface="Arial" panose="020B0604020202020204" pitchFamily="34" charset="0"/>
              <a:buChar char="•"/>
            </a:pPr>
            <a:r>
              <a:rPr lang="en-US" sz="1400" b="1">
                <a:solidFill>
                  <a:srgbClr val="FF0000"/>
                </a:solidFill>
              </a:rPr>
              <a:t>Uniswap</a:t>
            </a:r>
            <a:r>
              <a:rPr lang="en-US" sz="1400"/>
              <a:t> (2018)  is a decentralized open source finance protocol that is used to exchange cryptocurrencies on Ethereum blockchain. Written in Solidity.</a:t>
            </a:r>
          </a:p>
          <a:p>
            <a:pPr marL="285750" indent="-285750">
              <a:buFont typeface="Arial" panose="020B0604020202020204" pitchFamily="34" charset="0"/>
              <a:buChar char="•"/>
            </a:pPr>
            <a:r>
              <a:rPr lang="en-US" sz="1400" b="1">
                <a:solidFill>
                  <a:srgbClr val="FF0000"/>
                </a:solidFill>
              </a:rPr>
              <a:t>Uniswap</a:t>
            </a:r>
            <a:r>
              <a:rPr lang="en-US" sz="1400"/>
              <a:t> is also the name of the company that initially built the Uniswap protocol. </a:t>
            </a:r>
          </a:p>
          <a:p>
            <a:pPr marL="285750" indent="-285750">
              <a:buFont typeface="Arial" panose="020B0604020202020204" pitchFamily="34" charset="0"/>
              <a:buChar char="•"/>
            </a:pPr>
            <a:r>
              <a:rPr lang="en-US" sz="1400"/>
              <a:t>The </a:t>
            </a:r>
            <a:r>
              <a:rPr lang="en-US" sz="1400" b="1">
                <a:solidFill>
                  <a:srgbClr val="FF0000"/>
                </a:solidFill>
              </a:rPr>
              <a:t>Uniswap </a:t>
            </a:r>
            <a:r>
              <a:rPr lang="en-US" sz="1400"/>
              <a:t>protocol facilitates automated transactions between cryptocurrency tokens on the Ethereum blockchain through the use of smart contracts. </a:t>
            </a:r>
          </a:p>
          <a:p>
            <a:pPr marL="285750" indent="-285750">
              <a:buFont typeface="Arial" panose="020B0604020202020204" pitchFamily="34" charset="0"/>
              <a:buChar char="•"/>
            </a:pPr>
            <a:r>
              <a:rPr lang="en-US" sz="1400"/>
              <a:t>As of October 2020, Uniswap was estimated to be the </a:t>
            </a:r>
            <a:r>
              <a:rPr lang="en-US" sz="1400" b="1">
                <a:solidFill>
                  <a:srgbClr val="00B050"/>
                </a:solidFill>
              </a:rPr>
              <a:t>largest decentralized exchange</a:t>
            </a:r>
            <a:r>
              <a:rPr lang="en-US" sz="1400"/>
              <a:t> and the </a:t>
            </a:r>
            <a:r>
              <a:rPr lang="en-US" sz="1400" b="1">
                <a:solidFill>
                  <a:srgbClr val="00B050"/>
                </a:solidFill>
              </a:rPr>
              <a:t>fourth-largest cryptocurrency exchange</a:t>
            </a:r>
            <a:r>
              <a:rPr lang="en-US" sz="1400"/>
              <a:t> overall by daily trading volume</a:t>
            </a:r>
          </a:p>
          <a:p>
            <a:pPr marL="285750" indent="-285750">
              <a:buFont typeface="Arial" panose="020B0604020202020204" pitchFamily="34" charset="0"/>
              <a:buChar char="•"/>
            </a:pPr>
            <a:r>
              <a:rPr lang="en-US" sz="1400" b="1">
                <a:solidFill>
                  <a:srgbClr val="FF0000"/>
                </a:solidFill>
              </a:rPr>
              <a:t>Uniswap</a:t>
            </a:r>
            <a:r>
              <a:rPr lang="en-US" sz="1400"/>
              <a:t> has been one of the shining stars of the crypto market. Investors are looking to buy </a:t>
            </a:r>
            <a:r>
              <a:rPr lang="en-US" sz="1400" b="1">
                <a:solidFill>
                  <a:srgbClr val="FF0000"/>
                </a:solidFill>
              </a:rPr>
              <a:t>UNI</a:t>
            </a:r>
            <a:r>
              <a:rPr lang="en-US" sz="1400"/>
              <a:t> due to its impressive performance.</a:t>
            </a:r>
          </a:p>
        </p:txBody>
      </p:sp>
      <p:sp>
        <p:nvSpPr>
          <p:cNvPr id="8" name="TextBox 7">
            <a:extLst>
              <a:ext uri="{FF2B5EF4-FFF2-40B4-BE49-F238E27FC236}">
                <a16:creationId xmlns:a16="http://schemas.microsoft.com/office/drawing/2014/main" id="{95D54AB8-3314-3D4C-A228-31E92F98C58C}"/>
              </a:ext>
            </a:extLst>
          </p:cNvPr>
          <p:cNvSpPr txBox="1"/>
          <p:nvPr/>
        </p:nvSpPr>
        <p:spPr>
          <a:xfrm>
            <a:off x="175491" y="609600"/>
            <a:ext cx="3734772" cy="523220"/>
          </a:xfrm>
          <a:prstGeom prst="rect">
            <a:avLst/>
          </a:prstGeom>
          <a:noFill/>
        </p:spPr>
        <p:txBody>
          <a:bodyPr wrap="square" rtlCol="0">
            <a:spAutoFit/>
          </a:bodyPr>
          <a:lstStyle/>
          <a:p>
            <a:pPr marL="285750" indent="-285750">
              <a:buFont typeface="Arial" panose="020B0604020202020204" pitchFamily="34" charset="0"/>
              <a:buChar char="•"/>
            </a:pPr>
            <a:r>
              <a:rPr lang="en-US" sz="1400">
                <a:hlinkClick r:id="rId2"/>
              </a:rPr>
              <a:t>https://uniswap.org/</a:t>
            </a:r>
            <a:r>
              <a:rPr lang="en-US" sz="1400"/>
              <a:t> </a:t>
            </a:r>
          </a:p>
          <a:p>
            <a:pPr marL="285750" indent="-285750">
              <a:buFont typeface="Arial" panose="020B0604020202020204" pitchFamily="34" charset="0"/>
              <a:buChar char="•"/>
            </a:pPr>
            <a:r>
              <a:rPr lang="en-US" sz="1400">
                <a:hlinkClick r:id="rId3"/>
              </a:rPr>
              <a:t>https://github.com/Uniswap/v3-core</a:t>
            </a:r>
            <a:endParaRPr lang="en-US" sz="1400"/>
          </a:p>
        </p:txBody>
      </p:sp>
      <p:pic>
        <p:nvPicPr>
          <p:cNvPr id="9" name="Picture 8">
            <a:extLst>
              <a:ext uri="{FF2B5EF4-FFF2-40B4-BE49-F238E27FC236}">
                <a16:creationId xmlns:a16="http://schemas.microsoft.com/office/drawing/2014/main" id="{4E35B56D-DCFE-8D4C-99A4-DBEB4D88D76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52072" y="108843"/>
            <a:ext cx="1403966" cy="1617068"/>
          </a:xfrm>
          <a:prstGeom prst="rect">
            <a:avLst/>
          </a:prstGeom>
        </p:spPr>
      </p:pic>
      <p:pic>
        <p:nvPicPr>
          <p:cNvPr id="10" name="Picture 9">
            <a:extLst>
              <a:ext uri="{FF2B5EF4-FFF2-40B4-BE49-F238E27FC236}">
                <a16:creationId xmlns:a16="http://schemas.microsoft.com/office/drawing/2014/main" id="{C6E0A05B-1259-DD4B-989B-DAD2FC45369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59243" y="386694"/>
            <a:ext cx="1377297" cy="1918855"/>
          </a:xfrm>
          <a:prstGeom prst="rect">
            <a:avLst/>
          </a:prstGeom>
        </p:spPr>
      </p:pic>
      <p:sp>
        <p:nvSpPr>
          <p:cNvPr id="11" name="TextBox 10">
            <a:extLst>
              <a:ext uri="{FF2B5EF4-FFF2-40B4-BE49-F238E27FC236}">
                <a16:creationId xmlns:a16="http://schemas.microsoft.com/office/drawing/2014/main" id="{6FBCD919-6B63-9549-B59C-47BBA9096CCB}"/>
              </a:ext>
            </a:extLst>
          </p:cNvPr>
          <p:cNvSpPr txBox="1"/>
          <p:nvPr/>
        </p:nvSpPr>
        <p:spPr>
          <a:xfrm>
            <a:off x="6751783" y="2305549"/>
            <a:ext cx="2392218" cy="1323439"/>
          </a:xfrm>
          <a:prstGeom prst="rect">
            <a:avLst/>
          </a:prstGeom>
          <a:noFill/>
        </p:spPr>
        <p:txBody>
          <a:bodyPr wrap="square" rtlCol="0">
            <a:spAutoFit/>
          </a:bodyPr>
          <a:lstStyle/>
          <a:p>
            <a:pPr algn="ctr"/>
            <a:r>
              <a:rPr lang="en-US" sz="1400" b="1">
                <a:solidFill>
                  <a:srgbClr val="00B050"/>
                </a:solidFill>
              </a:rPr>
              <a:t>Hayden Adams</a:t>
            </a:r>
          </a:p>
          <a:p>
            <a:r>
              <a:rPr lang="en-US" sz="1400"/>
              <a:t>Inventor of Uniswap Protocol</a:t>
            </a:r>
          </a:p>
          <a:p>
            <a:pPr algn="ctr"/>
            <a:r>
              <a:rPr lang="en-US" sz="1400"/>
              <a:t>CEO at Uniswap Labs</a:t>
            </a:r>
          </a:p>
          <a:p>
            <a:pPr algn="ctr"/>
            <a:r>
              <a:rPr lang="en-US" sz="1400"/>
              <a:t>New York</a:t>
            </a:r>
          </a:p>
          <a:p>
            <a:r>
              <a:rPr lang="en-US" sz="1200">
                <a:hlinkClick r:id="rId6"/>
              </a:rPr>
              <a:t>https://www.linkedin.com/in/haydenadams/</a:t>
            </a:r>
            <a:endParaRPr lang="en-US" sz="1200"/>
          </a:p>
        </p:txBody>
      </p:sp>
      <p:cxnSp>
        <p:nvCxnSpPr>
          <p:cNvPr id="3" name="Straight Connector 2">
            <a:extLst>
              <a:ext uri="{FF2B5EF4-FFF2-40B4-BE49-F238E27FC236}">
                <a16:creationId xmlns:a16="http://schemas.microsoft.com/office/drawing/2014/main" id="{9A610151-EE0E-C8A3-B25D-9CD986C1E2FF}"/>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69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394735-8564-D64E-B57D-332CAC72B2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57250" y="323850"/>
            <a:ext cx="7429500" cy="4495800"/>
          </a:xfrm>
          <a:prstGeom prst="rect">
            <a:avLst/>
          </a:prstGeom>
        </p:spPr>
      </p:pic>
      <p:cxnSp>
        <p:nvCxnSpPr>
          <p:cNvPr id="2" name="Straight Connector 1">
            <a:extLst>
              <a:ext uri="{FF2B5EF4-FFF2-40B4-BE49-F238E27FC236}">
                <a16:creationId xmlns:a16="http://schemas.microsoft.com/office/drawing/2014/main" id="{0E0329CE-95FF-F245-E157-3C84C7D48431}"/>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031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72A975-345E-4744-AC48-210D71FDE633}"/>
              </a:ext>
            </a:extLst>
          </p:cNvPr>
          <p:cNvSpPr txBox="1"/>
          <p:nvPr/>
        </p:nvSpPr>
        <p:spPr>
          <a:xfrm>
            <a:off x="90534" y="90534"/>
            <a:ext cx="1726977" cy="523220"/>
          </a:xfrm>
          <a:prstGeom prst="rect">
            <a:avLst/>
          </a:prstGeom>
          <a:noFill/>
        </p:spPr>
        <p:txBody>
          <a:bodyPr wrap="square" rtlCol="0">
            <a:spAutoFit/>
          </a:bodyPr>
          <a:lstStyle/>
          <a:p>
            <a:r>
              <a:rPr lang="en-US" sz="2800" b="1"/>
              <a:t>Web 3.0</a:t>
            </a:r>
          </a:p>
        </p:txBody>
      </p:sp>
      <p:sp>
        <p:nvSpPr>
          <p:cNvPr id="3" name="TextBox 2">
            <a:extLst>
              <a:ext uri="{FF2B5EF4-FFF2-40B4-BE49-F238E27FC236}">
                <a16:creationId xmlns:a16="http://schemas.microsoft.com/office/drawing/2014/main" id="{1C7EB232-61C4-E14B-A67E-91CF50591928}"/>
              </a:ext>
            </a:extLst>
          </p:cNvPr>
          <p:cNvSpPr txBox="1"/>
          <p:nvPr/>
        </p:nvSpPr>
        <p:spPr>
          <a:xfrm>
            <a:off x="90534" y="1535313"/>
            <a:ext cx="6799152" cy="3323987"/>
          </a:xfrm>
          <a:prstGeom prst="rect">
            <a:avLst/>
          </a:prstGeom>
          <a:noFill/>
        </p:spPr>
        <p:txBody>
          <a:bodyPr wrap="square" rtlCol="0">
            <a:spAutoFit/>
          </a:bodyPr>
          <a:lstStyle/>
          <a:p>
            <a:pPr marL="285750" indent="-285750">
              <a:buFont typeface="Arial" panose="020B0604020202020204" pitchFamily="34" charset="0"/>
              <a:buChar char="•"/>
            </a:pPr>
            <a:r>
              <a:rPr lang="en-US" sz="1400" b="1">
                <a:solidFill>
                  <a:srgbClr val="00B050"/>
                </a:solidFill>
              </a:rPr>
              <a:t>web1</a:t>
            </a:r>
            <a:r>
              <a:rPr lang="en-US" sz="1400"/>
              <a:t> (1994-2004): content provided by website owner, visitors are consumers.</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solidFill>
                  <a:srgbClr val="00B050"/>
                </a:solidFill>
              </a:rPr>
              <a:t>web2</a:t>
            </a:r>
            <a:r>
              <a:rPr lang="en-US" sz="1400"/>
              <a:t> (a.k.a. Web 2.0, 2004 - present) – "</a:t>
            </a:r>
            <a:r>
              <a:rPr lang="en-US" sz="1400" b="1">
                <a:solidFill>
                  <a:srgbClr val="00B050"/>
                </a:solidFill>
              </a:rPr>
              <a:t>social web</a:t>
            </a:r>
            <a:r>
              <a:rPr lang="en-US" sz="1400"/>
              <a:t>", "</a:t>
            </a:r>
            <a:r>
              <a:rPr lang="en-US" sz="1400" b="1">
                <a:solidFill>
                  <a:srgbClr val="00B050"/>
                </a:solidFill>
              </a:rPr>
              <a:t>web as a platform</a:t>
            </a:r>
            <a:r>
              <a:rPr lang="en-US" sz="1400"/>
              <a:t>". Content created by website users (social media - blogs, facebook, youtube, etc.). Amazon market place and even Wikipedia can be considered as web2 websites too. Content is stored in big "central" repositories (web sites).</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solidFill>
                  <a:srgbClr val="00B050"/>
                </a:solidFill>
              </a:rPr>
              <a:t>web3</a:t>
            </a:r>
            <a:r>
              <a:rPr lang="en-US" sz="1400"/>
              <a:t> (a.k.a. Web 3.0) – data is stored and interconnected in decentralized way. </a:t>
            </a:r>
            <a:br>
              <a:rPr lang="en-US" sz="1400"/>
            </a:br>
            <a:r>
              <a:rPr lang="en-US" sz="1400"/>
              <a:t>.. using blockchain and other modern technologies to enable </a:t>
            </a:r>
            <a:r>
              <a:rPr lang="en-US" sz="1400" b="1">
                <a:solidFill>
                  <a:srgbClr val="00B050"/>
                </a:solidFill>
              </a:rPr>
              <a:t>decentralized economics</a:t>
            </a:r>
            <a:r>
              <a:rPr lang="en-US" sz="1400"/>
              <a:t>. </a:t>
            </a:r>
            <a:br>
              <a:rPr lang="en-US" sz="1400"/>
            </a:br>
            <a:r>
              <a:rPr lang="en-US" sz="1400"/>
              <a:t>.. DAOs - decentralized autonomous organizations (DAOs)</a:t>
            </a:r>
            <a:br>
              <a:rPr lang="en-US" sz="1400"/>
            </a:br>
            <a:r>
              <a:rPr lang="en-US" sz="1400"/>
              <a:t>.. DeFi - decentralized finance</a:t>
            </a:r>
            <a:br>
              <a:rPr lang="en-US" sz="1400"/>
            </a:br>
            <a:r>
              <a:rPr lang="en-US" sz="1400"/>
              <a:t>.. self-sovereign identity (without the need of authentication server)</a:t>
            </a:r>
            <a:br>
              <a:rPr lang="en-US" sz="1400"/>
            </a:br>
            <a:r>
              <a:rPr lang="en-US" sz="1400"/>
              <a:t>.. AI-driven interfaces understanding voice, human images, emotions, </a:t>
            </a:r>
            <a:br>
              <a:rPr lang="en-US" sz="1400"/>
            </a:br>
            <a:r>
              <a:rPr lang="en-US" sz="1400"/>
              <a:t>   understand meaning ("semantic web"), 3D-graphics, virtual reality</a:t>
            </a:r>
            <a:br>
              <a:rPr lang="en-US" sz="1400"/>
            </a:br>
            <a:r>
              <a:rPr lang="en-US" sz="1400"/>
              <a:t>.. AI-driven bots for data discovery and operations</a:t>
            </a:r>
          </a:p>
        </p:txBody>
      </p:sp>
      <p:sp>
        <p:nvSpPr>
          <p:cNvPr id="4" name="TextBox 3">
            <a:extLst>
              <a:ext uri="{FF2B5EF4-FFF2-40B4-BE49-F238E27FC236}">
                <a16:creationId xmlns:a16="http://schemas.microsoft.com/office/drawing/2014/main" id="{3CF8855B-F3EF-1A45-A59E-DC7F8C6B40B8}"/>
              </a:ext>
            </a:extLst>
          </p:cNvPr>
          <p:cNvSpPr txBox="1"/>
          <p:nvPr/>
        </p:nvSpPr>
        <p:spPr>
          <a:xfrm>
            <a:off x="90534" y="604738"/>
            <a:ext cx="5045910" cy="738664"/>
          </a:xfrm>
          <a:prstGeom prst="rect">
            <a:avLst/>
          </a:prstGeom>
          <a:noFill/>
        </p:spPr>
        <p:txBody>
          <a:bodyPr wrap="square" rtlCol="0">
            <a:spAutoFit/>
          </a:bodyPr>
          <a:lstStyle/>
          <a:p>
            <a:r>
              <a:rPr lang="en-US" sz="1400"/>
              <a:t>The term "Web3" was coined by Polkadot founder and Ethereum co-founder </a:t>
            </a:r>
            <a:r>
              <a:rPr lang="en-US" sz="1400" b="1">
                <a:solidFill>
                  <a:srgbClr val="FF0000"/>
                </a:solidFill>
              </a:rPr>
              <a:t>Gavin Wood</a:t>
            </a:r>
            <a:r>
              <a:rPr lang="en-US" sz="1400"/>
              <a:t> in 2014, referring to a "decentralized online ecosystem based on blockchain."</a:t>
            </a:r>
          </a:p>
        </p:txBody>
      </p:sp>
      <p:pic>
        <p:nvPicPr>
          <p:cNvPr id="5" name="Picture 4">
            <a:extLst>
              <a:ext uri="{FF2B5EF4-FFF2-40B4-BE49-F238E27FC236}">
                <a16:creationId xmlns:a16="http://schemas.microsoft.com/office/drawing/2014/main" id="{AB51DE9C-47A9-9B4F-B284-BAA57E63E48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73643" y="106460"/>
            <a:ext cx="1879823" cy="1735221"/>
          </a:xfrm>
          <a:prstGeom prst="rect">
            <a:avLst/>
          </a:prstGeom>
        </p:spPr>
      </p:pic>
      <p:sp>
        <p:nvSpPr>
          <p:cNvPr id="6" name="TextBox 5">
            <a:extLst>
              <a:ext uri="{FF2B5EF4-FFF2-40B4-BE49-F238E27FC236}">
                <a16:creationId xmlns:a16="http://schemas.microsoft.com/office/drawing/2014/main" id="{68C39646-9424-F74D-B49B-CC2EDF943EC9}"/>
              </a:ext>
            </a:extLst>
          </p:cNvPr>
          <p:cNvSpPr txBox="1"/>
          <p:nvPr/>
        </p:nvSpPr>
        <p:spPr>
          <a:xfrm>
            <a:off x="7354153" y="1841681"/>
            <a:ext cx="1518801" cy="369332"/>
          </a:xfrm>
          <a:prstGeom prst="rect">
            <a:avLst/>
          </a:prstGeom>
          <a:noFill/>
        </p:spPr>
        <p:txBody>
          <a:bodyPr wrap="square" rtlCol="0">
            <a:spAutoFit/>
          </a:bodyPr>
          <a:lstStyle/>
          <a:p>
            <a:pPr algn="ctr"/>
            <a:r>
              <a:rPr lang="en-US" b="1">
                <a:solidFill>
                  <a:srgbClr val="FF0000"/>
                </a:solidFill>
              </a:rPr>
              <a:t>Gavin Wood</a:t>
            </a:r>
            <a:endParaRPr lang="en-US"/>
          </a:p>
        </p:txBody>
      </p:sp>
      <p:cxnSp>
        <p:nvCxnSpPr>
          <p:cNvPr id="7" name="Straight Connector 6">
            <a:extLst>
              <a:ext uri="{FF2B5EF4-FFF2-40B4-BE49-F238E27FC236}">
                <a16:creationId xmlns:a16="http://schemas.microsoft.com/office/drawing/2014/main" id="{0A9AE8C6-A6CC-21F6-DAF6-5A706B89FDC9}"/>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20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4A1FCE-DD4B-A042-906F-76F39117A3B3}"/>
              </a:ext>
            </a:extLst>
          </p:cNvPr>
          <p:cNvSpPr txBox="1"/>
          <p:nvPr/>
        </p:nvSpPr>
        <p:spPr>
          <a:xfrm>
            <a:off x="36907" y="52355"/>
            <a:ext cx="3083980" cy="830997"/>
          </a:xfrm>
          <a:prstGeom prst="rect">
            <a:avLst/>
          </a:prstGeom>
          <a:noFill/>
        </p:spPr>
        <p:txBody>
          <a:bodyPr wrap="square" rtlCol="0">
            <a:spAutoFit/>
          </a:bodyPr>
          <a:lstStyle/>
          <a:p>
            <a:r>
              <a:rPr lang="en-US" sz="2400" b="1"/>
              <a:t>Blockchain networks, platforms, companies</a:t>
            </a:r>
          </a:p>
        </p:txBody>
      </p:sp>
      <p:pic>
        <p:nvPicPr>
          <p:cNvPr id="1028" name="Picture 4">
            <a:extLst>
              <a:ext uri="{FF2B5EF4-FFF2-40B4-BE49-F238E27FC236}">
                <a16:creationId xmlns:a16="http://schemas.microsoft.com/office/drawing/2014/main" id="{D399CB41-6EBC-9D4C-A7D9-FC93916B339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08713" y="1853647"/>
            <a:ext cx="4008451" cy="32500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ADF98E-3192-CF44-807F-8E4F220DCA9B}"/>
              </a:ext>
            </a:extLst>
          </p:cNvPr>
          <p:cNvSpPr txBox="1"/>
          <p:nvPr/>
        </p:nvSpPr>
        <p:spPr>
          <a:xfrm>
            <a:off x="178726" y="2571750"/>
            <a:ext cx="2236484" cy="1600438"/>
          </a:xfrm>
          <a:prstGeom prst="rect">
            <a:avLst/>
          </a:prstGeom>
          <a:noFill/>
        </p:spPr>
        <p:txBody>
          <a:bodyPr wrap="square" rtlCol="0">
            <a:spAutoFit/>
          </a:bodyPr>
          <a:lstStyle/>
          <a:p>
            <a:r>
              <a:rPr lang="en-US" sz="1400"/>
              <a:t>Some Blockchain Platforms:</a:t>
            </a:r>
          </a:p>
          <a:p>
            <a:pPr marL="285750" indent="-285750">
              <a:buFont typeface="Arial" panose="020B0604020202020204" pitchFamily="34" charset="0"/>
              <a:buChar char="•"/>
            </a:pPr>
            <a:r>
              <a:rPr lang="en-US" sz="1400"/>
              <a:t>IBM Blockchain</a:t>
            </a:r>
          </a:p>
          <a:p>
            <a:pPr marL="285750" indent="-285750">
              <a:buFont typeface="Arial" panose="020B0604020202020204" pitchFamily="34" charset="0"/>
              <a:buChar char="•"/>
            </a:pPr>
            <a:r>
              <a:rPr lang="en-US" sz="1400"/>
              <a:t>Corda</a:t>
            </a:r>
          </a:p>
          <a:p>
            <a:pPr marL="285750" indent="-285750">
              <a:buFont typeface="Arial" panose="020B0604020202020204" pitchFamily="34" charset="0"/>
              <a:buChar char="•"/>
            </a:pPr>
            <a:r>
              <a:rPr lang="en-US" sz="1400"/>
              <a:t>Ethereum</a:t>
            </a:r>
          </a:p>
          <a:p>
            <a:pPr marL="285750" indent="-285750">
              <a:buFont typeface="Arial" panose="020B0604020202020204" pitchFamily="34" charset="0"/>
              <a:buChar char="•"/>
            </a:pPr>
            <a:r>
              <a:rPr lang="en-US" sz="1400"/>
              <a:t>MultiChain</a:t>
            </a:r>
          </a:p>
          <a:p>
            <a:pPr marL="285750" indent="-285750">
              <a:buFont typeface="Arial" panose="020B0604020202020204" pitchFamily="34" charset="0"/>
              <a:buChar char="•"/>
            </a:pPr>
            <a:r>
              <a:rPr lang="en-US" sz="1400"/>
              <a:t>Tron</a:t>
            </a:r>
          </a:p>
          <a:p>
            <a:pPr marL="285750" indent="-285750">
              <a:buFont typeface="Arial" panose="020B0604020202020204" pitchFamily="34" charset="0"/>
              <a:buChar char="•"/>
            </a:pPr>
            <a:r>
              <a:rPr lang="en-US" sz="1400"/>
              <a:t>Stellar</a:t>
            </a:r>
          </a:p>
        </p:txBody>
      </p:sp>
      <p:sp>
        <p:nvSpPr>
          <p:cNvPr id="4" name="TextBox 3">
            <a:extLst>
              <a:ext uri="{FF2B5EF4-FFF2-40B4-BE49-F238E27FC236}">
                <a16:creationId xmlns:a16="http://schemas.microsoft.com/office/drawing/2014/main" id="{62EB3B17-1FBD-884B-9538-0ECB4A0FCCA3}"/>
              </a:ext>
            </a:extLst>
          </p:cNvPr>
          <p:cNvSpPr txBox="1"/>
          <p:nvPr/>
        </p:nvSpPr>
        <p:spPr>
          <a:xfrm>
            <a:off x="2792715" y="1151281"/>
            <a:ext cx="2236484" cy="3785652"/>
          </a:xfrm>
          <a:prstGeom prst="rect">
            <a:avLst/>
          </a:prstGeom>
          <a:noFill/>
        </p:spPr>
        <p:txBody>
          <a:bodyPr wrap="square" rtlCol="0">
            <a:spAutoFit/>
          </a:bodyPr>
          <a:lstStyle/>
          <a:p>
            <a:r>
              <a:rPr lang="en-US" sz="1200"/>
              <a:t>Some Blockchain companies</a:t>
            </a:r>
          </a:p>
          <a:p>
            <a:pPr marL="285750" indent="-285750">
              <a:buFont typeface="Arial" panose="020B0604020202020204" pitchFamily="34" charset="0"/>
              <a:buChar char="•"/>
            </a:pPr>
            <a:r>
              <a:rPr lang="en-US" sz="1200"/>
              <a:t>BRD</a:t>
            </a:r>
          </a:p>
          <a:p>
            <a:pPr marL="285750" indent="-285750">
              <a:buFont typeface="Arial" panose="020B0604020202020204" pitchFamily="34" charset="0"/>
              <a:buChar char="•"/>
            </a:pPr>
            <a:r>
              <a:rPr lang="en-US" sz="1200"/>
              <a:t>BitMEX</a:t>
            </a:r>
          </a:p>
          <a:p>
            <a:pPr marL="285750" indent="-285750">
              <a:buFont typeface="Arial" panose="020B0604020202020204" pitchFamily="34" charset="0"/>
              <a:buChar char="•"/>
            </a:pPr>
            <a:r>
              <a:rPr lang="en-US" sz="1200"/>
              <a:t>Chainalysis</a:t>
            </a:r>
          </a:p>
          <a:p>
            <a:pPr marL="285750" indent="-285750">
              <a:buFont typeface="Arial" panose="020B0604020202020204" pitchFamily="34" charset="0"/>
              <a:buChar char="•"/>
            </a:pPr>
            <a:r>
              <a:rPr lang="en-US" sz="1200"/>
              <a:t>Coinme</a:t>
            </a:r>
          </a:p>
          <a:p>
            <a:pPr marL="285750" indent="-285750">
              <a:buFont typeface="Arial" panose="020B0604020202020204" pitchFamily="34" charset="0"/>
              <a:buChar char="•"/>
            </a:pPr>
            <a:r>
              <a:rPr lang="en-US" sz="1200"/>
              <a:t>Netki</a:t>
            </a:r>
          </a:p>
          <a:p>
            <a:pPr marL="285750" indent="-285750">
              <a:buFont typeface="Arial" panose="020B0604020202020204" pitchFamily="34" charset="0"/>
              <a:buChar char="•"/>
            </a:pPr>
            <a:r>
              <a:rPr lang="en-US" sz="1200"/>
              <a:t>Paxful</a:t>
            </a:r>
          </a:p>
          <a:p>
            <a:pPr marL="285750" indent="-285750">
              <a:buFont typeface="Arial" panose="020B0604020202020204" pitchFamily="34" charset="0"/>
              <a:buChar char="•"/>
            </a:pPr>
            <a:r>
              <a:rPr lang="en-US" sz="1200"/>
              <a:t>Republic</a:t>
            </a:r>
          </a:p>
          <a:p>
            <a:pPr marL="285750" indent="-285750">
              <a:buFont typeface="Arial" panose="020B0604020202020204" pitchFamily="34" charset="0"/>
              <a:buChar char="•"/>
            </a:pPr>
            <a:r>
              <a:rPr lang="en-US" sz="1200"/>
              <a:t>Spring Labs</a:t>
            </a:r>
          </a:p>
          <a:p>
            <a:pPr marL="285750" indent="-285750">
              <a:buFont typeface="Arial" panose="020B0604020202020204" pitchFamily="34" charset="0"/>
              <a:buChar char="•"/>
            </a:pPr>
            <a:r>
              <a:rPr lang="en-US" sz="1200"/>
              <a:t>SALT Lending</a:t>
            </a:r>
          </a:p>
          <a:p>
            <a:pPr marL="285750" indent="-285750">
              <a:buFont typeface="Arial" panose="020B0604020202020204" pitchFamily="34" charset="0"/>
              <a:buChar char="•"/>
            </a:pPr>
            <a:r>
              <a:rPr lang="en-US" sz="1200"/>
              <a:t>TQ Tezos</a:t>
            </a:r>
          </a:p>
          <a:p>
            <a:pPr marL="285750" indent="-285750">
              <a:buFont typeface="Arial" panose="020B0604020202020204" pitchFamily="34" charset="0"/>
              <a:buChar char="•"/>
            </a:pPr>
            <a:r>
              <a:rPr lang="en-US" sz="1200"/>
              <a:t>Mythical Games</a:t>
            </a:r>
          </a:p>
          <a:p>
            <a:pPr marL="285750" indent="-285750">
              <a:buFont typeface="Arial" panose="020B0604020202020204" pitchFamily="34" charset="0"/>
              <a:buChar char="•"/>
            </a:pPr>
            <a:r>
              <a:rPr lang="en-US" sz="1200"/>
              <a:t>Gemini</a:t>
            </a:r>
          </a:p>
          <a:p>
            <a:pPr marL="285750" indent="-285750">
              <a:buFont typeface="Arial" panose="020B0604020202020204" pitchFamily="34" charset="0"/>
              <a:buChar char="•"/>
            </a:pPr>
            <a:r>
              <a:rPr lang="en-US" sz="1200"/>
              <a:t>Circle</a:t>
            </a:r>
          </a:p>
          <a:p>
            <a:pPr marL="285750" indent="-285750">
              <a:buFont typeface="Arial" panose="020B0604020202020204" pitchFamily="34" charset="0"/>
              <a:buChar char="•"/>
            </a:pPr>
            <a:r>
              <a:rPr lang="en-US" sz="1200"/>
              <a:t>Coinbase</a:t>
            </a:r>
          </a:p>
          <a:p>
            <a:pPr marL="285750" indent="-285750">
              <a:buFont typeface="Arial" panose="020B0604020202020204" pitchFamily="34" charset="0"/>
              <a:buChar char="•"/>
            </a:pPr>
            <a:r>
              <a:rPr lang="en-US" sz="1200"/>
              <a:t>Chronicled</a:t>
            </a:r>
          </a:p>
          <a:p>
            <a:pPr marL="285750" indent="-285750">
              <a:buFont typeface="Arial" panose="020B0604020202020204" pitchFamily="34" charset="0"/>
              <a:buChar char="•"/>
            </a:pPr>
            <a:r>
              <a:rPr lang="en-US" sz="1200"/>
              <a:t>IBM</a:t>
            </a:r>
          </a:p>
          <a:p>
            <a:pPr marL="285750" indent="-285750">
              <a:buFont typeface="Arial" panose="020B0604020202020204" pitchFamily="34" charset="0"/>
              <a:buChar char="•"/>
            </a:pPr>
            <a:r>
              <a:rPr lang="en-US" sz="1200"/>
              <a:t>Voatz</a:t>
            </a:r>
          </a:p>
          <a:p>
            <a:pPr marL="285750" indent="-285750">
              <a:buFont typeface="Arial" panose="020B0604020202020204" pitchFamily="34" charset="0"/>
              <a:buChar char="•"/>
            </a:pPr>
            <a:r>
              <a:rPr lang="en-US" sz="1200"/>
              <a:t>Steem</a:t>
            </a:r>
          </a:p>
          <a:p>
            <a:pPr marL="285750" indent="-285750">
              <a:buFont typeface="Arial" panose="020B0604020202020204" pitchFamily="34" charset="0"/>
              <a:buChar char="•"/>
            </a:pPr>
            <a:r>
              <a:rPr lang="en-US" sz="1200"/>
              <a:t>Shipchain</a:t>
            </a:r>
          </a:p>
        </p:txBody>
      </p:sp>
      <p:sp>
        <p:nvSpPr>
          <p:cNvPr id="6" name="TextBox 5">
            <a:extLst>
              <a:ext uri="{FF2B5EF4-FFF2-40B4-BE49-F238E27FC236}">
                <a16:creationId xmlns:a16="http://schemas.microsoft.com/office/drawing/2014/main" id="{243C2FD8-EDB1-AD4B-B6D9-6E12B73FCA8D}"/>
              </a:ext>
            </a:extLst>
          </p:cNvPr>
          <p:cNvSpPr txBox="1"/>
          <p:nvPr/>
        </p:nvSpPr>
        <p:spPr>
          <a:xfrm>
            <a:off x="178725" y="1140589"/>
            <a:ext cx="2156971" cy="738664"/>
          </a:xfrm>
          <a:prstGeom prst="rect">
            <a:avLst/>
          </a:prstGeom>
          <a:noFill/>
        </p:spPr>
        <p:txBody>
          <a:bodyPr wrap="square" rtlCol="0">
            <a:spAutoFit/>
          </a:bodyPr>
          <a:lstStyle/>
          <a:p>
            <a:r>
              <a:rPr lang="en-US" sz="1400"/>
              <a:t>Number of nodes (2021):</a:t>
            </a:r>
          </a:p>
          <a:p>
            <a:r>
              <a:rPr lang="en-US" sz="1400"/>
              <a:t>Bitcoin: 12K+</a:t>
            </a:r>
          </a:p>
          <a:p>
            <a:r>
              <a:rPr lang="en-US" sz="1400"/>
              <a:t>Ethereum: 7K</a:t>
            </a:r>
          </a:p>
        </p:txBody>
      </p:sp>
      <p:sp>
        <p:nvSpPr>
          <p:cNvPr id="7" name="TextBox 6">
            <a:extLst>
              <a:ext uri="{FF2B5EF4-FFF2-40B4-BE49-F238E27FC236}">
                <a16:creationId xmlns:a16="http://schemas.microsoft.com/office/drawing/2014/main" id="{B693BDF1-1CEC-894B-AB05-D966FABE58C8}"/>
              </a:ext>
            </a:extLst>
          </p:cNvPr>
          <p:cNvSpPr txBox="1"/>
          <p:nvPr/>
        </p:nvSpPr>
        <p:spPr>
          <a:xfrm>
            <a:off x="5549277" y="178302"/>
            <a:ext cx="2740271" cy="369332"/>
          </a:xfrm>
          <a:prstGeom prst="rect">
            <a:avLst/>
          </a:prstGeom>
          <a:noFill/>
        </p:spPr>
        <p:txBody>
          <a:bodyPr wrap="square" rtlCol="0">
            <a:spAutoFit/>
          </a:bodyPr>
          <a:lstStyle/>
          <a:p>
            <a:r>
              <a:rPr lang="en-US">
                <a:solidFill>
                  <a:srgbClr val="FF0000"/>
                </a:solidFill>
              </a:rPr>
              <a:t>Page Under Construction</a:t>
            </a:r>
          </a:p>
        </p:txBody>
      </p:sp>
      <p:cxnSp>
        <p:nvCxnSpPr>
          <p:cNvPr id="5" name="Straight Connector 4">
            <a:extLst>
              <a:ext uri="{FF2B5EF4-FFF2-40B4-BE49-F238E27FC236}">
                <a16:creationId xmlns:a16="http://schemas.microsoft.com/office/drawing/2014/main" id="{D3CE7B90-F95B-7CB5-C73A-72DD95E88646}"/>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50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39176-FA2B-9246-8D00-D1A0EA6E401F}"/>
              </a:ext>
            </a:extLst>
          </p:cNvPr>
          <p:cNvSpPr txBox="1"/>
          <p:nvPr/>
        </p:nvSpPr>
        <p:spPr>
          <a:xfrm>
            <a:off x="112636" y="656334"/>
            <a:ext cx="4380233" cy="3539430"/>
          </a:xfrm>
          <a:prstGeom prst="rect">
            <a:avLst/>
          </a:prstGeom>
          <a:noFill/>
        </p:spPr>
        <p:txBody>
          <a:bodyPr wrap="square" rtlCol="0">
            <a:spAutoFit/>
          </a:bodyPr>
          <a:lstStyle/>
          <a:p>
            <a:r>
              <a:rPr lang="en-US" sz="1400"/>
              <a:t>public blockchains </a:t>
            </a:r>
          </a:p>
          <a:p>
            <a:r>
              <a:rPr lang="en-US" sz="1200"/>
              <a:t> - </a:t>
            </a:r>
            <a:r>
              <a:rPr lang="en-US" sz="1200">
                <a:hlinkClick r:id="rId2"/>
              </a:rPr>
              <a:t>https://www.gartner.com/reviews/market/blockchain-platforms</a:t>
            </a:r>
            <a:br>
              <a:rPr lang="en-US" sz="1400"/>
            </a:br>
            <a:r>
              <a:rPr lang="en-US" sz="1400"/>
              <a:t> </a:t>
            </a:r>
          </a:p>
          <a:p>
            <a:pPr marL="285750" indent="-285750">
              <a:buFont typeface="Arial" panose="020B0604020202020204" pitchFamily="34" charset="0"/>
              <a:buChar char="•"/>
            </a:pPr>
            <a:r>
              <a:rPr lang="en-US" sz="1400"/>
              <a:t>BitCoin</a:t>
            </a:r>
          </a:p>
          <a:p>
            <a:pPr marL="285750" indent="-285750">
              <a:buFont typeface="Arial" panose="020B0604020202020204" pitchFamily="34" charset="0"/>
              <a:buChar char="•"/>
            </a:pPr>
            <a:r>
              <a:rPr lang="en-US" sz="1400"/>
              <a:t>Etherium</a:t>
            </a:r>
          </a:p>
          <a:p>
            <a:pPr marL="285750" indent="-285750">
              <a:buFont typeface="Arial" panose="020B0604020202020204" pitchFamily="34" charset="0"/>
              <a:buChar char="•"/>
            </a:pPr>
            <a:r>
              <a:rPr lang="en-US" sz="1400"/>
              <a:t>Solana</a:t>
            </a:r>
          </a:p>
          <a:p>
            <a:pPr marL="285750" indent="-285750">
              <a:buFont typeface="Arial" panose="020B0604020202020204" pitchFamily="34" charset="0"/>
              <a:buChar char="•"/>
            </a:pPr>
            <a:r>
              <a:rPr lang="en-US" sz="1400"/>
              <a:t>IBM Blockchain</a:t>
            </a:r>
          </a:p>
          <a:p>
            <a:pPr marL="285750" indent="-285750">
              <a:buFont typeface="Arial" panose="020B0604020202020204" pitchFamily="34" charset="0"/>
              <a:buChar char="•"/>
            </a:pPr>
            <a:r>
              <a:rPr lang="en-US" sz="1400"/>
              <a:t>Hyperledger Fabric</a:t>
            </a:r>
          </a:p>
          <a:p>
            <a:pPr marL="285750" indent="-285750">
              <a:buFont typeface="Arial" panose="020B0604020202020204" pitchFamily="34" charset="0"/>
              <a:buChar char="•"/>
            </a:pPr>
            <a:r>
              <a:rPr lang="en-US" sz="1400"/>
              <a:t>Binance Smart Chain</a:t>
            </a:r>
          </a:p>
          <a:p>
            <a:pPr marL="285750" indent="-285750">
              <a:buFont typeface="Arial" panose="020B0604020202020204" pitchFamily="34" charset="0"/>
              <a:buChar char="•"/>
            </a:pPr>
            <a:r>
              <a:rPr lang="en-US" sz="1400"/>
              <a:t>NEO (Antshares)</a:t>
            </a:r>
          </a:p>
          <a:p>
            <a:pPr marL="285750" indent="-285750">
              <a:buFont typeface="Arial" panose="020B0604020202020204" pitchFamily="34" charset="0"/>
              <a:buChar char="•"/>
            </a:pPr>
            <a:r>
              <a:rPr lang="en-US" sz="1400"/>
              <a:t>WAVES</a:t>
            </a:r>
          </a:p>
          <a:p>
            <a:pPr marL="285750" indent="-285750">
              <a:buFont typeface="Arial" panose="020B0604020202020204" pitchFamily="34" charset="0"/>
              <a:buChar char="•"/>
            </a:pPr>
            <a:r>
              <a:rPr lang="en-US" sz="1400"/>
              <a:t>EOS</a:t>
            </a:r>
          </a:p>
          <a:p>
            <a:pPr marL="285750" indent="-285750">
              <a:buFont typeface="Arial" panose="020B0604020202020204" pitchFamily="34" charset="0"/>
              <a:buChar char="•"/>
            </a:pPr>
            <a:r>
              <a:rPr lang="en-US" sz="1400"/>
              <a:t>Stellar</a:t>
            </a:r>
          </a:p>
          <a:p>
            <a:pPr marL="285750" indent="-285750">
              <a:buFont typeface="Arial" panose="020B0604020202020204" pitchFamily="34" charset="0"/>
              <a:buChar char="•"/>
            </a:pPr>
            <a:r>
              <a:rPr lang="en-US" sz="1400"/>
              <a:t>Monero (XMR)</a:t>
            </a:r>
          </a:p>
          <a:p>
            <a:pPr marL="285750" indent="-285750">
              <a:buFont typeface="Arial" panose="020B0604020202020204" pitchFamily="34" charset="0"/>
              <a:buChar char="•"/>
            </a:pPr>
            <a:r>
              <a:rPr lang="en-US" sz="1400"/>
              <a:t>Bitcoin Cash (BCH)</a:t>
            </a:r>
          </a:p>
          <a:p>
            <a:pPr marL="285750" indent="-285750">
              <a:buFont typeface="Arial" panose="020B0604020202020204" pitchFamily="34" charset="0"/>
              <a:buChar char="•"/>
            </a:pPr>
            <a:r>
              <a:rPr lang="en-US" sz="1400"/>
              <a:t>Ripple ?</a:t>
            </a:r>
          </a:p>
        </p:txBody>
      </p:sp>
      <p:sp>
        <p:nvSpPr>
          <p:cNvPr id="3" name="TextBox 2">
            <a:extLst>
              <a:ext uri="{FF2B5EF4-FFF2-40B4-BE49-F238E27FC236}">
                <a16:creationId xmlns:a16="http://schemas.microsoft.com/office/drawing/2014/main" id="{4A974376-AD05-2F45-9420-4C26424E1C57}"/>
              </a:ext>
            </a:extLst>
          </p:cNvPr>
          <p:cNvSpPr txBox="1"/>
          <p:nvPr/>
        </p:nvSpPr>
        <p:spPr>
          <a:xfrm>
            <a:off x="0" y="0"/>
            <a:ext cx="2150076" cy="523220"/>
          </a:xfrm>
          <a:prstGeom prst="rect">
            <a:avLst/>
          </a:prstGeom>
          <a:noFill/>
        </p:spPr>
        <p:txBody>
          <a:bodyPr wrap="square" rtlCol="0">
            <a:spAutoFit/>
          </a:bodyPr>
          <a:lstStyle/>
          <a:p>
            <a:r>
              <a:rPr lang="en-US" sz="2800" b="1"/>
              <a:t>Blockchains</a:t>
            </a:r>
          </a:p>
        </p:txBody>
      </p:sp>
      <p:sp>
        <p:nvSpPr>
          <p:cNvPr id="4" name="TextBox 3">
            <a:extLst>
              <a:ext uri="{FF2B5EF4-FFF2-40B4-BE49-F238E27FC236}">
                <a16:creationId xmlns:a16="http://schemas.microsoft.com/office/drawing/2014/main" id="{7CABCEAE-1020-494D-89D9-4A6C377FDC36}"/>
              </a:ext>
            </a:extLst>
          </p:cNvPr>
          <p:cNvSpPr txBox="1"/>
          <p:nvPr/>
        </p:nvSpPr>
        <p:spPr>
          <a:xfrm>
            <a:off x="5205046" y="135924"/>
            <a:ext cx="2813539" cy="369332"/>
          </a:xfrm>
          <a:prstGeom prst="rect">
            <a:avLst/>
          </a:prstGeom>
          <a:noFill/>
        </p:spPr>
        <p:txBody>
          <a:bodyPr wrap="square" rtlCol="0">
            <a:spAutoFit/>
          </a:bodyPr>
          <a:lstStyle/>
          <a:p>
            <a:r>
              <a:rPr lang="en-US" b="1">
                <a:solidFill>
                  <a:srgbClr val="FF0000"/>
                </a:solidFill>
              </a:rPr>
              <a:t>Page Under Construction</a:t>
            </a:r>
          </a:p>
        </p:txBody>
      </p:sp>
      <p:sp>
        <p:nvSpPr>
          <p:cNvPr id="5" name="TextBox 4">
            <a:extLst>
              <a:ext uri="{FF2B5EF4-FFF2-40B4-BE49-F238E27FC236}">
                <a16:creationId xmlns:a16="http://schemas.microsoft.com/office/drawing/2014/main" id="{D326E3C8-B514-A64C-9D4A-B87145CB2209}"/>
              </a:ext>
            </a:extLst>
          </p:cNvPr>
          <p:cNvSpPr txBox="1"/>
          <p:nvPr/>
        </p:nvSpPr>
        <p:spPr>
          <a:xfrm>
            <a:off x="6210140" y="1978979"/>
            <a:ext cx="2501373" cy="738664"/>
          </a:xfrm>
          <a:prstGeom prst="rect">
            <a:avLst/>
          </a:prstGeom>
          <a:noFill/>
        </p:spPr>
        <p:txBody>
          <a:bodyPr wrap="square" rtlCol="0">
            <a:spAutoFit/>
          </a:bodyPr>
          <a:lstStyle/>
          <a:p>
            <a:pPr marL="285750" indent="-285750">
              <a:buFont typeface="Arial" panose="020B0604020202020204" pitchFamily="34" charset="0"/>
              <a:buChar char="•"/>
            </a:pPr>
            <a:r>
              <a:rPr lang="en-US" sz="1400"/>
              <a:t>private blockchains</a:t>
            </a:r>
          </a:p>
          <a:p>
            <a:pPr marL="285750" indent="-285750">
              <a:buFont typeface="Arial" panose="020B0604020202020204" pitchFamily="34" charset="0"/>
              <a:buChar char="•"/>
            </a:pPr>
            <a:r>
              <a:rPr lang="en-US" sz="1400"/>
              <a:t>consortium blockchains</a:t>
            </a:r>
          </a:p>
          <a:p>
            <a:pPr marL="285750" indent="-285750">
              <a:buFont typeface="Arial" panose="020B0604020202020204" pitchFamily="34" charset="0"/>
              <a:buChar char="•"/>
            </a:pPr>
            <a:r>
              <a:rPr lang="en-US" sz="1400"/>
              <a:t>hybrid blockchains</a:t>
            </a:r>
          </a:p>
        </p:txBody>
      </p:sp>
      <p:cxnSp>
        <p:nvCxnSpPr>
          <p:cNvPr id="6" name="Straight Connector 5">
            <a:extLst>
              <a:ext uri="{FF2B5EF4-FFF2-40B4-BE49-F238E27FC236}">
                <a16:creationId xmlns:a16="http://schemas.microsoft.com/office/drawing/2014/main" id="{CE877CC2-7A0F-DE5D-774E-AAF6B85434B8}"/>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302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9B837B-E33E-1E4B-81A8-8A9D743E0900}"/>
              </a:ext>
            </a:extLst>
          </p:cNvPr>
          <p:cNvSpPr txBox="1"/>
          <p:nvPr/>
        </p:nvSpPr>
        <p:spPr>
          <a:xfrm>
            <a:off x="0" y="0"/>
            <a:ext cx="5317067" cy="738664"/>
          </a:xfrm>
          <a:prstGeom prst="rect">
            <a:avLst/>
          </a:prstGeom>
          <a:noFill/>
        </p:spPr>
        <p:txBody>
          <a:bodyPr wrap="square" rtlCol="0">
            <a:spAutoFit/>
          </a:bodyPr>
          <a:lstStyle/>
          <a:p>
            <a:r>
              <a:rPr lang="en-US" sz="2800" b="1"/>
              <a:t>NFT = Non-fungible token</a:t>
            </a:r>
          </a:p>
          <a:p>
            <a:r>
              <a:rPr lang="en-US" sz="1400">
                <a:hlinkClick r:id="rId2"/>
              </a:rPr>
              <a:t>https://en.wikipedia.org/wiki/Non-fungible_token</a:t>
            </a:r>
            <a:endParaRPr lang="en-US" sz="1400"/>
          </a:p>
        </p:txBody>
      </p:sp>
      <p:sp>
        <p:nvSpPr>
          <p:cNvPr id="3" name="TextBox 2">
            <a:extLst>
              <a:ext uri="{FF2B5EF4-FFF2-40B4-BE49-F238E27FC236}">
                <a16:creationId xmlns:a16="http://schemas.microsoft.com/office/drawing/2014/main" id="{7DDFACDB-D6D0-C44F-AC6D-CF892A84F6B0}"/>
              </a:ext>
            </a:extLst>
          </p:cNvPr>
          <p:cNvSpPr txBox="1"/>
          <p:nvPr/>
        </p:nvSpPr>
        <p:spPr>
          <a:xfrm>
            <a:off x="0" y="1009014"/>
            <a:ext cx="4065104" cy="2893100"/>
          </a:xfrm>
          <a:prstGeom prst="rect">
            <a:avLst/>
          </a:prstGeom>
          <a:noFill/>
        </p:spPr>
        <p:txBody>
          <a:bodyPr wrap="square" rtlCol="0">
            <a:spAutoFit/>
          </a:bodyPr>
          <a:lstStyle/>
          <a:p>
            <a:pPr marL="285750" indent="-285750">
              <a:buFont typeface="Arial" panose="020B0604020202020204" pitchFamily="34" charset="0"/>
              <a:buChar char="•"/>
            </a:pPr>
            <a:r>
              <a:rPr lang="en-US" sz="1400"/>
              <a:t>With NFTs, artwork can be "tokenised" to create a digital certificate of ownership that can be bought and sold (sometimes for millions of $$)</a:t>
            </a:r>
          </a:p>
          <a:p>
            <a:pPr marL="285750" indent="-285750">
              <a:buFont typeface="Arial" panose="020B0604020202020204" pitchFamily="34" charset="0"/>
              <a:buChar char="•"/>
            </a:pPr>
            <a:r>
              <a:rPr lang="en-US" sz="1400"/>
              <a:t>NFTs are cryptographic assets on a blockchain with unique identification codes and metadata that distinguish them from each other</a:t>
            </a:r>
          </a:p>
          <a:p>
            <a:pPr marL="285750" indent="-285750">
              <a:buFont typeface="Arial" panose="020B0604020202020204" pitchFamily="34" charset="0"/>
              <a:buChar char="•"/>
            </a:pPr>
            <a:r>
              <a:rPr lang="en-US" sz="1400"/>
              <a:t>NFT provide a public certificate of authenticity or proof of ownership</a:t>
            </a:r>
          </a:p>
          <a:p>
            <a:pPr marL="285750" indent="-285750">
              <a:buFont typeface="Arial" panose="020B0604020202020204" pitchFamily="34" charset="0"/>
              <a:buChar char="•"/>
            </a:pPr>
            <a:r>
              <a:rPr lang="en-US" sz="1400"/>
              <a:t>NFT is separate from a copyright</a:t>
            </a:r>
          </a:p>
          <a:p>
            <a:pPr marL="285750" indent="-285750">
              <a:buFont typeface="Arial" panose="020B0604020202020204" pitchFamily="34" charset="0"/>
              <a:buChar char="•"/>
            </a:pPr>
            <a:r>
              <a:rPr lang="en-US" sz="1400"/>
              <a:t>NFT differ from crypto-currencies: there is no trading, no interchangeability (fungibility)</a:t>
            </a:r>
          </a:p>
          <a:p>
            <a:pPr marL="285750" indent="-285750">
              <a:buFont typeface="Arial" panose="020B0604020202020204" pitchFamily="34" charset="0"/>
              <a:buChar char="•"/>
            </a:pPr>
            <a:r>
              <a:rPr lang="en-US" sz="1400"/>
              <a:t>NFT do not restrict the sharing or copying of the underlying digital files</a:t>
            </a:r>
          </a:p>
        </p:txBody>
      </p:sp>
      <p:pic>
        <p:nvPicPr>
          <p:cNvPr id="4" name="Picture 3">
            <a:extLst>
              <a:ext uri="{FF2B5EF4-FFF2-40B4-BE49-F238E27FC236}">
                <a16:creationId xmlns:a16="http://schemas.microsoft.com/office/drawing/2014/main" id="{818D7E68-9DAD-EA49-ABA2-D37D2A10EE9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1139" y="4008091"/>
            <a:ext cx="842656" cy="959556"/>
          </a:xfrm>
          <a:prstGeom prst="rect">
            <a:avLst/>
          </a:prstGeom>
        </p:spPr>
      </p:pic>
      <p:pic>
        <p:nvPicPr>
          <p:cNvPr id="5" name="Picture 4">
            <a:extLst>
              <a:ext uri="{FF2B5EF4-FFF2-40B4-BE49-F238E27FC236}">
                <a16:creationId xmlns:a16="http://schemas.microsoft.com/office/drawing/2014/main" id="{7C79F307-2606-1F4D-A50E-4DE2D91DA8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111675" y="4090278"/>
            <a:ext cx="849951" cy="877369"/>
          </a:xfrm>
          <a:prstGeom prst="rect">
            <a:avLst/>
          </a:prstGeom>
        </p:spPr>
      </p:pic>
      <p:sp>
        <p:nvSpPr>
          <p:cNvPr id="6" name="TextBox 5">
            <a:extLst>
              <a:ext uri="{FF2B5EF4-FFF2-40B4-BE49-F238E27FC236}">
                <a16:creationId xmlns:a16="http://schemas.microsoft.com/office/drawing/2014/main" id="{910272E0-09D8-814C-93F6-F57E5B4F5073}"/>
              </a:ext>
            </a:extLst>
          </p:cNvPr>
          <p:cNvSpPr txBox="1"/>
          <p:nvPr/>
        </p:nvSpPr>
        <p:spPr>
          <a:xfrm>
            <a:off x="4224130" y="43302"/>
            <a:ext cx="4919870" cy="2616101"/>
          </a:xfrm>
          <a:prstGeom prst="rect">
            <a:avLst/>
          </a:prstGeom>
          <a:noFill/>
        </p:spPr>
        <p:txBody>
          <a:bodyPr wrap="square" rtlCol="0">
            <a:spAutoFit/>
          </a:bodyPr>
          <a:lstStyle/>
          <a:p>
            <a:pPr marL="285750" indent="-285750">
              <a:buFont typeface="Arial" panose="020B0604020202020204" pitchFamily="34" charset="0"/>
              <a:buChar char="•"/>
            </a:pPr>
            <a:r>
              <a:rPr lang="en-US" sz="1400" b="1">
                <a:solidFill>
                  <a:srgbClr val="00B050"/>
                </a:solidFill>
              </a:rPr>
              <a:t>NFTs can be sold or bought on many crypto market places</a:t>
            </a:r>
            <a:br>
              <a:rPr lang="en-US" sz="1200"/>
            </a:br>
            <a:r>
              <a:rPr lang="en-US" sz="900">
                <a:hlinkClick r:id="rId5"/>
              </a:rPr>
              <a:t>https://www.fool.com/investing/stock-market/market-sectors/financials/non-fungible-tokens/nft-marketplaces/</a:t>
            </a:r>
            <a:endParaRPr lang="en-US" sz="900"/>
          </a:p>
          <a:p>
            <a:pPr marL="285750" indent="-285750">
              <a:buFont typeface="Arial" panose="020B0604020202020204" pitchFamily="34" charset="0"/>
              <a:buChar char="•"/>
            </a:pPr>
            <a:r>
              <a:rPr lang="en-US" sz="1200" b="1">
                <a:solidFill>
                  <a:srgbClr val="FF0000"/>
                </a:solidFill>
              </a:rPr>
              <a:t>OpenSea</a:t>
            </a:r>
            <a:r>
              <a:rPr lang="en-US" sz="1200"/>
              <a:t> - </a:t>
            </a:r>
            <a:r>
              <a:rPr lang="en-US" sz="1200">
                <a:hlinkClick r:id="rId6"/>
              </a:rPr>
              <a:t>https://opensea.io</a:t>
            </a:r>
            <a:r>
              <a:rPr lang="en-US" sz="1200"/>
              <a:t> - first and largest. Helps to mint yor own NFTs, supports 150+ different payment tokens.</a:t>
            </a:r>
          </a:p>
          <a:p>
            <a:pPr marL="285750" indent="-285750">
              <a:buFont typeface="Arial" panose="020B0604020202020204" pitchFamily="34" charset="0"/>
              <a:buChar char="•"/>
            </a:pPr>
            <a:r>
              <a:rPr lang="en-US" sz="1200" b="1">
                <a:solidFill>
                  <a:srgbClr val="FF0000"/>
                </a:solidFill>
              </a:rPr>
              <a:t>Axie Marketplace</a:t>
            </a:r>
            <a:r>
              <a:rPr lang="en-US" sz="1200"/>
              <a:t> - video game Axie Infinity. Ethereum.</a:t>
            </a:r>
          </a:p>
          <a:p>
            <a:pPr marL="285750" indent="-285750">
              <a:buFont typeface="Arial" panose="020B0604020202020204" pitchFamily="34" charset="0"/>
              <a:buChar char="•"/>
            </a:pPr>
            <a:r>
              <a:rPr lang="en-US" sz="1200" b="1">
                <a:solidFill>
                  <a:srgbClr val="FF0000"/>
                </a:solidFill>
              </a:rPr>
              <a:t>Larva Labs/CryptoPunks</a:t>
            </a:r>
            <a:r>
              <a:rPr lang="en-US" sz="1200"/>
              <a:t> - digital art, Ethereum</a:t>
            </a:r>
          </a:p>
          <a:p>
            <a:pPr marL="285750" indent="-285750">
              <a:buFont typeface="Arial" panose="020B0604020202020204" pitchFamily="34" charset="0"/>
              <a:buChar char="•"/>
            </a:pPr>
            <a:r>
              <a:rPr lang="en-US" sz="1200" b="1">
                <a:solidFill>
                  <a:srgbClr val="FF0000"/>
                </a:solidFill>
              </a:rPr>
              <a:t>NBA Top Shot Marketplace</a:t>
            </a:r>
            <a:r>
              <a:rPr lang="en-US" sz="1200"/>
              <a:t> (Basketball collectibles), Flow blockchain</a:t>
            </a:r>
          </a:p>
          <a:p>
            <a:pPr marL="285750" indent="-285750">
              <a:buFont typeface="Arial" panose="020B0604020202020204" pitchFamily="34" charset="0"/>
              <a:buChar char="•"/>
            </a:pPr>
            <a:r>
              <a:rPr lang="en-US" sz="1200" b="1">
                <a:solidFill>
                  <a:srgbClr val="FF0000"/>
                </a:solidFill>
              </a:rPr>
              <a:t>Rarible</a:t>
            </a:r>
            <a:r>
              <a:rPr lang="en-US" sz="1200"/>
              <a:t> - similar to OpenSea, its own token Rarible built on Ethereum</a:t>
            </a:r>
          </a:p>
          <a:p>
            <a:pPr marL="285750" indent="-285750">
              <a:buFont typeface="Arial" panose="020B0604020202020204" pitchFamily="34" charset="0"/>
              <a:buChar char="•"/>
            </a:pPr>
            <a:r>
              <a:rPr lang="en-US" sz="1200" b="1">
                <a:solidFill>
                  <a:srgbClr val="FF0000"/>
                </a:solidFill>
              </a:rPr>
              <a:t>SuperRare</a:t>
            </a:r>
            <a:r>
              <a:rPr lang="en-US" sz="1200"/>
              <a:t> - similar to Rarible. Ethereum. New token announced</a:t>
            </a:r>
          </a:p>
          <a:p>
            <a:pPr marL="285750" indent="-285750">
              <a:buFont typeface="Arial" panose="020B0604020202020204" pitchFamily="34" charset="0"/>
              <a:buChar char="•"/>
            </a:pPr>
            <a:r>
              <a:rPr lang="en-US" sz="1200" b="1">
                <a:solidFill>
                  <a:srgbClr val="FF0000"/>
                </a:solidFill>
              </a:rPr>
              <a:t>Foundation.app</a:t>
            </a:r>
            <a:r>
              <a:rPr lang="en-US" sz="1200"/>
              <a:t> - use Etherium to buy/sell digital art</a:t>
            </a:r>
          </a:p>
          <a:p>
            <a:pPr marL="285750" indent="-285750">
              <a:buFont typeface="Arial" panose="020B0604020202020204" pitchFamily="34" charset="0"/>
              <a:buChar char="•"/>
            </a:pPr>
            <a:r>
              <a:rPr lang="en-US" sz="1200" b="1">
                <a:solidFill>
                  <a:srgbClr val="FF0000"/>
                </a:solidFill>
              </a:rPr>
              <a:t>Nifty Gateway</a:t>
            </a:r>
            <a:r>
              <a:rPr lang="en-US" sz="1200"/>
              <a:t> - the art curation platform, uses </a:t>
            </a:r>
            <a:r>
              <a:rPr lang="en-US" sz="1200" b="1">
                <a:solidFill>
                  <a:srgbClr val="FF0000"/>
                </a:solidFill>
              </a:rPr>
              <a:t>Gemini</a:t>
            </a:r>
            <a:r>
              <a:rPr lang="en-US" sz="1200"/>
              <a:t>. Ethereum</a:t>
            </a:r>
          </a:p>
          <a:p>
            <a:pPr marL="285750" indent="-285750">
              <a:buFont typeface="Arial" panose="020B0604020202020204" pitchFamily="34" charset="0"/>
              <a:buChar char="•"/>
            </a:pPr>
            <a:r>
              <a:rPr lang="en-US" sz="1200" b="1">
                <a:solidFill>
                  <a:srgbClr val="FF0000"/>
                </a:solidFill>
              </a:rPr>
              <a:t>Mintable</a:t>
            </a:r>
            <a:r>
              <a:rPr lang="en-US" sz="1200"/>
              <a:t> - similar to OpenSea. Ethereum. Minting of NFTs</a:t>
            </a:r>
          </a:p>
          <a:p>
            <a:pPr marL="285750" indent="-285750">
              <a:buFont typeface="Arial" panose="020B0604020202020204" pitchFamily="34" charset="0"/>
              <a:buChar char="•"/>
            </a:pPr>
            <a:r>
              <a:rPr lang="en-US" sz="1200" b="1">
                <a:solidFill>
                  <a:srgbClr val="FF0000"/>
                </a:solidFill>
              </a:rPr>
              <a:t>Theta Drop</a:t>
            </a:r>
            <a:r>
              <a:rPr lang="en-US" sz="1200"/>
              <a:t> - video and TV, its own blockchain, Theta Token</a:t>
            </a:r>
          </a:p>
        </p:txBody>
      </p:sp>
      <p:pic>
        <p:nvPicPr>
          <p:cNvPr id="7" name="Picture 6">
            <a:extLst>
              <a:ext uri="{FF2B5EF4-FFF2-40B4-BE49-F238E27FC236}">
                <a16:creationId xmlns:a16="http://schemas.microsoft.com/office/drawing/2014/main" id="{D78AB342-0D50-3E4A-9EBE-CC00D5820F9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244673" y="2872409"/>
            <a:ext cx="4896137" cy="2230033"/>
          </a:xfrm>
          <a:prstGeom prst="rect">
            <a:avLst/>
          </a:prstGeom>
        </p:spPr>
      </p:pic>
      <p:cxnSp>
        <p:nvCxnSpPr>
          <p:cNvPr id="8" name="Straight Connector 7">
            <a:extLst>
              <a:ext uri="{FF2B5EF4-FFF2-40B4-BE49-F238E27FC236}">
                <a16:creationId xmlns:a16="http://schemas.microsoft.com/office/drawing/2014/main" id="{4B2AC8F9-30D4-21C7-C7F8-E86EB86D0F2D}"/>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737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B0A0-2FD2-3B49-8698-9FE080E83492}"/>
              </a:ext>
            </a:extLst>
          </p:cNvPr>
          <p:cNvSpPr txBox="1"/>
          <p:nvPr/>
        </p:nvSpPr>
        <p:spPr>
          <a:xfrm>
            <a:off x="0" y="0"/>
            <a:ext cx="2127183" cy="523220"/>
          </a:xfrm>
          <a:prstGeom prst="rect">
            <a:avLst/>
          </a:prstGeom>
          <a:noFill/>
        </p:spPr>
        <p:txBody>
          <a:bodyPr wrap="square" rtlCol="0">
            <a:spAutoFit/>
          </a:bodyPr>
          <a:lstStyle/>
          <a:p>
            <a:r>
              <a:rPr lang="en-US" sz="2800" b="1"/>
              <a:t>Stable Coins</a:t>
            </a:r>
          </a:p>
        </p:txBody>
      </p:sp>
      <p:sp>
        <p:nvSpPr>
          <p:cNvPr id="3" name="TextBox 2">
            <a:extLst>
              <a:ext uri="{FF2B5EF4-FFF2-40B4-BE49-F238E27FC236}">
                <a16:creationId xmlns:a16="http://schemas.microsoft.com/office/drawing/2014/main" id="{CAB42B4C-7414-E84D-94A1-4CA7C8107427}"/>
              </a:ext>
            </a:extLst>
          </p:cNvPr>
          <p:cNvSpPr txBox="1"/>
          <p:nvPr/>
        </p:nvSpPr>
        <p:spPr>
          <a:xfrm>
            <a:off x="0" y="441810"/>
            <a:ext cx="4071938" cy="286853"/>
          </a:xfrm>
          <a:prstGeom prst="rect">
            <a:avLst/>
          </a:prstGeom>
          <a:noFill/>
        </p:spPr>
        <p:txBody>
          <a:bodyPr wrap="square" rtlCol="0">
            <a:spAutoFit/>
          </a:bodyPr>
          <a:lstStyle/>
          <a:p>
            <a:r>
              <a:rPr lang="en-US" sz="1200"/>
              <a:t> - </a:t>
            </a:r>
            <a:r>
              <a:rPr lang="en-US" sz="1200">
                <a:hlinkClick r:id="rId2"/>
              </a:rPr>
              <a:t>https://www.investopedia.com/terms/s/stablecoin.asp</a:t>
            </a:r>
            <a:r>
              <a:rPr lang="en-US" sz="1200"/>
              <a:t> - </a:t>
            </a:r>
          </a:p>
        </p:txBody>
      </p:sp>
      <p:sp>
        <p:nvSpPr>
          <p:cNvPr id="4" name="TextBox 3">
            <a:extLst>
              <a:ext uri="{FF2B5EF4-FFF2-40B4-BE49-F238E27FC236}">
                <a16:creationId xmlns:a16="http://schemas.microsoft.com/office/drawing/2014/main" id="{FA556A85-2EDA-6C4A-92BE-5A12AF9C0929}"/>
              </a:ext>
            </a:extLst>
          </p:cNvPr>
          <p:cNvSpPr txBox="1"/>
          <p:nvPr/>
        </p:nvSpPr>
        <p:spPr>
          <a:xfrm>
            <a:off x="466255" y="1170473"/>
            <a:ext cx="3917482" cy="2031325"/>
          </a:xfrm>
          <a:prstGeom prst="rect">
            <a:avLst/>
          </a:prstGeom>
          <a:noFill/>
        </p:spPr>
        <p:txBody>
          <a:bodyPr wrap="square" rtlCol="0">
            <a:spAutoFit/>
          </a:bodyPr>
          <a:lstStyle/>
          <a:p>
            <a:r>
              <a:rPr lang="en-US" sz="1400" b="1">
                <a:solidFill>
                  <a:srgbClr val="00B050"/>
                </a:solidFill>
              </a:rPr>
              <a:t>Stablecoins</a:t>
            </a:r>
            <a:r>
              <a:rPr lang="en-US" sz="1400"/>
              <a:t> are </a:t>
            </a:r>
            <a:r>
              <a:rPr lang="en-US" sz="1400" b="1">
                <a:solidFill>
                  <a:srgbClr val="FF0000"/>
                </a:solidFill>
              </a:rPr>
              <a:t>cryptocurrencies</a:t>
            </a:r>
            <a:r>
              <a:rPr lang="en-US" sz="1400"/>
              <a:t> </a:t>
            </a:r>
          </a:p>
          <a:p>
            <a:r>
              <a:rPr lang="en-US" sz="1400"/>
              <a:t>that attempt to peg their market value </a:t>
            </a:r>
          </a:p>
          <a:p>
            <a:r>
              <a:rPr lang="en-US" sz="1400"/>
              <a:t>to something external, like a currency (USD), </a:t>
            </a:r>
          </a:p>
          <a:p>
            <a:r>
              <a:rPr lang="en-US" sz="1400"/>
              <a:t>or commodity's price (gold), etc.</a:t>
            </a:r>
          </a:p>
          <a:p>
            <a:endParaRPr lang="en-US" sz="1400"/>
          </a:p>
          <a:p>
            <a:r>
              <a:rPr lang="en-US" sz="1400" b="1">
                <a:solidFill>
                  <a:srgbClr val="00B050"/>
                </a:solidFill>
              </a:rPr>
              <a:t>Stablecoins</a:t>
            </a:r>
            <a:r>
              <a:rPr lang="en-US" sz="1400"/>
              <a:t> achieve their price stability via </a:t>
            </a:r>
          </a:p>
          <a:p>
            <a:r>
              <a:rPr lang="en-US" sz="1400"/>
              <a:t>either collateralization (backing) </a:t>
            </a:r>
          </a:p>
          <a:p>
            <a:r>
              <a:rPr lang="en-US" sz="1400"/>
              <a:t>or through algorithmic mechanisms of buying </a:t>
            </a:r>
          </a:p>
          <a:p>
            <a:r>
              <a:rPr lang="en-US" sz="1400"/>
              <a:t>and selling the reference asset or its derivatives</a:t>
            </a:r>
          </a:p>
        </p:txBody>
      </p:sp>
      <p:graphicFrame>
        <p:nvGraphicFramePr>
          <p:cNvPr id="6" name="Table 5">
            <a:extLst>
              <a:ext uri="{FF2B5EF4-FFF2-40B4-BE49-F238E27FC236}">
                <a16:creationId xmlns:a16="http://schemas.microsoft.com/office/drawing/2014/main" id="{2E10B3BF-93DD-ED46-8D9D-D86F4400C3DF}"/>
              </a:ext>
            </a:extLst>
          </p:cNvPr>
          <p:cNvGraphicFramePr>
            <a:graphicFrameLocks noGrp="1"/>
          </p:cNvGraphicFramePr>
          <p:nvPr>
            <p:extLst>
              <p:ext uri="{D42A27DB-BD31-4B8C-83A1-F6EECF244321}">
                <p14:modId xmlns:p14="http://schemas.microsoft.com/office/powerpoint/2010/main" val="3226333065"/>
              </p:ext>
            </p:extLst>
          </p:nvPr>
        </p:nvGraphicFramePr>
        <p:xfrm>
          <a:off x="5540845" y="1170473"/>
          <a:ext cx="3136900" cy="1600200"/>
        </p:xfrm>
        <a:graphic>
          <a:graphicData uri="http://schemas.openxmlformats.org/drawingml/2006/table">
            <a:tbl>
              <a:tblPr>
                <a:tableStyleId>{E8B1032C-EA38-4F05-BA0D-38AFFFC7BED3}</a:tableStyleId>
              </a:tblPr>
              <a:tblGrid>
                <a:gridCol w="1866900">
                  <a:extLst>
                    <a:ext uri="{9D8B030D-6E8A-4147-A177-3AD203B41FA5}">
                      <a16:colId xmlns:a16="http://schemas.microsoft.com/office/drawing/2014/main" val="2982074288"/>
                    </a:ext>
                  </a:extLst>
                </a:gridCol>
                <a:gridCol w="1270000">
                  <a:extLst>
                    <a:ext uri="{9D8B030D-6E8A-4147-A177-3AD203B41FA5}">
                      <a16:colId xmlns:a16="http://schemas.microsoft.com/office/drawing/2014/main" val="1493870040"/>
                    </a:ext>
                  </a:extLst>
                </a:gridCol>
              </a:tblGrid>
              <a:tr h="228600">
                <a:tc>
                  <a:txBody>
                    <a:bodyPr/>
                    <a:lstStyle/>
                    <a:p>
                      <a:pPr algn="l" fontAlgn="b"/>
                      <a:r>
                        <a:rPr lang="en-US" sz="1400" b="1" u="none" strike="noStrike">
                          <a:solidFill>
                            <a:srgbClr val="FF0000"/>
                          </a:solidFill>
                          <a:effectLst/>
                        </a:rPr>
                        <a:t>Currency</a:t>
                      </a:r>
                      <a:endParaRPr lang="en-US" sz="1400" b="1" i="1" u="none" strike="noStrike">
                        <a:solidFill>
                          <a:srgbClr val="FF0000"/>
                        </a:solidFill>
                        <a:effectLst/>
                        <a:latin typeface="Helvetica" pitchFamily="2" charset="0"/>
                      </a:endParaRPr>
                    </a:p>
                  </a:txBody>
                  <a:tcPr marL="9525" marR="9525" marT="9525" marB="0" anchor="b"/>
                </a:tc>
                <a:tc>
                  <a:txBody>
                    <a:bodyPr/>
                    <a:lstStyle/>
                    <a:p>
                      <a:pPr algn="l" fontAlgn="b"/>
                      <a:r>
                        <a:rPr lang="en-US" sz="1400" b="1" u="none" strike="noStrike">
                          <a:solidFill>
                            <a:srgbClr val="FF0000"/>
                          </a:solidFill>
                          <a:effectLst/>
                        </a:rPr>
                        <a:t>Market value</a:t>
                      </a:r>
                    </a:p>
                  </a:txBody>
                  <a:tcPr marL="9525" marR="9525" marT="9525" marB="0" anchor="b"/>
                </a:tc>
                <a:extLst>
                  <a:ext uri="{0D108BD9-81ED-4DB2-BD59-A6C34878D82A}">
                    <a16:rowId xmlns:a16="http://schemas.microsoft.com/office/drawing/2014/main" val="3663642749"/>
                  </a:ext>
                </a:extLst>
              </a:tr>
              <a:tr h="228600">
                <a:tc>
                  <a:txBody>
                    <a:bodyPr/>
                    <a:lstStyle/>
                    <a:p>
                      <a:pPr algn="l" fontAlgn="b"/>
                      <a:r>
                        <a:rPr lang="en-US" sz="1400" u="none" strike="noStrike">
                          <a:effectLst/>
                        </a:rPr>
                        <a:t>Tether / USDT</a:t>
                      </a:r>
                      <a:endParaRPr lang="en-US" sz="1400" b="0" i="1"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$ 73.32 billion</a:t>
                      </a:r>
                      <a:endParaRPr lang="en-US" sz="1400" b="0" i="1"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582522162"/>
                  </a:ext>
                </a:extLst>
              </a:tr>
              <a:tr h="228600">
                <a:tc>
                  <a:txBody>
                    <a:bodyPr/>
                    <a:lstStyle/>
                    <a:p>
                      <a:pPr algn="l" fontAlgn="b"/>
                      <a:r>
                        <a:rPr lang="en-US" sz="1400" u="none" strike="noStrike">
                          <a:effectLst/>
                        </a:rPr>
                        <a:t>USD Coin / USDC</a:t>
                      </a:r>
                      <a:endParaRPr lang="en-US" sz="1400" b="0" i="1"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$ 34.35 billion</a:t>
                      </a:r>
                      <a:endParaRPr lang="en-US" sz="1400" b="0" i="1"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234970906"/>
                  </a:ext>
                </a:extLst>
              </a:tr>
              <a:tr h="228600">
                <a:tc>
                  <a:txBody>
                    <a:bodyPr/>
                    <a:lstStyle/>
                    <a:p>
                      <a:pPr algn="l" fontAlgn="b"/>
                      <a:r>
                        <a:rPr lang="en-US" sz="1400" u="none" strike="noStrike">
                          <a:effectLst/>
                        </a:rPr>
                        <a:t>Binance USD / BUSD</a:t>
                      </a:r>
                      <a:endParaRPr lang="en-US" sz="1400" b="0" i="1"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$ 13.54 billion</a:t>
                      </a:r>
                      <a:endParaRPr lang="en-US" sz="1400" b="0" i="1"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204012459"/>
                  </a:ext>
                </a:extLst>
              </a:tr>
              <a:tr h="228600">
                <a:tc>
                  <a:txBody>
                    <a:bodyPr/>
                    <a:lstStyle/>
                    <a:p>
                      <a:pPr algn="l" fontAlgn="b"/>
                      <a:r>
                        <a:rPr lang="en-US" sz="1400" u="none" strike="noStrike">
                          <a:effectLst/>
                        </a:rPr>
                        <a:t>Dai / DAI</a:t>
                      </a:r>
                      <a:endParaRPr lang="en-US" sz="1400" b="0" i="1"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$ 6.47 billion</a:t>
                      </a:r>
                      <a:endParaRPr lang="en-US" sz="1400" b="0" i="1"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4162962025"/>
                  </a:ext>
                </a:extLst>
              </a:tr>
              <a:tr h="228600">
                <a:tc>
                  <a:txBody>
                    <a:bodyPr/>
                    <a:lstStyle/>
                    <a:p>
                      <a:pPr algn="l" fontAlgn="b"/>
                      <a:r>
                        <a:rPr lang="en-US" sz="1400" u="none" strike="noStrike">
                          <a:effectLst/>
                        </a:rPr>
                        <a:t>TerraUSD / UST</a:t>
                      </a:r>
                      <a:endParaRPr lang="en-US" sz="1400" b="0" i="1"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$ 2.88 billion</a:t>
                      </a:r>
                      <a:endParaRPr lang="en-US" sz="1400" b="0" i="1"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3163262355"/>
                  </a:ext>
                </a:extLst>
              </a:tr>
              <a:tr h="228600">
                <a:tc>
                  <a:txBody>
                    <a:bodyPr/>
                    <a:lstStyle/>
                    <a:p>
                      <a:pPr algn="l" fontAlgn="b"/>
                      <a:r>
                        <a:rPr lang="en-US" sz="1400" u="none" strike="noStrike">
                          <a:effectLst/>
                        </a:rPr>
                        <a:t>TrueUSD / TUSD</a:t>
                      </a:r>
                      <a:endParaRPr lang="en-US" sz="1400" b="0" i="1" u="none" strike="noStrike">
                        <a:solidFill>
                          <a:srgbClr val="000000"/>
                        </a:solidFill>
                        <a:effectLst/>
                        <a:latin typeface="Helvetica" pitchFamily="2" charset="0"/>
                      </a:endParaRPr>
                    </a:p>
                  </a:txBody>
                  <a:tcPr marL="9525" marR="9525" marT="9525" marB="0" anchor="b"/>
                </a:tc>
                <a:tc>
                  <a:txBody>
                    <a:bodyPr/>
                    <a:lstStyle/>
                    <a:p>
                      <a:pPr algn="l" fontAlgn="b"/>
                      <a:r>
                        <a:rPr lang="en-US" sz="1400" u="none" strike="noStrike">
                          <a:effectLst/>
                        </a:rPr>
                        <a:t>$ 1.25 billion</a:t>
                      </a:r>
                      <a:endParaRPr lang="en-US" sz="1400" b="0" i="1" u="none" strike="noStrike">
                        <a:solidFill>
                          <a:srgbClr val="000000"/>
                        </a:solidFill>
                        <a:effectLst/>
                        <a:latin typeface="Helvetica" pitchFamily="2" charset="0"/>
                      </a:endParaRPr>
                    </a:p>
                  </a:txBody>
                  <a:tcPr marL="9525" marR="9525" marT="9525" marB="0" anchor="b"/>
                </a:tc>
                <a:extLst>
                  <a:ext uri="{0D108BD9-81ED-4DB2-BD59-A6C34878D82A}">
                    <a16:rowId xmlns:a16="http://schemas.microsoft.com/office/drawing/2014/main" val="2235850486"/>
                  </a:ext>
                </a:extLst>
              </a:tr>
            </a:tbl>
          </a:graphicData>
        </a:graphic>
      </p:graphicFrame>
      <p:cxnSp>
        <p:nvCxnSpPr>
          <p:cNvPr id="5" name="Straight Connector 4">
            <a:extLst>
              <a:ext uri="{FF2B5EF4-FFF2-40B4-BE49-F238E27FC236}">
                <a16:creationId xmlns:a16="http://schemas.microsoft.com/office/drawing/2014/main" id="{43FE02DD-4C1A-C870-A991-56250D478CAC}"/>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44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E4D131-7508-F647-A392-A18116EF40E4}"/>
              </a:ext>
            </a:extLst>
          </p:cNvPr>
          <p:cNvSpPr txBox="1"/>
          <p:nvPr/>
        </p:nvSpPr>
        <p:spPr>
          <a:xfrm>
            <a:off x="0" y="381485"/>
            <a:ext cx="3367889" cy="276999"/>
          </a:xfrm>
          <a:prstGeom prst="rect">
            <a:avLst/>
          </a:prstGeom>
          <a:noFill/>
        </p:spPr>
        <p:txBody>
          <a:bodyPr wrap="square" rtlCol="0">
            <a:spAutoFit/>
          </a:bodyPr>
          <a:lstStyle/>
          <a:p>
            <a:r>
              <a:rPr lang="en-US" sz="1200">
                <a:hlinkClick r:id="rId2"/>
              </a:rPr>
              <a:t>https://en.wikipedia.org/wiki/Lightning_Network</a:t>
            </a:r>
            <a:endParaRPr lang="en-US" sz="1200"/>
          </a:p>
        </p:txBody>
      </p:sp>
      <p:sp>
        <p:nvSpPr>
          <p:cNvPr id="3" name="TextBox 2">
            <a:extLst>
              <a:ext uri="{FF2B5EF4-FFF2-40B4-BE49-F238E27FC236}">
                <a16:creationId xmlns:a16="http://schemas.microsoft.com/office/drawing/2014/main" id="{DB796AE3-BE62-1A46-A8CB-DB50C13DC99A}"/>
              </a:ext>
            </a:extLst>
          </p:cNvPr>
          <p:cNvSpPr txBox="1"/>
          <p:nvPr/>
        </p:nvSpPr>
        <p:spPr>
          <a:xfrm>
            <a:off x="0" y="-3235"/>
            <a:ext cx="4852657" cy="523220"/>
          </a:xfrm>
          <a:prstGeom prst="rect">
            <a:avLst/>
          </a:prstGeom>
          <a:noFill/>
        </p:spPr>
        <p:txBody>
          <a:bodyPr wrap="square" rtlCol="0">
            <a:spAutoFit/>
          </a:bodyPr>
          <a:lstStyle/>
          <a:p>
            <a:r>
              <a:rPr lang="en-US" sz="2800" b="1"/>
              <a:t>Lightning Network</a:t>
            </a:r>
          </a:p>
        </p:txBody>
      </p:sp>
      <p:sp>
        <p:nvSpPr>
          <p:cNvPr id="5" name="TextBox 4">
            <a:extLst>
              <a:ext uri="{FF2B5EF4-FFF2-40B4-BE49-F238E27FC236}">
                <a16:creationId xmlns:a16="http://schemas.microsoft.com/office/drawing/2014/main" id="{32FFDCD7-CF6C-9140-B888-87776FBFBA83}"/>
              </a:ext>
            </a:extLst>
          </p:cNvPr>
          <p:cNvSpPr txBox="1"/>
          <p:nvPr/>
        </p:nvSpPr>
        <p:spPr>
          <a:xfrm>
            <a:off x="0" y="655840"/>
            <a:ext cx="5821378" cy="3323987"/>
          </a:xfrm>
          <a:prstGeom prst="rect">
            <a:avLst/>
          </a:prstGeom>
          <a:noFill/>
        </p:spPr>
        <p:txBody>
          <a:bodyPr wrap="square" rtlCol="0">
            <a:spAutoFit/>
          </a:bodyPr>
          <a:lstStyle/>
          <a:p>
            <a:r>
              <a:rPr lang="en-US" sz="1400"/>
              <a:t>The Lightning Network (LN) is a "layer 2" payment protocol layered on top of a blockchain-based cryptocurrency such as bitcoin or litecoin. </a:t>
            </a:r>
          </a:p>
          <a:p>
            <a:endParaRPr lang="en-US" sz="1400"/>
          </a:p>
          <a:p>
            <a:r>
              <a:rPr lang="en-US" sz="1400"/>
              <a:t>It is intended to enable fast transactions among participating nodes and has been proposed as a solution to the bitcoin scalability problem</a:t>
            </a:r>
          </a:p>
          <a:p>
            <a:endParaRPr lang="en-US" sz="1400"/>
          </a:p>
          <a:p>
            <a:r>
              <a:rPr lang="en-US" sz="1400"/>
              <a:t>Cryptocurrency exchanges such as </a:t>
            </a:r>
            <a:r>
              <a:rPr lang="en-US" sz="1400" b="1">
                <a:solidFill>
                  <a:srgbClr val="00B050"/>
                </a:solidFill>
              </a:rPr>
              <a:t>Bitfinex</a:t>
            </a:r>
            <a:r>
              <a:rPr lang="en-US" sz="1400"/>
              <a:t> use Lightning Network to enable deposits and withdrawals.</a:t>
            </a:r>
          </a:p>
          <a:p>
            <a:endParaRPr lang="en-US" sz="1400"/>
          </a:p>
          <a:p>
            <a:r>
              <a:rPr lang="en-US" sz="1400" b="1">
                <a:solidFill>
                  <a:srgbClr val="00B050"/>
                </a:solidFill>
              </a:rPr>
              <a:t>Laszlo Hanyecz</a:t>
            </a:r>
            <a:r>
              <a:rPr lang="en-US" sz="1400"/>
              <a:t>, who gained fame in the cryptocurrency community for paying </a:t>
            </a:r>
            <a:r>
              <a:rPr lang="en-US" sz="1400" b="1">
                <a:solidFill>
                  <a:srgbClr val="FF0000"/>
                </a:solidFill>
              </a:rPr>
              <a:t>10,000 BTC</a:t>
            </a:r>
            <a:r>
              <a:rPr lang="en-US" sz="1400"/>
              <a:t> for two pizzas in 2010, bought two more pizzas in 2018 using Lightning Network and paid </a:t>
            </a:r>
            <a:r>
              <a:rPr lang="en-US" sz="1400" b="1">
                <a:solidFill>
                  <a:srgbClr val="FF0000"/>
                </a:solidFill>
              </a:rPr>
              <a:t>0.00649 BTC</a:t>
            </a:r>
            <a:r>
              <a:rPr lang="en-US" sz="1400"/>
              <a:t>.</a:t>
            </a:r>
          </a:p>
          <a:p>
            <a:endParaRPr lang="en-US" sz="1400"/>
          </a:p>
          <a:p>
            <a:r>
              <a:rPr lang="en-US" sz="1400"/>
              <a:t>Zion (The Bitcoin Social Network) utilizes the Lightning Network running LND (LN Daemon) to send content peer-to-peer through channels.</a:t>
            </a:r>
          </a:p>
        </p:txBody>
      </p:sp>
      <p:pic>
        <p:nvPicPr>
          <p:cNvPr id="6" name="Picture 5">
            <a:extLst>
              <a:ext uri="{FF2B5EF4-FFF2-40B4-BE49-F238E27FC236}">
                <a16:creationId xmlns:a16="http://schemas.microsoft.com/office/drawing/2014/main" id="{A4B0B57F-5F21-C74C-AA63-39E97B09964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00676" y="506033"/>
            <a:ext cx="1519976" cy="1671112"/>
          </a:xfrm>
          <a:prstGeom prst="rect">
            <a:avLst/>
          </a:prstGeom>
        </p:spPr>
      </p:pic>
      <p:pic>
        <p:nvPicPr>
          <p:cNvPr id="1028" name="Picture 4" descr="10 Years On, Laszlo Hanyecz Has No Regrets About His $45M Bitcoin Pizzas -  CoinDesk">
            <a:extLst>
              <a:ext uri="{FF2B5EF4-FFF2-40B4-BE49-F238E27FC236}">
                <a16:creationId xmlns:a16="http://schemas.microsoft.com/office/drawing/2014/main" id="{99ACE604-8E98-B64B-8769-A09521AA71E7}"/>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7200674" y="2620035"/>
            <a:ext cx="1519977" cy="12164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3F2D1B-1755-C64C-AC38-5A8A78F14C16}"/>
              </a:ext>
            </a:extLst>
          </p:cNvPr>
          <p:cNvSpPr txBox="1"/>
          <p:nvPr/>
        </p:nvSpPr>
        <p:spPr>
          <a:xfrm>
            <a:off x="7291208" y="2199436"/>
            <a:ext cx="1348967" cy="307777"/>
          </a:xfrm>
          <a:prstGeom prst="rect">
            <a:avLst/>
          </a:prstGeom>
          <a:noFill/>
        </p:spPr>
        <p:txBody>
          <a:bodyPr wrap="square" rtlCol="0">
            <a:spAutoFit/>
          </a:bodyPr>
          <a:lstStyle/>
          <a:p>
            <a:pPr algn="ctr"/>
            <a:r>
              <a:rPr lang="en-US" sz="1400"/>
              <a:t>Laszlo Hanyecz</a:t>
            </a:r>
          </a:p>
        </p:txBody>
      </p:sp>
      <p:sp>
        <p:nvSpPr>
          <p:cNvPr id="8" name="TextBox 7">
            <a:extLst>
              <a:ext uri="{FF2B5EF4-FFF2-40B4-BE49-F238E27FC236}">
                <a16:creationId xmlns:a16="http://schemas.microsoft.com/office/drawing/2014/main" id="{0627D84C-59BA-1C4E-B325-53C56ED86372}"/>
              </a:ext>
            </a:extLst>
          </p:cNvPr>
          <p:cNvSpPr txBox="1"/>
          <p:nvPr/>
        </p:nvSpPr>
        <p:spPr>
          <a:xfrm>
            <a:off x="0" y="4487660"/>
            <a:ext cx="6654297" cy="523220"/>
          </a:xfrm>
          <a:prstGeom prst="rect">
            <a:avLst/>
          </a:prstGeom>
          <a:noFill/>
          <a:ln>
            <a:solidFill>
              <a:schemeClr val="accent1"/>
            </a:solidFill>
          </a:ln>
        </p:spPr>
        <p:txBody>
          <a:bodyPr wrap="square" rtlCol="0">
            <a:spAutoFit/>
          </a:bodyPr>
          <a:lstStyle/>
          <a:p>
            <a:r>
              <a:rPr lang="en-US" sz="1400"/>
              <a:t>Note about </a:t>
            </a:r>
            <a:r>
              <a:rPr lang="en-US" sz="1400" b="1">
                <a:solidFill>
                  <a:srgbClr val="00B050"/>
                </a:solidFill>
              </a:rPr>
              <a:t>Litecoin </a:t>
            </a:r>
            <a:r>
              <a:rPr lang="en-US" sz="1400"/>
              <a:t>:  Litecoin (2011) is a bitcoin fork (faster block generation, larger max number of coins, different hashing algorithm, etc.) </a:t>
            </a:r>
            <a:r>
              <a:rPr lang="en-US" sz="1100">
                <a:hlinkClick r:id="rId5"/>
              </a:rPr>
              <a:t>https://en.m.wikipedia.org/wiki/Litecoin</a:t>
            </a:r>
            <a:endParaRPr lang="en-US" sz="1100"/>
          </a:p>
        </p:txBody>
      </p:sp>
      <p:sp>
        <p:nvSpPr>
          <p:cNvPr id="9" name="Right Arrow 8">
            <a:extLst>
              <a:ext uri="{FF2B5EF4-FFF2-40B4-BE49-F238E27FC236}">
                <a16:creationId xmlns:a16="http://schemas.microsoft.com/office/drawing/2014/main" id="{22AF8C81-FFD1-5046-883E-D70FEB14AAE1}"/>
              </a:ext>
            </a:extLst>
          </p:cNvPr>
          <p:cNvSpPr/>
          <p:nvPr/>
        </p:nvSpPr>
        <p:spPr>
          <a:xfrm rot="20262202">
            <a:off x="6094566" y="2203941"/>
            <a:ext cx="832919" cy="298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A1776EB6-158E-6EA2-675D-69A36BD8FE57}"/>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162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0D481F-534E-2F46-8489-73D439CDE71D}"/>
              </a:ext>
            </a:extLst>
          </p:cNvPr>
          <p:cNvSpPr txBox="1"/>
          <p:nvPr/>
        </p:nvSpPr>
        <p:spPr>
          <a:xfrm>
            <a:off x="0" y="0"/>
            <a:ext cx="4931542" cy="523220"/>
          </a:xfrm>
          <a:prstGeom prst="rect">
            <a:avLst/>
          </a:prstGeom>
          <a:noFill/>
        </p:spPr>
        <p:txBody>
          <a:bodyPr wrap="square" rtlCol="0">
            <a:spAutoFit/>
          </a:bodyPr>
          <a:lstStyle/>
          <a:p>
            <a:r>
              <a:rPr lang="en-US" sz="2800" b="1"/>
              <a:t>Revolution in Cryptocurrencies</a:t>
            </a:r>
          </a:p>
        </p:txBody>
      </p:sp>
      <p:sp>
        <p:nvSpPr>
          <p:cNvPr id="5" name="TextBox 4">
            <a:extLst>
              <a:ext uri="{FF2B5EF4-FFF2-40B4-BE49-F238E27FC236}">
                <a16:creationId xmlns:a16="http://schemas.microsoft.com/office/drawing/2014/main" id="{CE5A481B-28E8-824E-990C-2BCB5675CB7E}"/>
              </a:ext>
            </a:extLst>
          </p:cNvPr>
          <p:cNvSpPr txBox="1"/>
          <p:nvPr/>
        </p:nvSpPr>
        <p:spPr>
          <a:xfrm>
            <a:off x="1394690" y="630942"/>
            <a:ext cx="5717310" cy="954107"/>
          </a:xfrm>
          <a:prstGeom prst="rect">
            <a:avLst/>
          </a:prstGeom>
          <a:noFill/>
        </p:spPr>
        <p:txBody>
          <a:bodyPr wrap="square" rtlCol="0">
            <a:spAutoFit/>
          </a:bodyPr>
          <a:lstStyle/>
          <a:p>
            <a:r>
              <a:rPr lang="en-US" sz="1400"/>
              <a:t>Shifting validation from "</a:t>
            </a:r>
            <a:r>
              <a:rPr lang="en-US" sz="1400" b="1">
                <a:solidFill>
                  <a:srgbClr val="00B050"/>
                </a:solidFill>
              </a:rPr>
              <a:t>proof-of-work</a:t>
            </a:r>
            <a:r>
              <a:rPr lang="en-US" sz="1400"/>
              <a:t>" to "</a:t>
            </a:r>
            <a:r>
              <a:rPr lang="en-US" sz="1400" b="1">
                <a:solidFill>
                  <a:srgbClr val="00B050"/>
                </a:solidFill>
              </a:rPr>
              <a:t>proof-of-stake</a:t>
            </a:r>
            <a:r>
              <a:rPr lang="en-US" sz="1400"/>
              <a:t>" </a:t>
            </a:r>
          </a:p>
          <a:p>
            <a:r>
              <a:rPr lang="en-US" sz="1400"/>
              <a:t>increases speed of crypto-transactions x1000s times </a:t>
            </a:r>
          </a:p>
          <a:p>
            <a:r>
              <a:rPr lang="en-US" sz="1400"/>
              <a:t>(Etherium 2.0 projected speed ~ 100,000 transactions/sec), </a:t>
            </a:r>
          </a:p>
          <a:p>
            <a:r>
              <a:rPr lang="en-US" sz="1400"/>
              <a:t>and correspondingly decreases transaction fees to small fractions of a cent.</a:t>
            </a:r>
          </a:p>
        </p:txBody>
      </p:sp>
      <p:pic>
        <p:nvPicPr>
          <p:cNvPr id="6" name="Picture 5">
            <a:extLst>
              <a:ext uri="{FF2B5EF4-FFF2-40B4-BE49-F238E27FC236}">
                <a16:creationId xmlns:a16="http://schemas.microsoft.com/office/drawing/2014/main" id="{A440FBC1-CF4B-3B41-8E5E-04C206DEBD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5771" y="1908215"/>
            <a:ext cx="2155666" cy="3078042"/>
          </a:xfrm>
          <a:prstGeom prst="rect">
            <a:avLst/>
          </a:prstGeom>
        </p:spPr>
      </p:pic>
      <p:pic>
        <p:nvPicPr>
          <p:cNvPr id="7" name="Picture 6">
            <a:extLst>
              <a:ext uri="{FF2B5EF4-FFF2-40B4-BE49-F238E27FC236}">
                <a16:creationId xmlns:a16="http://schemas.microsoft.com/office/drawing/2014/main" id="{4DFE6010-7215-8E41-9FC5-EBF813F190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78008" y="2583545"/>
            <a:ext cx="3627582" cy="1627906"/>
          </a:xfrm>
          <a:prstGeom prst="rect">
            <a:avLst/>
          </a:prstGeom>
        </p:spPr>
      </p:pic>
      <p:sp>
        <p:nvSpPr>
          <p:cNvPr id="8" name="TextBox 7">
            <a:extLst>
              <a:ext uri="{FF2B5EF4-FFF2-40B4-BE49-F238E27FC236}">
                <a16:creationId xmlns:a16="http://schemas.microsoft.com/office/drawing/2014/main" id="{58465B75-D1EB-DB4C-9398-5B77780E47A9}"/>
              </a:ext>
            </a:extLst>
          </p:cNvPr>
          <p:cNvSpPr txBox="1"/>
          <p:nvPr/>
        </p:nvSpPr>
        <p:spPr>
          <a:xfrm>
            <a:off x="73891" y="2571750"/>
            <a:ext cx="1995056" cy="1169551"/>
          </a:xfrm>
          <a:prstGeom prst="rect">
            <a:avLst/>
          </a:prstGeom>
          <a:noFill/>
        </p:spPr>
        <p:txBody>
          <a:bodyPr wrap="square" rtlCol="0">
            <a:spAutoFit/>
          </a:bodyPr>
          <a:lstStyle/>
          <a:p>
            <a:r>
              <a:rPr lang="en-US" sz="1400"/>
              <a:t>Fast speed and low transaction costs is already a reality for some networks, like, for example, Solana:</a:t>
            </a:r>
          </a:p>
        </p:txBody>
      </p:sp>
      <p:cxnSp>
        <p:nvCxnSpPr>
          <p:cNvPr id="2" name="Straight Connector 1">
            <a:extLst>
              <a:ext uri="{FF2B5EF4-FFF2-40B4-BE49-F238E27FC236}">
                <a16:creationId xmlns:a16="http://schemas.microsoft.com/office/drawing/2014/main" id="{72FF2A07-54A2-CFEA-5446-1E9D4679497C}"/>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657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902580-66B2-F64F-827C-7138D0B6CE36}"/>
              </a:ext>
            </a:extLst>
          </p:cNvPr>
          <p:cNvSpPr txBox="1"/>
          <p:nvPr/>
        </p:nvSpPr>
        <p:spPr>
          <a:xfrm>
            <a:off x="1" y="0"/>
            <a:ext cx="1785938" cy="523220"/>
          </a:xfrm>
          <a:prstGeom prst="rect">
            <a:avLst/>
          </a:prstGeom>
          <a:noFill/>
        </p:spPr>
        <p:txBody>
          <a:bodyPr wrap="square" rtlCol="0">
            <a:spAutoFit/>
          </a:bodyPr>
          <a:lstStyle/>
          <a:p>
            <a:r>
              <a:rPr lang="en-US" sz="2800" b="1"/>
              <a:t>Dogecoin</a:t>
            </a:r>
          </a:p>
        </p:txBody>
      </p:sp>
      <p:sp>
        <p:nvSpPr>
          <p:cNvPr id="3" name="TextBox 2">
            <a:extLst>
              <a:ext uri="{FF2B5EF4-FFF2-40B4-BE49-F238E27FC236}">
                <a16:creationId xmlns:a16="http://schemas.microsoft.com/office/drawing/2014/main" id="{14568482-3608-764C-8AC5-3141124EB7BE}"/>
              </a:ext>
            </a:extLst>
          </p:cNvPr>
          <p:cNvSpPr txBox="1"/>
          <p:nvPr/>
        </p:nvSpPr>
        <p:spPr>
          <a:xfrm>
            <a:off x="214313" y="764411"/>
            <a:ext cx="3700462" cy="738664"/>
          </a:xfrm>
          <a:prstGeom prst="rect">
            <a:avLst/>
          </a:prstGeom>
          <a:noFill/>
        </p:spPr>
        <p:txBody>
          <a:bodyPr wrap="square" rtlCol="0">
            <a:spAutoFit/>
          </a:bodyPr>
          <a:lstStyle/>
          <a:p>
            <a:pPr marL="285750" indent="-285750">
              <a:buFont typeface="Arial" panose="020B0604020202020204" pitchFamily="34" charset="0"/>
              <a:buChar char="•"/>
            </a:pPr>
            <a:r>
              <a:rPr lang="en-US" sz="1400">
                <a:hlinkClick r:id="rId2"/>
              </a:rPr>
              <a:t>https://en.wikipedia.org/wiki/Dogecoin</a:t>
            </a:r>
            <a:r>
              <a:rPr lang="en-US" sz="1400"/>
              <a:t> -  </a:t>
            </a:r>
          </a:p>
          <a:p>
            <a:pPr marL="285750" indent="-285750">
              <a:buFont typeface="Arial" panose="020B0604020202020204" pitchFamily="34" charset="0"/>
              <a:buChar char="•"/>
            </a:pPr>
            <a:r>
              <a:rPr lang="en-US" sz="1400">
                <a:hlinkClick r:id="rId3"/>
              </a:rPr>
              <a:t>https://dogecoin.com</a:t>
            </a:r>
            <a:r>
              <a:rPr lang="en-US" sz="1400"/>
              <a:t> -  </a:t>
            </a:r>
          </a:p>
          <a:p>
            <a:pPr marL="285750" indent="-285750">
              <a:buFont typeface="Arial" panose="020B0604020202020204" pitchFamily="34" charset="0"/>
              <a:buChar char="•"/>
            </a:pPr>
            <a:r>
              <a:rPr lang="en-US" sz="1400">
                <a:hlinkClick r:id="rId4"/>
              </a:rPr>
              <a:t>https://www.reddit.com/r/dogecoin/</a:t>
            </a:r>
            <a:r>
              <a:rPr lang="en-US" sz="1400"/>
              <a:t> - </a:t>
            </a:r>
          </a:p>
        </p:txBody>
      </p:sp>
      <p:sp>
        <p:nvSpPr>
          <p:cNvPr id="4" name="TextBox 3">
            <a:extLst>
              <a:ext uri="{FF2B5EF4-FFF2-40B4-BE49-F238E27FC236}">
                <a16:creationId xmlns:a16="http://schemas.microsoft.com/office/drawing/2014/main" id="{E46089C7-B09E-F747-94AD-C6A94B1AA557}"/>
              </a:ext>
            </a:extLst>
          </p:cNvPr>
          <p:cNvSpPr txBox="1"/>
          <p:nvPr/>
        </p:nvSpPr>
        <p:spPr>
          <a:xfrm>
            <a:off x="214314" y="1986112"/>
            <a:ext cx="5700712" cy="1754326"/>
          </a:xfrm>
          <a:prstGeom prst="rect">
            <a:avLst/>
          </a:prstGeom>
          <a:noFill/>
        </p:spPr>
        <p:txBody>
          <a:bodyPr wrap="square" rtlCol="0">
            <a:spAutoFit/>
          </a:bodyPr>
          <a:lstStyle/>
          <a:p>
            <a:pPr marL="285750" indent="-285750">
              <a:buFont typeface="Arial" panose="020B0604020202020204" pitchFamily="34" charset="0"/>
              <a:buChar char="•"/>
            </a:pPr>
            <a:r>
              <a:rPr lang="en-US"/>
              <a:t>Dogecoin - cryptocurrency created as a joke in 2013</a:t>
            </a:r>
          </a:p>
          <a:p>
            <a:pPr marL="285750" indent="-285750">
              <a:buFont typeface="Arial" panose="020B0604020202020204" pitchFamily="34" charset="0"/>
              <a:buChar char="•"/>
            </a:pPr>
            <a:r>
              <a:rPr lang="en-US"/>
              <a:t>started growing via online community (Reddit, ...)</a:t>
            </a:r>
          </a:p>
          <a:p>
            <a:pPr marL="285750" indent="-285750">
              <a:buFont typeface="Arial" panose="020B0604020202020204" pitchFamily="34" charset="0"/>
              <a:buChar char="•"/>
            </a:pPr>
            <a:r>
              <a:rPr lang="en-US"/>
              <a:t>Market cap $85 Billion in 2021</a:t>
            </a:r>
          </a:p>
          <a:p>
            <a:pPr marL="285750" indent="-285750">
              <a:buFont typeface="Arial" panose="020B0604020202020204" pitchFamily="34" charset="0"/>
              <a:buChar char="•"/>
            </a:pPr>
            <a:r>
              <a:rPr lang="en-US"/>
              <a:t>authors - Billy Markus and Jackson Palmer</a:t>
            </a:r>
          </a:p>
          <a:p>
            <a:pPr marL="285750" indent="-285750">
              <a:buFont typeface="Arial" panose="020B0604020202020204" pitchFamily="34" charset="0"/>
              <a:buChar char="•"/>
            </a:pPr>
            <a:r>
              <a:rPr lang="en-US"/>
              <a:t>known as a "meme coin" or "dog coin" </a:t>
            </a:r>
          </a:p>
          <a:p>
            <a:pPr marL="285750" indent="-285750">
              <a:buFont typeface="Arial" panose="020B0604020202020204" pitchFamily="34" charset="0"/>
              <a:buChar char="•"/>
            </a:pPr>
            <a:r>
              <a:rPr lang="en-US"/>
              <a:t>(Shiba Inu dog from the "Doge" meme)</a:t>
            </a:r>
          </a:p>
        </p:txBody>
      </p:sp>
      <p:pic>
        <p:nvPicPr>
          <p:cNvPr id="3074" name="Picture 2">
            <a:extLst>
              <a:ext uri="{FF2B5EF4-FFF2-40B4-BE49-F238E27FC236}">
                <a16:creationId xmlns:a16="http://schemas.microsoft.com/office/drawing/2014/main" id="{4586A2C7-4BCE-9B46-B186-F60C3D6AB95D}"/>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024686" y="253067"/>
            <a:ext cx="1905000" cy="1905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45C5529B-DA01-3D38-9787-6B64CEE384DA}"/>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512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AD29C-2F0E-EC4B-9F5C-7248CF748EC9}"/>
              </a:ext>
            </a:extLst>
          </p:cNvPr>
          <p:cNvSpPr txBox="1"/>
          <p:nvPr/>
        </p:nvSpPr>
        <p:spPr>
          <a:xfrm>
            <a:off x="144855" y="81481"/>
            <a:ext cx="4870768" cy="738664"/>
          </a:xfrm>
          <a:prstGeom prst="rect">
            <a:avLst/>
          </a:prstGeom>
          <a:noFill/>
        </p:spPr>
        <p:txBody>
          <a:bodyPr wrap="square" rtlCol="0">
            <a:spAutoFit/>
          </a:bodyPr>
          <a:lstStyle/>
          <a:p>
            <a:r>
              <a:rPr lang="en-US" sz="2800" b="1"/>
              <a:t>Bitcoin Cash, Bitcoin SV</a:t>
            </a:r>
            <a:endParaRPr lang="en-US" sz="1400"/>
          </a:p>
          <a:p>
            <a:r>
              <a:rPr lang="en-US" sz="1400">
                <a:hlinkClick r:id="rId2"/>
              </a:rPr>
              <a:t>https://en.wikipedia.org/wiki/Bitcoin_Cash</a:t>
            </a:r>
            <a:endParaRPr lang="en-US" sz="1400"/>
          </a:p>
        </p:txBody>
      </p:sp>
      <p:sp>
        <p:nvSpPr>
          <p:cNvPr id="3" name="TextBox 2">
            <a:extLst>
              <a:ext uri="{FF2B5EF4-FFF2-40B4-BE49-F238E27FC236}">
                <a16:creationId xmlns:a16="http://schemas.microsoft.com/office/drawing/2014/main" id="{76D2543F-24F2-B944-BAE6-788FF15E4F6C}"/>
              </a:ext>
            </a:extLst>
          </p:cNvPr>
          <p:cNvSpPr txBox="1"/>
          <p:nvPr/>
        </p:nvSpPr>
        <p:spPr>
          <a:xfrm>
            <a:off x="144854" y="959668"/>
            <a:ext cx="3983525" cy="1169551"/>
          </a:xfrm>
          <a:prstGeom prst="rect">
            <a:avLst/>
          </a:prstGeom>
          <a:noFill/>
        </p:spPr>
        <p:txBody>
          <a:bodyPr wrap="square" rtlCol="0">
            <a:spAutoFit/>
          </a:bodyPr>
          <a:lstStyle/>
          <a:p>
            <a:r>
              <a:rPr lang="en-US" sz="1400" b="1">
                <a:solidFill>
                  <a:srgbClr val="00B050"/>
                </a:solidFill>
              </a:rPr>
              <a:t>Bitcoin Cash:</a:t>
            </a:r>
          </a:p>
          <a:p>
            <a:pPr marL="285750" indent="-285750">
              <a:buFont typeface="Arial" panose="020B0604020202020204" pitchFamily="34" charset="0"/>
              <a:buChar char="•"/>
            </a:pPr>
            <a:r>
              <a:rPr lang="en-US" sz="1400"/>
              <a:t>2017 – hard fork of Bitcoin (spin-off, altcoin)</a:t>
            </a:r>
          </a:p>
          <a:p>
            <a:pPr marL="285750" indent="-285750">
              <a:buFont typeface="Arial" panose="020B0604020202020204" pitchFamily="34" charset="0"/>
              <a:buChar char="•"/>
            </a:pPr>
            <a:r>
              <a:rPr lang="en-US" sz="1400"/>
              <a:t>increased block size to 8 MB</a:t>
            </a:r>
          </a:p>
          <a:p>
            <a:pPr marL="285750" indent="-285750">
              <a:buFont typeface="Arial" panose="020B0604020202020204" pitchFamily="34" charset="0"/>
              <a:buChar char="•"/>
            </a:pPr>
            <a:r>
              <a:rPr lang="en-US" sz="1400"/>
              <a:t>faster throughput for transactions (60 tr/sec)</a:t>
            </a:r>
          </a:p>
          <a:p>
            <a:pPr marL="285750" indent="-285750">
              <a:buFont typeface="Arial" panose="020B0604020202020204" pitchFamily="34" charset="0"/>
              <a:buChar char="•"/>
            </a:pPr>
            <a:r>
              <a:rPr lang="en-US" sz="1400"/>
              <a:t>BCH – currency code</a:t>
            </a:r>
          </a:p>
        </p:txBody>
      </p:sp>
      <p:pic>
        <p:nvPicPr>
          <p:cNvPr id="4" name="Picture 3">
            <a:extLst>
              <a:ext uri="{FF2B5EF4-FFF2-40B4-BE49-F238E27FC236}">
                <a16:creationId xmlns:a16="http://schemas.microsoft.com/office/drawing/2014/main" id="{354A3AEF-93C5-9D45-9B7C-DD4DE66F00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21371" y="172824"/>
            <a:ext cx="977774" cy="973162"/>
          </a:xfrm>
          <a:prstGeom prst="rect">
            <a:avLst/>
          </a:prstGeom>
        </p:spPr>
      </p:pic>
      <p:sp>
        <p:nvSpPr>
          <p:cNvPr id="5" name="TextBox 4">
            <a:extLst>
              <a:ext uri="{FF2B5EF4-FFF2-40B4-BE49-F238E27FC236}">
                <a16:creationId xmlns:a16="http://schemas.microsoft.com/office/drawing/2014/main" id="{FD597266-7FA9-2248-B72A-7839AE6F9004}"/>
              </a:ext>
            </a:extLst>
          </p:cNvPr>
          <p:cNvSpPr txBox="1"/>
          <p:nvPr/>
        </p:nvSpPr>
        <p:spPr>
          <a:xfrm>
            <a:off x="144854" y="2302216"/>
            <a:ext cx="4662536" cy="1600438"/>
          </a:xfrm>
          <a:prstGeom prst="rect">
            <a:avLst/>
          </a:prstGeom>
          <a:noFill/>
        </p:spPr>
        <p:txBody>
          <a:bodyPr wrap="square" rtlCol="0">
            <a:spAutoFit/>
          </a:bodyPr>
          <a:lstStyle/>
          <a:p>
            <a:r>
              <a:rPr lang="en-US" sz="1400" b="1">
                <a:solidFill>
                  <a:srgbClr val="00B050"/>
                </a:solidFill>
              </a:rPr>
              <a:t>Bitcoin SV:</a:t>
            </a:r>
          </a:p>
          <a:p>
            <a:pPr marL="285750" indent="-285750">
              <a:buFont typeface="Arial" panose="020B0604020202020204" pitchFamily="34" charset="0"/>
              <a:buChar char="•"/>
            </a:pPr>
            <a:r>
              <a:rPr lang="en-US" sz="1400"/>
              <a:t>2018 – hard fork chain split of Bitcoin Cash</a:t>
            </a:r>
            <a:br>
              <a:rPr lang="en-US" sz="1400"/>
            </a:br>
            <a:r>
              <a:rPr lang="en-US" sz="1400"/>
              <a:t> .. Bitcoin ABC (Adjustable Blocksize Cap) - 32 MB blocks</a:t>
            </a:r>
            <a:br>
              <a:rPr lang="en-US" sz="1400"/>
            </a:br>
            <a:r>
              <a:rPr lang="en-US" sz="1400"/>
              <a:t> .. Bitcoin SV (Satoshi Vision) – up to 128 MB blocks</a:t>
            </a:r>
          </a:p>
          <a:p>
            <a:pPr marL="285750" indent="-285750">
              <a:buFont typeface="Arial" panose="020B0604020202020204" pitchFamily="34" charset="0"/>
              <a:buChar char="•"/>
            </a:pPr>
            <a:r>
              <a:rPr lang="en-US" sz="1400"/>
              <a:t>2019 - Bitcoin SV expanded block size to 2 GBytes, enabling (theoretically) 10-15K transactions per second</a:t>
            </a:r>
          </a:p>
          <a:p>
            <a:pPr marL="285750" indent="-285750">
              <a:buFont typeface="Arial" panose="020B0604020202020204" pitchFamily="34" charset="0"/>
              <a:buChar char="•"/>
            </a:pPr>
            <a:r>
              <a:rPr lang="en-US" sz="1400"/>
              <a:t>The Bitcoin SV blockchain is the largest of all Bitcoin forks</a:t>
            </a:r>
          </a:p>
        </p:txBody>
      </p:sp>
      <p:pic>
        <p:nvPicPr>
          <p:cNvPr id="6" name="Picture 5">
            <a:extLst>
              <a:ext uri="{FF2B5EF4-FFF2-40B4-BE49-F238E27FC236}">
                <a16:creationId xmlns:a16="http://schemas.microsoft.com/office/drawing/2014/main" id="{8B1332F4-A044-4D4B-B248-576D129378E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21371" y="1888370"/>
            <a:ext cx="976498" cy="983233"/>
          </a:xfrm>
          <a:prstGeom prst="rect">
            <a:avLst/>
          </a:prstGeom>
        </p:spPr>
      </p:pic>
      <p:sp>
        <p:nvSpPr>
          <p:cNvPr id="7" name="TextBox 6">
            <a:extLst>
              <a:ext uri="{FF2B5EF4-FFF2-40B4-BE49-F238E27FC236}">
                <a16:creationId xmlns:a16="http://schemas.microsoft.com/office/drawing/2014/main" id="{4F0F5E3A-6675-AF4F-B6F4-28C008909CC2}"/>
              </a:ext>
            </a:extLst>
          </p:cNvPr>
          <p:cNvSpPr txBox="1"/>
          <p:nvPr/>
        </p:nvSpPr>
        <p:spPr>
          <a:xfrm>
            <a:off x="8020095" y="1145987"/>
            <a:ext cx="977774" cy="461665"/>
          </a:xfrm>
          <a:prstGeom prst="rect">
            <a:avLst/>
          </a:prstGeom>
          <a:noFill/>
        </p:spPr>
        <p:txBody>
          <a:bodyPr wrap="square" rtlCol="0">
            <a:spAutoFit/>
          </a:bodyPr>
          <a:lstStyle/>
          <a:p>
            <a:pPr algn="ctr"/>
            <a:r>
              <a:rPr lang="en-US" sz="1200"/>
              <a:t>Bitcoin Cash</a:t>
            </a:r>
          </a:p>
          <a:p>
            <a:pPr algn="ctr"/>
            <a:r>
              <a:rPr lang="en-US" sz="1200"/>
              <a:t>BCH</a:t>
            </a:r>
          </a:p>
        </p:txBody>
      </p:sp>
      <p:sp>
        <p:nvSpPr>
          <p:cNvPr id="9" name="TextBox 8">
            <a:extLst>
              <a:ext uri="{FF2B5EF4-FFF2-40B4-BE49-F238E27FC236}">
                <a16:creationId xmlns:a16="http://schemas.microsoft.com/office/drawing/2014/main" id="{90658151-C9C3-F648-A52E-1D76078D78B0}"/>
              </a:ext>
            </a:extLst>
          </p:cNvPr>
          <p:cNvSpPr txBox="1"/>
          <p:nvPr/>
        </p:nvSpPr>
        <p:spPr>
          <a:xfrm>
            <a:off x="8020095" y="2871603"/>
            <a:ext cx="977774" cy="461665"/>
          </a:xfrm>
          <a:prstGeom prst="rect">
            <a:avLst/>
          </a:prstGeom>
          <a:noFill/>
        </p:spPr>
        <p:txBody>
          <a:bodyPr wrap="square" rtlCol="0">
            <a:spAutoFit/>
          </a:bodyPr>
          <a:lstStyle/>
          <a:p>
            <a:pPr algn="ctr"/>
            <a:r>
              <a:rPr lang="en-US" sz="1200"/>
              <a:t>Bitcoin SV</a:t>
            </a:r>
          </a:p>
          <a:p>
            <a:pPr algn="ctr"/>
            <a:r>
              <a:rPr lang="en-US" sz="1200"/>
              <a:t>BSV</a:t>
            </a:r>
          </a:p>
        </p:txBody>
      </p:sp>
      <p:sp>
        <p:nvSpPr>
          <p:cNvPr id="8" name="TextBox 7">
            <a:extLst>
              <a:ext uri="{FF2B5EF4-FFF2-40B4-BE49-F238E27FC236}">
                <a16:creationId xmlns:a16="http://schemas.microsoft.com/office/drawing/2014/main" id="{3FAF6004-4E4C-3246-877D-795E025DC21E}"/>
              </a:ext>
            </a:extLst>
          </p:cNvPr>
          <p:cNvSpPr txBox="1"/>
          <p:nvPr/>
        </p:nvSpPr>
        <p:spPr>
          <a:xfrm>
            <a:off x="5323438" y="1376819"/>
            <a:ext cx="2525916" cy="954107"/>
          </a:xfrm>
          <a:prstGeom prst="rect">
            <a:avLst/>
          </a:prstGeom>
          <a:noFill/>
        </p:spPr>
        <p:txBody>
          <a:bodyPr wrap="square" rtlCol="0">
            <a:spAutoFit/>
          </a:bodyPr>
          <a:lstStyle/>
          <a:p>
            <a:r>
              <a:rPr lang="en-US" sz="1400">
                <a:latin typeface="Menlo" panose="020B0609030804020204" pitchFamily="49" charset="0"/>
                <a:ea typeface="Menlo" panose="020B0609030804020204" pitchFamily="49" charset="0"/>
                <a:cs typeface="Menlo" panose="020B0609030804020204" pitchFamily="49" charset="0"/>
              </a:rPr>
              <a:t>Prices (1/31/2022):</a:t>
            </a:r>
          </a:p>
          <a:p>
            <a:pPr marL="285750" indent="-285750">
              <a:buFont typeface="Arial" panose="020B0604020202020204" pitchFamily="34" charset="0"/>
              <a:buChar char="•"/>
            </a:pPr>
            <a:r>
              <a:rPr lang="en-US" sz="1400">
                <a:latin typeface="Menlo" panose="020B0609030804020204" pitchFamily="49" charset="0"/>
                <a:ea typeface="Menlo" panose="020B0609030804020204" pitchFamily="49" charset="0"/>
                <a:cs typeface="Menlo" panose="020B0609030804020204" pitchFamily="49" charset="0"/>
              </a:rPr>
              <a:t>BTC – $38,300</a:t>
            </a:r>
          </a:p>
          <a:p>
            <a:pPr marL="285750" indent="-285750">
              <a:buFont typeface="Arial" panose="020B0604020202020204" pitchFamily="34" charset="0"/>
              <a:buChar char="•"/>
            </a:pPr>
            <a:r>
              <a:rPr lang="en-US" sz="1400">
                <a:latin typeface="Menlo" panose="020B0609030804020204" pitchFamily="49" charset="0"/>
                <a:ea typeface="Menlo" panose="020B0609030804020204" pitchFamily="49" charset="0"/>
                <a:cs typeface="Menlo" panose="020B0609030804020204" pitchFamily="49" charset="0"/>
              </a:rPr>
              <a:t>BCH –    $288</a:t>
            </a:r>
          </a:p>
          <a:p>
            <a:pPr marL="285750" indent="-285750">
              <a:buFont typeface="Arial" panose="020B0604020202020204" pitchFamily="34" charset="0"/>
              <a:buChar char="•"/>
            </a:pPr>
            <a:r>
              <a:rPr lang="en-US" sz="1400">
                <a:latin typeface="Menlo" panose="020B0609030804020204" pitchFamily="49" charset="0"/>
                <a:ea typeface="Menlo" panose="020B0609030804020204" pitchFamily="49" charset="0"/>
                <a:cs typeface="Menlo" panose="020B0609030804020204" pitchFamily="49" charset="0"/>
              </a:rPr>
              <a:t>BSV -     $91</a:t>
            </a:r>
          </a:p>
        </p:txBody>
      </p:sp>
      <p:cxnSp>
        <p:nvCxnSpPr>
          <p:cNvPr id="10" name="Straight Connector 9">
            <a:extLst>
              <a:ext uri="{FF2B5EF4-FFF2-40B4-BE49-F238E27FC236}">
                <a16:creationId xmlns:a16="http://schemas.microsoft.com/office/drawing/2014/main" id="{7FE8BBA3-BB32-1A19-7B9A-E0A9D60D300F}"/>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513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618556-B8C8-E741-B30A-0AFA8095591E}"/>
              </a:ext>
            </a:extLst>
          </p:cNvPr>
          <p:cNvSpPr txBox="1"/>
          <p:nvPr/>
        </p:nvSpPr>
        <p:spPr>
          <a:xfrm>
            <a:off x="3354778" y="81930"/>
            <a:ext cx="2452256" cy="307777"/>
          </a:xfrm>
          <a:prstGeom prst="rect">
            <a:avLst/>
          </a:prstGeom>
          <a:noFill/>
        </p:spPr>
        <p:txBody>
          <a:bodyPr wrap="square" rtlCol="0">
            <a:spAutoFit/>
          </a:bodyPr>
          <a:lstStyle/>
          <a:p>
            <a:r>
              <a:rPr lang="en-US" sz="1400">
                <a:hlinkClick r:id="rId2"/>
              </a:rPr>
              <a:t>https://www.milliontoken.org</a:t>
            </a:r>
            <a:endParaRPr lang="en-US" sz="1400"/>
          </a:p>
        </p:txBody>
      </p:sp>
      <p:pic>
        <p:nvPicPr>
          <p:cNvPr id="3" name="Picture 2">
            <a:extLst>
              <a:ext uri="{FF2B5EF4-FFF2-40B4-BE49-F238E27FC236}">
                <a16:creationId xmlns:a16="http://schemas.microsoft.com/office/drawing/2014/main" id="{F1E6BD5D-CF0F-6B4A-94BF-79A302088CF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70741" y="207091"/>
            <a:ext cx="1414565" cy="1414565"/>
          </a:xfrm>
          <a:prstGeom prst="rect">
            <a:avLst/>
          </a:prstGeom>
        </p:spPr>
      </p:pic>
      <p:sp>
        <p:nvSpPr>
          <p:cNvPr id="4" name="TextBox 3">
            <a:extLst>
              <a:ext uri="{FF2B5EF4-FFF2-40B4-BE49-F238E27FC236}">
                <a16:creationId xmlns:a16="http://schemas.microsoft.com/office/drawing/2014/main" id="{CAEC10CD-C30A-224A-BED2-F89F8ACC4A8D}"/>
              </a:ext>
            </a:extLst>
          </p:cNvPr>
          <p:cNvSpPr txBox="1"/>
          <p:nvPr/>
        </p:nvSpPr>
        <p:spPr>
          <a:xfrm>
            <a:off x="116730" y="660365"/>
            <a:ext cx="4393871" cy="4401205"/>
          </a:xfrm>
          <a:prstGeom prst="rect">
            <a:avLst/>
          </a:prstGeom>
          <a:solidFill>
            <a:schemeClr val="accent2">
              <a:lumMod val="20000"/>
              <a:lumOff val="80000"/>
            </a:schemeClr>
          </a:solidFill>
        </p:spPr>
        <p:txBody>
          <a:bodyPr wrap="square" rtlCol="0">
            <a:spAutoFit/>
          </a:bodyPr>
          <a:lstStyle/>
          <a:p>
            <a:r>
              <a:rPr lang="en-US" sz="1400"/>
              <a:t>Million is a cryptocurrency:</a:t>
            </a:r>
          </a:p>
          <a:p>
            <a:pPr marL="285750" indent="-285750">
              <a:buFont typeface="Arial" panose="020B0604020202020204" pitchFamily="34" charset="0"/>
              <a:buChar char="•"/>
            </a:pPr>
            <a:r>
              <a:rPr lang="en-US" sz="1400"/>
              <a:t>limited supply of 1 Mln tokens, min $1 each</a:t>
            </a:r>
          </a:p>
          <a:p>
            <a:pPr marL="285750" indent="-285750">
              <a:buFont typeface="Arial" panose="020B0604020202020204" pitchFamily="34" charset="0"/>
              <a:buChar char="•"/>
            </a:pPr>
            <a:r>
              <a:rPr lang="en-US" sz="1400"/>
              <a:t>no upper bound on price</a:t>
            </a:r>
          </a:p>
          <a:p>
            <a:pPr marL="285750" indent="-285750">
              <a:buFont typeface="Arial" panose="020B0604020202020204" pitchFamily="34" charset="0"/>
              <a:buChar char="•"/>
            </a:pPr>
            <a:r>
              <a:rPr lang="en-US" sz="1400"/>
              <a:t>fully Web 3.0 capable</a:t>
            </a:r>
          </a:p>
          <a:p>
            <a:pPr marL="285750" indent="-285750">
              <a:buFont typeface="Arial" panose="020B0604020202020204" pitchFamily="34" charset="0"/>
              <a:buChar char="•"/>
            </a:pPr>
            <a:r>
              <a:rPr lang="en-US" sz="1400"/>
              <a:t>multi-chain currency supported across 6+ different blockchains</a:t>
            </a:r>
          </a:p>
          <a:p>
            <a:pPr marL="285750" indent="-285750">
              <a:buFont typeface="Arial" panose="020B0604020202020204" pitchFamily="34" charset="0"/>
              <a:buChar char="•"/>
            </a:pPr>
            <a:r>
              <a:rPr lang="en-US" sz="1400"/>
              <a:t>unlike first-gen memecoins (like Dogecoin or Shiba), Million is serious about supporting smart-contracts, DeFi, staking, NFTs, DAOs, Proof-of-Stake high scalability, fast transactions, and the gaming metaverse.</a:t>
            </a:r>
          </a:p>
          <a:p>
            <a:pPr marL="285750" indent="-285750">
              <a:buFont typeface="Arial" panose="020B0604020202020204" pitchFamily="34" charset="0"/>
              <a:buChar char="•"/>
            </a:pPr>
            <a:r>
              <a:rPr lang="en-US" sz="1400"/>
              <a:t>Decentralized Finance staking with the Million Pool, including a decentralized governance DAO for stakeholder rights</a:t>
            </a:r>
          </a:p>
          <a:p>
            <a:pPr marL="285750" indent="-285750">
              <a:buFont typeface="Arial" panose="020B0604020202020204" pitchFamily="34" charset="0"/>
              <a:buChar char="•"/>
            </a:pPr>
            <a:r>
              <a:rPr lang="en-US" sz="1400"/>
              <a:t>Metaverse - strong community, developer ecosystem of social media, digital art, gaming, chat spaces, avatars, and NFT metaverse</a:t>
            </a:r>
          </a:p>
          <a:p>
            <a:pPr marL="285750" indent="-285750">
              <a:buFont typeface="Arial" panose="020B0604020202020204" pitchFamily="34" charset="0"/>
              <a:buChar char="•"/>
            </a:pPr>
            <a:r>
              <a:rPr lang="en-US" sz="1400"/>
              <a:t>Transparency &amp; Trust - 100% transparent with code fully audited by Certik, Million was founded by ex-Google/ex-Facebook TechLead</a:t>
            </a:r>
          </a:p>
        </p:txBody>
      </p:sp>
      <p:sp>
        <p:nvSpPr>
          <p:cNvPr id="5" name="TextBox 4">
            <a:extLst>
              <a:ext uri="{FF2B5EF4-FFF2-40B4-BE49-F238E27FC236}">
                <a16:creationId xmlns:a16="http://schemas.microsoft.com/office/drawing/2014/main" id="{F4DEFA55-C22F-B24C-91E7-2A9E438B3F74}"/>
              </a:ext>
            </a:extLst>
          </p:cNvPr>
          <p:cNvSpPr txBox="1"/>
          <p:nvPr/>
        </p:nvSpPr>
        <p:spPr>
          <a:xfrm>
            <a:off x="4971225" y="2814801"/>
            <a:ext cx="3883231" cy="2246769"/>
          </a:xfrm>
          <a:prstGeom prst="rect">
            <a:avLst/>
          </a:prstGeom>
          <a:solidFill>
            <a:schemeClr val="accent4">
              <a:lumMod val="20000"/>
              <a:lumOff val="80000"/>
            </a:schemeClr>
          </a:solidFill>
        </p:spPr>
        <p:txBody>
          <a:bodyPr wrap="square" rtlCol="0">
            <a:spAutoFit/>
          </a:bodyPr>
          <a:lstStyle/>
          <a:p>
            <a:r>
              <a:rPr lang="en-US" sz="1400"/>
              <a:t>QUICKSTART GUIDE</a:t>
            </a:r>
          </a:p>
          <a:p>
            <a:r>
              <a:rPr lang="en-US" sz="1400"/>
              <a:t>Create a </a:t>
            </a:r>
            <a:r>
              <a:rPr lang="en-US" sz="1400" b="1">
                <a:solidFill>
                  <a:srgbClr val="FF0000"/>
                </a:solidFill>
              </a:rPr>
              <a:t>Metamask Wallet</a:t>
            </a:r>
            <a:r>
              <a:rPr lang="en-US" sz="1400"/>
              <a:t> using either a desktop computer or mobile device. </a:t>
            </a:r>
            <a:r>
              <a:rPr lang="en-US" sz="1400">
                <a:hlinkClick r:id="rId4"/>
              </a:rPr>
              <a:t>http://metamask.io</a:t>
            </a:r>
            <a:endParaRPr lang="en-US" sz="1400"/>
          </a:p>
          <a:p>
            <a:endParaRPr lang="en-US" sz="1400"/>
          </a:p>
          <a:p>
            <a:r>
              <a:rPr lang="en-US" sz="1400"/>
              <a:t>Send </a:t>
            </a:r>
            <a:r>
              <a:rPr lang="en-US" sz="1400" b="1">
                <a:solidFill>
                  <a:srgbClr val="FF0000"/>
                </a:solidFill>
              </a:rPr>
              <a:t>Ethereum</a:t>
            </a:r>
            <a:r>
              <a:rPr lang="en-US" sz="1400"/>
              <a:t> to your wallet. You can buy Ethereum on MetaMask directly, or through sites like </a:t>
            </a:r>
            <a:r>
              <a:rPr lang="en-US" sz="1400" b="1">
                <a:solidFill>
                  <a:srgbClr val="FF0000"/>
                </a:solidFill>
              </a:rPr>
              <a:t>Coinbase</a:t>
            </a:r>
            <a:r>
              <a:rPr lang="en-US" sz="1400"/>
              <a:t>, </a:t>
            </a:r>
            <a:r>
              <a:rPr lang="en-US" sz="1400" b="1">
                <a:solidFill>
                  <a:srgbClr val="FF0000"/>
                </a:solidFill>
              </a:rPr>
              <a:t>Crypto.com</a:t>
            </a:r>
            <a:r>
              <a:rPr lang="en-US" sz="1400"/>
              <a:t>, or </a:t>
            </a:r>
            <a:r>
              <a:rPr lang="en-US" sz="1400" b="1">
                <a:solidFill>
                  <a:srgbClr val="FF0000"/>
                </a:solidFill>
              </a:rPr>
              <a:t>Binance</a:t>
            </a:r>
            <a:r>
              <a:rPr lang="en-US" sz="1400"/>
              <a:t> and then send them to your wallet.</a:t>
            </a:r>
          </a:p>
          <a:p>
            <a:endParaRPr lang="en-US" sz="1400"/>
          </a:p>
          <a:p>
            <a:r>
              <a:rPr lang="en-US" sz="1400"/>
              <a:t>Connect to </a:t>
            </a:r>
            <a:r>
              <a:rPr lang="en-US" sz="1400" b="1">
                <a:solidFill>
                  <a:srgbClr val="FF0000"/>
                </a:solidFill>
              </a:rPr>
              <a:t>Uniswap</a:t>
            </a:r>
            <a:r>
              <a:rPr lang="en-US" sz="1400"/>
              <a:t> and trade for Million.</a:t>
            </a:r>
          </a:p>
        </p:txBody>
      </p:sp>
      <p:sp>
        <p:nvSpPr>
          <p:cNvPr id="6" name="TextBox 5">
            <a:extLst>
              <a:ext uri="{FF2B5EF4-FFF2-40B4-BE49-F238E27FC236}">
                <a16:creationId xmlns:a16="http://schemas.microsoft.com/office/drawing/2014/main" id="{288FCB28-CE77-3149-8131-B3CC6C809273}"/>
              </a:ext>
            </a:extLst>
          </p:cNvPr>
          <p:cNvSpPr txBox="1"/>
          <p:nvPr/>
        </p:nvSpPr>
        <p:spPr>
          <a:xfrm>
            <a:off x="7038934" y="1621656"/>
            <a:ext cx="2078181" cy="738664"/>
          </a:xfrm>
          <a:prstGeom prst="rect">
            <a:avLst/>
          </a:prstGeom>
          <a:noFill/>
        </p:spPr>
        <p:txBody>
          <a:bodyPr wrap="square" rtlCol="0">
            <a:spAutoFit/>
          </a:bodyPr>
          <a:lstStyle/>
          <a:p>
            <a:pPr algn="ctr"/>
            <a:r>
              <a:rPr lang="en-US" sz="1400"/>
              <a:t>The Web 3.0 memecoin ("King of the Jungle of dog coins")</a:t>
            </a:r>
          </a:p>
        </p:txBody>
      </p:sp>
      <p:sp>
        <p:nvSpPr>
          <p:cNvPr id="7" name="TextBox 6">
            <a:extLst>
              <a:ext uri="{FF2B5EF4-FFF2-40B4-BE49-F238E27FC236}">
                <a16:creationId xmlns:a16="http://schemas.microsoft.com/office/drawing/2014/main" id="{B1DBDB27-727B-EA47-A778-4B93900AAC3D}"/>
              </a:ext>
            </a:extLst>
          </p:cNvPr>
          <p:cNvSpPr txBox="1"/>
          <p:nvPr/>
        </p:nvSpPr>
        <p:spPr>
          <a:xfrm>
            <a:off x="0" y="0"/>
            <a:ext cx="2256312" cy="523220"/>
          </a:xfrm>
          <a:prstGeom prst="rect">
            <a:avLst/>
          </a:prstGeom>
          <a:noFill/>
        </p:spPr>
        <p:txBody>
          <a:bodyPr wrap="square" rtlCol="0">
            <a:spAutoFit/>
          </a:bodyPr>
          <a:lstStyle/>
          <a:p>
            <a:r>
              <a:rPr lang="en-US" sz="2800" b="1"/>
              <a:t>Million token</a:t>
            </a:r>
          </a:p>
        </p:txBody>
      </p:sp>
      <p:pic>
        <p:nvPicPr>
          <p:cNvPr id="8" name="Picture 7">
            <a:extLst>
              <a:ext uri="{FF2B5EF4-FFF2-40B4-BE49-F238E27FC236}">
                <a16:creationId xmlns:a16="http://schemas.microsoft.com/office/drawing/2014/main" id="{467C08C5-7C9E-6D4B-8B86-8D666505678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67171" y="449371"/>
            <a:ext cx="1689100" cy="1752600"/>
          </a:xfrm>
          <a:prstGeom prst="rect">
            <a:avLst/>
          </a:prstGeom>
        </p:spPr>
      </p:pic>
      <p:sp>
        <p:nvSpPr>
          <p:cNvPr id="9" name="TextBox 8">
            <a:extLst>
              <a:ext uri="{FF2B5EF4-FFF2-40B4-BE49-F238E27FC236}">
                <a16:creationId xmlns:a16="http://schemas.microsoft.com/office/drawing/2014/main" id="{B3129B10-98C6-9E4F-91A1-26C2986CA804}"/>
              </a:ext>
            </a:extLst>
          </p:cNvPr>
          <p:cNvSpPr txBox="1"/>
          <p:nvPr/>
        </p:nvSpPr>
        <p:spPr>
          <a:xfrm>
            <a:off x="4993264" y="2214636"/>
            <a:ext cx="1436914" cy="523220"/>
          </a:xfrm>
          <a:prstGeom prst="rect">
            <a:avLst/>
          </a:prstGeom>
          <a:noFill/>
        </p:spPr>
        <p:txBody>
          <a:bodyPr wrap="square" rtlCol="0">
            <a:spAutoFit/>
          </a:bodyPr>
          <a:lstStyle/>
          <a:p>
            <a:pPr algn="ctr"/>
            <a:r>
              <a:rPr lang="en-US" sz="1400"/>
              <a:t>Patrick Shyu</a:t>
            </a:r>
          </a:p>
          <a:p>
            <a:pPr algn="ctr"/>
            <a:r>
              <a:rPr lang="en-US" sz="1400"/>
              <a:t>TechLead</a:t>
            </a:r>
          </a:p>
        </p:txBody>
      </p:sp>
      <p:cxnSp>
        <p:nvCxnSpPr>
          <p:cNvPr id="10" name="Straight Connector 9">
            <a:extLst>
              <a:ext uri="{FF2B5EF4-FFF2-40B4-BE49-F238E27FC236}">
                <a16:creationId xmlns:a16="http://schemas.microsoft.com/office/drawing/2014/main" id="{5F6C69E2-8DCF-0EC2-C77B-97E04124DA89}"/>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999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C3123A-4202-7042-863C-32BB8DD2FD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6800" y="457200"/>
            <a:ext cx="7010400" cy="4229100"/>
          </a:xfrm>
          <a:prstGeom prst="rect">
            <a:avLst/>
          </a:prstGeom>
        </p:spPr>
      </p:pic>
      <p:cxnSp>
        <p:nvCxnSpPr>
          <p:cNvPr id="2" name="Straight Connector 1">
            <a:extLst>
              <a:ext uri="{FF2B5EF4-FFF2-40B4-BE49-F238E27FC236}">
                <a16:creationId xmlns:a16="http://schemas.microsoft.com/office/drawing/2014/main" id="{0A6FD622-11E9-69F3-F75B-9499A774243A}"/>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57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323868" y="2279892"/>
            <a:ext cx="5732206" cy="1231106"/>
          </a:xfrm>
          <a:prstGeom prst="rect">
            <a:avLst/>
          </a:prstGeom>
          <a:solidFill>
            <a:schemeClr val="accent4">
              <a:lumMod val="20000"/>
              <a:lumOff val="80000"/>
            </a:schemeClr>
          </a:solidFill>
          <a:ln>
            <a:noFill/>
          </a:ln>
        </p:spPr>
        <p:txBody>
          <a:bodyPr spcFirstLastPara="1" wrap="square" lIns="91425" tIns="45720" rIns="91425" bIns="45720" anchor="t" anchorCtr="0">
            <a:spAutoFit/>
          </a:bodyPr>
          <a:lstStyle>
            <a:defPPr marR="0" lvl="0" algn="l" rtl="0">
              <a:lnSpc>
                <a:spcPct val="100000"/>
              </a:lnSpc>
              <a:spcBef>
                <a:spcPts val="0"/>
              </a:spcBef>
              <a:spcAft>
                <a:spcPts val="0"/>
              </a:spcAft>
              <a:defRPr/>
            </a:defPPr>
            <a:lvl1pPr marL="0" indent="0">
              <a:buNone/>
              <a:defRPr>
                <a:latin typeface="Calibri" panose="020F0502020204030204" pitchFamily="34" charset="0"/>
                <a:cs typeface="Calibri" panose="020F0502020204030204" pitchFamily="34" charset="0"/>
              </a:defRPr>
            </a:lvl1pPr>
          </a:lstStyle>
          <a:p>
            <a:r>
              <a:rPr lang="en" sz="1800" b="1">
                <a:solidFill>
                  <a:srgbClr val="00B050"/>
                </a:solidFill>
              </a:rPr>
              <a:t>Numerai</a:t>
            </a:r>
            <a:r>
              <a:rPr lang="en"/>
              <a:t> </a:t>
            </a:r>
            <a:endParaRPr/>
          </a:p>
          <a:p>
            <a:pPr marL="285750" indent="-285750">
              <a:buFont typeface="Arial" panose="020B0604020202020204" pitchFamily="34" charset="0"/>
              <a:buChar char="•"/>
            </a:pPr>
            <a:r>
              <a:rPr lang="en" sz="1400">
                <a:hlinkClick r:id="rId3"/>
              </a:rPr>
              <a:t>https://numer.ai/</a:t>
            </a:r>
            <a:endParaRPr sz="1400"/>
          </a:p>
          <a:p>
            <a:pPr marL="285750" indent="-285750">
              <a:buFont typeface="Arial" panose="020B0604020202020204" pitchFamily="34" charset="0"/>
              <a:buChar char="•"/>
            </a:pPr>
            <a:r>
              <a:rPr lang="en" sz="1400"/>
              <a:t>new type of a hedge fund launched in 2015:</a:t>
            </a:r>
            <a:endParaRPr sz="1400"/>
          </a:p>
          <a:p>
            <a:pPr marL="285750" indent="-285750">
              <a:buFont typeface="Arial" panose="020B0604020202020204" pitchFamily="34" charset="0"/>
              <a:buChar char="•"/>
            </a:pPr>
            <a:r>
              <a:rPr lang="en" sz="1400"/>
              <a:t>make competitions to do financial predictions </a:t>
            </a:r>
            <a:endParaRPr sz="1400"/>
          </a:p>
          <a:p>
            <a:pPr marL="285750" indent="-285750">
              <a:buFont typeface="Arial" panose="020B0604020202020204" pitchFamily="34" charset="0"/>
              <a:buChar char="•"/>
            </a:pPr>
            <a:r>
              <a:rPr lang="en" sz="1400"/>
              <a:t>pay winners in cryptocurrency (their own currency - </a:t>
            </a:r>
            <a:r>
              <a:rPr lang="en" sz="1400" b="1">
                <a:solidFill>
                  <a:srgbClr val="FF0000"/>
                </a:solidFill>
              </a:rPr>
              <a:t>Numeraire</a:t>
            </a:r>
            <a:r>
              <a:rPr lang="en" sz="1400"/>
              <a:t>)</a:t>
            </a:r>
          </a:p>
        </p:txBody>
      </p:sp>
      <p:sp>
        <p:nvSpPr>
          <p:cNvPr id="64" name="Google Shape;64;p14"/>
          <p:cNvSpPr txBox="1"/>
          <p:nvPr/>
        </p:nvSpPr>
        <p:spPr>
          <a:xfrm>
            <a:off x="323868" y="368783"/>
            <a:ext cx="7957831" cy="1446550"/>
          </a:xfrm>
          <a:prstGeom prst="rect">
            <a:avLst/>
          </a:prstGeom>
          <a:solidFill>
            <a:schemeClr val="accent4">
              <a:lumMod val="20000"/>
              <a:lumOff val="80000"/>
            </a:schemeClr>
          </a:solidFill>
          <a:ln>
            <a:noFill/>
          </a:ln>
        </p:spPr>
        <p:txBody>
          <a:bodyPr spcFirstLastPara="1" wrap="square" lIns="91425" tIns="45720" rIns="91425" bIns="45720" anchor="t" anchorCtr="0">
            <a:spAutoFit/>
          </a:bodyPr>
          <a:lstStyle>
            <a:defPPr marR="0" lvl="0" algn="l" rtl="0">
              <a:lnSpc>
                <a:spcPct val="100000"/>
              </a:lnSpc>
              <a:spcBef>
                <a:spcPts val="0"/>
              </a:spcBef>
              <a:spcAft>
                <a:spcPts val="0"/>
              </a:spcAft>
              <a:defRPr/>
            </a:defPPr>
            <a:lvl1pPr marL="0" indent="0">
              <a:buNone/>
              <a:defRPr>
                <a:latin typeface="Calibri" panose="020F0502020204030204" pitchFamily="34" charset="0"/>
                <a:cs typeface="Calibri" panose="020F0502020204030204" pitchFamily="34" charset="0"/>
              </a:defRPr>
            </a:lvl1pPr>
          </a:lstStyle>
          <a:p>
            <a:r>
              <a:rPr lang="en" b="1">
                <a:solidFill>
                  <a:srgbClr val="00B050"/>
                </a:solidFill>
              </a:rPr>
              <a:t>Hyperledger</a:t>
            </a:r>
            <a:r>
              <a:rPr lang="en" sz="1400" b="1">
                <a:solidFill>
                  <a:srgbClr val="00B050"/>
                </a:solidFill>
              </a:rPr>
              <a:t> </a:t>
            </a:r>
            <a:endParaRPr lang="en" sz="1400"/>
          </a:p>
          <a:p>
            <a:pPr marL="285750" indent="-285750">
              <a:buFont typeface="Arial" panose="020B0604020202020204" pitchFamily="34" charset="0"/>
              <a:buChar char="•"/>
            </a:pPr>
            <a:r>
              <a:rPr lang="en-US" sz="1400">
                <a:hlinkClick r:id="rId4"/>
              </a:rPr>
              <a:t>https://www.hyperledger.org/</a:t>
            </a:r>
            <a:endParaRPr lang="en-US" sz="1400"/>
          </a:p>
          <a:p>
            <a:pPr marL="285750" indent="-285750">
              <a:buFont typeface="Arial" panose="020B0604020202020204" pitchFamily="34" charset="0"/>
              <a:buChar char="•"/>
            </a:pPr>
            <a:r>
              <a:rPr lang="en" sz="1400"/>
              <a:t>open source tools (blockchains and related)</a:t>
            </a:r>
          </a:p>
          <a:p>
            <a:pPr marL="285750" indent="-285750">
              <a:buFont typeface="Arial" panose="020B0604020202020204" pitchFamily="34" charset="0"/>
              <a:buChar char="•"/>
            </a:pPr>
            <a:r>
              <a:rPr lang="en" sz="1400"/>
              <a:t>started in December 2015 by the Linux Foundation.</a:t>
            </a:r>
            <a:endParaRPr sz="1400"/>
          </a:p>
          <a:p>
            <a:pPr marL="285750" indent="-285750">
              <a:buFont typeface="Arial" panose="020B0604020202020204" pitchFamily="34" charset="0"/>
              <a:buChar char="•"/>
            </a:pPr>
            <a:r>
              <a:rPr lang="en" sz="1400" b="1">
                <a:solidFill>
                  <a:srgbClr val="00B050"/>
                </a:solidFill>
              </a:rPr>
              <a:t>Hyperledger Fabric</a:t>
            </a:r>
            <a:r>
              <a:rPr lang="en" sz="1400"/>
              <a:t> - a blockchain framework</a:t>
            </a:r>
            <a:endParaRPr sz="1400"/>
          </a:p>
          <a:p>
            <a:pPr marL="285750" indent="-285750">
              <a:buFont typeface="Arial" panose="020B0604020202020204" pitchFamily="34" charset="0"/>
              <a:buChar char="•"/>
            </a:pPr>
            <a:r>
              <a:rPr lang="en" sz="1400" b="1">
                <a:solidFill>
                  <a:srgbClr val="00B050"/>
                </a:solidFill>
              </a:rPr>
              <a:t>Hyperledger Sawtooth</a:t>
            </a:r>
            <a:r>
              <a:rPr lang="en" sz="1400"/>
              <a:t> - modular platform for building, deploying, and running distributed ledgers</a:t>
            </a:r>
            <a:endParaRPr sz="1400"/>
          </a:p>
        </p:txBody>
      </p:sp>
      <p:cxnSp>
        <p:nvCxnSpPr>
          <p:cNvPr id="2" name="Straight Connector 1">
            <a:extLst>
              <a:ext uri="{FF2B5EF4-FFF2-40B4-BE49-F238E27FC236}">
                <a16:creationId xmlns:a16="http://schemas.microsoft.com/office/drawing/2014/main" id="{F159E75B-FC59-638B-796F-FA20B7E0A285}"/>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F6B1CD-5849-8840-B292-0C487A2A5230}"/>
              </a:ext>
            </a:extLst>
          </p:cNvPr>
          <p:cNvSpPr txBox="1"/>
          <p:nvPr/>
        </p:nvSpPr>
        <p:spPr>
          <a:xfrm>
            <a:off x="149355" y="618888"/>
            <a:ext cx="7549592" cy="2092881"/>
          </a:xfrm>
          <a:prstGeom prst="rect">
            <a:avLst/>
          </a:prstGeom>
          <a:solidFill>
            <a:schemeClr val="accent6">
              <a:lumMod val="20000"/>
              <a:lumOff val="80000"/>
            </a:schemeClr>
          </a:solidFill>
        </p:spPr>
        <p:txBody>
          <a:bodyPr wrap="square" rtlCol="0">
            <a:spAutoFit/>
          </a:bodyPr>
          <a:lstStyle/>
          <a:p>
            <a:r>
              <a:rPr lang="en-US" b="1">
                <a:solidFill>
                  <a:srgbClr val="FF0000"/>
                </a:solidFill>
              </a:rPr>
              <a:t>JP Morgan </a:t>
            </a:r>
          </a:p>
          <a:p>
            <a:pPr marL="285750" indent="-285750">
              <a:buFont typeface="Arial" panose="020B0604020202020204" pitchFamily="34" charset="0"/>
              <a:buChar char="•"/>
            </a:pPr>
            <a:r>
              <a:rPr lang="en-US" sz="1400"/>
              <a:t>JPM Coin - a wholesale payment digital currency that is pegged 1:1 to the U.S. dollar. It is now transacting </a:t>
            </a:r>
            <a:r>
              <a:rPr lang="en-US" sz="1400" b="1">
                <a:solidFill>
                  <a:srgbClr val="FF0000"/>
                </a:solidFill>
              </a:rPr>
              <a:t>billions of dollars every day</a:t>
            </a:r>
          </a:p>
          <a:p>
            <a:pPr marL="285750" indent="-285750">
              <a:buFont typeface="Arial" panose="020B0604020202020204" pitchFamily="34" charset="0"/>
              <a:buChar char="•"/>
            </a:pPr>
            <a:r>
              <a:rPr lang="en-US" sz="1400"/>
              <a:t>JP Morgan uses blockchain unit </a:t>
            </a:r>
            <a:r>
              <a:rPr lang="en-US" sz="1400" b="1">
                <a:solidFill>
                  <a:srgbClr val="FF0000"/>
                </a:solidFill>
              </a:rPr>
              <a:t>Onyx</a:t>
            </a:r>
            <a:r>
              <a:rPr lang="en-US" sz="1400"/>
              <a:t>: </a:t>
            </a:r>
            <a:r>
              <a:rPr lang="en-US" sz="1400">
                <a:hlinkClick r:id="rId2"/>
              </a:rPr>
              <a:t>https://www.jpmorgan.com/onyx</a:t>
            </a:r>
            <a:r>
              <a:rPr lang="en-US" sz="1400"/>
              <a:t> – organization &amp; brand</a:t>
            </a:r>
          </a:p>
          <a:p>
            <a:pPr marL="285750" indent="-285750">
              <a:buFont typeface="Arial" panose="020B0604020202020204" pitchFamily="34" charset="0"/>
              <a:buChar char="•"/>
            </a:pPr>
            <a:r>
              <a:rPr lang="en-US" sz="1400"/>
              <a:t>JPMorgan built the </a:t>
            </a:r>
            <a:r>
              <a:rPr lang="en-US" sz="1400" b="1">
                <a:solidFill>
                  <a:srgbClr val="FF0000"/>
                </a:solidFill>
              </a:rPr>
              <a:t>Quorum blockchain</a:t>
            </a:r>
            <a:r>
              <a:rPr lang="en-US" sz="1400"/>
              <a:t> using the </a:t>
            </a:r>
            <a:r>
              <a:rPr lang="en-US" sz="1400" b="1">
                <a:solidFill>
                  <a:srgbClr val="FF0000"/>
                </a:solidFill>
              </a:rPr>
              <a:t>ethereum</a:t>
            </a:r>
            <a:r>
              <a:rPr lang="en-US" sz="1400"/>
              <a:t> network (software behind </a:t>
            </a:r>
            <a:r>
              <a:rPr lang="en-US" sz="1400" b="1">
                <a:solidFill>
                  <a:srgbClr val="FF0000"/>
                </a:solidFill>
              </a:rPr>
              <a:t>ether</a:t>
            </a:r>
            <a:r>
              <a:rPr lang="en-US" sz="1400"/>
              <a:t> cryptocurrency). </a:t>
            </a:r>
            <a:r>
              <a:rPr lang="en-US" sz="1400" b="1">
                <a:solidFill>
                  <a:srgbClr val="FF0000"/>
                </a:solidFill>
              </a:rPr>
              <a:t>Quorum</a:t>
            </a:r>
            <a:r>
              <a:rPr lang="en-US" sz="1400"/>
              <a:t> will remain open-source, it is being used by the bank to run the Interbank Information Network, a payments network that involves more than 400 banks. It is supported/developed by ConsenSys – a Brooklyn-based startup</a:t>
            </a:r>
            <a:br>
              <a:rPr lang="en-US" sz="1400"/>
            </a:br>
            <a:r>
              <a:rPr lang="en-US" sz="1400"/>
              <a:t> - </a:t>
            </a:r>
            <a:r>
              <a:rPr lang="en-US" sz="1400">
                <a:hlinkClick r:id="rId3"/>
              </a:rPr>
              <a:t>https://github.com/ConsenSys/quorum</a:t>
            </a:r>
            <a:r>
              <a:rPr lang="en-US" sz="1400"/>
              <a:t> - </a:t>
            </a:r>
          </a:p>
        </p:txBody>
      </p:sp>
      <p:sp>
        <p:nvSpPr>
          <p:cNvPr id="3" name="TextBox 2">
            <a:extLst>
              <a:ext uri="{FF2B5EF4-FFF2-40B4-BE49-F238E27FC236}">
                <a16:creationId xmlns:a16="http://schemas.microsoft.com/office/drawing/2014/main" id="{D41CAD06-0583-CE43-A214-7471907494F3}"/>
              </a:ext>
            </a:extLst>
          </p:cNvPr>
          <p:cNvSpPr txBox="1"/>
          <p:nvPr/>
        </p:nvSpPr>
        <p:spPr>
          <a:xfrm>
            <a:off x="149355" y="3478171"/>
            <a:ext cx="4397830" cy="1231106"/>
          </a:xfrm>
          <a:prstGeom prst="rect">
            <a:avLst/>
          </a:prstGeom>
          <a:solidFill>
            <a:schemeClr val="accent4">
              <a:lumMod val="20000"/>
              <a:lumOff val="80000"/>
            </a:schemeClr>
          </a:solidFill>
        </p:spPr>
        <p:txBody>
          <a:bodyPr wrap="square" rtlCol="0">
            <a:spAutoFit/>
          </a:bodyPr>
          <a:lstStyle/>
          <a:p>
            <a:r>
              <a:rPr lang="en-US" b="1">
                <a:solidFill>
                  <a:srgbClr val="FF0000"/>
                </a:solidFill>
              </a:rPr>
              <a:t>Amazon Web Services (AWS) </a:t>
            </a:r>
          </a:p>
          <a:p>
            <a:r>
              <a:rPr lang="en-US" sz="1400"/>
              <a:t>AWS provides </a:t>
            </a:r>
            <a:r>
              <a:rPr lang="en-US" sz="1400" b="1">
                <a:solidFill>
                  <a:srgbClr val="FF0000"/>
                </a:solidFill>
              </a:rPr>
              <a:t>Ethereum</a:t>
            </a:r>
            <a:r>
              <a:rPr lang="en-US" sz="1400"/>
              <a:t> on Amazon Managed Blockchain. AWS customers can easily provision Ethereum nodes in minutes and connect to the public Ethereum main network and test networks such as Rinkeby and Ropsten.</a:t>
            </a:r>
          </a:p>
        </p:txBody>
      </p:sp>
      <p:cxnSp>
        <p:nvCxnSpPr>
          <p:cNvPr id="4" name="Straight Connector 3">
            <a:extLst>
              <a:ext uri="{FF2B5EF4-FFF2-40B4-BE49-F238E27FC236}">
                <a16:creationId xmlns:a16="http://schemas.microsoft.com/office/drawing/2014/main" id="{BA9B8A84-68D6-7E56-31E9-526BA798E455}"/>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649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1AFD4-B8E8-B24C-BB1E-76A45062DFC8}"/>
              </a:ext>
            </a:extLst>
          </p:cNvPr>
          <p:cNvSpPr txBox="1"/>
          <p:nvPr/>
        </p:nvSpPr>
        <p:spPr>
          <a:xfrm>
            <a:off x="0" y="0"/>
            <a:ext cx="2916820" cy="523220"/>
          </a:xfrm>
          <a:prstGeom prst="rect">
            <a:avLst/>
          </a:prstGeom>
          <a:noFill/>
        </p:spPr>
        <p:txBody>
          <a:bodyPr wrap="square" rtlCol="0">
            <a:spAutoFit/>
          </a:bodyPr>
          <a:lstStyle/>
          <a:p>
            <a:r>
              <a:rPr lang="en-US" sz="2800" b="1"/>
              <a:t>Links, Resources</a:t>
            </a:r>
          </a:p>
        </p:txBody>
      </p:sp>
      <p:sp>
        <p:nvSpPr>
          <p:cNvPr id="3" name="TextBox 2">
            <a:extLst>
              <a:ext uri="{FF2B5EF4-FFF2-40B4-BE49-F238E27FC236}">
                <a16:creationId xmlns:a16="http://schemas.microsoft.com/office/drawing/2014/main" id="{CF044A3F-5025-A84B-8E6B-BC1DB5201355}"/>
              </a:ext>
            </a:extLst>
          </p:cNvPr>
          <p:cNvSpPr txBox="1"/>
          <p:nvPr/>
        </p:nvSpPr>
        <p:spPr>
          <a:xfrm>
            <a:off x="80184" y="523220"/>
            <a:ext cx="4456253" cy="4616648"/>
          </a:xfrm>
          <a:prstGeom prst="rect">
            <a:avLst/>
          </a:prstGeom>
          <a:noFill/>
        </p:spPr>
        <p:txBody>
          <a:bodyPr wrap="square" rtlCol="0">
            <a:spAutoFit/>
          </a:bodyPr>
          <a:lstStyle/>
          <a:p>
            <a:pPr marL="285750" indent="-285750">
              <a:buFont typeface="Arial" panose="020B0604020202020204" pitchFamily="34" charset="0"/>
              <a:buChar char="•"/>
            </a:pPr>
            <a:r>
              <a:rPr lang="en-US" sz="1400"/>
              <a:t>Three main generations of blockchain technologies</a:t>
            </a:r>
            <a:br>
              <a:rPr lang="en-US" sz="1400"/>
            </a:br>
            <a:r>
              <a:rPr lang="en-US" sz="1400"/>
              <a:t> - </a:t>
            </a:r>
            <a:r>
              <a:rPr lang="en-US" sz="1400">
                <a:hlinkClick r:id="rId2"/>
              </a:rPr>
              <a:t>https://www.investopedia.com/tech/blockchain-technologys-three-generations/</a:t>
            </a:r>
            <a:r>
              <a:rPr lang="en-US" sz="1400"/>
              <a:t> - </a:t>
            </a:r>
          </a:p>
          <a:p>
            <a:pPr marL="285750" indent="-285750">
              <a:buFont typeface="Arial" panose="020B0604020202020204" pitchFamily="34" charset="0"/>
              <a:buChar char="•"/>
            </a:pPr>
            <a:r>
              <a:rPr lang="en-US" sz="1400"/>
              <a:t>But how does bitcoin actually work? ( youtube channel "3Blue1Brown" )</a:t>
            </a:r>
            <a:br>
              <a:rPr lang="en-US" sz="1400"/>
            </a:br>
            <a:r>
              <a:rPr lang="en-US" sz="1400"/>
              <a:t> - </a:t>
            </a:r>
            <a:r>
              <a:rPr lang="en-US" sz="1400">
                <a:hlinkClick r:id="rId3"/>
              </a:rPr>
              <a:t>https://www.youtube.com/watch?v=bBC-nXj3Ng4</a:t>
            </a:r>
            <a:r>
              <a:rPr lang="en-US" sz="1400"/>
              <a:t> – </a:t>
            </a:r>
          </a:p>
          <a:p>
            <a:pPr marL="285750" indent="-285750">
              <a:buFont typeface="Arial" panose="020B0604020202020204" pitchFamily="34" charset="0"/>
              <a:buChar char="•"/>
            </a:pPr>
            <a:r>
              <a:rPr lang="en-US" sz="1400"/>
              <a:t>Bitcoin Cash, Bitcoin SV </a:t>
            </a:r>
            <a:br>
              <a:rPr lang="en-US" sz="1400"/>
            </a:br>
            <a:r>
              <a:rPr lang="en-US" sz="1400"/>
              <a:t>- </a:t>
            </a:r>
            <a:r>
              <a:rPr lang="en-US" sz="1400">
                <a:hlinkClick r:id="rId4"/>
              </a:rPr>
              <a:t>https://en.wikipedia.org/wiki/Bitcoin_Cash</a:t>
            </a:r>
            <a:endParaRPr lang="en-US" sz="1400"/>
          </a:p>
          <a:p>
            <a:pPr marL="285750" indent="-285750">
              <a:buFont typeface="Arial" panose="020B0604020202020204" pitchFamily="34" charset="0"/>
              <a:buChar char="•"/>
            </a:pPr>
            <a:r>
              <a:rPr lang="en-US" sz="1400"/>
              <a:t>Roger Ver - </a:t>
            </a:r>
            <a:r>
              <a:rPr lang="en-US" sz="1400">
                <a:hlinkClick r:id="rId5"/>
              </a:rPr>
              <a:t>https://en.wikipedia.org/wiki/Roger_Ver</a:t>
            </a:r>
            <a:endParaRPr lang="en-US" sz="1400"/>
          </a:p>
          <a:p>
            <a:pPr marL="285750" indent="-285750">
              <a:buFont typeface="Arial" panose="020B0604020202020204" pitchFamily="34" charset="0"/>
              <a:buChar char="•"/>
            </a:pPr>
            <a:r>
              <a:rPr lang="en-US" sz="1400"/>
              <a:t>Cayman Islands and taxes, Binance</a:t>
            </a:r>
            <a:br>
              <a:rPr lang="en-US" sz="1400"/>
            </a:br>
            <a:r>
              <a:rPr lang="en-US" sz="1400"/>
              <a:t> - </a:t>
            </a:r>
            <a:r>
              <a:rPr lang="en-US" sz="1400">
                <a:hlinkClick r:id="rId6"/>
              </a:rPr>
              <a:t>https://en.wikipedia.org/wiki/Binance</a:t>
            </a:r>
            <a:r>
              <a:rPr lang="en-US" sz="1400"/>
              <a:t> – </a:t>
            </a:r>
            <a:br>
              <a:rPr lang="en-US" sz="1400"/>
            </a:br>
            <a:r>
              <a:rPr lang="en-US" sz="1400"/>
              <a:t> - </a:t>
            </a:r>
            <a:r>
              <a:rPr lang="en-US" sz="1400">
                <a:hlinkClick r:id="rId7"/>
              </a:rPr>
              <a:t>https://decrypt.co/19204/top-7-crypto-companies-based-in-tax-havens</a:t>
            </a:r>
            <a:r>
              <a:rPr lang="en-US" sz="1400"/>
              <a:t> – </a:t>
            </a:r>
          </a:p>
          <a:p>
            <a:pPr marL="285750" indent="-285750">
              <a:buFont typeface="Arial" panose="020B0604020202020204" pitchFamily="34" charset="0"/>
              <a:buChar char="•"/>
            </a:pPr>
            <a:r>
              <a:rPr lang="en-US" sz="1400"/>
              <a:t>The CHEAPEST Way to Buy Crypto. Period.</a:t>
            </a:r>
            <a:br>
              <a:rPr lang="en-US" sz="1400"/>
            </a:br>
            <a:r>
              <a:rPr lang="en-US" sz="1400"/>
              <a:t> - </a:t>
            </a:r>
            <a:r>
              <a:rPr lang="en-US" sz="1400">
                <a:hlinkClick r:id="rId8"/>
              </a:rPr>
              <a:t>https://www.youtube.com/watch?v=D11waRlecrg</a:t>
            </a:r>
            <a:r>
              <a:rPr lang="en-US" sz="1400"/>
              <a:t> – </a:t>
            </a:r>
          </a:p>
          <a:p>
            <a:pPr marL="285750" indent="-285750">
              <a:buFont typeface="Arial" panose="020B0604020202020204" pitchFamily="34" charset="0"/>
              <a:buChar char="•"/>
            </a:pPr>
            <a:r>
              <a:rPr lang="en-US" sz="1400"/>
              <a:t>Cardano -  public open-source decentralized blockchain platform, internal cryptocurrency called "Ada". founded in 2015 by Charles Hoskinson - </a:t>
            </a:r>
            <a:r>
              <a:rPr lang="en-US" sz="1400">
                <a:hlinkClick r:id="rId9"/>
              </a:rPr>
              <a:t>https://en.wikipedia.org/wiki/Cardano_(blockchain_platform)</a:t>
            </a:r>
            <a:endParaRPr lang="en-US" sz="1400"/>
          </a:p>
          <a:p>
            <a:endParaRPr lang="en-US" sz="1400"/>
          </a:p>
        </p:txBody>
      </p:sp>
      <p:sp>
        <p:nvSpPr>
          <p:cNvPr id="4" name="TextBox 3">
            <a:extLst>
              <a:ext uri="{FF2B5EF4-FFF2-40B4-BE49-F238E27FC236}">
                <a16:creationId xmlns:a16="http://schemas.microsoft.com/office/drawing/2014/main" id="{310F67E2-62AD-2840-A253-59F15C256B9B}"/>
              </a:ext>
            </a:extLst>
          </p:cNvPr>
          <p:cNvSpPr txBox="1"/>
          <p:nvPr/>
        </p:nvSpPr>
        <p:spPr>
          <a:xfrm>
            <a:off x="4703682" y="540425"/>
            <a:ext cx="4035668" cy="2246769"/>
          </a:xfrm>
          <a:prstGeom prst="rect">
            <a:avLst/>
          </a:prstGeom>
          <a:noFill/>
        </p:spPr>
        <p:txBody>
          <a:bodyPr wrap="square" rtlCol="0">
            <a:spAutoFit/>
          </a:bodyPr>
          <a:lstStyle/>
          <a:p>
            <a:pPr marL="285750" indent="-285750">
              <a:buFont typeface="Arial" panose="020B0604020202020204" pitchFamily="34" charset="0"/>
              <a:buChar char="•"/>
            </a:pPr>
            <a:r>
              <a:rPr lang="en-US" sz="1400" b="1">
                <a:solidFill>
                  <a:srgbClr val="FF0000"/>
                </a:solidFill>
              </a:rPr>
              <a:t>Yield farming</a:t>
            </a:r>
            <a:r>
              <a:rPr lang="en-US" sz="1400"/>
              <a:t> = lending or staking cryptocurrency in exchange for interest and other rewards. Yield farmers measure their returns in terms of annual percentage yields (APY). While potentially profitable, yield farming is also incredibly risky.</a:t>
            </a:r>
          </a:p>
          <a:p>
            <a:pPr marL="285750" indent="-285750">
              <a:buFont typeface="Arial" panose="020B0604020202020204" pitchFamily="34" charset="0"/>
              <a:buChar char="•"/>
            </a:pPr>
            <a:r>
              <a:rPr lang="en-US" sz="1400" b="1">
                <a:solidFill>
                  <a:srgbClr val="FF0000"/>
                </a:solidFill>
              </a:rPr>
              <a:t>Crypto Mortgage</a:t>
            </a:r>
            <a:r>
              <a:rPr lang="en-US" sz="1400"/>
              <a:t> - </a:t>
            </a:r>
            <a:r>
              <a:rPr lang="en-US" sz="1400">
                <a:hlinkClick r:id="rId10"/>
              </a:rPr>
              <a:t>https://www.prnewswire.com/news-releases/milo-launches-first-us-crypto-mortgage-301462342.html</a:t>
            </a:r>
            <a:endParaRPr lang="en-US" sz="1400"/>
          </a:p>
          <a:p>
            <a:pPr marL="285750" indent="-285750">
              <a:buFont typeface="Arial" panose="020B0604020202020204" pitchFamily="34" charset="0"/>
              <a:buChar char="•"/>
            </a:pPr>
            <a:r>
              <a:rPr lang="en-US" sz="1400"/>
              <a:t>. . .</a:t>
            </a:r>
          </a:p>
        </p:txBody>
      </p:sp>
      <p:cxnSp>
        <p:nvCxnSpPr>
          <p:cNvPr id="5" name="Straight Connector 4">
            <a:extLst>
              <a:ext uri="{FF2B5EF4-FFF2-40B4-BE49-F238E27FC236}">
                <a16:creationId xmlns:a16="http://schemas.microsoft.com/office/drawing/2014/main" id="{8C71A1E0-0D60-BE31-1CE1-25881DC53975}"/>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208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6A095-569E-E043-AB2D-C1D82E5A218A}"/>
              </a:ext>
            </a:extLst>
          </p:cNvPr>
          <p:cNvSpPr txBox="1"/>
          <p:nvPr/>
        </p:nvSpPr>
        <p:spPr>
          <a:xfrm>
            <a:off x="0" y="0"/>
            <a:ext cx="2154264" cy="523220"/>
          </a:xfrm>
          <a:prstGeom prst="rect">
            <a:avLst/>
          </a:prstGeom>
          <a:noFill/>
        </p:spPr>
        <p:txBody>
          <a:bodyPr wrap="square" rtlCol="0">
            <a:spAutoFit/>
          </a:bodyPr>
          <a:lstStyle/>
          <a:p>
            <a:r>
              <a:rPr lang="en-US" sz="2800" b="1"/>
              <a:t>More Links</a:t>
            </a:r>
          </a:p>
        </p:txBody>
      </p:sp>
      <p:sp>
        <p:nvSpPr>
          <p:cNvPr id="3" name="TextBox 2">
            <a:extLst>
              <a:ext uri="{FF2B5EF4-FFF2-40B4-BE49-F238E27FC236}">
                <a16:creationId xmlns:a16="http://schemas.microsoft.com/office/drawing/2014/main" id="{471EA28D-2DE0-E44E-A055-5D1CE6F859F3}"/>
              </a:ext>
            </a:extLst>
          </p:cNvPr>
          <p:cNvSpPr txBox="1"/>
          <p:nvPr/>
        </p:nvSpPr>
        <p:spPr>
          <a:xfrm>
            <a:off x="100739" y="523220"/>
            <a:ext cx="8981268" cy="4154984"/>
          </a:xfrm>
          <a:prstGeom prst="rect">
            <a:avLst/>
          </a:prstGeom>
          <a:noFill/>
        </p:spPr>
        <p:txBody>
          <a:bodyPr wrap="square" rtlCol="0">
            <a:spAutoFit/>
          </a:bodyPr>
          <a:lstStyle/>
          <a:p>
            <a:pPr marL="171450" indent="-171450">
              <a:buFont typeface="Arial" panose="020B0604020202020204" pitchFamily="34" charset="0"/>
              <a:buChar char="•"/>
            </a:pPr>
            <a:r>
              <a:rPr lang="en-US" sz="800"/>
              <a:t>Melania Trump – NFT - </a:t>
            </a:r>
            <a:r>
              <a:rPr lang="en-US" sz="800">
                <a:hlinkClick r:id="rId2"/>
              </a:rPr>
              <a:t>https://blockchain.news/news/former-us-presidents-wife-melania-trump-releases-the-first-nftpriced-at-1-sol</a:t>
            </a:r>
            <a:endParaRPr lang="en-US" sz="800"/>
          </a:p>
          <a:p>
            <a:pPr marL="171450" indent="-171450">
              <a:buFont typeface="Arial" panose="020B0604020202020204" pitchFamily="34" charset="0"/>
              <a:buChar char="•"/>
            </a:pPr>
            <a:r>
              <a:rPr lang="en-US" sz="800"/>
              <a:t>Blockchain explorer - </a:t>
            </a:r>
            <a:r>
              <a:rPr lang="en-US" sz="800">
                <a:hlinkClick r:id="rId3"/>
              </a:rPr>
              <a:t>https://www.blockchain.com/explorer</a:t>
            </a:r>
            <a:endParaRPr lang="en-US" sz="800"/>
          </a:p>
          <a:p>
            <a:pPr marL="171450" indent="-171450">
              <a:buFont typeface="Arial" panose="020B0604020202020204" pitchFamily="34" charset="0"/>
              <a:buChar char="•"/>
            </a:pPr>
            <a:r>
              <a:rPr lang="en-US" sz="800"/>
              <a:t>Cryptopedia - </a:t>
            </a:r>
            <a:r>
              <a:rPr lang="en-US" sz="800">
                <a:hlinkClick r:id="rId4"/>
              </a:rPr>
              <a:t>https://www.gemini.com/cryptopedia</a:t>
            </a:r>
            <a:endParaRPr lang="en-US" sz="800"/>
          </a:p>
          <a:p>
            <a:pPr marL="171450" indent="-171450">
              <a:buFont typeface="Arial" panose="020B0604020202020204" pitchFamily="34" charset="0"/>
              <a:buChar char="•"/>
            </a:pPr>
            <a:r>
              <a:rPr lang="en-US" sz="800"/>
              <a:t>Book: "Platform Revolution: Blockchain Technology as the Operating System of the Digital Age" - </a:t>
            </a:r>
            <a:r>
              <a:rPr lang="en-US" sz="800">
                <a:hlinkClick r:id="rId5"/>
              </a:rPr>
              <a:t>https://www.amazon.com/gp/product/1988025737/</a:t>
            </a:r>
            <a:endParaRPr lang="en-US" sz="800"/>
          </a:p>
          <a:p>
            <a:pPr marL="171450" indent="-171450">
              <a:buFont typeface="Arial" panose="020B0604020202020204" pitchFamily="34" charset="0"/>
              <a:buChar char="•"/>
            </a:pPr>
            <a:r>
              <a:rPr lang="en-US" sz="800"/>
              <a:t>Fed Digital Currency Report - </a:t>
            </a:r>
            <a:r>
              <a:rPr lang="en-US" sz="800">
                <a:hlinkClick r:id="rId6"/>
              </a:rPr>
              <a:t>https://time.com/nextadvisor/investing/cryptocurrency/expert-reaction-to-fed-digital-currency-report/amp/</a:t>
            </a:r>
            <a:endParaRPr lang="en-US" sz="800"/>
          </a:p>
          <a:p>
            <a:pPr marL="171450" indent="-171450">
              <a:buFont typeface="Arial" panose="020B0604020202020204" pitchFamily="34" charset="0"/>
              <a:buChar char="•"/>
            </a:pPr>
            <a:r>
              <a:rPr lang="en-US" sz="800"/>
              <a:t>DeFi Decoded - Why fortunes are made in bear markets - 40min video - </a:t>
            </a:r>
            <a:r>
              <a:rPr lang="en-US" sz="800">
                <a:hlinkClick r:id="rId7"/>
              </a:rPr>
              <a:t>https://youtu.be/joy4-QbG0Rw</a:t>
            </a:r>
            <a:endParaRPr lang="en-US" sz="800"/>
          </a:p>
          <a:p>
            <a:pPr marL="171450" indent="-171450">
              <a:buFont typeface="Arial" panose="020B0604020202020204" pitchFamily="34" charset="0"/>
              <a:buChar char="•"/>
            </a:pPr>
            <a:r>
              <a:rPr lang="en-US" sz="800"/>
              <a:t>Wharton Accepts Cryptos as Tuition Fees for Blockchain Courses - </a:t>
            </a:r>
            <a:r>
              <a:rPr lang="en-US" sz="800">
                <a:hlinkClick r:id="rId8"/>
              </a:rPr>
              <a:t>https://blockchain-news.cdn.ampproject.org/c/s/blockchain.news/postamp?id=wharton-accepts-cryptos-as-tuition-for-blockchain-courses</a:t>
            </a:r>
            <a:endParaRPr lang="en-US" sz="800"/>
          </a:p>
          <a:p>
            <a:pPr marL="171450" indent="-171450">
              <a:buFont typeface="Arial" panose="020B0604020202020204" pitchFamily="34" charset="0"/>
              <a:buChar char="•"/>
            </a:pPr>
            <a:r>
              <a:rPr lang="en-US" sz="800"/>
              <a:t>3 Ways NFT Gaming Is Building New Wealth Opportunities - </a:t>
            </a:r>
            <a:r>
              <a:rPr lang="en-US" sz="800">
                <a:hlinkClick r:id="rId9"/>
              </a:rPr>
              <a:t>http://entm.ag/Q1CCQp?fbclid=IwAR0vyM7BHpG6gEk_3y0codMBlgtOB-C_YhJLXGtkILiPSkYJHoqIAE4gdcM</a:t>
            </a:r>
            <a:endParaRPr lang="en-US" sz="800"/>
          </a:p>
          <a:p>
            <a:pPr marL="171450" indent="-171450">
              <a:buFont typeface="Arial" panose="020B0604020202020204" pitchFamily="34" charset="0"/>
              <a:buChar char="•"/>
            </a:pPr>
            <a:r>
              <a:rPr lang="en-US" sz="800"/>
              <a:t> Inidia - tax on crypto in 2022 - </a:t>
            </a:r>
            <a:r>
              <a:rPr lang="en-US" sz="800">
                <a:hlinkClick r:id="rId10"/>
              </a:rPr>
              <a:t>https://www.bloomberg.com/news/articles/2022-02-01/india-to-launch-central-bank-digital-currency-next-fiscal-year</a:t>
            </a:r>
            <a:endParaRPr lang="en-US" sz="800"/>
          </a:p>
          <a:p>
            <a:pPr marL="171450" indent="-171450">
              <a:buFont typeface="Arial" panose="020B0604020202020204" pitchFamily="34" charset="0"/>
              <a:buChar char="•"/>
            </a:pPr>
            <a:r>
              <a:rPr lang="en-US" sz="800"/>
              <a:t>Laws for stablecoins - </a:t>
            </a:r>
            <a:r>
              <a:rPr lang="en-US" sz="800">
                <a:hlinkClick r:id="rId11"/>
              </a:rPr>
              <a:t>https://www.americanbanker.com/news/democrats-circulate-bill-to-rein-in-stablecoins</a:t>
            </a:r>
            <a:endParaRPr lang="en-US" sz="800"/>
          </a:p>
          <a:p>
            <a:pPr marL="171450" indent="-171450">
              <a:buFont typeface="Arial" panose="020B0604020202020204" pitchFamily="34" charset="0"/>
              <a:buChar char="•"/>
            </a:pPr>
            <a:r>
              <a:rPr lang="en-US" sz="800"/>
              <a:t>Stablecoin - </a:t>
            </a:r>
            <a:r>
              <a:rPr lang="en-US" sz="800">
                <a:hlinkClick r:id="rId12"/>
              </a:rPr>
              <a:t>https://www.linkedin.com/posts/theblockchainforum_stablecoin-regulatory-update-feb-2022-activity-6895248259149893632-9Og3</a:t>
            </a:r>
            <a:endParaRPr lang="en-US" sz="800"/>
          </a:p>
          <a:p>
            <a:pPr marL="171450" indent="-171450">
              <a:buFont typeface="Arial" panose="020B0604020202020204" pitchFamily="34" charset="0"/>
              <a:buChar char="•"/>
            </a:pPr>
            <a:r>
              <a:rPr lang="en-US" sz="800"/>
              <a:t>Blockchain glossary for accountants - </a:t>
            </a:r>
            <a:r>
              <a:rPr lang="en-US" sz="800">
                <a:hlinkClick r:id="rId13"/>
              </a:rPr>
              <a:t>https://jofacc.libsyn.com/a-blockchain-glossary-the-cpa-firm-of-the-future-and-excel-malware</a:t>
            </a:r>
            <a:endParaRPr lang="en-US" sz="800"/>
          </a:p>
          <a:p>
            <a:pPr marL="171450" indent="-171450">
              <a:buFont typeface="Arial" panose="020B0604020202020204" pitchFamily="34" charset="0"/>
              <a:buChar char="•"/>
            </a:pPr>
            <a:r>
              <a:rPr lang="en-US" sz="800"/>
              <a:t>Feds &amp; Digital Currency - </a:t>
            </a:r>
            <a:r>
              <a:rPr lang="en-US" sz="800">
                <a:hlinkClick r:id="rId14"/>
              </a:rPr>
              <a:t>https://news.mit.edu/2022/digital-currency-fed-boston-0203</a:t>
            </a:r>
            <a:endParaRPr lang="en-US" sz="800"/>
          </a:p>
          <a:p>
            <a:pPr marL="171450" indent="-171450">
              <a:buFont typeface="Arial" panose="020B0604020202020204" pitchFamily="34" charset="0"/>
              <a:buChar char="•"/>
            </a:pPr>
            <a:r>
              <a:rPr lang="en-US" sz="800"/>
              <a:t>KPMG is a global network of professional firms providing Audit, Tax and Advisory services - </a:t>
            </a:r>
            <a:r>
              <a:rPr lang="en-US" sz="800">
                <a:hlinkClick r:id="rId15"/>
              </a:rPr>
              <a:t>https://www-marketwatch-com.cdn.ampproject.org/c/s/www.marketwatch.com/amp/story/crypto-is-volatile-but-kpmg-canada-just-added-bitcoin-and-ether-to-its-balance-sheet-heres-why-11644270913</a:t>
            </a:r>
            <a:endParaRPr lang="en-US" sz="800"/>
          </a:p>
          <a:p>
            <a:pPr marL="171450" indent="-171450">
              <a:buFont typeface="Arial" panose="020B0604020202020204" pitchFamily="34" charset="0"/>
              <a:buChar char="•"/>
            </a:pPr>
            <a:r>
              <a:rPr lang="en-US" sz="800"/>
              <a:t>Cryptocurrency, Blockchain - IRS forms &amp; how to file - </a:t>
            </a:r>
            <a:r>
              <a:rPr lang="en-US" sz="800">
                <a:hlinkClick r:id="rId16"/>
              </a:rPr>
              <a:t>https://open.spotify.com/episode/4BA08KV2257tlygMglcqyc</a:t>
            </a:r>
            <a:endParaRPr lang="en-US" sz="800"/>
          </a:p>
          <a:p>
            <a:pPr marL="171450" indent="-171450">
              <a:buFont typeface="Arial" panose="020B0604020202020204" pitchFamily="34" charset="0"/>
              <a:buChar char="•"/>
            </a:pPr>
            <a:r>
              <a:rPr lang="en-US" sz="800"/>
              <a:t>Google &amp; Crypto - </a:t>
            </a:r>
            <a:r>
              <a:rPr lang="en-US" sz="800">
                <a:hlinkClick r:id="rId17"/>
              </a:rPr>
              <a:t>https://sg.finance.yahoo.com/news/google-blockchain-crypto-ecosystem-sundar-pichai-nfts-000111560.html</a:t>
            </a:r>
            <a:endParaRPr lang="en-US" sz="800"/>
          </a:p>
          <a:p>
            <a:pPr marL="171450" indent="-171450">
              <a:buFont typeface="Arial" panose="020B0604020202020204" pitchFamily="34" charset="0"/>
              <a:buChar char="•"/>
            </a:pPr>
            <a:r>
              <a:rPr lang="en-US" sz="800"/>
              <a:t>PayPal &amp; Crypto - </a:t>
            </a:r>
            <a:r>
              <a:rPr lang="en-US" sz="800">
                <a:hlinkClick r:id="rId18"/>
              </a:rPr>
              <a:t>https://blockchain-news.cdn.ampproject.org/c/s/blockchain.news/postamp?id=paypal-establishes-advisory-committeefocusing-on-crypto-affairs</a:t>
            </a:r>
            <a:endParaRPr lang="en-US" sz="800"/>
          </a:p>
          <a:p>
            <a:pPr marL="171450" indent="-171450">
              <a:buFont typeface="Arial" panose="020B0604020202020204" pitchFamily="34" charset="0"/>
              <a:buChar char="•"/>
            </a:pPr>
            <a:r>
              <a:rPr lang="en-US" sz="800"/>
              <a:t>Apple and crypto payments - </a:t>
            </a:r>
            <a:r>
              <a:rPr lang="en-US" sz="800">
                <a:hlinkClick r:id="rId19"/>
              </a:rPr>
              <a:t>https://finance-yahoo-com.cdn.ampproject.org/c/s/finance.yahoo.com/amphtml/news/apple-enable-crypto-payments-tap-150300322.html</a:t>
            </a:r>
            <a:endParaRPr lang="en-US" sz="800"/>
          </a:p>
          <a:p>
            <a:pPr marL="171450" indent="-171450">
              <a:buFont typeface="Arial" panose="020B0604020202020204" pitchFamily="34" charset="0"/>
              <a:buChar char="•"/>
            </a:pPr>
            <a:r>
              <a:rPr lang="en-US" sz="800"/>
              <a:t>Coinbase - Earn crypto while learning about crypto - </a:t>
            </a:r>
            <a:r>
              <a:rPr lang="en-US" sz="800">
                <a:hlinkClick r:id="rId20"/>
              </a:rPr>
              <a:t>https://www.coinbase.com/earn</a:t>
            </a:r>
            <a:endParaRPr lang="en-US" sz="800"/>
          </a:p>
          <a:p>
            <a:pPr marL="171450" indent="-171450">
              <a:buFont typeface="Arial" panose="020B0604020202020204" pitchFamily="34" charset="0"/>
              <a:buChar char="•"/>
            </a:pPr>
            <a:r>
              <a:rPr lang="en-US" sz="800"/>
              <a:t>Coinbase - Get paid in crypto with zero fees, get your paycheck deposited into Coinbase - </a:t>
            </a:r>
            <a:r>
              <a:rPr lang="en-US" sz="800">
                <a:hlinkClick r:id="rId21"/>
              </a:rPr>
              <a:t>https://www.coinbase.com/direct-deposit</a:t>
            </a:r>
            <a:endParaRPr lang="en-US" sz="800"/>
          </a:p>
          <a:p>
            <a:pPr marL="171450" indent="-171450">
              <a:buFont typeface="Arial" panose="020B0604020202020204" pitchFamily="34" charset="0"/>
              <a:buChar char="•"/>
            </a:pPr>
            <a:r>
              <a:rPr lang="en-US" sz="800"/>
              <a:t>Ukraine Legalizes Bitcoin amid Intensified Tension with Russia - </a:t>
            </a:r>
            <a:r>
              <a:rPr lang="en-US" sz="800">
                <a:hlinkClick r:id="rId22"/>
              </a:rPr>
              <a:t>https://blockchain-news.cdn.ampproject.org/c/s/blockchain.news/postamp?id=ukraine-legalizes-bitcoin-amid-intensified-tension-with-russia</a:t>
            </a:r>
            <a:endParaRPr lang="en-US" sz="800"/>
          </a:p>
          <a:p>
            <a:pPr marL="171450" indent="-171450">
              <a:buFont typeface="Arial" panose="020B0604020202020204" pitchFamily="34" charset="0"/>
              <a:buChar char="•"/>
            </a:pPr>
            <a:r>
              <a:rPr lang="en-US" sz="800"/>
              <a:t>Fed Designs Digital Dollar That Handles 1.7 Million Transactions Per Second - </a:t>
            </a:r>
            <a:r>
              <a:rPr lang="en-US" sz="800">
                <a:hlinkClick r:id="rId23"/>
              </a:rPr>
              <a:t>https://www-forbes-com.cdn.ampproject.org/c/s/www.forbes.com/sites/jasonbrett/2022/02/07/fed-designs-digital-dollar-that-handles-17-million-transactions-per-second/amp/</a:t>
            </a:r>
            <a:endParaRPr lang="en-US" sz="800"/>
          </a:p>
          <a:p>
            <a:pPr marL="171450" indent="-171450">
              <a:buFont typeface="Arial" panose="020B0604020202020204" pitchFamily="34" charset="0"/>
              <a:buChar char="•"/>
            </a:pPr>
            <a:r>
              <a:rPr lang="en-US" sz="800"/>
              <a:t>BNB Chain - </a:t>
            </a:r>
            <a:r>
              <a:rPr lang="en-US" sz="800">
                <a:hlinkClick r:id="rId24"/>
              </a:rPr>
              <a:t>https://www.binance.com/en/blog/ecosystem/introducing-bnb-chain-the-evolution-of-binance-smart-chain-421499824684903436</a:t>
            </a:r>
            <a:endParaRPr lang="en-US" sz="800"/>
          </a:p>
          <a:p>
            <a:pPr marL="171450" indent="-171450">
              <a:buFont typeface="Arial" panose="020B0604020202020204" pitchFamily="34" charset="0"/>
              <a:buChar char="•"/>
            </a:pPr>
            <a:r>
              <a:rPr lang="en-US" sz="800"/>
              <a:t>Salesforce - NFT cloud service - </a:t>
            </a:r>
            <a:r>
              <a:rPr lang="en-US" sz="800">
                <a:hlinkClick r:id="rId25"/>
              </a:rPr>
              <a:t>https://www-cnbc-com.cdn.ampproject.org/c/s/www.cnbc.com/amp/2022/02/09/salesforce-tells-employees-its-working-on-nft-cloud-service.html</a:t>
            </a:r>
            <a:endParaRPr lang="en-US" sz="800"/>
          </a:p>
          <a:p>
            <a:pPr marL="171450" indent="-171450">
              <a:buFont typeface="Arial" panose="020B0604020202020204" pitchFamily="34" charset="0"/>
              <a:buChar char="•"/>
            </a:pPr>
            <a:r>
              <a:rPr lang="en-US" sz="800"/>
              <a:t>JPMorgan - Quantum Key Distribution (QKD) secure network - </a:t>
            </a:r>
            <a:r>
              <a:rPr lang="en-US" sz="800">
                <a:hlinkClick r:id="rId26"/>
              </a:rPr>
              <a:t>https://www-pymnts-com.cdn.ampproject.org/c/s/www.pymnts.com/blockchain/2022/jpmorgan-announces-viable-quantum-secure-blockchain-network/amp/</a:t>
            </a:r>
            <a:endParaRPr lang="en-US" sz="800"/>
          </a:p>
          <a:p>
            <a:pPr marL="171450" indent="-171450">
              <a:buFont typeface="Arial" panose="020B0604020202020204" pitchFamily="34" charset="0"/>
              <a:buChar char="•"/>
            </a:pPr>
            <a:r>
              <a:rPr lang="en-US" sz="800"/>
              <a:t>Paris Hilton on Tonight Show - NFTs - </a:t>
            </a:r>
            <a:r>
              <a:rPr lang="en-US" sz="800">
                <a:hlinkClick r:id="rId27"/>
              </a:rPr>
              <a:t>https://www.youtube.com/watch?v=5zi12wrh5So</a:t>
            </a:r>
            <a:endParaRPr lang="en-US" sz="800"/>
          </a:p>
          <a:p>
            <a:pPr marL="171450" indent="-171450">
              <a:buFont typeface="Arial" panose="020B0604020202020204" pitchFamily="34" charset="0"/>
              <a:buChar char="•"/>
            </a:pPr>
            <a:r>
              <a:rPr lang="en-US" sz="800"/>
              <a:t>Proof-of-Stake - Cardano, Solana, Algorand, Ethereum - </a:t>
            </a:r>
            <a:r>
              <a:rPr lang="en-US" sz="800">
                <a:hlinkClick r:id="rId28"/>
              </a:rPr>
              <a:t>https://www.technologyreview.com/2022/02/23/1044960/proof-of-stake-cryptocurrency/</a:t>
            </a:r>
            <a:endParaRPr lang="en-US" sz="800"/>
          </a:p>
          <a:p>
            <a:pPr marL="171450" indent="-171450">
              <a:buFont typeface="Arial" panose="020B0604020202020204" pitchFamily="34" charset="0"/>
              <a:buChar char="•"/>
            </a:pPr>
            <a:r>
              <a:rPr lang="en-US" sz="800"/>
              <a:t>What's on Tap? - Putin - and Crypto - </a:t>
            </a:r>
            <a:r>
              <a:rPr lang="en-US" sz="800">
                <a:hlinkClick r:id="rId29"/>
              </a:rPr>
              <a:t>https://youtu.be/a0ryBK2UgTQ</a:t>
            </a:r>
            <a:endParaRPr lang="en-US" sz="800"/>
          </a:p>
          <a:p>
            <a:pPr marL="171450" indent="-171450">
              <a:buFont typeface="Arial" panose="020B0604020202020204" pitchFamily="34" charset="0"/>
              <a:buChar char="•"/>
            </a:pPr>
            <a:r>
              <a:rPr lang="en-US" sz="800"/>
              <a:t>It's all about crypto and Blockchain - </a:t>
            </a:r>
            <a:r>
              <a:rPr lang="en-US" sz="800">
                <a:hlinkClick r:id="rId30"/>
              </a:rPr>
              <a:t>https://www.inaa.org/accounting-industry-trends-for-2022/</a:t>
            </a:r>
            <a:endParaRPr lang="en-US" sz="800"/>
          </a:p>
          <a:p>
            <a:pPr marL="171450" indent="-171450">
              <a:buFont typeface="Arial" panose="020B0604020202020204" pitchFamily="34" charset="0"/>
              <a:buChar char="•"/>
            </a:pPr>
            <a:r>
              <a:rPr lang="en-US" sz="800"/>
              <a:t>Good Glossary - </a:t>
            </a:r>
            <a:r>
              <a:rPr lang="en-US" sz="800">
                <a:hlinkClick r:id="rId31"/>
              </a:rPr>
              <a:t>https://data-flair.training/blogs/distributed-ledger-technology/</a:t>
            </a:r>
            <a:endParaRPr lang="en-US" sz="800"/>
          </a:p>
        </p:txBody>
      </p:sp>
      <p:cxnSp>
        <p:nvCxnSpPr>
          <p:cNvPr id="4" name="Straight Connector 3">
            <a:extLst>
              <a:ext uri="{FF2B5EF4-FFF2-40B4-BE49-F238E27FC236}">
                <a16:creationId xmlns:a16="http://schemas.microsoft.com/office/drawing/2014/main" id="{75BC32A9-2FED-4B38-B1A3-2698A40FF97A}"/>
              </a:ext>
            </a:extLst>
          </p:cNvPr>
          <p:cNvCxnSpPr>
            <a:cxnSpLocks/>
          </p:cNvCxnSpPr>
          <p:nvPr/>
        </p:nvCxnSpPr>
        <p:spPr>
          <a:xfrm>
            <a:off x="26026" y="5092708"/>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11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34544-6C8A-A048-9BF5-9E4C85E004E4}"/>
              </a:ext>
            </a:extLst>
          </p:cNvPr>
          <p:cNvSpPr txBox="1"/>
          <p:nvPr/>
        </p:nvSpPr>
        <p:spPr>
          <a:xfrm>
            <a:off x="0" y="8537"/>
            <a:ext cx="4447309" cy="523220"/>
          </a:xfrm>
          <a:prstGeom prst="rect">
            <a:avLst/>
          </a:prstGeom>
          <a:noFill/>
        </p:spPr>
        <p:txBody>
          <a:bodyPr wrap="square" rtlCol="0">
            <a:spAutoFit/>
          </a:bodyPr>
          <a:lstStyle/>
          <a:p>
            <a:r>
              <a:rPr lang="en-US" sz="2800" b="1"/>
              <a:t>China - Digital Yuan</a:t>
            </a:r>
          </a:p>
        </p:txBody>
      </p:sp>
      <p:pic>
        <p:nvPicPr>
          <p:cNvPr id="3" name="Picture 2">
            <a:extLst>
              <a:ext uri="{FF2B5EF4-FFF2-40B4-BE49-F238E27FC236}">
                <a16:creationId xmlns:a16="http://schemas.microsoft.com/office/drawing/2014/main" id="{3DAE901A-A4DF-2243-9D52-87CAFCF103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10763" y="82428"/>
            <a:ext cx="1398732" cy="1406936"/>
          </a:xfrm>
          <a:prstGeom prst="rect">
            <a:avLst/>
          </a:prstGeom>
        </p:spPr>
      </p:pic>
      <p:sp>
        <p:nvSpPr>
          <p:cNvPr id="6" name="TextBox 5">
            <a:extLst>
              <a:ext uri="{FF2B5EF4-FFF2-40B4-BE49-F238E27FC236}">
                <a16:creationId xmlns:a16="http://schemas.microsoft.com/office/drawing/2014/main" id="{30179E3E-7787-AC46-91B6-6D6DCC1D18DB}"/>
              </a:ext>
            </a:extLst>
          </p:cNvPr>
          <p:cNvSpPr txBox="1"/>
          <p:nvPr/>
        </p:nvSpPr>
        <p:spPr>
          <a:xfrm>
            <a:off x="0" y="605648"/>
            <a:ext cx="5606473" cy="2462213"/>
          </a:xfrm>
          <a:prstGeom prst="rect">
            <a:avLst/>
          </a:prstGeom>
          <a:noFill/>
        </p:spPr>
        <p:txBody>
          <a:bodyPr wrap="square" rtlCol="0">
            <a:spAutoFit/>
          </a:bodyPr>
          <a:lstStyle/>
          <a:p>
            <a:r>
              <a:rPr lang="en-US" sz="1400"/>
              <a:t>China has released the new </a:t>
            </a:r>
            <a:r>
              <a:rPr lang="en-US" sz="1400" b="1">
                <a:solidFill>
                  <a:srgbClr val="00B050"/>
                </a:solidFill>
              </a:rPr>
              <a:t>digital yuan</a:t>
            </a:r>
            <a:r>
              <a:rPr lang="en-US" sz="1400"/>
              <a:t> app , </a:t>
            </a:r>
            <a:r>
              <a:rPr lang="en-US" sz="1400" b="1">
                <a:solidFill>
                  <a:srgbClr val="00B050"/>
                </a:solidFill>
              </a:rPr>
              <a:t>e-CNY</a:t>
            </a:r>
            <a:r>
              <a:rPr lang="en-US" sz="1400"/>
              <a:t>, for iOS and Android.</a:t>
            </a:r>
          </a:p>
          <a:p>
            <a:endParaRPr lang="en-US" sz="1400"/>
          </a:p>
          <a:p>
            <a:pPr marL="285750" indent="-285750">
              <a:buFont typeface="Arial" panose="020B0604020202020204" pitchFamily="34" charset="0"/>
              <a:buChar char="•"/>
            </a:pPr>
            <a:r>
              <a:rPr lang="en-US" sz="1400" b="1">
                <a:solidFill>
                  <a:srgbClr val="00B050"/>
                </a:solidFill>
              </a:rPr>
              <a:t>It is NOT a decentralized cryptocurrency</a:t>
            </a:r>
          </a:p>
          <a:p>
            <a:pPr marL="285750" indent="-285750">
              <a:buFont typeface="Arial" panose="020B0604020202020204" pitchFamily="34" charset="0"/>
              <a:buChar char="•"/>
            </a:pPr>
            <a:r>
              <a:rPr lang="en-US" sz="1400"/>
              <a:t>It does NOT operate on a blockchain</a:t>
            </a:r>
          </a:p>
          <a:p>
            <a:pPr marL="285750" indent="-285750">
              <a:buFont typeface="Arial" panose="020B0604020202020204" pitchFamily="34" charset="0"/>
              <a:buChar char="•"/>
            </a:pPr>
            <a:r>
              <a:rPr lang="en-US" sz="1400"/>
              <a:t>It is controlled and issued by the China's central bank – PBOC (The People’s Bank of China). It was developed since 2014</a:t>
            </a:r>
          </a:p>
          <a:p>
            <a:pPr marL="285750" indent="-285750">
              <a:buFont typeface="Arial" panose="020B0604020202020204" pitchFamily="34" charset="0"/>
              <a:buChar char="•"/>
            </a:pPr>
            <a:r>
              <a:rPr lang="en-US" sz="1400"/>
              <a:t>It is designed to replace the cash and coins already in circulation</a:t>
            </a:r>
          </a:p>
          <a:p>
            <a:pPr marL="285750" indent="-285750">
              <a:buFont typeface="Arial" panose="020B0604020202020204" pitchFamily="34" charset="0"/>
              <a:buChar char="•"/>
            </a:pPr>
            <a:r>
              <a:rPr lang="en-US" sz="1400"/>
              <a:t>China is pushing for broader use of its digital currency</a:t>
            </a:r>
          </a:p>
          <a:p>
            <a:pPr marL="285750" indent="-285750">
              <a:buFont typeface="Arial" panose="020B0604020202020204" pitchFamily="34" charset="0"/>
              <a:buChar char="•"/>
            </a:pPr>
            <a:r>
              <a:rPr lang="en-US" sz="1400"/>
              <a:t>China is way ahead of its global peers. The </a:t>
            </a:r>
            <a:r>
              <a:rPr lang="en-US" sz="1400" b="1">
                <a:solidFill>
                  <a:srgbClr val="FF0000"/>
                </a:solidFill>
              </a:rPr>
              <a:t>US Federal Reserve</a:t>
            </a:r>
            <a:r>
              <a:rPr lang="en-US" sz="1400"/>
              <a:t> is only discussing the idea of issuing a U.S. digital currency similar to China's </a:t>
            </a:r>
            <a:r>
              <a:rPr lang="en-US" sz="1400" b="1">
                <a:solidFill>
                  <a:srgbClr val="00B050"/>
                </a:solidFill>
              </a:rPr>
              <a:t>CBDC (Central Bank Digital Currency)</a:t>
            </a:r>
            <a:endParaRPr lang="en-US" sz="1400"/>
          </a:p>
        </p:txBody>
      </p:sp>
      <p:sp>
        <p:nvSpPr>
          <p:cNvPr id="4" name="TextBox 3">
            <a:extLst>
              <a:ext uri="{FF2B5EF4-FFF2-40B4-BE49-F238E27FC236}">
                <a16:creationId xmlns:a16="http://schemas.microsoft.com/office/drawing/2014/main" id="{02657203-E831-164E-9B26-466908605FE8}"/>
              </a:ext>
            </a:extLst>
          </p:cNvPr>
          <p:cNvSpPr txBox="1"/>
          <p:nvPr/>
        </p:nvSpPr>
        <p:spPr>
          <a:xfrm>
            <a:off x="0" y="3367010"/>
            <a:ext cx="4616140" cy="1384995"/>
          </a:xfrm>
          <a:prstGeom prst="rect">
            <a:avLst/>
          </a:prstGeom>
          <a:noFill/>
        </p:spPr>
        <p:txBody>
          <a:bodyPr wrap="square" rtlCol="0">
            <a:spAutoFit/>
          </a:bodyPr>
          <a:lstStyle/>
          <a:p>
            <a:r>
              <a:rPr lang="en-US" sz="1400" b="1">
                <a:solidFill>
                  <a:srgbClr val="0070C0"/>
                </a:solidFill>
              </a:rPr>
              <a:t>The two dominant payment systems in China are:</a:t>
            </a:r>
          </a:p>
          <a:p>
            <a:endParaRPr lang="en-US" sz="1400"/>
          </a:p>
          <a:p>
            <a:pPr marL="285750" indent="-285750">
              <a:buFont typeface="Arial" panose="020B0604020202020204" pitchFamily="34" charset="0"/>
              <a:buChar char="•"/>
            </a:pPr>
            <a:r>
              <a:rPr lang="en-US" sz="1400" b="1">
                <a:solidFill>
                  <a:srgbClr val="0070C0"/>
                </a:solidFill>
              </a:rPr>
              <a:t>Tencent’s WeChat Pay</a:t>
            </a:r>
            <a:r>
              <a:rPr lang="en-US" sz="1400"/>
              <a:t> anounced support of digital yuan </a:t>
            </a:r>
            <a:br>
              <a:rPr lang="en-US" sz="1400"/>
            </a:br>
            <a:r>
              <a:rPr lang="en-US" sz="1400"/>
              <a:t>for its morethan a Billion WeChat users</a:t>
            </a:r>
            <a:br>
              <a:rPr lang="en-US" sz="1400"/>
            </a:br>
            <a:endParaRPr lang="en-US" sz="1400"/>
          </a:p>
          <a:p>
            <a:pPr marL="285750" indent="-285750">
              <a:buFont typeface="Arial" panose="020B0604020202020204" pitchFamily="34" charset="0"/>
              <a:buChar char="•"/>
            </a:pPr>
            <a:r>
              <a:rPr lang="en-US" sz="1400" b="1">
                <a:solidFill>
                  <a:srgbClr val="0070C0"/>
                </a:solidFill>
              </a:rPr>
              <a:t>Alipay (Alibaba)</a:t>
            </a:r>
            <a:r>
              <a:rPr lang="en-US" sz="1400"/>
              <a:t> is also a partner for the digital yuan.</a:t>
            </a:r>
          </a:p>
        </p:txBody>
      </p:sp>
      <p:pic>
        <p:nvPicPr>
          <p:cNvPr id="5" name="Picture 4">
            <a:extLst>
              <a:ext uri="{FF2B5EF4-FFF2-40B4-BE49-F238E27FC236}">
                <a16:creationId xmlns:a16="http://schemas.microsoft.com/office/drawing/2014/main" id="{057BE6E0-FE9D-4A4D-92AA-5F468171BD7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50659" y="3316893"/>
            <a:ext cx="3060079" cy="494723"/>
          </a:xfrm>
          <a:prstGeom prst="rect">
            <a:avLst/>
          </a:prstGeom>
        </p:spPr>
      </p:pic>
      <p:pic>
        <p:nvPicPr>
          <p:cNvPr id="7" name="Picture 6">
            <a:extLst>
              <a:ext uri="{FF2B5EF4-FFF2-40B4-BE49-F238E27FC236}">
                <a16:creationId xmlns:a16="http://schemas.microsoft.com/office/drawing/2014/main" id="{081416CD-5F74-8A4C-8F14-190BE89163C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50659" y="4234915"/>
            <a:ext cx="3158836" cy="826157"/>
          </a:xfrm>
          <a:prstGeom prst="rect">
            <a:avLst/>
          </a:prstGeom>
        </p:spPr>
      </p:pic>
      <p:sp>
        <p:nvSpPr>
          <p:cNvPr id="8" name="Right Arrow 7">
            <a:extLst>
              <a:ext uri="{FF2B5EF4-FFF2-40B4-BE49-F238E27FC236}">
                <a16:creationId xmlns:a16="http://schemas.microsoft.com/office/drawing/2014/main" id="{AA7885A0-ECA5-E944-9009-D5D70EA7842C}"/>
              </a:ext>
            </a:extLst>
          </p:cNvPr>
          <p:cNvSpPr/>
          <p:nvPr/>
        </p:nvSpPr>
        <p:spPr>
          <a:xfrm rot="20295765">
            <a:off x="4785655" y="3701081"/>
            <a:ext cx="647272" cy="247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AE073C9-6602-8646-AF9F-A4C80E7DE87A}"/>
              </a:ext>
            </a:extLst>
          </p:cNvPr>
          <p:cNvSpPr/>
          <p:nvPr/>
        </p:nvSpPr>
        <p:spPr>
          <a:xfrm rot="753303">
            <a:off x="4792336" y="4394680"/>
            <a:ext cx="647272" cy="247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6C2A6D68-F94B-0812-B39A-E762BFC35A1B}"/>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54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6ABBB-1249-514C-9F9A-BDAD74A8825A}"/>
              </a:ext>
            </a:extLst>
          </p:cNvPr>
          <p:cNvSpPr txBox="1"/>
          <p:nvPr/>
        </p:nvSpPr>
        <p:spPr>
          <a:xfrm>
            <a:off x="1659274" y="2393878"/>
            <a:ext cx="5825447" cy="2462213"/>
          </a:xfrm>
          <a:prstGeom prst="rect">
            <a:avLst/>
          </a:prstGeom>
          <a:noFill/>
        </p:spPr>
        <p:txBody>
          <a:bodyPr wrap="square" rtlCol="0">
            <a:spAutoFit/>
          </a:bodyPr>
          <a:lstStyle/>
          <a:p>
            <a:r>
              <a:rPr lang="en-US" sz="1400"/>
              <a:t>If you can’t beat them, copy them. Some central banks have decided to create crypto competitors that they control. The value of this </a:t>
            </a:r>
            <a:r>
              <a:rPr lang="en-US" sz="1400" b="1">
                <a:solidFill>
                  <a:srgbClr val="0070C0"/>
                </a:solidFill>
              </a:rPr>
              <a:t>CBDC</a:t>
            </a:r>
            <a:r>
              <a:rPr lang="en-US" sz="1400"/>
              <a:t> (</a:t>
            </a:r>
            <a:r>
              <a:rPr lang="en-US" sz="1400">
                <a:solidFill>
                  <a:srgbClr val="0070C0"/>
                </a:solidFill>
              </a:rPr>
              <a:t>Central Bank-controlled Digital Currency</a:t>
            </a:r>
            <a:r>
              <a:rPr lang="en-US" sz="1400"/>
              <a:t>) mirrors the price of its physical equivalent.</a:t>
            </a:r>
          </a:p>
          <a:p>
            <a:endParaRPr lang="en-US" sz="1400"/>
          </a:p>
          <a:p>
            <a:r>
              <a:rPr lang="en-US" sz="1400" b="1">
                <a:solidFill>
                  <a:srgbClr val="0070C0"/>
                </a:solidFill>
              </a:rPr>
              <a:t>CBDC</a:t>
            </a:r>
            <a:r>
              <a:rPr lang="en-US" sz="1400"/>
              <a:t> is not similar to cryptocurrencies like Bitcoin and Ethereum, which are distributed (not centrally-controlled) and whose values aren’t pegged to any fiat currency (thus can swing wildly).</a:t>
            </a:r>
          </a:p>
          <a:p>
            <a:endParaRPr lang="en-US" sz="1400"/>
          </a:p>
          <a:p>
            <a:r>
              <a:rPr lang="en-US" sz="1400"/>
              <a:t>Benefits of </a:t>
            </a:r>
            <a:r>
              <a:rPr lang="en-US" sz="1400" b="1">
                <a:solidFill>
                  <a:srgbClr val="0070C0"/>
                </a:solidFill>
              </a:rPr>
              <a:t>CBDCs</a:t>
            </a:r>
            <a:r>
              <a:rPr lang="en-US" sz="1400"/>
              <a:t> could include letting people without bank accounts use digital payments, and giving central banks a lower-cost alternative to cash for providing a national payment method.</a:t>
            </a:r>
          </a:p>
        </p:txBody>
      </p:sp>
      <p:sp>
        <p:nvSpPr>
          <p:cNvPr id="3" name="TextBox 2">
            <a:extLst>
              <a:ext uri="{FF2B5EF4-FFF2-40B4-BE49-F238E27FC236}">
                <a16:creationId xmlns:a16="http://schemas.microsoft.com/office/drawing/2014/main" id="{F62EB1F4-F598-AB40-9F4D-1814DDBA6D78}"/>
              </a:ext>
            </a:extLst>
          </p:cNvPr>
          <p:cNvSpPr txBox="1"/>
          <p:nvPr/>
        </p:nvSpPr>
        <p:spPr>
          <a:xfrm>
            <a:off x="1130156" y="533988"/>
            <a:ext cx="6883685" cy="1661993"/>
          </a:xfrm>
          <a:prstGeom prst="rect">
            <a:avLst/>
          </a:prstGeom>
          <a:noFill/>
        </p:spPr>
        <p:txBody>
          <a:bodyPr wrap="square" rtlCol="0">
            <a:spAutoFit/>
          </a:bodyPr>
          <a:lstStyle/>
          <a:p>
            <a:pPr algn="ctr"/>
            <a:r>
              <a:rPr lang="en-US" sz="2800" b="1">
                <a:solidFill>
                  <a:srgbClr val="0070C0"/>
                </a:solidFill>
              </a:rPr>
              <a:t>Central banks strike back against crypto </a:t>
            </a:r>
          </a:p>
          <a:p>
            <a:pPr algn="ctr"/>
            <a:r>
              <a:rPr lang="en-US" sz="2800" b="1">
                <a:solidFill>
                  <a:srgbClr val="0070C0"/>
                </a:solidFill>
              </a:rPr>
              <a:t>with their own digital currencies. </a:t>
            </a:r>
          </a:p>
          <a:p>
            <a:pPr algn="ctr"/>
            <a:endParaRPr lang="en-US" sz="1400" b="1">
              <a:solidFill>
                <a:srgbClr val="0070C0"/>
              </a:solidFill>
            </a:endParaRPr>
          </a:p>
          <a:p>
            <a:pPr algn="ctr"/>
            <a:r>
              <a:rPr lang="en-US" sz="1400" b="1">
                <a:solidFill>
                  <a:srgbClr val="0070C0"/>
                </a:solidFill>
              </a:rPr>
              <a:t>Almost 100 countries are actively investigating launching their own digital currency, according to the IMF (Inernational Monetary Fund).</a:t>
            </a:r>
            <a:r>
              <a:rPr lang="en-US" b="1">
                <a:solidFill>
                  <a:srgbClr val="0070C0"/>
                </a:solidFill>
              </a:rPr>
              <a:t> </a:t>
            </a:r>
          </a:p>
        </p:txBody>
      </p:sp>
      <p:cxnSp>
        <p:nvCxnSpPr>
          <p:cNvPr id="4" name="Straight Connector 3">
            <a:extLst>
              <a:ext uri="{FF2B5EF4-FFF2-40B4-BE49-F238E27FC236}">
                <a16:creationId xmlns:a16="http://schemas.microsoft.com/office/drawing/2014/main" id="{1C5976FA-42CF-E22F-708E-980E05DC7147}"/>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44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3D87BD-C14A-3A4D-A044-E5329030425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79862" y="352927"/>
            <a:ext cx="6984275" cy="3587931"/>
          </a:xfrm>
          <a:prstGeom prst="rect">
            <a:avLst/>
          </a:prstGeom>
        </p:spPr>
      </p:pic>
      <p:sp>
        <p:nvSpPr>
          <p:cNvPr id="2" name="TextBox 1">
            <a:extLst>
              <a:ext uri="{FF2B5EF4-FFF2-40B4-BE49-F238E27FC236}">
                <a16:creationId xmlns:a16="http://schemas.microsoft.com/office/drawing/2014/main" id="{4132E91D-102B-2A43-9D6E-A98BE1264CEF}"/>
              </a:ext>
            </a:extLst>
          </p:cNvPr>
          <p:cNvSpPr txBox="1"/>
          <p:nvPr/>
        </p:nvSpPr>
        <p:spPr>
          <a:xfrm>
            <a:off x="1179094" y="4032985"/>
            <a:ext cx="6785810" cy="707886"/>
          </a:xfrm>
          <a:prstGeom prst="rect">
            <a:avLst/>
          </a:prstGeom>
          <a:noFill/>
        </p:spPr>
        <p:txBody>
          <a:bodyPr wrap="square" rtlCol="0">
            <a:spAutoFit/>
          </a:bodyPr>
          <a:lstStyle/>
          <a:p>
            <a:r>
              <a:rPr lang="en-US" sz="1400"/>
              <a:t>When USA Government will get into Crypto?</a:t>
            </a:r>
          </a:p>
          <a:p>
            <a:r>
              <a:rPr lang="en-US" sz="1400"/>
              <a:t>As of 2022, there are only discussions of launching a "Digital Dollar" in the USA:  </a:t>
            </a:r>
            <a:r>
              <a:rPr lang="en-US" sz="1200">
                <a:hlinkClick r:id="rId3"/>
              </a:rPr>
              <a:t>https://www.investopedia.com/fed-to-release-paper-exploring-launch-of-digital-dollar-5204490</a:t>
            </a:r>
            <a:endParaRPr lang="en-US" sz="1200"/>
          </a:p>
        </p:txBody>
      </p:sp>
      <p:cxnSp>
        <p:nvCxnSpPr>
          <p:cNvPr id="4" name="Straight Connector 3">
            <a:extLst>
              <a:ext uri="{FF2B5EF4-FFF2-40B4-BE49-F238E27FC236}">
                <a16:creationId xmlns:a16="http://schemas.microsoft.com/office/drawing/2014/main" id="{BE784B65-209B-E562-91B2-4A75C52056FB}"/>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810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7" name="Google Shape;57;p13"/>
          <p:cNvSpPr txBox="1"/>
          <p:nvPr/>
        </p:nvSpPr>
        <p:spPr>
          <a:xfrm>
            <a:off x="1895029" y="205119"/>
            <a:ext cx="5533383" cy="523220"/>
          </a:xfrm>
          <a:prstGeom prst="rect">
            <a:avLst/>
          </a:prstGeom>
          <a:solidFill>
            <a:schemeClr val="accent2">
              <a:lumMod val="20000"/>
              <a:lumOff val="80000"/>
            </a:schemeClr>
          </a:solidFill>
          <a:ln>
            <a:noFill/>
          </a:ln>
        </p:spPr>
        <p:txBody>
          <a:bodyPr spcFirstLastPara="1" wrap="square" lIns="91425" tIns="45720" rIns="91425" bIns="45720" anchor="t" anchorCtr="0">
            <a:spAutoFit/>
          </a:bodyPr>
          <a:lstStyle>
            <a:defPPr marR="0" lvl="0" algn="l" rtl="0">
              <a:lnSpc>
                <a:spcPct val="100000"/>
              </a:lnSpc>
              <a:spcBef>
                <a:spcPts val="0"/>
              </a:spcBef>
              <a:spcAft>
                <a:spcPts val="0"/>
              </a:spcAft>
              <a:defRPr/>
            </a:defPPr>
            <a:lvl1pPr marL="0" indent="0">
              <a:buNone/>
              <a:defRPr>
                <a:latin typeface="Calibri" panose="020F0502020204030204" pitchFamily="34" charset="0"/>
                <a:cs typeface="Calibri" panose="020F0502020204030204" pitchFamily="34" charset="0"/>
              </a:defRPr>
            </a:lvl1pPr>
          </a:lstStyle>
          <a:p>
            <a:r>
              <a:rPr lang="en" sz="1400"/>
              <a:t>As of the end of 2021 there are approx 8,000 crypto-currencies</a:t>
            </a:r>
          </a:p>
          <a:p>
            <a:r>
              <a:rPr lang="en" sz="1400"/>
              <a:t>- </a:t>
            </a:r>
            <a:r>
              <a:rPr lang="en" sz="1400">
                <a:hlinkClick r:id="rId3"/>
              </a:rPr>
              <a:t>https://coinmarketcap.com</a:t>
            </a:r>
            <a:endParaRPr sz="1400"/>
          </a:p>
        </p:txBody>
      </p:sp>
      <p:pic>
        <p:nvPicPr>
          <p:cNvPr id="4" name="Picture 3">
            <a:extLst>
              <a:ext uri="{FF2B5EF4-FFF2-40B4-BE49-F238E27FC236}">
                <a16:creationId xmlns:a16="http://schemas.microsoft.com/office/drawing/2014/main" id="{4D0F6A2D-274E-F848-8FA2-1DCB1B3803D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241" y="1001486"/>
            <a:ext cx="7266444" cy="4015272"/>
          </a:xfrm>
          <a:prstGeom prst="rect">
            <a:avLst/>
          </a:prstGeom>
        </p:spPr>
      </p:pic>
      <p:cxnSp>
        <p:nvCxnSpPr>
          <p:cNvPr id="2" name="Straight Connector 1">
            <a:extLst>
              <a:ext uri="{FF2B5EF4-FFF2-40B4-BE49-F238E27FC236}">
                <a16:creationId xmlns:a16="http://schemas.microsoft.com/office/drawing/2014/main" id="{E729CAC6-A1F5-9590-A035-F34ECAA8598B}"/>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35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43C78C-E47E-FE49-ADA4-3AB00A43EE05}"/>
              </a:ext>
            </a:extLst>
          </p:cNvPr>
          <p:cNvGraphicFramePr>
            <a:graphicFrameLocks noGrp="1"/>
          </p:cNvGraphicFramePr>
          <p:nvPr>
            <p:extLst>
              <p:ext uri="{D42A27DB-BD31-4B8C-83A1-F6EECF244321}">
                <p14:modId xmlns:p14="http://schemas.microsoft.com/office/powerpoint/2010/main" val="415868842"/>
              </p:ext>
            </p:extLst>
          </p:nvPr>
        </p:nvGraphicFramePr>
        <p:xfrm>
          <a:off x="2165441" y="481692"/>
          <a:ext cx="3841003" cy="4358640"/>
        </p:xfrm>
        <a:graphic>
          <a:graphicData uri="http://schemas.openxmlformats.org/drawingml/2006/table">
            <a:tbl>
              <a:tblPr>
                <a:tableStyleId>{5C22544A-7EE6-4342-B048-85BDC9FD1C3A}</a:tableStyleId>
              </a:tblPr>
              <a:tblGrid>
                <a:gridCol w="395578">
                  <a:extLst>
                    <a:ext uri="{9D8B030D-6E8A-4147-A177-3AD203B41FA5}">
                      <a16:colId xmlns:a16="http://schemas.microsoft.com/office/drawing/2014/main" val="133801215"/>
                    </a:ext>
                  </a:extLst>
                </a:gridCol>
                <a:gridCol w="2003676">
                  <a:extLst>
                    <a:ext uri="{9D8B030D-6E8A-4147-A177-3AD203B41FA5}">
                      <a16:colId xmlns:a16="http://schemas.microsoft.com/office/drawing/2014/main" val="580456670"/>
                    </a:ext>
                  </a:extLst>
                </a:gridCol>
                <a:gridCol w="1441749">
                  <a:extLst>
                    <a:ext uri="{9D8B030D-6E8A-4147-A177-3AD203B41FA5}">
                      <a16:colId xmlns:a16="http://schemas.microsoft.com/office/drawing/2014/main" val="1296990096"/>
                    </a:ext>
                  </a:extLst>
                </a:gridCol>
              </a:tblGrid>
              <a:tr h="125474">
                <a:tc>
                  <a:txBody>
                    <a:bodyPr/>
                    <a:lstStyle/>
                    <a:p>
                      <a:pPr algn="l" fontAlgn="b"/>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Name</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Market Cap</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2567918649"/>
                  </a:ext>
                </a:extLst>
              </a:tr>
              <a:tr h="125474">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BTC = Bitcoin</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$761,038,243,091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3242018652"/>
                  </a:ext>
                </a:extLst>
              </a:tr>
              <a:tr h="125474">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b="1" u="none" strike="noStrike">
                          <a:solidFill>
                            <a:srgbClr val="00B050"/>
                          </a:solidFill>
                          <a:effectLst/>
                        </a:rPr>
                        <a:t>ETH = Ethereum</a:t>
                      </a:r>
                      <a:endParaRPr lang="en-US" sz="1100" b="1" i="0" u="none" strike="noStrike">
                        <a:solidFill>
                          <a:srgbClr val="00B05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$334,141,565,566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1533104469"/>
                  </a:ext>
                </a:extLst>
              </a:tr>
              <a:tr h="125474">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USDT = Tether</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$78,738,030,288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619540471"/>
                  </a:ext>
                </a:extLst>
              </a:tr>
              <a:tr h="125474">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BNB = BNB</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$65,864,119,793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1126226664"/>
                  </a:ext>
                </a:extLst>
              </a:tr>
              <a:tr h="125474">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USDC = USD Coin</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$52,494,970,088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1322323256"/>
                  </a:ext>
                </a:extLst>
              </a:tr>
              <a:tr h="125474">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XRP = XRP</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$36,922,069,357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702933748"/>
                  </a:ext>
                </a:extLst>
              </a:tr>
              <a:tr h="125474">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b="1" u="none" strike="noStrike">
                          <a:solidFill>
                            <a:srgbClr val="00B050"/>
                          </a:solidFill>
                          <a:effectLst/>
                        </a:rPr>
                        <a:t>ADA = Cardano</a:t>
                      </a:r>
                      <a:endParaRPr lang="en-US" sz="1100" b="1" i="0" u="none" strike="noStrike">
                        <a:solidFill>
                          <a:srgbClr val="00B05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$33,850,389,831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2755552029"/>
                  </a:ext>
                </a:extLst>
              </a:tr>
              <a:tr h="125474">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b="1" u="none" strike="noStrike">
                          <a:solidFill>
                            <a:srgbClr val="00B050"/>
                          </a:solidFill>
                          <a:effectLst/>
                        </a:rPr>
                        <a:t>SOL = Solana</a:t>
                      </a:r>
                      <a:endParaRPr lang="en-US" sz="1100" b="1" i="0" u="none" strike="noStrike">
                        <a:solidFill>
                          <a:srgbClr val="00B05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$28,991,691,641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1284258748"/>
                  </a:ext>
                </a:extLst>
              </a:tr>
              <a:tr h="125474">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AVAX = Avalanche</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$20,896,330,175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1145328840"/>
                  </a:ext>
                </a:extLst>
              </a:tr>
              <a:tr h="125474">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LUNA = Terra</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$19,861,982,821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801151604"/>
                  </a:ext>
                </a:extLst>
              </a:tr>
              <a:tr h="125474">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DOGE = Dogecoin</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$18,447,068,758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876974439"/>
                  </a:ext>
                </a:extLst>
              </a:tr>
              <a:tr h="125474">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BUSD = Binance USD</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$18,185,409,339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3486194243"/>
                  </a:ext>
                </a:extLst>
              </a:tr>
              <a:tr h="125474">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DOT = Polkadot</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$17,719,838,307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868002401"/>
                  </a:ext>
                </a:extLst>
              </a:tr>
              <a:tr h="125474">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SHIB = Shiba Inu</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$15,511,500,430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1903791329"/>
                  </a:ext>
                </a:extLst>
              </a:tr>
              <a:tr h="125474">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MATIC = Polygon</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$12,169,172,624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1096776558"/>
                  </a:ext>
                </a:extLst>
              </a:tr>
              <a:tr h="125474">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UST = TerraUSD</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$11,947,612,991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97406974"/>
                  </a:ext>
                </a:extLst>
              </a:tr>
              <a:tr h="125474">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CRO = Crypto.com Coin</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$11,053,395,927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180747928"/>
                  </a:ext>
                </a:extLst>
              </a:tr>
              <a:tr h="125474">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WBTC = Wrapped Bitcoin</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$10,533,626,439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3468831822"/>
                  </a:ext>
                </a:extLst>
              </a:tr>
              <a:tr h="125474">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DAI = Dai</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$10,197,240,111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3845091030"/>
                  </a:ext>
                </a:extLst>
              </a:tr>
              <a:tr h="125474">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LTC = Litecoin</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$8,130,543,341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3551689180"/>
                  </a:ext>
                </a:extLst>
              </a:tr>
              <a:tr h="125474">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ATOM = Cosmos</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$7,833,196,168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1158305410"/>
                  </a:ext>
                </a:extLst>
              </a:tr>
              <a:tr h="125474">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LINK = Chainlink</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$7,161,689,625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2259649321"/>
                  </a:ext>
                </a:extLst>
              </a:tr>
              <a:tr h="125474">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NEAR = NEAR Protocol</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$6,574,018,803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3109825471"/>
                  </a:ext>
                </a:extLst>
              </a:tr>
              <a:tr h="125474">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UNI = Uniswap</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$6,496,617,082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3628115632"/>
                  </a:ext>
                </a:extLst>
              </a:tr>
              <a:tr h="125474">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l" fontAlgn="b"/>
                      <a:r>
                        <a:rPr lang="en-US" sz="1100" u="none" strike="noStrike">
                          <a:effectLst/>
                        </a:rPr>
                        <a:t>TRX = TRON</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tc>
                  <a:txBody>
                    <a:bodyPr/>
                    <a:lstStyle/>
                    <a:p>
                      <a:pPr algn="r" fontAlgn="b"/>
                      <a:r>
                        <a:rPr lang="en-US" sz="1100" u="none" strike="noStrike">
                          <a:effectLst/>
                        </a:rPr>
                        <a:t>$6,423,796,753 </a:t>
                      </a:r>
                      <a:endParaRPr lang="en-US" sz="1100" b="0" i="0" u="none" strike="noStrike">
                        <a:solidFill>
                          <a:srgbClr val="000000"/>
                        </a:solidFill>
                        <a:effectLst/>
                        <a:latin typeface="Calibri" panose="020F0502020204030204" pitchFamily="34" charset="0"/>
                      </a:endParaRPr>
                    </a:p>
                  </a:txBody>
                  <a:tcPr marL="9144" marR="9144" marT="0" marB="0" anchor="b">
                    <a:solidFill>
                      <a:schemeClr val="accent4">
                        <a:lumMod val="20000"/>
                        <a:lumOff val="80000"/>
                      </a:schemeClr>
                    </a:solidFill>
                  </a:tcPr>
                </a:tc>
                <a:extLst>
                  <a:ext uri="{0D108BD9-81ED-4DB2-BD59-A6C34878D82A}">
                    <a16:rowId xmlns:a16="http://schemas.microsoft.com/office/drawing/2014/main" val="733833729"/>
                  </a:ext>
                </a:extLst>
              </a:tr>
            </a:tbl>
          </a:graphicData>
        </a:graphic>
      </p:graphicFrame>
      <p:sp>
        <p:nvSpPr>
          <p:cNvPr id="3" name="TextBox 2">
            <a:extLst>
              <a:ext uri="{FF2B5EF4-FFF2-40B4-BE49-F238E27FC236}">
                <a16:creationId xmlns:a16="http://schemas.microsoft.com/office/drawing/2014/main" id="{A3F3BFE6-00AA-2A4E-8E44-D166E094108D}"/>
              </a:ext>
            </a:extLst>
          </p:cNvPr>
          <p:cNvSpPr txBox="1"/>
          <p:nvPr/>
        </p:nvSpPr>
        <p:spPr>
          <a:xfrm>
            <a:off x="0" y="54"/>
            <a:ext cx="5051834" cy="369332"/>
          </a:xfrm>
          <a:prstGeom prst="rect">
            <a:avLst/>
          </a:prstGeom>
          <a:noFill/>
        </p:spPr>
        <p:txBody>
          <a:bodyPr wrap="square" rtlCol="0">
            <a:spAutoFit/>
          </a:bodyPr>
          <a:lstStyle/>
          <a:p>
            <a:r>
              <a:rPr lang="en-US" b="1"/>
              <a:t>Top 25 Cryptocurrencies as of mid-February, 2022</a:t>
            </a:r>
          </a:p>
        </p:txBody>
      </p:sp>
      <p:cxnSp>
        <p:nvCxnSpPr>
          <p:cNvPr id="4" name="Straight Connector 3">
            <a:extLst>
              <a:ext uri="{FF2B5EF4-FFF2-40B4-BE49-F238E27FC236}">
                <a16:creationId xmlns:a16="http://schemas.microsoft.com/office/drawing/2014/main" id="{FDE96797-C291-2ED2-AE58-9274CB04F5B0}"/>
              </a:ext>
            </a:extLst>
          </p:cNvPr>
          <p:cNvCxnSpPr>
            <a:cxnSpLocks/>
          </p:cNvCxnSpPr>
          <p:nvPr/>
        </p:nvCxnSpPr>
        <p:spPr>
          <a:xfrm>
            <a:off x="26026" y="5086082"/>
            <a:ext cx="907159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631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1625</TotalTime>
  <Words>7413</Words>
  <Application>Microsoft Macintosh PowerPoint</Application>
  <PresentationFormat>On-screen Show (16:9)</PresentationFormat>
  <Paragraphs>713</Paragraphs>
  <Slides>47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Helvetica</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130</cp:revision>
  <dcterms:modified xsi:type="dcterms:W3CDTF">2022-07-23T17:15:26Z</dcterms:modified>
</cp:coreProperties>
</file>