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61"/>
    <p:restoredTop sz="94694"/>
  </p:normalViewPr>
  <p:slideViewPr>
    <p:cSldViewPr snapToGrid="0">
      <p:cViewPr varScale="1">
        <p:scale>
          <a:sx n="161" d="100"/>
          <a:sy n="161" d="100"/>
        </p:scale>
        <p:origin x="1456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87481b3d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87481b3d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87481b3d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87481b3d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87481b3d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87481b3d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87481b3d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87481b3d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87481b3d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87481b3d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859fffb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859fffb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87481b3d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87481b3d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97e73c7f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97e73c7f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97e73c7f6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97e73c7f6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97e73c7f6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97e73c7f6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97e73c7f6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97e73c7f6_1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97e73c7f6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97e73c7f6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97e73c7f6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97e73c7f6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97e73c7f6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97e73c7f6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97e73c7f6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97e73c7f6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97e73c7f6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97e73c7f6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97e73c7f6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97e73c7f6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97e73c7f6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97e73c7f6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859fffb9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1859fffb9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97e73c7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97e73c7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859fffb9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859fffb9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Flexible - all built off of individual execution steps which can be combined into arbitrary workflow DAGs</a:t>
            </a:r>
            <a:br>
              <a:rPr lang="en"/>
            </a:br>
            <a:r>
              <a:rPr lang="en"/>
              <a:t>Extensible - open source integrations with all sorts of data stores and APIs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Scalable - modular architecture scales leveraging kubernetes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59fffb9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59fffb9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859fffb9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859fffb9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859fffb9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859fffb9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87481b3d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87481b3d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87481b3d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87481b3d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kani.cartwright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aws.amazon.com/managed-workflows-for-apache-airflow/" TargetMode="External"/><Relationship Id="rId3" Type="http://schemas.openxmlformats.org/officeDocument/2006/relationships/hyperlink" Target="https://airflow.apache.org/" TargetMode="External"/><Relationship Id="rId7" Type="http://schemas.openxmlformats.org/officeDocument/2006/relationships/hyperlink" Target="https://docs.astronomer.io/software/ci-cd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astro.build/en/reference/cli-reference/" TargetMode="External"/><Relationship Id="rId11" Type="http://schemas.openxmlformats.org/officeDocument/2006/relationships/hyperlink" Target="https://dev.to/seattledataguy/scaling-airflow-astronomer-vs-cloud-composer-vs-managed-workflows-for-apache-airflow-4ppb" TargetMode="External"/><Relationship Id="rId5" Type="http://schemas.openxmlformats.org/officeDocument/2006/relationships/hyperlink" Target="https://www.astronomer.io/" TargetMode="External"/><Relationship Id="rId10" Type="http://schemas.openxmlformats.org/officeDocument/2006/relationships/hyperlink" Target="https://towardsdatascience.com/managed-apache-airflow-on-aws-new-aws-service-for-data-pipelines-91908ee9e5fc" TargetMode="External"/><Relationship Id="rId4" Type="http://schemas.openxmlformats.org/officeDocument/2006/relationships/hyperlink" Target="https://medium.com/airbnb-engineering/airflow-a-workflow-management-platform-46318b977fd8" TargetMode="External"/><Relationship Id="rId9" Type="http://schemas.openxmlformats.org/officeDocument/2006/relationships/hyperlink" Target="https://cloud.google.com/composer/doc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Astronomer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Airflow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Auto-scaling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Celery Executor &amp; Kubernetes both enabled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Can run across multiple clusters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625" y="2707075"/>
            <a:ext cx="3358050" cy="17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4975" y="1914802"/>
            <a:ext cx="4487327" cy="299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Performance: A Closer Look at Executors</a:t>
            </a: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Celery Executor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Distributes tasks among standing celery workers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Tunable worker_concurrency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Kubernetes Executor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Each task run in separate pod - with individual resource specs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Enables autoscaling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Tunable number of pods created per scheduler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Performance: Tuning Parameters</a:t>
            </a:r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Environment Level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Parallelism, DAG Concurrency, Timeout, DAG Refresh Cadence, Scheduler kickoff cadence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DAG Level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Max active runs, Max active tasks, Concurrency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Task Level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Task concurrency, pool size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</a:t>
            </a:r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Metrics generated by StatsD and Prometheus drive Grafana dashboard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Real time alerts configured through cloud platform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3100" y="2029200"/>
            <a:ext cx="52578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Astro CLI</a:t>
            </a:r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Allows for local running of fully fledged Airflow environment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Local airflow running 3 docker containers (postgres, webserver, scheduler)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Ensures local environment matches deployment environments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Also can be used for deployment tasks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Authentication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Managing Environments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Deployment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Competition	</a:t>
            </a:r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Self-hosted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Fully flexible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Requires SIGNIFICANT Operations Bandwidth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Google Cloud Composer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Simple deployment - even less setup than astronomer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Limited options (Celery only, no access to the underlying systems)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Does not have  autoscaling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AWS Managed Workflows for Apache Airflow (MWAA)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Simple deployment - even less setup than astronomer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Limited options (Celery only, no access to the underlying systems)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Has autoscaling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Quick Walkthrough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2" name="Google Shape;172;p3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5811"/>
            <a:ext cx="9144003" cy="5031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37200" y="482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Speaker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971750" y="1152475"/>
            <a:ext cx="486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Makani Cartwright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Data Scientist/Engineer @ Vareto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makani.cartwright@gmail.com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Enthusiastic builder of data products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Predictive Modelling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Forecasting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Business Intelligence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Data Pipelining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700" y="1152475"/>
            <a:ext cx="359621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5811"/>
            <a:ext cx="9144003" cy="5031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5811"/>
            <a:ext cx="9144003" cy="5031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3" name="Google Shape;193;p3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5811"/>
            <a:ext cx="9144003" cy="503188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4"/>
          <p:cNvSpPr/>
          <p:nvPr/>
        </p:nvSpPr>
        <p:spPr>
          <a:xfrm>
            <a:off x="416900" y="1156375"/>
            <a:ext cx="385500" cy="630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4"/>
          <p:cNvSpPr/>
          <p:nvPr/>
        </p:nvSpPr>
        <p:spPr>
          <a:xfrm>
            <a:off x="416900" y="1706925"/>
            <a:ext cx="243900" cy="954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4"/>
          <p:cNvSpPr/>
          <p:nvPr/>
        </p:nvSpPr>
        <p:spPr>
          <a:xfrm>
            <a:off x="416900" y="2270525"/>
            <a:ext cx="589800" cy="954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4"/>
          <p:cNvSpPr/>
          <p:nvPr/>
        </p:nvSpPr>
        <p:spPr>
          <a:xfrm>
            <a:off x="416900" y="2834125"/>
            <a:ext cx="354000" cy="954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4"/>
          <p:cNvSpPr/>
          <p:nvPr/>
        </p:nvSpPr>
        <p:spPr>
          <a:xfrm>
            <a:off x="416900" y="3417075"/>
            <a:ext cx="314700" cy="954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" name="Google Shape;205;p3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5811"/>
            <a:ext cx="9144003" cy="5031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2" name="Google Shape;212;p3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5811"/>
            <a:ext cx="9144003" cy="5031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9" name="Google Shape;219;p3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5811"/>
            <a:ext cx="9144003" cy="5031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6" name="Google Shape;226;p3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5811"/>
            <a:ext cx="9144003" cy="5031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32" name="Google Shape;232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Airflow: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https://airflow.apache.org/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History: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https://medium.com/airbnb-engineering/airflow-a-workflow-management-platform-46318b977fd8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Astronomer: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https://www.astronomer.io/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Astro CLI: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https://docs.astro.build/en/reference/cli-reference/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CI/CD: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https://docs.astronomer.io/software/ci-cd/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Amazon MWAA: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https://aws.amazon.com/managed-workflows-for-apache-airflow/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Google Cloud Composer: </a:t>
            </a:r>
            <a:r>
              <a:rPr lang="en" u="sng">
                <a:solidFill>
                  <a:schemeClr val="hlink"/>
                </a:solidFill>
                <a:hlinkClick r:id="rId9"/>
              </a:rPr>
              <a:t>https://cloud.google.com/composer/docs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Other Articles:</a:t>
            </a:r>
            <a:endParaRPr/>
          </a:p>
          <a:p>
            <a:pPr marL="457200" lvl="0" indent="-30003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https://towardsdatascience.com/managed-apache-airflow-on-aws-new-aws-service-for-data-pipelines-91908ee9e5fc</a:t>
            </a:r>
            <a:endParaRPr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1"/>
              </a:rPr>
              <a:t>https://dev.to/seattledataguy/scaling-airflow-astronomer-vs-cloud-composer-vs-managed-workflows-for-apache-airflow-4ppb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History of Astronomer - A Timeline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2008 - Brian Chesky, Joe Gebbia, and Nathan Blecharczyk found AirBnB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2015 - Airflow is launched by Maxime Beauchemin to handle the scale of data generated by AirBnB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2015 - Astronomer founded as a data routing tool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April 2016 - Airflow joins Apache Foundation Incubator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July 2018 - Astronomer pivots to focus on Airflow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January 2019 - Airflow becomes full-fledged Apache project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December 2020 - Airflow 2.0 is released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2022 - Astronomer employs 16 (of 47) airflow contributors and 7 (of 27) PMC members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Airflow - A Recap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2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Orchestration should be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Flexible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Extensible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Scalable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Modular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Enable security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Custom Logging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Rerunnable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With individual step isolation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Open Source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9500" y="780350"/>
            <a:ext cx="5404398" cy="378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Self-Hosting	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91025" y="1127675"/>
            <a:ext cx="8741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Doing Airflow Setup is Non-Trivial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At a minimum requires: webserver, scheduler, executor, database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Managing Airflow adds to DevOps tasks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Because Airflow is modular, each component will need separate management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Security management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Environments management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Logging/Monitoring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Airflow is not automatically set up to scale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Enabling local development requires additional implementation work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Astronomer	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82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Managed Service for Airflow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Built to work on big 3 cloud platforms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Handles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Environment Management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Project Deployment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Permissions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Monitoring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Developed by Airflow Contributors, will stay ahead of competitors with the latest Airflow versions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00" y="1017725"/>
            <a:ext cx="2674200" cy="256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725" y="0"/>
            <a:ext cx="83861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Single Tenant Data Plane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Astronomer is limited to a single user with restricted access to your data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Role Based Access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Single Sign 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Deployments	</a:t>
            </a:r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Isolated deployment environment creation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Can be spun up and down in less than a minute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AstroCLI allows for local testing with confidence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Enables Automated CI/CD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Monitoring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75" y="3349675"/>
            <a:ext cx="127635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8200" y="3349675"/>
            <a:ext cx="1826126" cy="11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3387" y="3310738"/>
            <a:ext cx="1344539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6975" y="3034225"/>
            <a:ext cx="1111650" cy="153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680</Words>
  <Application>Microsoft Macintosh PowerPoint</Application>
  <PresentationFormat>On-screen Show (16:9)</PresentationFormat>
  <Paragraphs>118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Arial</vt:lpstr>
      <vt:lpstr>Simple Dark</vt:lpstr>
      <vt:lpstr>Astronomer</vt:lpstr>
      <vt:lpstr>About the Speaker</vt:lpstr>
      <vt:lpstr>The History of Astronomer - A Timeline</vt:lpstr>
      <vt:lpstr>Airflow - A Recap</vt:lpstr>
      <vt:lpstr>Problems with Self-Hosting </vt:lpstr>
      <vt:lpstr>Astronomer </vt:lpstr>
      <vt:lpstr>PowerPoint Presentation</vt:lpstr>
      <vt:lpstr>Security</vt:lpstr>
      <vt:lpstr>Deployments </vt:lpstr>
      <vt:lpstr>Performance</vt:lpstr>
      <vt:lpstr>Performance: A Closer Look at Executors</vt:lpstr>
      <vt:lpstr>Performance: Tuning Parameters</vt:lpstr>
      <vt:lpstr>Monitoring</vt:lpstr>
      <vt:lpstr>The Astro CLI</vt:lpstr>
      <vt:lpstr>The Competition </vt:lpstr>
      <vt:lpstr>Questions?</vt:lpstr>
      <vt:lpstr>A Quick Walkthrough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Astronomer</dc:title>
  <cp:lastModifiedBy>Lev Selector</cp:lastModifiedBy>
  <cp:revision>1</cp:revision>
  <dcterms:modified xsi:type="dcterms:W3CDTF">2022-03-11T23:10:10Z</dcterms:modified>
</cp:coreProperties>
</file>