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076138452" r:id="rId2"/>
    <p:sldId id="2076138671" r:id="rId3"/>
    <p:sldId id="2076138496" r:id="rId4"/>
    <p:sldId id="2076138497" r:id="rId5"/>
    <p:sldId id="2076138576" r:id="rId6"/>
    <p:sldId id="2076138577" r:id="rId7"/>
    <p:sldId id="2076138578" r:id="rId8"/>
    <p:sldId id="2134805515" r:id="rId9"/>
    <p:sldId id="2076138586" r:id="rId10"/>
    <p:sldId id="2076138579" r:id="rId11"/>
    <p:sldId id="2076138498" r:id="rId12"/>
    <p:sldId id="2076138499" r:id="rId13"/>
    <p:sldId id="2076138581" r:id="rId14"/>
    <p:sldId id="2076138676" r:id="rId15"/>
    <p:sldId id="2076138675" r:id="rId16"/>
    <p:sldId id="2076138501" r:id="rId17"/>
    <p:sldId id="2076137642" r:id="rId18"/>
    <p:sldId id="2076138503" r:id="rId19"/>
    <p:sldId id="2076138582" r:id="rId20"/>
    <p:sldId id="2134805519" r:id="rId21"/>
    <p:sldId id="2076137721" r:id="rId22"/>
    <p:sldId id="2076137722" r:id="rId23"/>
    <p:sldId id="2076138584" r:id="rId24"/>
    <p:sldId id="2134805521" r:id="rId25"/>
    <p:sldId id="213480551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83" autoAdjust="0"/>
    <p:restoredTop sz="96186" autoAdjust="0"/>
  </p:normalViewPr>
  <p:slideViewPr>
    <p:cSldViewPr snapToGrid="0">
      <p:cViewPr varScale="1">
        <p:scale>
          <a:sx n="94" d="100"/>
          <a:sy n="94" d="100"/>
        </p:scale>
        <p:origin x="21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302B8-403A-475A-941C-DA0C811A3E5D}" type="datetimeFigureOut">
              <a:rPr lang="en-US" smtClean="0"/>
              <a:t>3/25/22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40809-03DC-49B0-A544-8AF2BC4B2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3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C61DAB-D93E-49CA-B245-379601CFE8D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3/25/22 6:11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1943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9DD4C-3AE1-4504-8915-E160E073437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1904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9DD4C-3AE1-4504-8915-E160E0734378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45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9DD4C-3AE1-4504-8915-E160E0734378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030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9DD4C-3AE1-4504-8915-E160E0734378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669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9DD4C-3AE1-4504-8915-E160E0734378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5882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Plan smarter, collaborate better, and ship faster with a set of modern dev services.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9DD4C-3AE1-4504-8915-E160E0734378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8308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68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9DD4C-3AE1-4504-8915-E160E0734378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86487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9DD4C-3AE1-4504-8915-E160E0734378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6463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CI pipeline captures: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457200" marR="0" lvl="1" indent="-457200" algn="l" defTabSz="91436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78D4">
                  <a:lumMod val="50000"/>
                </a:srgbClr>
              </a:buClr>
              <a:buSzPct val="90000"/>
              <a:buFont typeface="+mj-lt"/>
              <a:buAutoNum type="arabicParenR"/>
              <a:tabLst>
                <a:tab pos="632806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Create sandbox</a:t>
            </a:r>
          </a:p>
          <a:p>
            <a:pPr marL="457200" marR="0" lvl="1" indent="-457200" algn="l" defTabSz="91436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78D4">
                  <a:lumMod val="50000"/>
                </a:srgbClr>
              </a:buClr>
              <a:buSzPct val="90000"/>
              <a:buFont typeface="+mj-lt"/>
              <a:buAutoNum type="arabicParenR"/>
              <a:tabLst>
                <a:tab pos="632806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Run unit tests and code quality checks</a:t>
            </a:r>
          </a:p>
          <a:p>
            <a:pPr marL="457200" marR="0" lvl="1" indent="-457200" algn="l" defTabSz="91436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78D4">
                  <a:lumMod val="50000"/>
                </a:srgbClr>
              </a:buClr>
              <a:buSzPct val="90000"/>
              <a:buFont typeface="+mj-lt"/>
              <a:buAutoNum type="arabicParenR"/>
              <a:tabLst>
                <a:tab pos="632806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Attach to compute</a:t>
            </a:r>
          </a:p>
          <a:p>
            <a:pPr marL="457200" marR="0" lvl="1" indent="-457200" algn="l" defTabSz="91436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78D4">
                  <a:lumMod val="50000"/>
                </a:srgbClr>
              </a:buClr>
              <a:buSzPct val="90000"/>
              <a:buFont typeface="+mj-lt"/>
              <a:buAutoNum type="arabicParenR"/>
              <a:tabLst>
                <a:tab pos="632806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Run training pipeline </a:t>
            </a:r>
          </a:p>
          <a:p>
            <a:pPr marL="457200" marR="0" lvl="1" indent="-457200" algn="l" defTabSz="91436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78D4">
                  <a:lumMod val="50000"/>
                </a:srgbClr>
              </a:buClr>
              <a:buSzPct val="90000"/>
              <a:buFont typeface="+mj-lt"/>
              <a:buAutoNum type="arabicParenR"/>
              <a:tabLst>
                <a:tab pos="632806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Evaluate model</a:t>
            </a:r>
          </a:p>
          <a:p>
            <a:pPr marL="457200" marR="0" lvl="1" indent="-457200" algn="l" defTabSz="91436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78D4">
                  <a:lumMod val="50000"/>
                </a:srgbClr>
              </a:buClr>
              <a:buSzPct val="90000"/>
              <a:buFont typeface="+mj-lt"/>
              <a:buAutoNum type="arabicParenR"/>
              <a:tabLst>
                <a:tab pos="632806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Register model</a:t>
            </a:r>
          </a:p>
          <a:p>
            <a:pPr marL="457200" marR="0" lvl="1" indent="-457200" algn="l" defTabSz="91436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78D4">
                  <a:lumMod val="50000"/>
                </a:srgbClr>
              </a:buClr>
              <a:buSzPct val="90000"/>
              <a:buFont typeface="+mj-lt"/>
              <a:buAutoNum type="arabicParenR"/>
              <a:tabLst>
                <a:tab pos="632806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Package model into container image</a:t>
            </a:r>
          </a:p>
          <a:p>
            <a:pPr marL="457200" marR="0" lvl="1" indent="-457200" algn="l" defTabSz="91436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78D4">
                  <a:lumMod val="50000"/>
                </a:srgbClr>
              </a:buClr>
              <a:buSzPct val="90000"/>
              <a:buFont typeface="+mj-lt"/>
              <a:buAutoNum type="arabicParenR"/>
              <a:tabLst>
                <a:tab pos="632806" algn="l"/>
              </a:tabLst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6E6E6">
                  <a:lumMod val="10000"/>
                </a:srgbClr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06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9DD4C-3AE1-4504-8915-E160E073437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90415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CD pipeline captures: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457200" marR="0" lvl="1" indent="-457200" algn="l" defTabSz="91436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78D4">
                  <a:lumMod val="50000"/>
                </a:srgbClr>
              </a:buClr>
              <a:buSzPct val="90000"/>
              <a:buFont typeface="+mj-lt"/>
              <a:buAutoNum type="arabicParenR"/>
              <a:tabLst>
                <a:tab pos="632806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Validate and profile model</a:t>
            </a:r>
          </a:p>
          <a:p>
            <a:pPr marL="457200" marR="0" lvl="1" indent="-457200" algn="l" defTabSz="91436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78D4">
                  <a:lumMod val="50000"/>
                </a:srgbClr>
              </a:buClr>
              <a:buSzPct val="90000"/>
              <a:buFont typeface="+mj-lt"/>
              <a:buAutoNum type="arabicParenR"/>
              <a:tabLst>
                <a:tab pos="632806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Deploy model to DevTest (ACI)</a:t>
            </a:r>
          </a:p>
          <a:p>
            <a:pPr marL="457200" marR="0" lvl="1" indent="-457200" algn="l" defTabSz="91436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78D4">
                  <a:lumMod val="50000"/>
                </a:srgbClr>
              </a:buClr>
              <a:buSzPct val="90000"/>
              <a:buFont typeface="+mj-lt"/>
              <a:buAutoNum type="arabicParenR"/>
              <a:tabLst>
                <a:tab pos="632806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If all is well, proceed to rollout to AKS or any other service in prod</a:t>
            </a:r>
          </a:p>
          <a:p>
            <a:pPr marL="0" marR="0" lvl="1" indent="0" algn="l" defTabSz="91436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5C9A1B"/>
              </a:buClr>
              <a:buSzPct val="90000"/>
              <a:buFont typeface="Wingdings" panose="05000000000000000000" pitchFamily="2" charset="2"/>
              <a:buNone/>
              <a:tabLst>
                <a:tab pos="632806" algn="l"/>
              </a:tabLst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E6E6E6">
                  <a:lumMod val="10000"/>
                </a:srgbClr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0" marR="0" lvl="1" indent="0" algn="l" defTabSz="91436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5C9A1B"/>
              </a:buClr>
              <a:buSzPct val="90000"/>
              <a:buFont typeface="Wingdings" panose="05000000000000000000" pitchFamily="2" charset="2"/>
              <a:buNone/>
              <a:tabLst>
                <a:tab pos="632806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Everything is done via the CLI</a:t>
            </a:r>
          </a:p>
          <a:p>
            <a:pPr lvl="1"/>
            <a:endParaRPr lang="en-US" sz="9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061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9DD4C-3AE1-4504-8915-E160E0734378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11540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9DD4C-3AE1-4504-8915-E160E0734378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4939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9DD4C-3AE1-4504-8915-E160E073437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4004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\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9DD4C-3AE1-4504-8915-E160E073437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5433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9DD4C-3AE1-4504-8915-E160E073437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608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9DD4C-3AE1-4504-8915-E160E073437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9778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9DD4C-3AE1-4504-8915-E160E0734378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363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20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9DD4C-3AE1-4504-8915-E160E0734378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671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BD0F-D83E-4F7C-BDED-24A0A7197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99B1A-6799-4BC1-83EA-F93BB855F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779A2-9A96-400A-8A98-B28DC251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AC4F-B79D-476C-A2E6-8A946784BBD1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F14F9-632B-4AE0-A15E-D310F5FE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EF0E4-876D-4C39-8159-1B9D8589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08C6-8021-413F-825B-6C1455F77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66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B694-1C67-47FD-B2CC-72676086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CFDF0-F4D0-43C4-AD83-D437A3071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53681-9473-414A-B2DC-46105DB2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AC4F-B79D-476C-A2E6-8A946784BBD1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BF397-4287-4409-9F2B-9D98204C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DB6DE-50D6-46D0-A9F7-5108B525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08C6-8021-413F-825B-6C1455F77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229A91-555F-4756-AF19-78C619C240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A6054-DAA7-47D3-BC31-C0A8BE8B8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1ADEF-A9D1-42AC-B727-7CDDE03E0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AC4F-B79D-476C-A2E6-8A946784BBD1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332E9-A10C-4219-9B2A-168BFAB8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F845F-004E-4402-A02D-2536EE69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08C6-8021-413F-825B-6C1455F77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67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Left Title White Bk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5511800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EC770E93-46FB-B04C-AFC6-A97F7105D8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62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roun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D211-079C-4884-AB74-BFA812A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8962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757E314-6417-4051-A2CD-D3614CAA6A7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2037906" y="2286000"/>
            <a:ext cx="2313432" cy="2313432"/>
          </a:xfrm>
          <a:prstGeom prst="ellipse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</a:t>
            </a:r>
            <a:br>
              <a:rPr lang="en-US"/>
            </a:br>
            <a:r>
              <a:rPr lang="en-US"/>
              <a:t>here or click or tap icon </a:t>
            </a:r>
            <a:br>
              <a:rPr lang="en-US"/>
            </a:br>
            <a:r>
              <a:rPr lang="en-US"/>
              <a:t>below 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BBECFAF-80A0-4620-8865-87562DFB49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37906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5577FC3-49F5-4B04-AFD3-AA0A57BA835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4939284" y="2286000"/>
            <a:ext cx="2313432" cy="2313432"/>
          </a:xfrm>
          <a:prstGeom prst="ellipse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</a:t>
            </a:r>
            <a:br>
              <a:rPr lang="en-US"/>
            </a:br>
            <a:r>
              <a:rPr lang="en-US"/>
              <a:t>here or click or tap icon </a:t>
            </a:r>
            <a:br>
              <a:rPr lang="en-US"/>
            </a:br>
            <a:r>
              <a:rPr lang="en-US"/>
              <a:t>below 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D287B4-D736-4707-854D-BEA62EF2BB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9284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B56ECFD-6AA2-4EC5-A445-D1E0952199E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7840663" y="2286000"/>
            <a:ext cx="2313432" cy="2313432"/>
          </a:xfrm>
          <a:prstGeom prst="ellipse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</a:t>
            </a:r>
            <a:br>
              <a:rPr lang="en-US"/>
            </a:br>
            <a:r>
              <a:rPr lang="en-US"/>
              <a:t>here or click or tap icon </a:t>
            </a:r>
            <a:br>
              <a:rPr lang="en-US"/>
            </a:br>
            <a:r>
              <a:rPr lang="en-US"/>
              <a:t>below 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ED5A27F-D9D2-4DCB-8422-4694477ECA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40663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6AFB7A-35B4-4881-AB50-D11248216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1179227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3024">
          <p15:clr>
            <a:srgbClr val="5ACBF0"/>
          </p15:clr>
        </p15:guide>
        <p15:guide id="3" pos="3840">
          <p15:clr>
            <a:srgbClr val="5ACBF0"/>
          </p15:clr>
        </p15:guide>
        <p15:guide id="4" pos="1283">
          <p15:clr>
            <a:srgbClr val="5ACBF0"/>
          </p15:clr>
        </p15:guide>
        <p15:guide id="5" pos="5666">
          <p15:clr>
            <a:srgbClr val="5ACBF0"/>
          </p15:clr>
        </p15:guide>
        <p15:guide id="6" pos="2741">
          <p15:clr>
            <a:srgbClr val="5ACBF0"/>
          </p15:clr>
        </p15:guide>
        <p15:guide id="7" pos="2012">
          <p15:clr>
            <a:srgbClr val="5ACBF0"/>
          </p15:clr>
        </p15:guide>
        <p15:guide id="8" pos="3109">
          <p15:clr>
            <a:srgbClr val="5ACBF0"/>
          </p15:clr>
        </p15:guide>
        <p15:guide id="9" pos="4570">
          <p15:clr>
            <a:srgbClr val="5ACBF0"/>
          </p15:clr>
        </p15:guide>
        <p15:guide id="11" pos="6397">
          <p15:clr>
            <a:srgbClr val="5ACBF0"/>
          </p15:clr>
        </p15:guide>
        <p15:guide id="12" orient="horz" pos="1440">
          <p15:clr>
            <a:srgbClr val="5ACBF0"/>
          </p15:clr>
        </p15:guide>
        <p15:guide id="13" pos="4938">
          <p15:clr>
            <a:srgbClr val="5ACBF0"/>
          </p15:clr>
        </p15:guide>
        <p15:guide id="14" orient="horz" pos="289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50E6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78152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DAE969-6DFB-AD4B-A4BB-4C9D04F1489D}"/>
              </a:ext>
            </a:extLst>
          </p:cNvPr>
          <p:cNvCxnSpPr/>
          <p:nvPr userDrawn="1"/>
        </p:nvCxnSpPr>
        <p:spPr>
          <a:xfrm>
            <a:off x="584200" y="1219200"/>
            <a:ext cx="11025188" cy="0"/>
          </a:xfrm>
          <a:prstGeom prst="line">
            <a:avLst/>
          </a:prstGeom>
          <a:ln w="25400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3329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8963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3EC88-3B89-4BB1-BD75-CB4DF09DD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0032F-A1A1-44C1-822C-72E44F76E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B5840-9E9B-4DCD-8822-F7193509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AC4F-B79D-476C-A2E6-8A946784BBD1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EA874-8275-4826-8B91-C38B86278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52C-E3E0-4CE3-BB36-48E4FC36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08C6-8021-413F-825B-6C1455F77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1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0535E-2C3D-4253-8FC4-79DE048F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60E1E-0230-4628-80B5-89F49F136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B3CC6-CD72-4DDF-B263-1E666AD18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AC4F-B79D-476C-A2E6-8A946784BBD1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490E9-E74D-45AE-9AA6-72AAE51A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0ED82-DE5D-4357-A7A6-CE81B68C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08C6-8021-413F-825B-6C1455F77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5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40D8-F570-43DD-A45D-E7386B16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F7028-218B-479F-910A-329024FB1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13DF1-9268-403B-A494-2E759A4DF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01511-DC8F-44E8-A0B1-95B79C0EC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AC4F-B79D-476C-A2E6-8A946784BBD1}" type="datetimeFigureOut">
              <a:rPr lang="en-US" smtClean="0"/>
              <a:t>3/25/22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AF0E4-EC93-4B59-AE49-2E49A907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1B898-DA02-4C9D-A297-955D2270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08C6-8021-413F-825B-6C1455F77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4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4CD5-CE12-4C73-B83A-32749C43D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0A094-D839-4858-BE13-7B66B8778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854F4-916B-4A81-B2E8-A15421B1B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BC818-D637-4B81-BA5B-2ECD59E4E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A480A8-AC6A-476A-9460-185C23396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D6E58-7BCE-4539-827A-B23AB8F5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AC4F-B79D-476C-A2E6-8A946784BBD1}" type="datetimeFigureOut">
              <a:rPr lang="en-US" smtClean="0"/>
              <a:t>3/25/22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939CE0-EAEB-4354-A3AE-C3522A2BC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B325A-9625-4C62-95C5-AA3F6FDF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08C6-8021-413F-825B-6C1455F77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399E-0028-4FC9-BD0D-C7D40B2EC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CBBF7A-B524-4FAA-9F45-5F5F5B6B6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AC4F-B79D-476C-A2E6-8A946784BBD1}" type="datetimeFigureOut">
              <a:rPr lang="en-US" smtClean="0"/>
              <a:t>3/25/22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D5E26-A5EC-435C-8EDE-BA60D529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0F1BF-ECFF-44BE-B935-5F1AA7AD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08C6-8021-413F-825B-6C1455F77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3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0D70CB-5B79-4DAF-87B4-A6102992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AC4F-B79D-476C-A2E6-8A946784BBD1}" type="datetimeFigureOut">
              <a:rPr lang="en-US" smtClean="0"/>
              <a:t>3/25/22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9238B-83E7-4B47-9AF2-30000352D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6FAC4-9281-4C29-9D39-F6C61DB7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08C6-8021-413F-825B-6C1455F77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2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D397-6AAB-45F0-929A-695D929F4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2BE3B-59B5-464A-80F3-0B6A17AEC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9F915-ADB7-4527-BECC-FB64557BA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54A2C-E5F4-4901-B232-33C1A2B1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AC4F-B79D-476C-A2E6-8A946784BBD1}" type="datetimeFigureOut">
              <a:rPr lang="en-US" smtClean="0"/>
              <a:t>3/25/22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9C2A2-A58E-49AA-9A34-264B14852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8223B-048D-49C9-8BAD-BB670A51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08C6-8021-413F-825B-6C1455F77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0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476DF-0288-4010-8398-9129C445E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02EBAD-1940-474F-B1F2-7C098DA36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7D358-418E-42DB-B096-0B06222A7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FE7DA-8BF0-489D-A360-6E5DBDDB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AC4F-B79D-476C-A2E6-8A946784BBD1}" type="datetimeFigureOut">
              <a:rPr lang="en-US" smtClean="0"/>
              <a:t>3/25/22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4E636-9D1F-40B7-B852-27E27ECFF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B1A9D-1AB1-4240-BE6B-DF5A3ADA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08C6-8021-413F-825B-6C1455F77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E7075A-A7F4-4590-A2AD-1941E7A8A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D6DBA-95B5-47B3-B71C-EA4499087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9D8DF-325B-422B-8FCB-A2EC48668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6AC4F-B79D-476C-A2E6-8A946784BBD1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F0E13-AAB5-41DF-ADBE-8C449D8AA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B1DFF-9FA7-43F7-B479-075ADA9A4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E08C6-8021-413F-825B-6C1455F77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notesSlide" Target="../notesSlides/notesSlide17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2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svg"/><Relationship Id="rId3" Type="http://schemas.openxmlformats.org/officeDocument/2006/relationships/image" Target="../media/image52.tiff"/><Relationship Id="rId7" Type="http://schemas.openxmlformats.org/officeDocument/2006/relationships/image" Target="../media/image56.sv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5.png"/><Relationship Id="rId11" Type="http://schemas.openxmlformats.org/officeDocument/2006/relationships/image" Target="../media/image60.svg"/><Relationship Id="rId5" Type="http://schemas.openxmlformats.org/officeDocument/2006/relationships/image" Target="../media/image54.jpe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svg"/><Relationship Id="rId14" Type="http://schemas.openxmlformats.org/officeDocument/2006/relationships/hyperlink" Target="https://docs.microsoft.com/en-us/azure/machine-learning/how-to-deploy-package-models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nam06.safelinks.protection.outlook.com/?url=https%3A%2F%2Fdocs.microsoft.com%2Fen-us%2Fazure%2Fcloud-adoption-framework%2Fready%2Fazure-best-practices%2Fai-machine-learning-resource-organization%3Fbranch%3Dpr-en-us-1541&amp;data=04%7C01%7CFlorian.Pydde%40microsoft.com%7Cba872fc0f8eb4cf80cee08d8fa7cac1b%7C72f988bf86f141af91ab2d7cd011db47%7C1%7C0%7C637534760652854102%7CUnknown%7CTWFpbGZsb3d8eyJWIjoiMC4wLjAwMDAiLCJQIjoiV2luMzIiLCJBTiI6Ik1haWwiLCJXVCI6Mn0%3D%7C1000&amp;sdata=W9r4GiUL2Lmp2ucawV08uYJaCzZWYbztniE4Bv9Kl7k%3D&amp;reserved=0" TargetMode="External"/><Relationship Id="rId13" Type="http://schemas.openxmlformats.org/officeDocument/2006/relationships/image" Target="../media/image66.png"/><Relationship Id="rId3" Type="http://schemas.openxmlformats.org/officeDocument/2006/relationships/image" Target="../media/image54.jpeg"/><Relationship Id="rId7" Type="http://schemas.openxmlformats.org/officeDocument/2006/relationships/image" Target="../media/image53.png"/><Relationship Id="rId12" Type="http://schemas.openxmlformats.org/officeDocument/2006/relationships/image" Target="../media/image62.sv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69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5.svg"/><Relationship Id="rId11" Type="http://schemas.openxmlformats.org/officeDocument/2006/relationships/image" Target="../media/image61.png"/><Relationship Id="rId5" Type="http://schemas.openxmlformats.org/officeDocument/2006/relationships/image" Target="../media/image64.png"/><Relationship Id="rId15" Type="http://schemas.openxmlformats.org/officeDocument/2006/relationships/image" Target="../media/image68.png"/><Relationship Id="rId10" Type="http://schemas.openxmlformats.org/officeDocument/2006/relationships/image" Target="../media/image60.svg"/><Relationship Id="rId4" Type="http://schemas.openxmlformats.org/officeDocument/2006/relationships/image" Target="../media/image63.png"/><Relationship Id="rId9" Type="http://schemas.openxmlformats.org/officeDocument/2006/relationships/image" Target="../media/image59.png"/><Relationship Id="rId14" Type="http://schemas.openxmlformats.org/officeDocument/2006/relationships/image" Target="../media/image67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learn/paths/build-ai-solutions-with-azure-ml-service/" TargetMode="External"/><Relationship Id="rId7" Type="http://schemas.openxmlformats.org/officeDocument/2006/relationships/hyperlink" Target="https://ml-ops.org/content/mlops-principles#iterative-incremental-process-in-mlop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docs.microsoft.com/en-us/azure/architecture/example-scenario/mlops/mlops-maturity-model" TargetMode="External"/><Relationship Id="rId5" Type="http://schemas.openxmlformats.org/officeDocument/2006/relationships/hyperlink" Target="https://microsoft.sharepoint.com/teams/MCSDataStrategy" TargetMode="External"/><Relationship Id="rId4" Type="http://schemas.openxmlformats.org/officeDocument/2006/relationships/hyperlink" Target="https://nam06.safelinks.protection.outlook.com/?url=https%3A%2F%2Fdocs.microsoft.com%2Fen-us%2Fazure%2Fcloud-adoption-framework%2Fready%2Fazure-best-practices%2Fai-machine-learning-resource-organization%3Fbranch%3Dpr-en-us-1541&amp;data=04%7C01%7CFlorian.Pydde%40microsoft.com%7Cba872fc0f8eb4cf80cee08d8fa7cac1b%7C72f988bf86f141af91ab2d7cd011db47%7C1%7C0%7C637534760652854102%7CUnknown%7CTWFpbGZsb3d8eyJWIjoiMC4wLjAwMDAiLCJQIjoiV2luMzIiLCJBTiI6Ik1haWwiLCJXVCI6Mn0%3D%7C1000&amp;sdata=W9r4GiUL2Lmp2ucawV08uYJaCzZWYbztniE4Bv9Kl7k%3D&amp;reserved=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emf"/><Relationship Id="rId5" Type="http://schemas.openxmlformats.org/officeDocument/2006/relationships/image" Target="../media/image16.png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4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15.emf"/><Relationship Id="rId9" Type="http://schemas.openxmlformats.org/officeDocument/2006/relationships/image" Target="../media/image2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3.emf"/><Relationship Id="rId5" Type="http://schemas.openxmlformats.org/officeDocument/2006/relationships/image" Target="../media/image29.emf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le employee working on laptop with an out of focus circuit board wallpaper in the background.">
            <a:extLst>
              <a:ext uri="{FF2B5EF4-FFF2-40B4-BE49-F238E27FC236}">
                <a16:creationId xmlns:a16="http://schemas.microsoft.com/office/drawing/2014/main" id="{450FBF2A-33F5-5940-8634-26E039373A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0"/>
          <a:stretch/>
        </p:blipFill>
        <p:spPr>
          <a:xfrm>
            <a:off x="-7200" y="-18000"/>
            <a:ext cx="12204000" cy="687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MLOps with Azure Machine Learning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4200" y="3962400"/>
            <a:ext cx="5511800" cy="304699"/>
          </a:xfrm>
        </p:spPr>
        <p:txBody>
          <a:bodyPr/>
          <a:lstStyle/>
          <a:p>
            <a:r>
              <a:rPr lang="en-US" dirty="0"/>
              <a:t>Rachael Phillips</a:t>
            </a:r>
          </a:p>
        </p:txBody>
      </p:sp>
      <p:pic>
        <p:nvPicPr>
          <p:cNvPr id="9" name="MS logo white - EMF" descr="Microsoft logo white text version">
            <a:extLst>
              <a:ext uri="{FF2B5EF4-FFF2-40B4-BE49-F238E27FC236}">
                <a16:creationId xmlns:a16="http://schemas.microsoft.com/office/drawing/2014/main" id="{2D6D2EED-E1D0-E645-A601-6B33303FB49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826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CCE6C46-4F08-4881-A522-3C749831C77A}"/>
              </a:ext>
            </a:extLst>
          </p:cNvPr>
          <p:cNvSpPr/>
          <p:nvPr/>
        </p:nvSpPr>
        <p:spPr bwMode="auto">
          <a:xfrm>
            <a:off x="6396495" y="4179297"/>
            <a:ext cx="5307825" cy="26227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C264A-9C9E-4AC0-B486-F3A3B1B62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1585"/>
            <a:ext cx="10515600" cy="1325563"/>
          </a:xfrm>
        </p:spPr>
        <p:txBody>
          <a:bodyPr/>
          <a:lstStyle/>
          <a:p>
            <a:r>
              <a:rPr lang="en-US" dirty="0"/>
              <a:t>General Roles in a Data Science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E09DA-83B0-4500-A534-4F31EB4659E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090" y="4682839"/>
            <a:ext cx="1239127" cy="19988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6F9FEF-984A-49EB-8C1F-31FB4306D4C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7867" y="4260793"/>
            <a:ext cx="1058343" cy="24597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BEE187-2736-46BC-A3A9-AE93595C42A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1550" y="2000924"/>
            <a:ext cx="2776033" cy="1825079"/>
          </a:xfrm>
          <a:prstGeom prst="rect">
            <a:avLst/>
          </a:prstGeom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FCC4D400-685A-46AB-8E6D-9E51A8AB1F14}"/>
              </a:ext>
            </a:extLst>
          </p:cNvPr>
          <p:cNvSpPr txBox="1">
            <a:spLocks/>
          </p:cNvSpPr>
          <p:nvPr/>
        </p:nvSpPr>
        <p:spPr>
          <a:xfrm>
            <a:off x="1365321" y="4320958"/>
            <a:ext cx="4232350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02" normalizeH="0" baseline="0" noProof="0" dirty="0">
                <a:ln w="3175"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3. Data Engineer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85800EDF-7D6D-4A50-A64A-24F0F847D0D4}"/>
              </a:ext>
            </a:extLst>
          </p:cNvPr>
          <p:cNvSpPr txBox="1">
            <a:spLocks/>
          </p:cNvSpPr>
          <p:nvPr/>
        </p:nvSpPr>
        <p:spPr>
          <a:xfrm>
            <a:off x="7607975" y="4250917"/>
            <a:ext cx="4104580" cy="1153974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-102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4. Machine Learning Engineer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5F8D3FBE-CA10-4946-8E2E-80B5ABF7513A}"/>
              </a:ext>
            </a:extLst>
          </p:cNvPr>
          <p:cNvSpPr txBox="1">
            <a:spLocks/>
          </p:cNvSpPr>
          <p:nvPr/>
        </p:nvSpPr>
        <p:spPr>
          <a:xfrm>
            <a:off x="1422469" y="4975937"/>
            <a:ext cx="3966718" cy="170573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 defTabSz="914400">
              <a:defRPr/>
            </a:pPr>
            <a:r>
              <a:rPr lang="en-US" sz="1600" dirty="0">
                <a:solidFill>
                  <a:prstClr val="black"/>
                </a:solidFill>
                <a:latin typeface="+mn-lt"/>
                <a:cs typeface="Segoe UI Light" panose="020B0502040204020203" pitchFamily="34" charset="0"/>
              </a:rPr>
              <a:t>Acquire, transform and stage/store data sources</a:t>
            </a:r>
          </a:p>
          <a:p>
            <a:pPr lvl="0" defTabSz="914400">
              <a:defRPr/>
            </a:pPr>
            <a:endParaRPr lang="en-US" sz="1600" dirty="0">
              <a:solidFill>
                <a:prstClr val="black"/>
              </a:solidFill>
              <a:latin typeface="+mn-lt"/>
              <a:cs typeface="Segoe UI Light" panose="020B0502040204020203" pitchFamily="34" charset="0"/>
            </a:endParaRPr>
          </a:p>
          <a:p>
            <a:pPr lvl="0" defTabSz="914400">
              <a:defRPr/>
            </a:pPr>
            <a:r>
              <a:rPr lang="en-US" sz="1600" dirty="0">
                <a:solidFill>
                  <a:prstClr val="black"/>
                </a:solidFill>
                <a:latin typeface="+mn-lt"/>
                <a:cs typeface="Segoe UI Light" panose="020B0502040204020203" pitchFamily="34" charset="0"/>
              </a:rPr>
              <a:t>Orchestrate data acquisition and flow through to organizational data stores</a:t>
            </a:r>
          </a:p>
          <a:p>
            <a:pPr lvl="0" defTabSz="914400">
              <a:defRPr/>
            </a:pPr>
            <a:endParaRPr lang="en-US" sz="1600" dirty="0">
              <a:solidFill>
                <a:prstClr val="black"/>
              </a:solidFill>
              <a:latin typeface="+mn-lt"/>
              <a:cs typeface="Segoe UI Light" panose="020B0502040204020203" pitchFamily="34" charset="0"/>
            </a:endParaRPr>
          </a:p>
          <a:p>
            <a:pPr lvl="0" defTabSz="914400">
              <a:defRPr/>
            </a:pPr>
            <a:r>
              <a:rPr lang="en-US" sz="1600" dirty="0">
                <a:solidFill>
                  <a:prstClr val="black"/>
                </a:solidFill>
                <a:latin typeface="+mn-lt"/>
                <a:cs typeface="Segoe UI Light" panose="020B0502040204020203" pitchFamily="34" charset="0"/>
              </a:rPr>
              <a:t>Create ,schedule and provision foundational orchestration services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-102" normalizeH="0" baseline="0" noProof="0" dirty="0">
              <a:ln w="3175"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Segoe UI" pitchFamily="34" charset="0"/>
            </a:endParaRP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B0637CE2-B105-43F6-8C2F-EDD69D50373C}"/>
              </a:ext>
            </a:extLst>
          </p:cNvPr>
          <p:cNvSpPr txBox="1">
            <a:spLocks/>
          </p:cNvSpPr>
          <p:nvPr/>
        </p:nvSpPr>
        <p:spPr>
          <a:xfrm>
            <a:off x="7737151" y="5490661"/>
            <a:ext cx="3966718" cy="14555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R="0" indent="0" defTabSz="914400" fontAlgn="auto"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rPr>
              <a:t>Implement the </a:t>
            </a:r>
            <a:r>
              <a:rPr lang="en-US" sz="1600" dirty="0" err="1">
                <a:solidFill>
                  <a:schemeClr val="bg1"/>
                </a:solidFill>
                <a:latin typeface="+mn-lt"/>
                <a:cs typeface="Segoe UI Light" panose="020B0502040204020203" pitchFamily="34" charset="0"/>
              </a:rPr>
              <a:t>MLOps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rPr>
              <a:t> pipeline</a:t>
            </a:r>
          </a:p>
          <a:p>
            <a:pPr marR="0" indent="0" defTabSz="914400" fontAlgn="auto">
              <a:spcAft>
                <a:spcPts val="0"/>
              </a:spcAft>
              <a:buClrTx/>
              <a:buSzTx/>
              <a:tabLst/>
              <a:defRPr/>
            </a:pPr>
            <a:endParaRPr lang="en-US" sz="1600" dirty="0">
              <a:solidFill>
                <a:schemeClr val="bg1"/>
              </a:solidFill>
              <a:latin typeface="+mn-lt"/>
              <a:cs typeface="Segoe UI Light" panose="020B0502040204020203" pitchFamily="34" charset="0"/>
            </a:endParaRPr>
          </a:p>
          <a:p>
            <a:pPr marR="0" indent="0" defTabSz="914400" fontAlgn="auto"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rPr>
              <a:t>Deploy machine learning solution into production</a:t>
            </a:r>
          </a:p>
          <a:p>
            <a:pPr marR="0" indent="0" defTabSz="914400" fontAlgn="auto">
              <a:spcAft>
                <a:spcPts val="0"/>
              </a:spcAft>
              <a:buClrTx/>
              <a:buSzTx/>
              <a:tabLst/>
              <a:defRPr/>
            </a:pPr>
            <a:endParaRPr lang="en-US" sz="1600" dirty="0">
              <a:solidFill>
                <a:schemeClr val="bg1"/>
              </a:solidFill>
              <a:latin typeface="+mn-lt"/>
              <a:cs typeface="Segoe UI Light" panose="020B0502040204020203" pitchFamily="34" charset="0"/>
            </a:endParaRPr>
          </a:p>
          <a:p>
            <a:pPr marR="0" indent="0" defTabSz="914400" fontAlgn="auto"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rPr>
              <a:t>Optimize solutions for performance and scalability</a:t>
            </a:r>
          </a:p>
          <a:p>
            <a:pPr marR="0" indent="0" defTabSz="914400" fontAlgn="auto">
              <a:spcAft>
                <a:spcPts val="0"/>
              </a:spcAft>
              <a:buClrTx/>
              <a:buSzTx/>
              <a:tabLst/>
              <a:defRPr/>
            </a:pPr>
            <a:endParaRPr lang="en-US" sz="14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R="0" indent="0" defTabSz="914400" fontAlgn="auto">
              <a:spcAft>
                <a:spcPts val="0"/>
              </a:spcAft>
              <a:buClrTx/>
              <a:buSzTx/>
              <a:tabLst/>
              <a:defRPr/>
            </a:pPr>
            <a:endParaRPr lang="en-US" sz="14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-102" normalizeH="0" baseline="0" noProof="0" dirty="0">
              <a:ln w="3175"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Segoe UI" pitchFamily="34" charset="0"/>
            </a:endParaRPr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A634C9F0-7B4F-4014-BCF2-9A53B2071BC5}"/>
              </a:ext>
            </a:extLst>
          </p:cNvPr>
          <p:cNvSpPr txBox="1">
            <a:spLocks/>
          </p:cNvSpPr>
          <p:nvPr/>
        </p:nvSpPr>
        <p:spPr>
          <a:xfrm>
            <a:off x="8291621" y="1249522"/>
            <a:ext cx="3642410" cy="309214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i="0" u="none" strike="noStrike" kern="1200" cap="none" spc="-102" normalizeH="0" baseline="0" noProof="0" dirty="0">
              <a:ln w="3175"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Segoe UI" pitchFamily="34" charset="0"/>
            </a:endParaRPr>
          </a:p>
          <a:p>
            <a:pPr marR="0" indent="0" defTabSz="914400" fontAlgn="auto"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+mn-lt"/>
                <a:cs typeface="Segoe UI Light" panose="020B0502040204020203" pitchFamily="34" charset="0"/>
              </a:rPr>
              <a:t>Understand and help refine/shape the analytical question to answer</a:t>
            </a:r>
          </a:p>
          <a:p>
            <a:pPr marR="0" indent="0" defTabSz="914400" fontAlgn="auto">
              <a:spcAft>
                <a:spcPts val="0"/>
              </a:spcAft>
              <a:buClrTx/>
              <a:buSzTx/>
              <a:tabLst/>
              <a:defRPr/>
            </a:pPr>
            <a:endParaRPr lang="en-US" sz="1600" dirty="0">
              <a:solidFill>
                <a:prstClr val="black"/>
              </a:solidFill>
              <a:latin typeface="+mn-lt"/>
              <a:cs typeface="Segoe UI Light" panose="020B0502040204020203" pitchFamily="34" charset="0"/>
            </a:endParaRPr>
          </a:p>
          <a:p>
            <a:pPr defTabSz="914400">
              <a:defRPr/>
            </a:pPr>
            <a:r>
              <a:rPr lang="en-US" sz="1600" dirty="0">
                <a:solidFill>
                  <a:prstClr val="black"/>
                </a:solidFill>
                <a:latin typeface="+mn-lt"/>
                <a:cs typeface="Segoe UI Light" panose="020B0502040204020203" pitchFamily="34" charset="0"/>
              </a:rPr>
              <a:t>Craft approaches for new analytic technical foundations (i.e., Statistical Testing, Machine Learning, Data Lakes, etc.)</a:t>
            </a:r>
          </a:p>
          <a:p>
            <a:pPr marR="0" indent="0" defTabSz="914400" fontAlgn="auto">
              <a:spcAft>
                <a:spcPts val="0"/>
              </a:spcAft>
              <a:buClrTx/>
              <a:buSzTx/>
              <a:tabLst/>
              <a:defRPr/>
            </a:pPr>
            <a:endParaRPr lang="en-US" sz="1600" dirty="0">
              <a:solidFill>
                <a:prstClr val="black"/>
              </a:solidFill>
              <a:latin typeface="+mn-lt"/>
              <a:cs typeface="Segoe UI Light" panose="020B0502040204020203" pitchFamily="34" charset="0"/>
            </a:endParaRPr>
          </a:p>
          <a:p>
            <a:pPr marR="0" indent="0" defTabSz="914400" fontAlgn="auto"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+mn-lt"/>
                <a:cs typeface="Segoe UI Light" panose="020B0502040204020203" pitchFamily="34" charset="0"/>
              </a:rPr>
              <a:t>Conduct analytical modeling, testing, evaluation and </a:t>
            </a:r>
            <a:r>
              <a:rPr lang="en-US" altLang="zh-CN" sz="1600" dirty="0">
                <a:solidFill>
                  <a:prstClr val="black"/>
                </a:solidFill>
                <a:latin typeface="+mn-lt"/>
                <a:cs typeface="Segoe UI Light" panose="020B0502040204020203" pitchFamily="34" charset="0"/>
              </a:rPr>
              <a:t>interpretation</a:t>
            </a:r>
            <a:endParaRPr lang="en-US" sz="1600" dirty="0">
              <a:solidFill>
                <a:prstClr val="black"/>
              </a:solidFill>
              <a:latin typeface="+mn-lt"/>
              <a:cs typeface="Segoe UI Light" panose="020B0502040204020203" pitchFamily="34" charset="0"/>
            </a:endParaRPr>
          </a:p>
          <a:p>
            <a:pPr marR="0" indent="0" defTabSz="914400" fontAlgn="auto">
              <a:spcAft>
                <a:spcPts val="0"/>
              </a:spcAft>
              <a:buClrTx/>
              <a:buSzTx/>
              <a:tabLst/>
              <a:defRPr/>
            </a:pPr>
            <a:endParaRPr lang="en-US" sz="1600" dirty="0">
              <a:solidFill>
                <a:prstClr val="black"/>
              </a:solidFill>
              <a:latin typeface="+mn-lt"/>
              <a:cs typeface="Segoe UI Light" panose="020B0502040204020203" pitchFamily="34" charset="0"/>
            </a:endParaRPr>
          </a:p>
          <a:p>
            <a:pPr marR="0" indent="0" defTabSz="914400" fontAlgn="auto"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+mn-lt"/>
                <a:cs typeface="Segoe UI Light" panose="020B0502040204020203" pitchFamily="34" charset="0"/>
              </a:rPr>
              <a:t>Assist in monitoring and adjusting for model performance over time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-102" normalizeH="0" baseline="0" noProof="0" dirty="0">
              <a:ln w="3175"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Segoe UI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16F512A-7EFB-4E0B-AB7E-070DB8EA69F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130" y="1338805"/>
            <a:ext cx="702560" cy="2336292"/>
          </a:xfrm>
          <a:prstGeom prst="rect">
            <a:avLst/>
          </a:prstGeom>
        </p:spPr>
      </p:pic>
      <p:sp>
        <p:nvSpPr>
          <p:cNvPr id="23" name="Title 3">
            <a:extLst>
              <a:ext uri="{FF2B5EF4-FFF2-40B4-BE49-F238E27FC236}">
                <a16:creationId xmlns:a16="http://schemas.microsoft.com/office/drawing/2014/main" id="{883700B1-AF1E-4F2E-84BA-3A567275F8AF}"/>
              </a:ext>
            </a:extLst>
          </p:cNvPr>
          <p:cNvSpPr txBox="1">
            <a:spLocks/>
          </p:cNvSpPr>
          <p:nvPr/>
        </p:nvSpPr>
        <p:spPr>
          <a:xfrm>
            <a:off x="1219200" y="1590628"/>
            <a:ext cx="4232350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02" normalizeH="0" baseline="0" noProof="0" dirty="0">
                <a:ln w="3175"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1. Data Architect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9FF9FD3D-FD92-40E2-8784-1A615BA2D53B}"/>
              </a:ext>
            </a:extLst>
          </p:cNvPr>
          <p:cNvSpPr txBox="1">
            <a:spLocks/>
          </p:cNvSpPr>
          <p:nvPr/>
        </p:nvSpPr>
        <p:spPr>
          <a:xfrm>
            <a:off x="1422469" y="2272742"/>
            <a:ext cx="3966718" cy="1341628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400">
              <a:defRPr/>
            </a:pPr>
            <a:r>
              <a:rPr lang="en-US" sz="1600" dirty="0">
                <a:solidFill>
                  <a:prstClr val="black"/>
                </a:solidFill>
                <a:latin typeface="+mn-lt"/>
                <a:cs typeface="Segoe UI Light" panose="020B0502040204020203" pitchFamily="34" charset="0"/>
              </a:rPr>
              <a:t>Architect the whole data platform</a:t>
            </a:r>
          </a:p>
          <a:p>
            <a:pPr defTabSz="914400">
              <a:defRPr/>
            </a:pPr>
            <a:endParaRPr lang="en-US" sz="1600" dirty="0">
              <a:solidFill>
                <a:prstClr val="black"/>
              </a:solidFill>
              <a:latin typeface="+mn-lt"/>
              <a:cs typeface="Segoe UI Light" panose="020B0502040204020203" pitchFamily="34" charset="0"/>
            </a:endParaRPr>
          </a:p>
          <a:p>
            <a:pPr defTabSz="914400">
              <a:defRPr/>
            </a:pPr>
            <a:r>
              <a:rPr lang="en-US" sz="1600" dirty="0">
                <a:solidFill>
                  <a:prstClr val="black"/>
                </a:solidFill>
                <a:latin typeface="+mn-lt"/>
                <a:cs typeface="Segoe UI Light" panose="020B0502040204020203" pitchFamily="34" charset="0"/>
              </a:rPr>
              <a:t>Design the  data governance strategy</a:t>
            </a:r>
          </a:p>
          <a:p>
            <a:pPr defTabSz="914400">
              <a:defRPr/>
            </a:pPr>
            <a:endParaRPr lang="en-US" sz="1600" dirty="0">
              <a:solidFill>
                <a:prstClr val="black"/>
              </a:solidFill>
              <a:latin typeface="+mn-lt"/>
              <a:cs typeface="Segoe UI Light" panose="020B0502040204020203" pitchFamily="34" charset="0"/>
            </a:endParaRPr>
          </a:p>
          <a:p>
            <a:pPr defTabSz="914400">
              <a:defRPr/>
            </a:pPr>
            <a:r>
              <a:rPr lang="en-US" sz="1600" dirty="0">
                <a:solidFill>
                  <a:prstClr val="black"/>
                </a:solidFill>
                <a:latin typeface="+mn-lt"/>
                <a:cs typeface="Segoe UI Light" panose="020B0502040204020203" pitchFamily="34" charset="0"/>
              </a:rPr>
              <a:t>Ensure data security and privacy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-102" normalizeH="0" baseline="0" noProof="0" dirty="0">
              <a:ln w="3175"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Segoe UI" pitchFamily="34" charset="0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-102" normalizeH="0" baseline="0" noProof="0" dirty="0">
              <a:ln w="3175"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Segoe UI" pitchFamily="34" charset="0"/>
            </a:endParaRPr>
          </a:p>
        </p:txBody>
      </p:sp>
      <p:sp>
        <p:nvSpPr>
          <p:cNvPr id="27" name="Title 3">
            <a:extLst>
              <a:ext uri="{FF2B5EF4-FFF2-40B4-BE49-F238E27FC236}">
                <a16:creationId xmlns:a16="http://schemas.microsoft.com/office/drawing/2014/main" id="{F1DA9C6F-50D5-41F7-9BBA-6C2CB4F3128D}"/>
              </a:ext>
            </a:extLst>
          </p:cNvPr>
          <p:cNvSpPr txBox="1">
            <a:spLocks/>
          </p:cNvSpPr>
          <p:nvPr/>
        </p:nvSpPr>
        <p:spPr>
          <a:xfrm>
            <a:off x="5193835" y="1373056"/>
            <a:ext cx="4066485" cy="685447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02" normalizeH="0" baseline="0" noProof="0" dirty="0">
                <a:ln w="3175"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2.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410946628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7E540-D664-2248-A353-E1715069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5" y="3033223"/>
            <a:ext cx="10152915" cy="498598"/>
          </a:xfrm>
        </p:spPr>
        <p:txBody>
          <a:bodyPr/>
          <a:lstStyle/>
          <a:p>
            <a:r>
              <a:rPr lang="en-US" dirty="0"/>
              <a:t>Challenges of ML Model Management</a:t>
            </a:r>
          </a:p>
        </p:txBody>
      </p:sp>
    </p:spTree>
    <p:extLst>
      <p:ext uri="{BB962C8B-B14F-4D97-AF65-F5344CB8AC3E}">
        <p14:creationId xmlns:p14="http://schemas.microsoft.com/office/powerpoint/2010/main" val="1026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FC18-B471-2244-A0BD-3D0FF2D4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Traditional DS Delivery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C81DE2-0428-45EA-8527-3AFB20B265F0}"/>
              </a:ext>
            </a:extLst>
          </p:cNvPr>
          <p:cNvSpPr/>
          <p:nvPr/>
        </p:nvSpPr>
        <p:spPr>
          <a:xfrm>
            <a:off x="176170" y="1879134"/>
            <a:ext cx="3372374" cy="3867325"/>
          </a:xfrm>
          <a:prstGeom prst="rect">
            <a:avLst/>
          </a:prstGeom>
          <a:solidFill>
            <a:srgbClr val="007EC2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76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people_4" title="Icon of a person">
            <a:extLst>
              <a:ext uri="{FF2B5EF4-FFF2-40B4-BE49-F238E27FC236}">
                <a16:creationId xmlns:a16="http://schemas.microsoft.com/office/drawing/2014/main" id="{991C33B4-022F-4DBF-9CF9-07F0E1FBD18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66926" y="3970771"/>
            <a:ext cx="995429" cy="1112872"/>
          </a:xfrm>
          <a:custGeom>
            <a:avLst/>
            <a:gdLst>
              <a:gd name="T0" fmla="*/ 48 w 246"/>
              <a:gd name="T1" fmla="*/ 76 h 275"/>
              <a:gd name="T2" fmla="*/ 124 w 246"/>
              <a:gd name="T3" fmla="*/ 0 h 275"/>
              <a:gd name="T4" fmla="*/ 201 w 246"/>
              <a:gd name="T5" fmla="*/ 76 h 275"/>
              <a:gd name="T6" fmla="*/ 124 w 246"/>
              <a:gd name="T7" fmla="*/ 152 h 275"/>
              <a:gd name="T8" fmla="*/ 48 w 246"/>
              <a:gd name="T9" fmla="*/ 76 h 275"/>
              <a:gd name="T10" fmla="*/ 246 w 246"/>
              <a:gd name="T11" fmla="*/ 275 h 275"/>
              <a:gd name="T12" fmla="*/ 123 w 246"/>
              <a:gd name="T13" fmla="*/ 152 h 275"/>
              <a:gd name="T14" fmla="*/ 0 w 246"/>
              <a:gd name="T15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275">
                <a:moveTo>
                  <a:pt x="48" y="76"/>
                </a:moveTo>
                <a:cubicBezTo>
                  <a:pt x="48" y="34"/>
                  <a:pt x="82" y="0"/>
                  <a:pt x="124" y="0"/>
                </a:cubicBezTo>
                <a:cubicBezTo>
                  <a:pt x="166" y="0"/>
                  <a:pt x="201" y="34"/>
                  <a:pt x="201" y="76"/>
                </a:cubicBezTo>
                <a:cubicBezTo>
                  <a:pt x="201" y="118"/>
                  <a:pt x="166" y="152"/>
                  <a:pt x="124" y="152"/>
                </a:cubicBezTo>
                <a:cubicBezTo>
                  <a:pt x="82" y="152"/>
                  <a:pt x="48" y="118"/>
                  <a:pt x="48" y="76"/>
                </a:cubicBezTo>
                <a:close/>
                <a:moveTo>
                  <a:pt x="246" y="275"/>
                </a:moveTo>
                <a:cubicBezTo>
                  <a:pt x="246" y="207"/>
                  <a:pt x="191" y="152"/>
                  <a:pt x="123" y="152"/>
                </a:cubicBezTo>
                <a:cubicBezTo>
                  <a:pt x="55" y="152"/>
                  <a:pt x="0" y="207"/>
                  <a:pt x="0" y="275"/>
                </a:cubicBezTo>
              </a:path>
            </a:pathLst>
          </a:custGeom>
          <a:noFill/>
          <a:ln w="15875" cap="sq">
            <a:solidFill>
              <a:srgbClr val="191A1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srgbClr val="191A16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BB8535-78EC-47EF-A71F-017A7BC12E60}"/>
              </a:ext>
            </a:extLst>
          </p:cNvPr>
          <p:cNvSpPr txBox="1"/>
          <p:nvPr/>
        </p:nvSpPr>
        <p:spPr>
          <a:xfrm>
            <a:off x="1364640" y="2625754"/>
            <a:ext cx="1605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7"/>
            <a:r>
              <a:rPr lang="en-GB" sz="1765">
                <a:solidFill>
                  <a:srgbClr val="191A1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 have a model for you…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A0C531F-892F-4BB3-B7ED-CEFC170CEC16}"/>
              </a:ext>
            </a:extLst>
          </p:cNvPr>
          <p:cNvSpPr/>
          <p:nvPr/>
        </p:nvSpPr>
        <p:spPr>
          <a:xfrm>
            <a:off x="4231222" y="1879133"/>
            <a:ext cx="3372374" cy="3867325"/>
          </a:xfrm>
          <a:prstGeom prst="rect">
            <a:avLst/>
          </a:prstGeom>
          <a:solidFill>
            <a:srgbClr val="191A16">
              <a:lumMod val="10000"/>
              <a:lumOff val="9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76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speech_2" title="Icon of a chat bubble">
            <a:extLst>
              <a:ext uri="{FF2B5EF4-FFF2-40B4-BE49-F238E27FC236}">
                <a16:creationId xmlns:a16="http://schemas.microsoft.com/office/drawing/2014/main" id="{1BD879CD-CFC5-42DD-A81D-EFFE74594AB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93312" y="2375887"/>
            <a:ext cx="1799059" cy="1488967"/>
          </a:xfrm>
          <a:custGeom>
            <a:avLst/>
            <a:gdLst>
              <a:gd name="T0" fmla="*/ 122 w 215"/>
              <a:gd name="T1" fmla="*/ 145 h 191"/>
              <a:gd name="T2" fmla="*/ 76 w 215"/>
              <a:gd name="T3" fmla="*/ 145 h 191"/>
              <a:gd name="T4" fmla="*/ 31 w 215"/>
              <a:gd name="T5" fmla="*/ 191 h 191"/>
              <a:gd name="T6" fmla="*/ 31 w 215"/>
              <a:gd name="T7" fmla="*/ 145 h 191"/>
              <a:gd name="T8" fmla="*/ 0 w 215"/>
              <a:gd name="T9" fmla="*/ 145 h 191"/>
              <a:gd name="T10" fmla="*/ 0 w 215"/>
              <a:gd name="T11" fmla="*/ 0 h 191"/>
              <a:gd name="T12" fmla="*/ 215 w 215"/>
              <a:gd name="T13" fmla="*/ 0 h 191"/>
              <a:gd name="T14" fmla="*/ 215 w 215"/>
              <a:gd name="T15" fmla="*/ 120 h 191"/>
              <a:gd name="T16" fmla="*/ 122 w 215"/>
              <a:gd name="T17" fmla="*/ 145 h 191"/>
              <a:gd name="T18" fmla="*/ 122 w 215"/>
              <a:gd name="T19" fmla="*/ 145 h 191"/>
              <a:gd name="T20" fmla="*/ 122 w 215"/>
              <a:gd name="T21" fmla="*/ 145 h 191"/>
              <a:gd name="T22" fmla="*/ 215 w 215"/>
              <a:gd name="T23" fmla="*/ 145 h 191"/>
              <a:gd name="T24" fmla="*/ 215 w 215"/>
              <a:gd name="T25" fmla="*/ 12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5" h="191">
                <a:moveTo>
                  <a:pt x="122" y="145"/>
                </a:moveTo>
                <a:lnTo>
                  <a:pt x="76" y="145"/>
                </a:lnTo>
                <a:lnTo>
                  <a:pt x="31" y="191"/>
                </a:lnTo>
                <a:lnTo>
                  <a:pt x="31" y="145"/>
                </a:lnTo>
                <a:lnTo>
                  <a:pt x="0" y="145"/>
                </a:lnTo>
                <a:lnTo>
                  <a:pt x="0" y="0"/>
                </a:lnTo>
                <a:lnTo>
                  <a:pt x="215" y="0"/>
                </a:lnTo>
                <a:lnTo>
                  <a:pt x="215" y="120"/>
                </a:lnTo>
                <a:moveTo>
                  <a:pt x="122" y="145"/>
                </a:moveTo>
                <a:lnTo>
                  <a:pt x="122" y="145"/>
                </a:lnTo>
                <a:moveTo>
                  <a:pt x="122" y="145"/>
                </a:moveTo>
                <a:lnTo>
                  <a:pt x="215" y="145"/>
                </a:lnTo>
                <a:lnTo>
                  <a:pt x="215" y="120"/>
                </a:lnTo>
              </a:path>
            </a:pathLst>
          </a:custGeom>
          <a:noFill/>
          <a:ln w="15875" cap="sq">
            <a:solidFill>
              <a:srgbClr val="191A1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Arial"/>
            </a:endParaRPr>
          </a:p>
        </p:txBody>
      </p:sp>
      <p:sp>
        <p:nvSpPr>
          <p:cNvPr id="42" name="people_4" title="Icon of a person">
            <a:extLst>
              <a:ext uri="{FF2B5EF4-FFF2-40B4-BE49-F238E27FC236}">
                <a16:creationId xmlns:a16="http://schemas.microsoft.com/office/drawing/2014/main" id="{3FD062E5-2783-49B2-B4C0-BF898192C1D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795599" y="3970771"/>
            <a:ext cx="995429" cy="1112872"/>
          </a:xfrm>
          <a:custGeom>
            <a:avLst/>
            <a:gdLst>
              <a:gd name="T0" fmla="*/ 48 w 246"/>
              <a:gd name="T1" fmla="*/ 76 h 275"/>
              <a:gd name="T2" fmla="*/ 124 w 246"/>
              <a:gd name="T3" fmla="*/ 0 h 275"/>
              <a:gd name="T4" fmla="*/ 201 w 246"/>
              <a:gd name="T5" fmla="*/ 76 h 275"/>
              <a:gd name="T6" fmla="*/ 124 w 246"/>
              <a:gd name="T7" fmla="*/ 152 h 275"/>
              <a:gd name="T8" fmla="*/ 48 w 246"/>
              <a:gd name="T9" fmla="*/ 76 h 275"/>
              <a:gd name="T10" fmla="*/ 246 w 246"/>
              <a:gd name="T11" fmla="*/ 275 h 275"/>
              <a:gd name="T12" fmla="*/ 123 w 246"/>
              <a:gd name="T13" fmla="*/ 152 h 275"/>
              <a:gd name="T14" fmla="*/ 0 w 246"/>
              <a:gd name="T15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275">
                <a:moveTo>
                  <a:pt x="48" y="76"/>
                </a:moveTo>
                <a:cubicBezTo>
                  <a:pt x="48" y="34"/>
                  <a:pt x="82" y="0"/>
                  <a:pt x="124" y="0"/>
                </a:cubicBezTo>
                <a:cubicBezTo>
                  <a:pt x="166" y="0"/>
                  <a:pt x="201" y="34"/>
                  <a:pt x="201" y="76"/>
                </a:cubicBezTo>
                <a:cubicBezTo>
                  <a:pt x="201" y="118"/>
                  <a:pt x="166" y="152"/>
                  <a:pt x="124" y="152"/>
                </a:cubicBezTo>
                <a:cubicBezTo>
                  <a:pt x="82" y="152"/>
                  <a:pt x="48" y="118"/>
                  <a:pt x="48" y="76"/>
                </a:cubicBezTo>
                <a:close/>
                <a:moveTo>
                  <a:pt x="246" y="275"/>
                </a:moveTo>
                <a:cubicBezTo>
                  <a:pt x="246" y="207"/>
                  <a:pt x="191" y="152"/>
                  <a:pt x="123" y="152"/>
                </a:cubicBezTo>
                <a:cubicBezTo>
                  <a:pt x="55" y="152"/>
                  <a:pt x="0" y="207"/>
                  <a:pt x="0" y="275"/>
                </a:cubicBezTo>
              </a:path>
            </a:pathLst>
          </a:custGeom>
          <a:noFill/>
          <a:ln w="15875" cap="sq">
            <a:solidFill>
              <a:srgbClr val="191A1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srgbClr val="191A16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2D577A-6194-475B-BBBB-8B61E7A7E55D}"/>
              </a:ext>
            </a:extLst>
          </p:cNvPr>
          <p:cNvSpPr txBox="1"/>
          <p:nvPr/>
        </p:nvSpPr>
        <p:spPr>
          <a:xfrm>
            <a:off x="5293313" y="2520084"/>
            <a:ext cx="176182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7"/>
            <a:r>
              <a:rPr lang="en-GB" sz="1765">
                <a:solidFill>
                  <a:srgbClr val="191A1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do I deploy, manage, monitor…</a:t>
            </a:r>
          </a:p>
        </p:txBody>
      </p:sp>
      <p:sp>
        <p:nvSpPr>
          <p:cNvPr id="44" name="speech_2" title="Icon of a chat bubble">
            <a:extLst>
              <a:ext uri="{FF2B5EF4-FFF2-40B4-BE49-F238E27FC236}">
                <a16:creationId xmlns:a16="http://schemas.microsoft.com/office/drawing/2014/main" id="{E4FC589E-D54D-4A13-B08B-83E4FA71747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67797" y="2375887"/>
            <a:ext cx="1799059" cy="1488967"/>
          </a:xfrm>
          <a:custGeom>
            <a:avLst/>
            <a:gdLst>
              <a:gd name="T0" fmla="*/ 122 w 215"/>
              <a:gd name="T1" fmla="*/ 145 h 191"/>
              <a:gd name="T2" fmla="*/ 76 w 215"/>
              <a:gd name="T3" fmla="*/ 145 h 191"/>
              <a:gd name="T4" fmla="*/ 31 w 215"/>
              <a:gd name="T5" fmla="*/ 191 h 191"/>
              <a:gd name="T6" fmla="*/ 31 w 215"/>
              <a:gd name="T7" fmla="*/ 145 h 191"/>
              <a:gd name="T8" fmla="*/ 0 w 215"/>
              <a:gd name="T9" fmla="*/ 145 h 191"/>
              <a:gd name="T10" fmla="*/ 0 w 215"/>
              <a:gd name="T11" fmla="*/ 0 h 191"/>
              <a:gd name="T12" fmla="*/ 215 w 215"/>
              <a:gd name="T13" fmla="*/ 0 h 191"/>
              <a:gd name="T14" fmla="*/ 215 w 215"/>
              <a:gd name="T15" fmla="*/ 120 h 191"/>
              <a:gd name="T16" fmla="*/ 122 w 215"/>
              <a:gd name="T17" fmla="*/ 145 h 191"/>
              <a:gd name="T18" fmla="*/ 122 w 215"/>
              <a:gd name="T19" fmla="*/ 145 h 191"/>
              <a:gd name="T20" fmla="*/ 122 w 215"/>
              <a:gd name="T21" fmla="*/ 145 h 191"/>
              <a:gd name="T22" fmla="*/ 215 w 215"/>
              <a:gd name="T23" fmla="*/ 145 h 191"/>
              <a:gd name="T24" fmla="*/ 215 w 215"/>
              <a:gd name="T25" fmla="*/ 12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5" h="191">
                <a:moveTo>
                  <a:pt x="122" y="145"/>
                </a:moveTo>
                <a:lnTo>
                  <a:pt x="76" y="145"/>
                </a:lnTo>
                <a:lnTo>
                  <a:pt x="31" y="191"/>
                </a:lnTo>
                <a:lnTo>
                  <a:pt x="31" y="145"/>
                </a:lnTo>
                <a:lnTo>
                  <a:pt x="0" y="145"/>
                </a:lnTo>
                <a:lnTo>
                  <a:pt x="0" y="0"/>
                </a:lnTo>
                <a:lnTo>
                  <a:pt x="215" y="0"/>
                </a:lnTo>
                <a:lnTo>
                  <a:pt x="215" y="120"/>
                </a:lnTo>
                <a:moveTo>
                  <a:pt x="122" y="145"/>
                </a:moveTo>
                <a:lnTo>
                  <a:pt x="122" y="145"/>
                </a:lnTo>
                <a:moveTo>
                  <a:pt x="122" y="145"/>
                </a:moveTo>
                <a:lnTo>
                  <a:pt x="215" y="145"/>
                </a:lnTo>
                <a:lnTo>
                  <a:pt x="215" y="120"/>
                </a:lnTo>
              </a:path>
            </a:pathLst>
          </a:custGeom>
          <a:noFill/>
          <a:ln w="15875" cap="sq">
            <a:solidFill>
              <a:srgbClr val="191A1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Arial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7347917-1C8A-4D41-AE91-D54B0FBE7F85}"/>
              </a:ext>
            </a:extLst>
          </p:cNvPr>
          <p:cNvSpPr/>
          <p:nvPr/>
        </p:nvSpPr>
        <p:spPr>
          <a:xfrm>
            <a:off x="3534678" y="1879133"/>
            <a:ext cx="797033" cy="3867325"/>
          </a:xfrm>
          <a:prstGeom prst="rect">
            <a:avLst/>
          </a:prstGeom>
          <a:solidFill>
            <a:srgbClr val="848A8C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76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4663086-7CBE-4D62-B345-1D4413BEAB85}"/>
              </a:ext>
            </a:extLst>
          </p:cNvPr>
          <p:cNvGrpSpPr/>
          <p:nvPr/>
        </p:nvGrpSpPr>
        <p:grpSpPr>
          <a:xfrm>
            <a:off x="3687943" y="2102181"/>
            <a:ext cx="621135" cy="798814"/>
            <a:chOff x="3610762" y="2147582"/>
            <a:chExt cx="621135" cy="79881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5177A98-26A6-4484-A149-9648D0312595}"/>
                </a:ext>
              </a:extLst>
            </p:cNvPr>
            <p:cNvSpPr/>
            <p:nvPr/>
          </p:nvSpPr>
          <p:spPr>
            <a:xfrm>
              <a:off x="3825380" y="2147582"/>
              <a:ext cx="405842" cy="159390"/>
            </a:xfrm>
            <a:prstGeom prst="rect">
              <a:avLst/>
            </a:prstGeom>
            <a:noFill/>
            <a:ln w="19050" cap="flat" cmpd="sng" algn="ctr">
              <a:solidFill>
                <a:srgbClr val="848A8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76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E8AAE3D-C4D1-40C2-B638-B4A96B2B8CDE}"/>
                </a:ext>
              </a:extLst>
            </p:cNvPr>
            <p:cNvSpPr/>
            <p:nvPr/>
          </p:nvSpPr>
          <p:spPr>
            <a:xfrm>
              <a:off x="3610762" y="2306972"/>
              <a:ext cx="405842" cy="159390"/>
            </a:xfrm>
            <a:prstGeom prst="rect">
              <a:avLst/>
            </a:prstGeom>
            <a:noFill/>
            <a:ln w="19050" cap="flat" cmpd="sng" algn="ctr">
              <a:solidFill>
                <a:srgbClr val="848A8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76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360DC86-BEAC-4E5B-BCA0-CE61CD6689D5}"/>
                </a:ext>
              </a:extLst>
            </p:cNvPr>
            <p:cNvSpPr/>
            <p:nvPr/>
          </p:nvSpPr>
          <p:spPr>
            <a:xfrm>
              <a:off x="4016604" y="2306972"/>
              <a:ext cx="214618" cy="159390"/>
            </a:xfrm>
            <a:prstGeom prst="rect">
              <a:avLst/>
            </a:prstGeom>
            <a:noFill/>
            <a:ln w="19050" cap="flat" cmpd="sng" algn="ctr">
              <a:solidFill>
                <a:srgbClr val="848A8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76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D30C528-0136-4B43-96E5-4824B7FCB81D}"/>
                </a:ext>
              </a:extLst>
            </p:cNvPr>
            <p:cNvSpPr/>
            <p:nvPr/>
          </p:nvSpPr>
          <p:spPr>
            <a:xfrm>
              <a:off x="3825380" y="2469566"/>
              <a:ext cx="405842" cy="159390"/>
            </a:xfrm>
            <a:prstGeom prst="rect">
              <a:avLst/>
            </a:prstGeom>
            <a:noFill/>
            <a:ln w="19050" cap="flat" cmpd="sng" algn="ctr">
              <a:solidFill>
                <a:srgbClr val="848A8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76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B69D990-CCEE-433B-BF58-BA5F9F751FFD}"/>
                </a:ext>
              </a:extLst>
            </p:cNvPr>
            <p:cNvSpPr/>
            <p:nvPr/>
          </p:nvSpPr>
          <p:spPr>
            <a:xfrm>
              <a:off x="3611437" y="2628927"/>
              <a:ext cx="405842" cy="159390"/>
            </a:xfrm>
            <a:prstGeom prst="rect">
              <a:avLst/>
            </a:prstGeom>
            <a:noFill/>
            <a:ln w="19050" cap="flat" cmpd="sng" algn="ctr">
              <a:solidFill>
                <a:srgbClr val="848A8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76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2007134-7F0C-4346-B906-44B532B2661F}"/>
                </a:ext>
              </a:extLst>
            </p:cNvPr>
            <p:cNvSpPr/>
            <p:nvPr/>
          </p:nvSpPr>
          <p:spPr>
            <a:xfrm>
              <a:off x="4017279" y="2628927"/>
              <a:ext cx="214618" cy="159390"/>
            </a:xfrm>
            <a:prstGeom prst="rect">
              <a:avLst/>
            </a:prstGeom>
            <a:noFill/>
            <a:ln w="19050" cap="flat" cmpd="sng" algn="ctr">
              <a:solidFill>
                <a:srgbClr val="848A8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76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59A585B-1ECE-4ACD-ACCB-F4708C165635}"/>
                </a:ext>
              </a:extLst>
            </p:cNvPr>
            <p:cNvSpPr/>
            <p:nvPr/>
          </p:nvSpPr>
          <p:spPr>
            <a:xfrm>
              <a:off x="3825380" y="2787006"/>
              <a:ext cx="405842" cy="159390"/>
            </a:xfrm>
            <a:prstGeom prst="rect">
              <a:avLst/>
            </a:prstGeom>
            <a:noFill/>
            <a:ln w="19050" cap="flat" cmpd="sng" algn="ctr">
              <a:solidFill>
                <a:srgbClr val="848A8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76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C10118C-956E-490B-A85A-3717BDD57F79}"/>
              </a:ext>
            </a:extLst>
          </p:cNvPr>
          <p:cNvGrpSpPr/>
          <p:nvPr/>
        </p:nvGrpSpPr>
        <p:grpSpPr>
          <a:xfrm rot="10800000">
            <a:off x="3557253" y="4755807"/>
            <a:ext cx="621135" cy="798814"/>
            <a:chOff x="3610762" y="2147582"/>
            <a:chExt cx="621135" cy="79881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CC84C8C-10B7-4539-9AB9-0254A87F9157}"/>
                </a:ext>
              </a:extLst>
            </p:cNvPr>
            <p:cNvSpPr/>
            <p:nvPr/>
          </p:nvSpPr>
          <p:spPr>
            <a:xfrm>
              <a:off x="3825380" y="2147582"/>
              <a:ext cx="405842" cy="159390"/>
            </a:xfrm>
            <a:prstGeom prst="rect">
              <a:avLst/>
            </a:prstGeom>
            <a:noFill/>
            <a:ln w="19050" cap="flat" cmpd="sng" algn="ctr">
              <a:solidFill>
                <a:srgbClr val="848A8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76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6D83218-7024-44B0-B3BE-8D44D5952A43}"/>
                </a:ext>
              </a:extLst>
            </p:cNvPr>
            <p:cNvSpPr/>
            <p:nvPr/>
          </p:nvSpPr>
          <p:spPr>
            <a:xfrm>
              <a:off x="3610762" y="2306972"/>
              <a:ext cx="405842" cy="159390"/>
            </a:xfrm>
            <a:prstGeom prst="rect">
              <a:avLst/>
            </a:prstGeom>
            <a:noFill/>
            <a:ln w="19050" cap="flat" cmpd="sng" algn="ctr">
              <a:solidFill>
                <a:srgbClr val="848A8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76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754071E-A994-4256-8EA0-43C233C80905}"/>
                </a:ext>
              </a:extLst>
            </p:cNvPr>
            <p:cNvSpPr/>
            <p:nvPr/>
          </p:nvSpPr>
          <p:spPr>
            <a:xfrm>
              <a:off x="4016604" y="2306972"/>
              <a:ext cx="214618" cy="159390"/>
            </a:xfrm>
            <a:prstGeom prst="rect">
              <a:avLst/>
            </a:prstGeom>
            <a:noFill/>
            <a:ln w="19050" cap="flat" cmpd="sng" algn="ctr">
              <a:solidFill>
                <a:srgbClr val="848A8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76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488AD10-6D5E-4685-87E6-27B8F4451636}"/>
                </a:ext>
              </a:extLst>
            </p:cNvPr>
            <p:cNvSpPr/>
            <p:nvPr/>
          </p:nvSpPr>
          <p:spPr>
            <a:xfrm>
              <a:off x="3825380" y="2469566"/>
              <a:ext cx="405842" cy="159390"/>
            </a:xfrm>
            <a:prstGeom prst="rect">
              <a:avLst/>
            </a:prstGeom>
            <a:noFill/>
            <a:ln w="19050" cap="flat" cmpd="sng" algn="ctr">
              <a:solidFill>
                <a:srgbClr val="848A8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76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BB863CF-EB0B-42D3-BE38-9A99F436FF2D}"/>
                </a:ext>
              </a:extLst>
            </p:cNvPr>
            <p:cNvSpPr/>
            <p:nvPr/>
          </p:nvSpPr>
          <p:spPr>
            <a:xfrm>
              <a:off x="3611437" y="2628927"/>
              <a:ext cx="405842" cy="159390"/>
            </a:xfrm>
            <a:prstGeom prst="rect">
              <a:avLst/>
            </a:prstGeom>
            <a:noFill/>
            <a:ln w="19050" cap="flat" cmpd="sng" algn="ctr">
              <a:solidFill>
                <a:srgbClr val="848A8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76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4919158-0272-4ABA-A577-CE3437F86460}"/>
                </a:ext>
              </a:extLst>
            </p:cNvPr>
            <p:cNvSpPr/>
            <p:nvPr/>
          </p:nvSpPr>
          <p:spPr>
            <a:xfrm>
              <a:off x="4017279" y="2628927"/>
              <a:ext cx="214618" cy="159390"/>
            </a:xfrm>
            <a:prstGeom prst="rect">
              <a:avLst/>
            </a:prstGeom>
            <a:noFill/>
            <a:ln w="19050" cap="flat" cmpd="sng" algn="ctr">
              <a:solidFill>
                <a:srgbClr val="848A8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76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162246B-3918-48DA-9BA8-DB96A6C44284}"/>
                </a:ext>
              </a:extLst>
            </p:cNvPr>
            <p:cNvSpPr/>
            <p:nvPr/>
          </p:nvSpPr>
          <p:spPr>
            <a:xfrm>
              <a:off x="3825380" y="2787006"/>
              <a:ext cx="405842" cy="159390"/>
            </a:xfrm>
            <a:prstGeom prst="rect">
              <a:avLst/>
            </a:prstGeom>
            <a:noFill/>
            <a:ln w="19050" cap="flat" cmpd="sng" algn="ctr">
              <a:solidFill>
                <a:srgbClr val="848A8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76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F9FC9F93-90A9-4057-8711-A4D78BD59407}"/>
              </a:ext>
            </a:extLst>
          </p:cNvPr>
          <p:cNvSpPr txBox="1"/>
          <p:nvPr/>
        </p:nvSpPr>
        <p:spPr>
          <a:xfrm>
            <a:off x="3449735" y="3120370"/>
            <a:ext cx="9669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7"/>
            <a:r>
              <a:rPr lang="en-GB" sz="1400">
                <a:solidFill>
                  <a:srgbClr val="191A1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Wall</a:t>
            </a:r>
          </a:p>
          <a:p>
            <a:pPr algn="ctr" defTabSz="914367"/>
            <a:r>
              <a:rPr lang="en-GB" sz="1400">
                <a:solidFill>
                  <a:srgbClr val="191A1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</a:t>
            </a:r>
          </a:p>
          <a:p>
            <a:pPr algn="ctr" defTabSz="914367"/>
            <a:r>
              <a:rPr lang="en-GB" sz="1400">
                <a:solidFill>
                  <a:srgbClr val="191A1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Confusion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AC3A98F-587A-4845-8057-B60EBCE20222}"/>
              </a:ext>
            </a:extLst>
          </p:cNvPr>
          <p:cNvSpPr txBox="1"/>
          <p:nvPr/>
        </p:nvSpPr>
        <p:spPr>
          <a:xfrm>
            <a:off x="962828" y="5315536"/>
            <a:ext cx="179905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7"/>
            <a:r>
              <a:rPr lang="en-GB" sz="1765">
                <a:solidFill>
                  <a:srgbClr val="336D7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Science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712C46-1401-47EA-8BCC-2861F8F55874}"/>
              </a:ext>
            </a:extLst>
          </p:cNvPr>
          <p:cNvSpPr txBox="1"/>
          <p:nvPr/>
        </p:nvSpPr>
        <p:spPr>
          <a:xfrm>
            <a:off x="5196470" y="5293652"/>
            <a:ext cx="179905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7"/>
            <a:r>
              <a:rPr lang="en-GB" sz="1765">
                <a:solidFill>
                  <a:srgbClr val="191A16">
                    <a:lumMod val="75000"/>
                    <a:lumOff val="2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Ops</a:t>
            </a:r>
          </a:p>
        </p:txBody>
      </p:sp>
      <p:pic>
        <p:nvPicPr>
          <p:cNvPr id="65" name="Picture 6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1075BDF4-0D5F-4830-9188-BF615DFB88D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duotone>
              <a:srgbClr val="009EE8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8535" y="2271184"/>
            <a:ext cx="1623502" cy="1482265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0F6D091C-2832-450E-94AC-09565E5E9FF5}"/>
              </a:ext>
            </a:extLst>
          </p:cNvPr>
          <p:cNvSpPr txBox="1"/>
          <p:nvPr/>
        </p:nvSpPr>
        <p:spPr>
          <a:xfrm>
            <a:off x="9170126" y="3968947"/>
            <a:ext cx="2560320" cy="1178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7"/>
            <a:r>
              <a:rPr lang="en-GB" sz="1765">
                <a:solidFill>
                  <a:srgbClr val="007EC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Drift</a:t>
            </a:r>
          </a:p>
          <a:p>
            <a:pPr algn="ctr" defTabSz="914367"/>
            <a:r>
              <a:rPr lang="en-GB" sz="1765">
                <a:solidFill>
                  <a:srgbClr val="007EC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Model Decay</a:t>
            </a:r>
          </a:p>
          <a:p>
            <a:pPr algn="ctr" defTabSz="914367"/>
            <a:r>
              <a:rPr lang="en-GB" sz="1765">
                <a:solidFill>
                  <a:srgbClr val="007EC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Stale Models</a:t>
            </a:r>
          </a:p>
          <a:p>
            <a:pPr algn="ctr" defTabSz="914367"/>
            <a:r>
              <a:rPr lang="en-GB" sz="1765">
                <a:solidFill>
                  <a:srgbClr val="007EC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Concept Drift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2A9273A-3A10-4121-8712-F61996CB1F59}"/>
              </a:ext>
            </a:extLst>
          </p:cNvPr>
          <p:cNvCxnSpPr/>
          <p:nvPr/>
        </p:nvCxnSpPr>
        <p:spPr>
          <a:xfrm>
            <a:off x="7820297" y="3859034"/>
            <a:ext cx="1349829" cy="0"/>
          </a:xfrm>
          <a:prstGeom prst="straightConnector1">
            <a:avLst/>
          </a:prstGeom>
          <a:noFill/>
          <a:ln w="25400" cap="flat" cmpd="sng" algn="ctr">
            <a:solidFill>
              <a:srgbClr val="007EC2"/>
            </a:solidFill>
            <a:prstDash val="solid"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7489733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32FA-F8D2-4466-A9B7-E7E9483A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BA365-A603-4A31-ACD0-F49D5CBE00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7890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Reproducibility / Auditability:</a:t>
            </a:r>
          </a:p>
          <a:p>
            <a:pPr lvl="1"/>
            <a:r>
              <a:rPr lang="en-US" dirty="0"/>
              <a:t>What data the model was trained on?</a:t>
            </a:r>
          </a:p>
          <a:p>
            <a:pPr lvl="1"/>
            <a:r>
              <a:rPr lang="en-US" dirty="0"/>
              <a:t>Which version of source code was run?</a:t>
            </a:r>
          </a:p>
          <a:p>
            <a:pPr lvl="1"/>
            <a:r>
              <a:rPr lang="en-US" dirty="0"/>
              <a:t>What kind of hyper-parameters the model used?</a:t>
            </a:r>
          </a:p>
          <a:p>
            <a:pPr lvl="1"/>
            <a:r>
              <a:rPr lang="en-US" dirty="0"/>
              <a:t>What was the performance metric?</a:t>
            </a:r>
          </a:p>
          <a:p>
            <a:r>
              <a:rPr lang="en-US" dirty="0"/>
              <a:t>Validation / Packaging</a:t>
            </a:r>
          </a:p>
          <a:p>
            <a:pPr lvl="1"/>
            <a:r>
              <a:rPr lang="en-US" dirty="0"/>
              <a:t>How to validate the quality of code?</a:t>
            </a:r>
          </a:p>
          <a:p>
            <a:pPr lvl="1"/>
            <a:r>
              <a:rPr lang="en-US" dirty="0"/>
              <a:t>How to make sure the best model is selected?</a:t>
            </a:r>
          </a:p>
          <a:p>
            <a:r>
              <a:rPr lang="en-US" dirty="0"/>
              <a:t>Automation / Observability</a:t>
            </a:r>
          </a:p>
          <a:p>
            <a:pPr lvl="1"/>
            <a:r>
              <a:rPr lang="en-US" dirty="0"/>
              <a:t>How to make sure the right model is being deployed?</a:t>
            </a:r>
          </a:p>
          <a:p>
            <a:pPr lvl="1"/>
            <a:r>
              <a:rPr lang="en-US" dirty="0"/>
              <a:t>How to monitor the live performance of the model?</a:t>
            </a:r>
          </a:p>
          <a:p>
            <a:pPr lvl="1"/>
            <a:r>
              <a:rPr lang="en-US" dirty="0"/>
              <a:t>When to retrain the model?</a:t>
            </a:r>
          </a:p>
        </p:txBody>
      </p:sp>
    </p:spTree>
    <p:extLst>
      <p:ext uri="{BB962C8B-B14F-4D97-AF65-F5344CB8AC3E}">
        <p14:creationId xmlns:p14="http://schemas.microsoft.com/office/powerpoint/2010/main" val="316824605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7E540-D664-2248-A353-E1715069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5" y="3033223"/>
            <a:ext cx="10152915" cy="498598"/>
          </a:xfrm>
        </p:spPr>
        <p:txBody>
          <a:bodyPr/>
          <a:lstStyle/>
          <a:p>
            <a:r>
              <a:rPr lang="en-US" dirty="0"/>
              <a:t>DevOps and What it Provides</a:t>
            </a:r>
          </a:p>
        </p:txBody>
      </p:sp>
    </p:spTree>
    <p:extLst>
      <p:ext uri="{BB962C8B-B14F-4D97-AF65-F5344CB8AC3E}">
        <p14:creationId xmlns:p14="http://schemas.microsoft.com/office/powerpoint/2010/main" val="260568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FC18-B471-2244-A0BD-3D0FF2D4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MLOps Business Value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866F3152-0C56-42CE-A0F6-27B65CAE8456}"/>
              </a:ext>
            </a:extLst>
          </p:cNvPr>
          <p:cNvSpPr txBox="1">
            <a:spLocks/>
          </p:cNvSpPr>
          <p:nvPr/>
        </p:nvSpPr>
        <p:spPr>
          <a:xfrm>
            <a:off x="1897391" y="4168619"/>
            <a:ext cx="2532529" cy="1261844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solidFill>
                  <a:schemeClr val="accent1"/>
                </a:solidFill>
              </a:rPr>
              <a:t>Continuous Delivery</a:t>
            </a:r>
          </a:p>
          <a:p>
            <a:pPr marL="0" indent="0">
              <a:buNone/>
            </a:pPr>
            <a:r>
              <a:rPr lang="en-US" sz="1600"/>
              <a:t>Build in automation to enable a continuous delivery and continuous integration pipeline</a:t>
            </a:r>
            <a:endParaRPr lang="en-US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EBCE8921-132C-458A-BD76-1AE4D92A84D4}"/>
              </a:ext>
            </a:extLst>
          </p:cNvPr>
          <p:cNvSpPr txBox="1">
            <a:spLocks/>
          </p:cNvSpPr>
          <p:nvPr/>
        </p:nvSpPr>
        <p:spPr>
          <a:xfrm>
            <a:off x="4728286" y="4168618"/>
            <a:ext cx="2532529" cy="1754287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Reduced Downtime </a:t>
            </a:r>
          </a:p>
          <a:p>
            <a:pPr marL="0" indent="0">
              <a:buNone/>
            </a:pPr>
            <a:r>
              <a:rPr lang="en-US" sz="1600" dirty="0"/>
              <a:t>Ensure ML models have required governance and operational discipline related to data quality, security and compliance, and access.</a:t>
            </a:r>
          </a:p>
        </p:txBody>
      </p:sp>
      <p:sp>
        <p:nvSpPr>
          <p:cNvPr id="43" name="Text Placeholder 9">
            <a:extLst>
              <a:ext uri="{FF2B5EF4-FFF2-40B4-BE49-F238E27FC236}">
                <a16:creationId xmlns:a16="http://schemas.microsoft.com/office/drawing/2014/main" id="{1E8E8BEA-477A-4AAA-9CC5-EF78997BFF59}"/>
              </a:ext>
            </a:extLst>
          </p:cNvPr>
          <p:cNvSpPr txBox="1">
            <a:spLocks/>
          </p:cNvSpPr>
          <p:nvPr/>
        </p:nvSpPr>
        <p:spPr>
          <a:xfrm>
            <a:off x="7559181" y="4168618"/>
            <a:ext cx="2532529" cy="2277547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Predictable Performance</a:t>
            </a:r>
          </a:p>
          <a:p>
            <a:pPr marL="0" indent="0">
              <a:buNone/>
            </a:pPr>
            <a:r>
              <a:rPr lang="en-US" sz="1600" dirty="0"/>
              <a:t>Enable monitoring &amp; performance data collection across the build and inference pipeline, enabling a predictable ML operating environment. </a:t>
            </a:r>
          </a:p>
          <a:p>
            <a:endParaRPr lang="en-US" sz="1600" dirty="0"/>
          </a:p>
        </p:txBody>
      </p:sp>
      <p:pic>
        <p:nvPicPr>
          <p:cNvPr id="44" name="Picture Placeholder 17" descr="Rear view of golf swing against sunset background">
            <a:extLst>
              <a:ext uri="{FF2B5EF4-FFF2-40B4-BE49-F238E27FC236}">
                <a16:creationId xmlns:a16="http://schemas.microsoft.com/office/drawing/2014/main" id="{4DEA3AEC-C097-4512-9066-6487F6FFDF2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59438" y="1440145"/>
            <a:ext cx="2531703" cy="2533291"/>
          </a:xfrm>
          <a:prstGeom prst="rect">
            <a:avLst/>
          </a:prstGeom>
        </p:spPr>
      </p:pic>
      <p:pic>
        <p:nvPicPr>
          <p:cNvPr id="45" name="Picture Placeholder 39" descr="Triathletes swimming in race">
            <a:extLst>
              <a:ext uri="{FF2B5EF4-FFF2-40B4-BE49-F238E27FC236}">
                <a16:creationId xmlns:a16="http://schemas.microsoft.com/office/drawing/2014/main" id="{5213EEF7-49D5-4A2B-82D4-32C196D49F2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96801" y="1440908"/>
            <a:ext cx="2532529" cy="2532529"/>
          </a:xfrm>
          <a:prstGeom prst="rect">
            <a:avLst/>
          </a:prstGeom>
        </p:spPr>
      </p:pic>
      <p:pic>
        <p:nvPicPr>
          <p:cNvPr id="46" name="Picture Placeholder 43" descr="Professional bike rider rides bicycle">
            <a:extLst>
              <a:ext uri="{FF2B5EF4-FFF2-40B4-BE49-F238E27FC236}">
                <a16:creationId xmlns:a16="http://schemas.microsoft.com/office/drawing/2014/main" id="{F3D49C95-A2E8-404B-9E1E-9FA2B4D8E3C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27739" y="1440145"/>
            <a:ext cx="2531703" cy="253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0122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FC18-B471-2244-A0BD-3D0FF2D4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DevOps?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075CB9-A213-4407-945A-033F4A91739B}"/>
              </a:ext>
            </a:extLst>
          </p:cNvPr>
          <p:cNvSpPr/>
          <p:nvPr/>
        </p:nvSpPr>
        <p:spPr>
          <a:xfrm>
            <a:off x="7224559" y="5078649"/>
            <a:ext cx="3372374" cy="1422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D69605-D32B-495E-AC24-10C50D4F26C1}"/>
              </a:ext>
            </a:extLst>
          </p:cNvPr>
          <p:cNvSpPr/>
          <p:nvPr/>
        </p:nvSpPr>
        <p:spPr>
          <a:xfrm>
            <a:off x="3852185" y="4433057"/>
            <a:ext cx="3372374" cy="14221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E6849A-5EDD-4174-B3D3-F2A0099568AE}"/>
              </a:ext>
            </a:extLst>
          </p:cNvPr>
          <p:cNvSpPr/>
          <p:nvPr/>
        </p:nvSpPr>
        <p:spPr>
          <a:xfrm>
            <a:off x="491650" y="3721988"/>
            <a:ext cx="3372374" cy="1422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 descr="DevOps is the union of people, process, and products to enable continuous delivery of value to your end users.&#10;">
            <a:extLst>
              <a:ext uri="{FF2B5EF4-FFF2-40B4-BE49-F238E27FC236}">
                <a16:creationId xmlns:a16="http://schemas.microsoft.com/office/drawing/2014/main" id="{6B06BEF3-4BB5-4AC9-8ADB-67A80350B94C}"/>
              </a:ext>
            </a:extLst>
          </p:cNvPr>
          <p:cNvGrpSpPr/>
          <p:nvPr/>
        </p:nvGrpSpPr>
        <p:grpSpPr>
          <a:xfrm>
            <a:off x="426425" y="1068282"/>
            <a:ext cx="5306540" cy="3099007"/>
            <a:chOff x="366076" y="1432242"/>
            <a:chExt cx="4716106" cy="316159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F48632-ACDA-490F-9BC0-84F331B122AE}"/>
                </a:ext>
              </a:extLst>
            </p:cNvPr>
            <p:cNvSpPr/>
            <p:nvPr/>
          </p:nvSpPr>
          <p:spPr bwMode="auto">
            <a:xfrm>
              <a:off x="366076" y="1432242"/>
              <a:ext cx="4716106" cy="316159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4445" tIns="761853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74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DevOps is the union of </a:t>
              </a:r>
              <a:r>
                <a:rPr kumimoji="0" lang="en-US" sz="2745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people</a:t>
              </a:r>
              <a:r>
                <a:rPr kumimoji="0" lang="en-US" sz="274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, </a:t>
              </a:r>
              <a:r>
                <a:rPr kumimoji="0" lang="en-US" sz="2745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process</a:t>
              </a:r>
              <a:r>
                <a:rPr kumimoji="0" lang="en-US" sz="274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, and </a:t>
              </a:r>
              <a:r>
                <a:rPr kumimoji="0" lang="en-US" sz="2745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products</a:t>
              </a:r>
              <a:r>
                <a:rPr kumimoji="0" lang="en-US" sz="274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to enable continuous delivery of value.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AEDEA3A-91CB-43D6-8CD3-3032B6921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6077" y="1432242"/>
              <a:ext cx="687151" cy="10986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273" b="0" i="0" u="none" strike="noStrike" kern="0" cap="none" spc="-10" normalizeH="0" baseline="0" noProof="0">
                  <a:ln w="3175"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Rockwell Extra Bold" panose="02060903040505020403" pitchFamily="18" charset="0"/>
                  <a:cs typeface="Segoe UI" pitchFamily="34" charset="0"/>
                </a:rPr>
                <a:t>“</a:t>
              </a:r>
              <a:endParaRPr kumimoji="0" lang="en-US" sz="6273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9AF7316-6841-44B0-8806-8A488EAB4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728097" y="3396602"/>
              <a:ext cx="673739" cy="10772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273" b="0" i="0" u="none" strike="noStrike" kern="0" cap="none" spc="-10" normalizeH="0" baseline="0" noProof="0">
                  <a:ln w="3175"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Rockwell Extra Bold" panose="02060903040505020403" pitchFamily="18" charset="0"/>
                  <a:ea typeface="+mn-ea"/>
                  <a:cs typeface="Segoe UI" pitchFamily="34" charset="0"/>
                </a:rPr>
                <a:t>”</a:t>
              </a:r>
              <a:endParaRPr kumimoji="0" lang="en-US" sz="6273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62D9B3-9631-4AC8-933A-A68B39C4C0EB}"/>
              </a:ext>
            </a:extLst>
          </p:cNvPr>
          <p:cNvGrpSpPr/>
          <p:nvPr/>
        </p:nvGrpSpPr>
        <p:grpSpPr>
          <a:xfrm>
            <a:off x="7065333" y="1357279"/>
            <a:ext cx="4313320" cy="3630216"/>
            <a:chOff x="6006614" y="367852"/>
            <a:chExt cx="5871543" cy="5125909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B5A7219-AD0B-4154-8C43-B61D31BD1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6763713" y="753480"/>
              <a:ext cx="4428530" cy="444501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274B47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96A7E7E-E9DF-424A-8ACA-CEEAFE1E4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7158699" y="505781"/>
              <a:ext cx="1269392" cy="1274116"/>
            </a:xfrm>
            <a:prstGeom prst="ellipse">
              <a:avLst/>
            </a:prstGeom>
            <a:solidFill>
              <a:schemeClr val="bg2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274B47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Build&amp; Test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8E475E0-BCF1-4663-82E3-E49AD40E5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098393" y="2131197"/>
              <a:ext cx="1658276" cy="1817180"/>
              <a:chOff x="5375754" y="2898175"/>
              <a:chExt cx="1568588" cy="1718897"/>
            </a:xfrm>
          </p:grpSpPr>
          <p:sp>
            <p:nvSpPr>
              <p:cNvPr id="29" name="Business Trans large">
                <a:extLst>
                  <a:ext uri="{FF2B5EF4-FFF2-40B4-BE49-F238E27FC236}">
                    <a16:creationId xmlns:a16="http://schemas.microsoft.com/office/drawing/2014/main" id="{21F5865D-E035-47A0-8F0E-677D8A06C579}"/>
                  </a:ext>
                </a:extLst>
              </p:cNvPr>
              <p:cNvSpPr txBox="1"/>
              <p:nvPr/>
            </p:nvSpPr>
            <p:spPr>
              <a:xfrm>
                <a:off x="5375754" y="3228293"/>
                <a:ext cx="1568588" cy="1058660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896010" rtl="0" eaLnBrk="1" fontAlgn="auto" latinLnBrk="0" hangingPunct="1">
                  <a:lnSpc>
                    <a:spcPct val="90000"/>
                  </a:lnSpc>
                  <a:spcBef>
                    <a:spcPts val="769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10" normalizeH="0" baseline="0" noProof="0">
                    <a:ln w="3175">
                      <a:noFill/>
                    </a:ln>
                    <a:solidFill>
                      <a:srgbClr val="274B47"/>
                    </a:solidFill>
                    <a:effectLst/>
                    <a:uLnTx/>
                    <a:uFillTx/>
                    <a:latin typeface="Segoe UI"/>
                    <a:ea typeface="+mn-ea"/>
                    <a:cs typeface="Segoe UI Semilight" panose="020B0402040204020203" pitchFamily="34" charset="0"/>
                  </a:rPr>
                  <a:t>Continuous</a:t>
                </a:r>
                <a:br>
                  <a:rPr kumimoji="0" lang="en-US" sz="1100" b="0" i="0" u="none" strike="noStrike" kern="1200" cap="none" spc="10" normalizeH="0" baseline="0" noProof="0">
                    <a:ln w="3175">
                      <a:noFill/>
                    </a:ln>
                    <a:solidFill>
                      <a:srgbClr val="274B47"/>
                    </a:solidFill>
                    <a:effectLst/>
                    <a:uLnTx/>
                    <a:uFillTx/>
                    <a:latin typeface="Segoe UI"/>
                    <a:ea typeface="+mn-ea"/>
                    <a:cs typeface="Segoe UI Semilight" panose="020B0402040204020203" pitchFamily="34" charset="0"/>
                  </a:rPr>
                </a:br>
                <a:r>
                  <a:rPr kumimoji="0" lang="en-US" sz="1100" b="0" i="0" u="none" strike="noStrike" kern="1200" cap="none" spc="10" normalizeH="0" baseline="0" noProof="0">
                    <a:ln w="3175">
                      <a:noFill/>
                    </a:ln>
                    <a:solidFill>
                      <a:srgbClr val="274B47"/>
                    </a:solidFill>
                    <a:effectLst/>
                    <a:uLnTx/>
                    <a:uFillTx/>
                    <a:latin typeface="Segoe UI"/>
                    <a:ea typeface="+mn-ea"/>
                    <a:cs typeface="Segoe UI Semilight" panose="020B0402040204020203" pitchFamily="34" charset="0"/>
                  </a:rPr>
                  <a:t>Delivery</a:t>
                </a: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09196A71-09F3-41D3-B0A8-BE5DBE0E79B6}"/>
                  </a:ext>
                </a:extLst>
              </p:cNvPr>
              <p:cNvGrpSpPr/>
              <p:nvPr/>
            </p:nvGrpSpPr>
            <p:grpSpPr>
              <a:xfrm>
                <a:off x="5404732" y="2898175"/>
                <a:ext cx="1513010" cy="1718897"/>
                <a:chOff x="13906501" y="3922655"/>
                <a:chExt cx="619125" cy="703377"/>
              </a:xfrm>
            </p:grpSpPr>
            <p:sp>
              <p:nvSpPr>
                <p:cNvPr id="31" name="Freeform 17">
                  <a:extLst>
                    <a:ext uri="{FF2B5EF4-FFF2-40B4-BE49-F238E27FC236}">
                      <a16:creationId xmlns:a16="http://schemas.microsoft.com/office/drawing/2014/main" id="{E41D903F-CF1E-4F61-A71F-3C16C5B9D8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216063" y="3986213"/>
                  <a:ext cx="309563" cy="595312"/>
                </a:xfrm>
                <a:custGeom>
                  <a:avLst/>
                  <a:gdLst>
                    <a:gd name="T0" fmla="*/ 29 w 81"/>
                    <a:gd name="T1" fmla="*/ 0 h 157"/>
                    <a:gd name="T2" fmla="*/ 81 w 81"/>
                    <a:gd name="T3" fmla="*/ 76 h 157"/>
                    <a:gd name="T4" fmla="*/ 0 w 81"/>
                    <a:gd name="T5" fmla="*/ 157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1" h="157">
                      <a:moveTo>
                        <a:pt x="29" y="0"/>
                      </a:moveTo>
                      <a:cubicBezTo>
                        <a:pt x="59" y="12"/>
                        <a:pt x="81" y="41"/>
                        <a:pt x="81" y="76"/>
                      </a:cubicBezTo>
                      <a:cubicBezTo>
                        <a:pt x="81" y="121"/>
                        <a:pt x="45" y="157"/>
                        <a:pt x="0" y="157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7868" tIns="43933" rIns="87868" bIns="4393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5337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Segoe UI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" name="Freeform 18">
                  <a:extLst>
                    <a:ext uri="{FF2B5EF4-FFF2-40B4-BE49-F238E27FC236}">
                      <a16:creationId xmlns:a16="http://schemas.microsoft.com/office/drawing/2014/main" id="{E75A2907-7554-47F3-9A7E-E789E6B3B2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06501" y="3967163"/>
                  <a:ext cx="309563" cy="596900"/>
                </a:xfrm>
                <a:custGeom>
                  <a:avLst/>
                  <a:gdLst>
                    <a:gd name="T0" fmla="*/ 52 w 81"/>
                    <a:gd name="T1" fmla="*/ 157 h 157"/>
                    <a:gd name="T2" fmla="*/ 0 w 81"/>
                    <a:gd name="T3" fmla="*/ 81 h 157"/>
                    <a:gd name="T4" fmla="*/ 81 w 81"/>
                    <a:gd name="T5" fmla="*/ 0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1" h="157">
                      <a:moveTo>
                        <a:pt x="52" y="157"/>
                      </a:moveTo>
                      <a:cubicBezTo>
                        <a:pt x="21" y="145"/>
                        <a:pt x="0" y="116"/>
                        <a:pt x="0" y="81"/>
                      </a:cubicBezTo>
                      <a:cubicBezTo>
                        <a:pt x="0" y="36"/>
                        <a:pt x="36" y="0"/>
                        <a:pt x="81" y="0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7868" tIns="43933" rIns="87868" bIns="4393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5337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Segoe UI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" name="Line 19">
                  <a:extLst>
                    <a:ext uri="{FF2B5EF4-FFF2-40B4-BE49-F238E27FC236}">
                      <a16:creationId xmlns:a16="http://schemas.microsoft.com/office/drawing/2014/main" id="{93C1069C-6D18-4230-B935-79D5C19452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16063" y="4221163"/>
                  <a:ext cx="0" cy="0"/>
                </a:xfrm>
                <a:prstGeom prst="line">
                  <a:avLst/>
                </a:prstGeom>
                <a:noFill/>
                <a:ln w="12700" cap="flat">
                  <a:solidFill>
                    <a:srgbClr val="0078D7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68" tIns="43933" rIns="87868" bIns="4393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5337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" name="Freeform 20">
                  <a:extLst>
                    <a:ext uri="{FF2B5EF4-FFF2-40B4-BE49-F238E27FC236}">
                      <a16:creationId xmlns:a16="http://schemas.microsoft.com/office/drawing/2014/main" id="{53639576-5951-45B4-819F-E69C8E34DB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214339" y="3922655"/>
                  <a:ext cx="41550" cy="87427"/>
                </a:xfrm>
                <a:custGeom>
                  <a:avLst/>
                  <a:gdLst>
                    <a:gd name="T0" fmla="*/ 0 w 48"/>
                    <a:gd name="T1" fmla="*/ 101 h 101"/>
                    <a:gd name="T2" fmla="*/ 48 w 48"/>
                    <a:gd name="T3" fmla="*/ 51 h 101"/>
                    <a:gd name="T4" fmla="*/ 0 w 48"/>
                    <a:gd name="T5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" h="101">
                      <a:moveTo>
                        <a:pt x="0" y="101"/>
                      </a:moveTo>
                      <a:lnTo>
                        <a:pt x="48" y="5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7868" tIns="43933" rIns="87868" bIns="4393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5337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Segoe UI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" name="Line 21">
                  <a:extLst>
                    <a:ext uri="{FF2B5EF4-FFF2-40B4-BE49-F238E27FC236}">
                      <a16:creationId xmlns:a16="http://schemas.microsoft.com/office/drawing/2014/main" id="{63A9BEEF-7D29-48C6-A32C-8C6DA1E5A2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16063" y="3967163"/>
                  <a:ext cx="38100" cy="0"/>
                </a:xfrm>
                <a:prstGeom prst="line">
                  <a:avLst/>
                </a:pr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68" tIns="43933" rIns="87868" bIns="4393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5337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" name="Freeform 22">
                  <a:extLst>
                    <a:ext uri="{FF2B5EF4-FFF2-40B4-BE49-F238E27FC236}">
                      <a16:creationId xmlns:a16="http://schemas.microsoft.com/office/drawing/2014/main" id="{7F53985A-45C0-45B2-82F9-188184E8C0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7963" y="4538605"/>
                  <a:ext cx="41550" cy="87427"/>
                </a:xfrm>
                <a:custGeom>
                  <a:avLst/>
                  <a:gdLst>
                    <a:gd name="T0" fmla="*/ 48 w 48"/>
                    <a:gd name="T1" fmla="*/ 0 h 101"/>
                    <a:gd name="T2" fmla="*/ 0 w 48"/>
                    <a:gd name="T3" fmla="*/ 50 h 101"/>
                    <a:gd name="T4" fmla="*/ 48 w 48"/>
                    <a:gd name="T5" fmla="*/ 10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" h="101">
                      <a:moveTo>
                        <a:pt x="48" y="0"/>
                      </a:moveTo>
                      <a:lnTo>
                        <a:pt x="0" y="50"/>
                      </a:lnTo>
                      <a:lnTo>
                        <a:pt x="48" y="101"/>
                      </a:lnTo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7868" tIns="43933" rIns="87868" bIns="4393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5337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Segoe UI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" name="Line 23">
                  <a:extLst>
                    <a:ext uri="{FF2B5EF4-FFF2-40B4-BE49-F238E27FC236}">
                      <a16:creationId xmlns:a16="http://schemas.microsoft.com/office/drawing/2014/main" id="{79B447EB-429C-4643-8A13-DB97E1A4C2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4177963" y="4581525"/>
                  <a:ext cx="38100" cy="0"/>
                </a:xfrm>
                <a:prstGeom prst="line">
                  <a:avLst/>
                </a:pr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68" tIns="43933" rIns="87868" bIns="4393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5337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2437464-F1DC-41C5-9707-DBF5C0D33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9333146" y="367852"/>
              <a:ext cx="1269392" cy="1274116"/>
            </a:xfrm>
            <a:prstGeom prst="ellipse">
              <a:avLst/>
            </a:prstGeom>
            <a:solidFill>
              <a:schemeClr val="bg2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274B47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D8633C-F5F5-49D3-BB91-5EFA2CE2D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496320" y="741372"/>
              <a:ext cx="1095132" cy="624119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274B47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Deploy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C1517ED-023A-4CBB-973B-79272F18A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10586370" y="2358632"/>
              <a:ext cx="1269392" cy="1274116"/>
            </a:xfrm>
            <a:prstGeom prst="ellipse">
              <a:avLst/>
            </a:prstGeom>
            <a:solidFill>
              <a:schemeClr val="bg2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274B47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7015E58-875D-4837-9555-0C60703A8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695739" y="2742239"/>
              <a:ext cx="1182418" cy="624119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274B47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Operate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E9E9610-614E-4407-9A1C-8BFD3171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9432555" y="4195859"/>
              <a:ext cx="1269392" cy="1274116"/>
            </a:xfrm>
            <a:prstGeom prst="ellipse">
              <a:avLst/>
            </a:prstGeom>
            <a:solidFill>
              <a:schemeClr val="bg2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274B47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66D57C-EF68-46C0-ABB1-FE8D232AC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496320" y="4386012"/>
              <a:ext cx="1162692" cy="1025023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274B47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Monitor </a:t>
              </a:r>
              <a:b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274B47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</a:b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274B47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&amp; </a:t>
              </a:r>
              <a:b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274B47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</a:b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274B47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Learn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4E69F4A-606F-4EAD-8B8C-AD0CDCC26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7160428" y="4219645"/>
              <a:ext cx="1269392" cy="1274116"/>
            </a:xfrm>
            <a:prstGeom prst="ellipse">
              <a:avLst/>
            </a:prstGeom>
            <a:solidFill>
              <a:schemeClr val="bg2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274B47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5D7B064-34FF-4244-9B0A-5FCEF6B4A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212050" y="4386010"/>
              <a:ext cx="1162692" cy="1054358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274B47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Plan </a:t>
              </a:r>
              <a:b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274B47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</a:b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274B47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&amp; </a:t>
              </a:r>
              <a:b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274B47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</a:b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274B47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Track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4672C17-39A6-4FCC-B117-FEF51B70C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6006614" y="2385258"/>
              <a:ext cx="1269392" cy="1274116"/>
            </a:xfrm>
            <a:prstGeom prst="ellipse">
              <a:avLst/>
            </a:prstGeom>
            <a:solidFill>
              <a:schemeClr val="bg2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274B47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62032C2-1EEE-4C29-A2B7-20DCB7016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068981" y="2768506"/>
              <a:ext cx="1162692" cy="614341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274B47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Develop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8C5E938-C793-48E2-9FED-8BB1C876D5F6}"/>
              </a:ext>
            </a:extLst>
          </p:cNvPr>
          <p:cNvSpPr txBox="1"/>
          <p:nvPr/>
        </p:nvSpPr>
        <p:spPr>
          <a:xfrm>
            <a:off x="855771" y="3942157"/>
            <a:ext cx="2592137" cy="116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People</a:t>
            </a:r>
          </a:p>
          <a:p>
            <a:pPr marL="285750" marR="0" lvl="1" indent="-285750" algn="l" defTabSz="6095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Collaborate early and often</a:t>
            </a:r>
          </a:p>
          <a:p>
            <a:pPr marL="285750" marR="0" lvl="1" indent="-285750" algn="l" defTabSz="6095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Cross-disciplinary teams</a:t>
            </a:r>
          </a:p>
          <a:p>
            <a:pPr marL="285750" marR="0" lvl="1" indent="-285750" algn="l" defTabSz="6095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Share common goals and metrics</a:t>
            </a:r>
          </a:p>
          <a:p>
            <a:pPr marL="285750" marR="0" lvl="1" indent="-285750" algn="l" defTabSz="6095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Shared responsibility</a:t>
            </a:r>
          </a:p>
          <a:p>
            <a:pPr marL="0" marR="0" lvl="1" indent="0" algn="l" defTabSz="6095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6C6CF9-995F-4AEF-98DC-D9B310705CF6}"/>
              </a:ext>
            </a:extLst>
          </p:cNvPr>
          <p:cNvSpPr txBox="1"/>
          <p:nvPr/>
        </p:nvSpPr>
        <p:spPr>
          <a:xfrm>
            <a:off x="4215875" y="4666149"/>
            <a:ext cx="3045476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095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Process</a:t>
            </a:r>
          </a:p>
          <a:p>
            <a:pPr marL="285750" marR="0" lvl="1" indent="-285750" algn="l" defTabSz="6095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Agile Principles</a:t>
            </a:r>
          </a:p>
          <a:p>
            <a:pPr marL="285750" marR="0" lvl="1" indent="-285750" algn="l" defTabSz="6095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Streamline feedback</a:t>
            </a:r>
          </a:p>
          <a:p>
            <a:pPr marL="285750" marR="0" lvl="1" indent="-285750" algn="l" defTabSz="6095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Delivering value faster</a:t>
            </a:r>
          </a:p>
          <a:p>
            <a:pPr marL="0" marR="0" lvl="1" indent="0" algn="l" defTabSz="6095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FB84B7-3383-4A27-92A7-E5A2BFED6F62}"/>
              </a:ext>
            </a:extLst>
          </p:cNvPr>
          <p:cNvSpPr txBox="1"/>
          <p:nvPr/>
        </p:nvSpPr>
        <p:spPr>
          <a:xfrm>
            <a:off x="7576410" y="5225752"/>
            <a:ext cx="3173028" cy="116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095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Products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Enhance productivity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Improve collaboration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Facilitate experimentation and measurement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Automate processes</a:t>
            </a:r>
          </a:p>
        </p:txBody>
      </p:sp>
    </p:spTree>
    <p:extLst>
      <p:ext uri="{BB962C8B-B14F-4D97-AF65-F5344CB8AC3E}">
        <p14:creationId xmlns:p14="http://schemas.microsoft.com/office/powerpoint/2010/main" val="65188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38" grpId="0"/>
      <p:bldP spid="39" grpId="0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87C0444-31E3-4149-998E-B8CC7329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DevOps practices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678016-DA63-4803-ADA1-88F4C43B8332}"/>
              </a:ext>
            </a:extLst>
          </p:cNvPr>
          <p:cNvGrpSpPr>
            <a:grpSpLocks noChangeAspect="1"/>
          </p:cNvGrpSpPr>
          <p:nvPr/>
        </p:nvGrpSpPr>
        <p:grpSpPr>
          <a:xfrm>
            <a:off x="6121728" y="779601"/>
            <a:ext cx="2162108" cy="1231912"/>
            <a:chOff x="3351356" y="1818164"/>
            <a:chExt cx="3191887" cy="1818649"/>
          </a:xfrm>
        </p:grpSpPr>
        <p:sp>
          <p:nvSpPr>
            <p:cNvPr id="15" name="Text Placeholder 4">
              <a:extLst>
                <a:ext uri="{FF2B5EF4-FFF2-40B4-BE49-F238E27FC236}">
                  <a16:creationId xmlns:a16="http://schemas.microsoft.com/office/drawing/2014/main" id="{C851271C-7F31-4155-957C-D25BC673FC2C}"/>
                </a:ext>
              </a:extLst>
            </p:cNvPr>
            <p:cNvSpPr txBox="1">
              <a:spLocks/>
            </p:cNvSpPr>
            <p:nvPr/>
          </p:nvSpPr>
          <p:spPr>
            <a:xfrm>
              <a:off x="3599990" y="3192204"/>
              <a:ext cx="2694621" cy="444609"/>
            </a:xfrm>
            <a:prstGeom prst="rect">
              <a:avLst/>
            </a:prstGeom>
          </p:spPr>
          <p:txBody>
            <a:bodyPr/>
            <a:lstStyle>
              <a:lvl1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2400" kern="1200" spc="-50" baseline="0">
                  <a:solidFill>
                    <a:srgbClr val="000000"/>
                  </a:solidFill>
                  <a:latin typeface="+mj-lt"/>
                  <a:ea typeface="+mn-ea"/>
                  <a:cs typeface="+mn-cs"/>
                </a:defRPr>
              </a:lvl1pPr>
              <a:lvl2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2000" kern="1200" spc="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kern="1200" spc="0" baseline="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kern="1200" spc="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000" b="1" kern="1200" spc="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331854" indent="0" algn="l" defTabSz="932742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32742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1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765">
                  <a:solidFill>
                    <a:schemeClr val="tx2"/>
                  </a:solidFill>
                </a:rPr>
                <a:t>Version Control</a:t>
              </a:r>
            </a:p>
          </p:txBody>
        </p:sp>
        <p:pic>
          <p:nvPicPr>
            <p:cNvPr id="16" name="Content Placeholder 27">
              <a:extLst>
                <a:ext uri="{FF2B5EF4-FFF2-40B4-BE49-F238E27FC236}">
                  <a16:creationId xmlns:a16="http://schemas.microsoft.com/office/drawing/2014/main" id="{2C3D9DB2-72E2-4456-BF78-D6116ADDC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351356" y="1818164"/>
              <a:ext cx="3191887" cy="1014278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5F37F7D-C03E-4556-B0DA-3726487FDAFB}"/>
              </a:ext>
            </a:extLst>
          </p:cNvPr>
          <p:cNvGrpSpPr>
            <a:grpSpLocks noChangeAspect="1"/>
          </p:cNvGrpSpPr>
          <p:nvPr/>
        </p:nvGrpSpPr>
        <p:grpSpPr>
          <a:xfrm>
            <a:off x="8865276" y="4774055"/>
            <a:ext cx="2770211" cy="1370135"/>
            <a:chOff x="4175645" y="2835288"/>
            <a:chExt cx="4089618" cy="2022707"/>
          </a:xfrm>
        </p:grpSpPr>
        <p:sp>
          <p:nvSpPr>
            <p:cNvPr id="21" name="Text Placeholder 4">
              <a:extLst>
                <a:ext uri="{FF2B5EF4-FFF2-40B4-BE49-F238E27FC236}">
                  <a16:creationId xmlns:a16="http://schemas.microsoft.com/office/drawing/2014/main" id="{23B69228-1A5C-4AF0-AADD-EDC906DEBDB2}"/>
                </a:ext>
              </a:extLst>
            </p:cNvPr>
            <p:cNvSpPr txBox="1">
              <a:spLocks/>
            </p:cNvSpPr>
            <p:nvPr/>
          </p:nvSpPr>
          <p:spPr>
            <a:xfrm>
              <a:off x="4175645" y="4413386"/>
              <a:ext cx="4089618" cy="444609"/>
            </a:xfrm>
            <a:prstGeom prst="rect">
              <a:avLst/>
            </a:prstGeom>
          </p:spPr>
          <p:txBody>
            <a:bodyPr/>
            <a:lstStyle>
              <a:lvl1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2400" kern="1200" spc="-50" baseline="0">
                  <a:solidFill>
                    <a:srgbClr val="000000"/>
                  </a:solidFill>
                  <a:latin typeface="+mj-lt"/>
                  <a:ea typeface="+mn-ea"/>
                  <a:cs typeface="+mn-cs"/>
                </a:defRPr>
              </a:lvl1pPr>
              <a:lvl2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2000" kern="1200" spc="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kern="1200" spc="0" baseline="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kern="1200" spc="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000" b="1" kern="1200" spc="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331854" indent="0" algn="l" defTabSz="932742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32742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1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765">
                  <a:solidFill>
                    <a:schemeClr val="tx2"/>
                  </a:solidFill>
                </a:rPr>
                <a:t>Monitoring and logging</a:t>
              </a:r>
            </a:p>
          </p:txBody>
        </p:sp>
        <p:pic>
          <p:nvPicPr>
            <p:cNvPr id="22" name="Content Placeholder 27">
              <a:extLst>
                <a:ext uri="{FF2B5EF4-FFF2-40B4-BE49-F238E27FC236}">
                  <a16:creationId xmlns:a16="http://schemas.microsoft.com/office/drawing/2014/main" id="{2453B27A-0047-4E31-8734-07606551B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013706" y="2835288"/>
              <a:ext cx="2413494" cy="1422395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93F30C4-AE5B-4409-9177-9651AFE511C0}"/>
              </a:ext>
            </a:extLst>
          </p:cNvPr>
          <p:cNvGrpSpPr>
            <a:grpSpLocks noChangeAspect="1"/>
          </p:cNvGrpSpPr>
          <p:nvPr/>
        </p:nvGrpSpPr>
        <p:grpSpPr>
          <a:xfrm>
            <a:off x="5817674" y="2707716"/>
            <a:ext cx="2770211" cy="1370135"/>
            <a:chOff x="9757139" y="36009"/>
            <a:chExt cx="4089619" cy="2022706"/>
          </a:xfrm>
        </p:grpSpPr>
        <p:sp>
          <p:nvSpPr>
            <p:cNvPr id="30" name="Text Placeholder 4">
              <a:extLst>
                <a:ext uri="{FF2B5EF4-FFF2-40B4-BE49-F238E27FC236}">
                  <a16:creationId xmlns:a16="http://schemas.microsoft.com/office/drawing/2014/main" id="{6AD6AE66-400F-458E-AE25-9DF96F54034C}"/>
                </a:ext>
              </a:extLst>
            </p:cNvPr>
            <p:cNvSpPr txBox="1">
              <a:spLocks/>
            </p:cNvSpPr>
            <p:nvPr/>
          </p:nvSpPr>
          <p:spPr>
            <a:xfrm>
              <a:off x="9757139" y="1614106"/>
              <a:ext cx="4089619" cy="444609"/>
            </a:xfrm>
            <a:prstGeom prst="rect">
              <a:avLst/>
            </a:prstGeom>
          </p:spPr>
          <p:txBody>
            <a:bodyPr/>
            <a:lstStyle>
              <a:lvl1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2400" kern="1200" spc="-50" baseline="0">
                  <a:solidFill>
                    <a:srgbClr val="000000"/>
                  </a:solidFill>
                  <a:latin typeface="+mj-lt"/>
                  <a:ea typeface="+mn-ea"/>
                  <a:cs typeface="+mn-cs"/>
                </a:defRPr>
              </a:lvl1pPr>
              <a:lvl2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2000" kern="1200" spc="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kern="1200" spc="0" baseline="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kern="1200" spc="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000" b="1" kern="1200" spc="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331854" indent="0" algn="l" defTabSz="932742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32742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1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765">
                  <a:solidFill>
                    <a:schemeClr val="tx2"/>
                  </a:solidFill>
                </a:rPr>
                <a:t>Continuous Integration</a:t>
              </a:r>
            </a:p>
          </p:txBody>
        </p:sp>
        <p:pic>
          <p:nvPicPr>
            <p:cNvPr id="31" name="Content Placeholder 2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D95A2E1-E449-4145-8DDE-540DE999B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206005" y="36009"/>
              <a:ext cx="3191887" cy="1422395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7F3FCA0-D6AF-4322-ABA6-AC20EC1CEC05}"/>
              </a:ext>
            </a:extLst>
          </p:cNvPr>
          <p:cNvGrpSpPr>
            <a:grpSpLocks noChangeAspect="1"/>
          </p:cNvGrpSpPr>
          <p:nvPr/>
        </p:nvGrpSpPr>
        <p:grpSpPr>
          <a:xfrm>
            <a:off x="5840932" y="4780290"/>
            <a:ext cx="2723699" cy="1370135"/>
            <a:chOff x="-180441" y="3353860"/>
            <a:chExt cx="4020955" cy="2022706"/>
          </a:xfrm>
        </p:grpSpPr>
        <p:sp>
          <p:nvSpPr>
            <p:cNvPr id="33" name="Text Placeholder 4">
              <a:extLst>
                <a:ext uri="{FF2B5EF4-FFF2-40B4-BE49-F238E27FC236}">
                  <a16:creationId xmlns:a16="http://schemas.microsoft.com/office/drawing/2014/main" id="{8E308205-71E5-4790-9213-4DC894534753}"/>
                </a:ext>
              </a:extLst>
            </p:cNvPr>
            <p:cNvSpPr txBox="1">
              <a:spLocks/>
            </p:cNvSpPr>
            <p:nvPr/>
          </p:nvSpPr>
          <p:spPr>
            <a:xfrm>
              <a:off x="-180441" y="4931957"/>
              <a:ext cx="4020955" cy="444609"/>
            </a:xfrm>
            <a:prstGeom prst="rect">
              <a:avLst/>
            </a:prstGeom>
          </p:spPr>
          <p:txBody>
            <a:bodyPr/>
            <a:lstStyle>
              <a:lvl1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2400" kern="1200" spc="-50" baseline="0">
                  <a:solidFill>
                    <a:srgbClr val="000000"/>
                  </a:solidFill>
                  <a:latin typeface="+mj-lt"/>
                  <a:ea typeface="+mn-ea"/>
                  <a:cs typeface="+mn-cs"/>
                </a:defRPr>
              </a:lvl1pPr>
              <a:lvl2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2000" kern="1200" spc="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kern="1200" spc="0" baseline="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kern="1200" spc="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000" b="1" kern="1200" spc="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331854" indent="0" algn="l" defTabSz="932742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32742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1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765">
                  <a:solidFill>
                    <a:schemeClr val="tx2"/>
                  </a:solidFill>
                </a:rPr>
                <a:t>Continuous Delivery</a:t>
              </a:r>
            </a:p>
          </p:txBody>
        </p:sp>
        <p:pic>
          <p:nvPicPr>
            <p:cNvPr id="34" name="Content Placeholder 27">
              <a:extLst>
                <a:ext uri="{FF2B5EF4-FFF2-40B4-BE49-F238E27FC236}">
                  <a16:creationId xmlns:a16="http://schemas.microsoft.com/office/drawing/2014/main" id="{0DA9CCD9-7DD9-4650-9756-BEC6C546C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68958" y="3353860"/>
              <a:ext cx="3122156" cy="1422395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758BBA8-7C04-4FAE-B887-218FC8BD007D}"/>
              </a:ext>
            </a:extLst>
          </p:cNvPr>
          <p:cNvGrpSpPr>
            <a:grpSpLocks noChangeAspect="1"/>
          </p:cNvGrpSpPr>
          <p:nvPr/>
        </p:nvGrpSpPr>
        <p:grpSpPr>
          <a:xfrm>
            <a:off x="9074225" y="648433"/>
            <a:ext cx="2352310" cy="1370135"/>
            <a:chOff x="2821932" y="1614106"/>
            <a:chExt cx="3472679" cy="2022707"/>
          </a:xfrm>
        </p:grpSpPr>
        <p:sp>
          <p:nvSpPr>
            <p:cNvPr id="39" name="Text Placeholder 4">
              <a:extLst>
                <a:ext uri="{FF2B5EF4-FFF2-40B4-BE49-F238E27FC236}">
                  <a16:creationId xmlns:a16="http://schemas.microsoft.com/office/drawing/2014/main" id="{CD9AEBFF-42D8-4F2A-98F3-E3581C787F20}"/>
                </a:ext>
              </a:extLst>
            </p:cNvPr>
            <p:cNvSpPr txBox="1">
              <a:spLocks/>
            </p:cNvSpPr>
            <p:nvPr/>
          </p:nvSpPr>
          <p:spPr>
            <a:xfrm>
              <a:off x="2821932" y="3192204"/>
              <a:ext cx="3472679" cy="444609"/>
            </a:xfrm>
            <a:prstGeom prst="rect">
              <a:avLst/>
            </a:prstGeom>
          </p:spPr>
          <p:txBody>
            <a:bodyPr/>
            <a:lstStyle>
              <a:lvl1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2400" kern="1200" spc="-50" baseline="0">
                  <a:solidFill>
                    <a:srgbClr val="000000"/>
                  </a:solidFill>
                  <a:latin typeface="+mj-lt"/>
                  <a:ea typeface="+mn-ea"/>
                  <a:cs typeface="+mn-cs"/>
                </a:defRPr>
              </a:lvl1pPr>
              <a:lvl2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2000" kern="1200" spc="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kern="1200" spc="0" baseline="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kern="1200" spc="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000" b="1" kern="1200" spc="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331854" indent="0" algn="l" defTabSz="932742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32742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1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765">
                  <a:solidFill>
                    <a:schemeClr val="tx2"/>
                  </a:solidFill>
                </a:rPr>
                <a:t>Infrastructure as Code</a:t>
              </a:r>
            </a:p>
          </p:txBody>
        </p:sp>
        <p:pic>
          <p:nvPicPr>
            <p:cNvPr id="40" name="Content Placeholder 27">
              <a:extLst>
                <a:ext uri="{FF2B5EF4-FFF2-40B4-BE49-F238E27FC236}">
                  <a16:creationId xmlns:a16="http://schemas.microsoft.com/office/drawing/2014/main" id="{435C5326-68F6-4E7E-8643-B1F053CDD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336292" y="1614106"/>
              <a:ext cx="2443958" cy="1422395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1F25545-45C7-4142-B488-7E22B3AB7528}"/>
              </a:ext>
            </a:extLst>
          </p:cNvPr>
          <p:cNvGrpSpPr>
            <a:grpSpLocks noChangeAspect="1"/>
          </p:cNvGrpSpPr>
          <p:nvPr/>
        </p:nvGrpSpPr>
        <p:grpSpPr>
          <a:xfrm>
            <a:off x="9337743" y="2714771"/>
            <a:ext cx="1825272" cy="1370135"/>
            <a:chOff x="3599990" y="1614106"/>
            <a:chExt cx="2694621" cy="2022707"/>
          </a:xfrm>
        </p:grpSpPr>
        <p:sp>
          <p:nvSpPr>
            <p:cNvPr id="42" name="Text Placeholder 4">
              <a:extLst>
                <a:ext uri="{FF2B5EF4-FFF2-40B4-BE49-F238E27FC236}">
                  <a16:creationId xmlns:a16="http://schemas.microsoft.com/office/drawing/2014/main" id="{B2FC407F-D63C-4F88-A403-D892E9E7B5E9}"/>
                </a:ext>
              </a:extLst>
            </p:cNvPr>
            <p:cNvSpPr txBox="1">
              <a:spLocks/>
            </p:cNvSpPr>
            <p:nvPr/>
          </p:nvSpPr>
          <p:spPr>
            <a:xfrm>
              <a:off x="3599990" y="3192204"/>
              <a:ext cx="2694621" cy="444609"/>
            </a:xfrm>
            <a:prstGeom prst="rect">
              <a:avLst/>
            </a:prstGeom>
          </p:spPr>
          <p:txBody>
            <a:bodyPr/>
            <a:lstStyle>
              <a:lvl1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2400" kern="1200" spc="-50" baseline="0">
                  <a:solidFill>
                    <a:srgbClr val="000000"/>
                  </a:solidFill>
                  <a:latin typeface="+mj-lt"/>
                  <a:ea typeface="+mn-ea"/>
                  <a:cs typeface="+mn-cs"/>
                </a:defRPr>
              </a:lvl1pPr>
              <a:lvl2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2000" kern="1200" spc="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kern="1200" spc="0" baseline="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kern="1200" spc="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000" b="1" kern="1200" spc="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331854" indent="0" algn="l" defTabSz="932742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32742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1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765">
                  <a:solidFill>
                    <a:schemeClr val="tx2"/>
                  </a:solidFill>
                </a:rPr>
                <a:t>Microservices</a:t>
              </a:r>
            </a:p>
          </p:txBody>
        </p:sp>
        <p:pic>
          <p:nvPicPr>
            <p:cNvPr id="43" name="Content Placeholder 27">
              <a:extLst>
                <a:ext uri="{FF2B5EF4-FFF2-40B4-BE49-F238E27FC236}">
                  <a16:creationId xmlns:a16="http://schemas.microsoft.com/office/drawing/2014/main" id="{47CA391D-E874-4968-814E-6B93B53DD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621543" y="1614106"/>
              <a:ext cx="2651513" cy="1422395"/>
            </a:xfrm>
            <a:prstGeom prst="rect">
              <a:avLst/>
            </a:prstGeom>
          </p:spPr>
        </p:pic>
      </p:grpSp>
      <p:pic>
        <p:nvPicPr>
          <p:cNvPr id="2" name="Picture 1" descr="DevOps in a Scaling Environment – tajawal – Medium">
            <a:extLst>
              <a:ext uri="{FF2B5EF4-FFF2-40B4-BE49-F238E27FC236}">
                <a16:creationId xmlns:a16="http://schemas.microsoft.com/office/drawing/2014/main" id="{BF688569-AF7C-4776-B59D-AF6C96B80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173" y="2494761"/>
            <a:ext cx="4160970" cy="214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35743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7E540-D664-2248-A353-E1715069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810" y="2431804"/>
            <a:ext cx="10304900" cy="997196"/>
          </a:xfrm>
        </p:spPr>
        <p:txBody>
          <a:bodyPr/>
          <a:lstStyle/>
          <a:p>
            <a:r>
              <a:rPr lang="en-US" dirty="0"/>
              <a:t>Bringing Machine Learning and DevOps Together (</a:t>
            </a:r>
            <a:r>
              <a:rPr lang="en-US" dirty="0" err="1"/>
              <a:t>MLOps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341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F8AA-2EC2-48FA-B340-A37AB6EA8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MLOps = ML + DEV + OPS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6CEFB0EC-D0A4-4D78-A3A9-902E3B293655}"/>
              </a:ext>
            </a:extLst>
          </p:cNvPr>
          <p:cNvSpPr txBox="1"/>
          <p:nvPr/>
        </p:nvSpPr>
        <p:spPr>
          <a:xfrm>
            <a:off x="2138349" y="4499145"/>
            <a:ext cx="2691141" cy="15304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45" b="1" i="0" u="none" strike="noStrike" kern="800" cap="none" spc="98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Experiment</a:t>
            </a:r>
          </a:p>
          <a:p>
            <a:pPr defTabSz="896218">
              <a:defRPr/>
            </a:pPr>
            <a:r>
              <a:rPr kumimoji="0" lang="en-US" sz="1800" b="1" i="0" u="none" strike="noStrike" kern="800" cap="none" spc="98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Business Understanding</a:t>
            </a:r>
          </a:p>
          <a:p>
            <a:pPr marL="0" marR="0" lvl="0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800" cap="none" spc="98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Data Acquisition </a:t>
            </a:r>
          </a:p>
          <a:p>
            <a:pPr marL="0" marR="0" lvl="0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800" cap="none" spc="98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Exploratory data analysis</a:t>
            </a:r>
          </a:p>
          <a:p>
            <a:pPr marL="0" marR="0" lvl="0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800" spc="98" dirty="0">
                <a:solidFill>
                  <a:srgbClr val="1A1A1A"/>
                </a:solidFill>
                <a:latin typeface="Segoe UI Light"/>
                <a:cs typeface="Segoe UI Semibold" panose="020B0702040204020203" pitchFamily="34" charset="0"/>
              </a:rPr>
              <a:t>Modeling</a:t>
            </a:r>
            <a:endParaRPr kumimoji="0" lang="en-US" sz="1800" b="1" i="0" u="none" strike="noStrike" kern="800" cap="none" spc="98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Segoe UI Light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5" name="TextBox 44">
            <a:extLst>
              <a:ext uri="{FF2B5EF4-FFF2-40B4-BE49-F238E27FC236}">
                <a16:creationId xmlns:a16="http://schemas.microsoft.com/office/drawing/2014/main" id="{170A94F3-3743-43FE-B3D0-B3A24481A382}"/>
              </a:ext>
            </a:extLst>
          </p:cNvPr>
          <p:cNvSpPr txBox="1"/>
          <p:nvPr/>
        </p:nvSpPr>
        <p:spPr>
          <a:xfrm>
            <a:off x="7808187" y="4499145"/>
            <a:ext cx="2704517" cy="16758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745" b="1" i="0" u="none" strike="noStrike" kern="800" cap="none" spc="98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Operate</a:t>
            </a:r>
          </a:p>
          <a:p>
            <a:pPr marL="0" marR="0" lvl="0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800" cap="none" spc="98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Model Deployment</a:t>
            </a:r>
          </a:p>
          <a:p>
            <a:pPr marL="0" marR="0" lvl="0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800" cap="none" spc="98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CI/CD pipeline</a:t>
            </a:r>
          </a:p>
          <a:p>
            <a:pPr marL="0" marR="0" lvl="0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800" cap="none" spc="98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Monitoring &amp; Triggering</a:t>
            </a:r>
          </a:p>
          <a:p>
            <a:pPr marL="0" marR="0" lvl="0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45" b="0" i="0" u="none" strike="noStrike" kern="800" cap="none" spc="98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Segoe UI Light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6" name="Freeform 28">
            <a:extLst>
              <a:ext uri="{FF2B5EF4-FFF2-40B4-BE49-F238E27FC236}">
                <a16:creationId xmlns:a16="http://schemas.microsoft.com/office/drawing/2014/main" id="{2C6AC12E-B7A6-486C-BA38-727E47F7B1D4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gray">
          <a:xfrm rot="2781258">
            <a:off x="2804848" y="2147510"/>
            <a:ext cx="1824326" cy="1855063"/>
          </a:xfrm>
          <a:custGeom>
            <a:avLst/>
            <a:gdLst>
              <a:gd name="T0" fmla="*/ 853546768 w 425"/>
              <a:gd name="T1" fmla="*/ 2147483647 h 425"/>
              <a:gd name="T2" fmla="*/ 362757401 w 425"/>
              <a:gd name="T3" fmla="*/ 718866784 h 425"/>
              <a:gd name="T4" fmla="*/ 2147483647 w 425"/>
              <a:gd name="T5" fmla="*/ 308085710 h 425"/>
              <a:gd name="T6" fmla="*/ 2147483647 w 425"/>
              <a:gd name="T7" fmla="*/ 1842473085 h 425"/>
              <a:gd name="T8" fmla="*/ 853546768 w 425"/>
              <a:gd name="T9" fmla="*/ 2147483647 h 4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5"/>
              <a:gd name="T16" fmla="*/ 0 h 425"/>
              <a:gd name="T17" fmla="*/ 425 w 425"/>
              <a:gd name="T18" fmla="*/ 425 h 4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5" h="425">
                <a:moveTo>
                  <a:pt x="120" y="373"/>
                </a:moveTo>
                <a:cubicBezTo>
                  <a:pt x="31" y="322"/>
                  <a:pt x="0" y="208"/>
                  <a:pt x="51" y="119"/>
                </a:cubicBezTo>
                <a:cubicBezTo>
                  <a:pt x="103" y="30"/>
                  <a:pt x="217" y="0"/>
                  <a:pt x="306" y="51"/>
                </a:cubicBezTo>
                <a:cubicBezTo>
                  <a:pt x="394" y="103"/>
                  <a:pt x="425" y="216"/>
                  <a:pt x="374" y="305"/>
                </a:cubicBezTo>
                <a:cubicBezTo>
                  <a:pt x="322" y="394"/>
                  <a:pt x="208" y="425"/>
                  <a:pt x="120" y="373"/>
                </a:cubicBezTo>
                <a:close/>
              </a:path>
            </a:pathLst>
          </a:custGeom>
          <a:noFill/>
          <a:ln w="3175">
            <a:noFill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45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Freeform 39">
            <a:extLst>
              <a:ext uri="{FF2B5EF4-FFF2-40B4-BE49-F238E27FC236}">
                <a16:creationId xmlns:a16="http://schemas.microsoft.com/office/drawing/2014/main" id="{F136C800-FDFB-4707-B871-CFE1E397A46E}"/>
              </a:ext>
            </a:extLst>
          </p:cNvPr>
          <p:cNvSpPr>
            <a:spLocks noEditPoints="1"/>
          </p:cNvSpPr>
          <p:nvPr/>
        </p:nvSpPr>
        <p:spPr bwMode="auto">
          <a:xfrm rot="326988" flipH="1">
            <a:off x="6654368" y="2295014"/>
            <a:ext cx="161461" cy="275479"/>
          </a:xfrm>
          <a:custGeom>
            <a:avLst/>
            <a:gdLst>
              <a:gd name="T0" fmla="*/ 112 w 112"/>
              <a:gd name="T1" fmla="*/ 56 h 190"/>
              <a:gd name="T2" fmla="*/ 56 w 112"/>
              <a:gd name="T3" fmla="*/ 0 h 190"/>
              <a:gd name="T4" fmla="*/ 0 w 112"/>
              <a:gd name="T5" fmla="*/ 56 h 190"/>
              <a:gd name="T6" fmla="*/ 49 w 112"/>
              <a:gd name="T7" fmla="*/ 112 h 190"/>
              <a:gd name="T8" fmla="*/ 49 w 112"/>
              <a:gd name="T9" fmla="*/ 125 h 190"/>
              <a:gd name="T10" fmla="*/ 43 w 112"/>
              <a:gd name="T11" fmla="*/ 125 h 190"/>
              <a:gd name="T12" fmla="*/ 43 w 112"/>
              <a:gd name="T13" fmla="*/ 190 h 190"/>
              <a:gd name="T14" fmla="*/ 69 w 112"/>
              <a:gd name="T15" fmla="*/ 190 h 190"/>
              <a:gd name="T16" fmla="*/ 69 w 112"/>
              <a:gd name="T17" fmla="*/ 125 h 190"/>
              <a:gd name="T18" fmla="*/ 63 w 112"/>
              <a:gd name="T19" fmla="*/ 125 h 190"/>
              <a:gd name="T20" fmla="*/ 63 w 112"/>
              <a:gd name="T21" fmla="*/ 112 h 190"/>
              <a:gd name="T22" fmla="*/ 112 w 112"/>
              <a:gd name="T23" fmla="*/ 56 h 190"/>
              <a:gd name="T24" fmla="*/ 21 w 112"/>
              <a:gd name="T25" fmla="*/ 56 h 190"/>
              <a:gd name="T26" fmla="*/ 56 w 112"/>
              <a:gd name="T27" fmla="*/ 21 h 190"/>
              <a:gd name="T28" fmla="*/ 92 w 112"/>
              <a:gd name="T29" fmla="*/ 56 h 190"/>
              <a:gd name="T30" fmla="*/ 56 w 112"/>
              <a:gd name="T31" fmla="*/ 92 h 190"/>
              <a:gd name="T32" fmla="*/ 21 w 112"/>
              <a:gd name="T33" fmla="*/ 5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2" h="190">
                <a:moveTo>
                  <a:pt x="112" y="56"/>
                </a:moveTo>
                <a:cubicBezTo>
                  <a:pt x="112" y="25"/>
                  <a:pt x="87" y="0"/>
                  <a:pt x="56" y="0"/>
                </a:cubicBezTo>
                <a:cubicBezTo>
                  <a:pt x="25" y="0"/>
                  <a:pt x="0" y="25"/>
                  <a:pt x="0" y="56"/>
                </a:cubicBezTo>
                <a:cubicBezTo>
                  <a:pt x="0" y="85"/>
                  <a:pt x="22" y="109"/>
                  <a:pt x="49" y="112"/>
                </a:cubicBezTo>
                <a:cubicBezTo>
                  <a:pt x="49" y="125"/>
                  <a:pt x="49" y="125"/>
                  <a:pt x="49" y="125"/>
                </a:cubicBezTo>
                <a:cubicBezTo>
                  <a:pt x="43" y="125"/>
                  <a:pt x="43" y="125"/>
                  <a:pt x="43" y="125"/>
                </a:cubicBezTo>
                <a:cubicBezTo>
                  <a:pt x="43" y="190"/>
                  <a:pt x="43" y="190"/>
                  <a:pt x="43" y="190"/>
                </a:cubicBezTo>
                <a:cubicBezTo>
                  <a:pt x="69" y="190"/>
                  <a:pt x="69" y="190"/>
                  <a:pt x="69" y="190"/>
                </a:cubicBezTo>
                <a:cubicBezTo>
                  <a:pt x="69" y="125"/>
                  <a:pt x="69" y="125"/>
                  <a:pt x="69" y="125"/>
                </a:cubicBezTo>
                <a:cubicBezTo>
                  <a:pt x="63" y="125"/>
                  <a:pt x="63" y="125"/>
                  <a:pt x="63" y="125"/>
                </a:cubicBezTo>
                <a:cubicBezTo>
                  <a:pt x="63" y="112"/>
                  <a:pt x="63" y="112"/>
                  <a:pt x="63" y="112"/>
                </a:cubicBezTo>
                <a:cubicBezTo>
                  <a:pt x="91" y="109"/>
                  <a:pt x="112" y="85"/>
                  <a:pt x="112" y="56"/>
                </a:cubicBezTo>
                <a:close/>
                <a:moveTo>
                  <a:pt x="21" y="56"/>
                </a:moveTo>
                <a:cubicBezTo>
                  <a:pt x="21" y="37"/>
                  <a:pt x="37" y="21"/>
                  <a:pt x="56" y="21"/>
                </a:cubicBezTo>
                <a:cubicBezTo>
                  <a:pt x="76" y="21"/>
                  <a:pt x="92" y="37"/>
                  <a:pt x="92" y="56"/>
                </a:cubicBezTo>
                <a:cubicBezTo>
                  <a:pt x="92" y="76"/>
                  <a:pt x="76" y="92"/>
                  <a:pt x="56" y="92"/>
                </a:cubicBezTo>
                <a:cubicBezTo>
                  <a:pt x="37" y="92"/>
                  <a:pt x="21" y="76"/>
                  <a:pt x="21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2531" tIns="46266" rIns="92531" bIns="4626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C8E6B1-C32D-4BF2-9A68-4EA0FCCDAE72}"/>
              </a:ext>
            </a:extLst>
          </p:cNvPr>
          <p:cNvSpPr txBox="1"/>
          <p:nvPr/>
        </p:nvSpPr>
        <p:spPr>
          <a:xfrm rot="1890962" flipH="1" flipV="1">
            <a:off x="7399008" y="3086737"/>
            <a:ext cx="1257767" cy="387747"/>
          </a:xfrm>
          <a:prstGeom prst="rect">
            <a:avLst/>
          </a:prstGeom>
          <a:noFill/>
        </p:spPr>
        <p:txBody>
          <a:bodyPr wrap="square" lIns="36429" tIns="36429" rIns="36429" bIns="36429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998" b="1" i="0" u="none" strike="noStrike" kern="1200" cap="none" spc="0" normalizeH="0" baseline="0" noProof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9432E8A4-8183-4F58-999D-7C9373078881}"/>
              </a:ext>
            </a:extLst>
          </p:cNvPr>
          <p:cNvSpPr txBox="1"/>
          <p:nvPr/>
        </p:nvSpPr>
        <p:spPr>
          <a:xfrm>
            <a:off x="5135802" y="4499145"/>
            <a:ext cx="2366072" cy="12534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45" b="1" i="0" u="none" strike="noStrike" kern="800" cap="none" spc="98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Develop</a:t>
            </a:r>
            <a:endParaRPr lang="en-US" b="1" kern="800" spc="98" dirty="0">
              <a:solidFill>
                <a:srgbClr val="1A1A1A"/>
              </a:solidFill>
              <a:latin typeface="Segoe UI Light"/>
              <a:cs typeface="Segoe UI Semibold" panose="020B0702040204020203" pitchFamily="34" charset="0"/>
            </a:endParaRPr>
          </a:p>
          <a:p>
            <a:pPr marL="0" marR="0" lvl="0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800" spc="98" dirty="0">
                <a:solidFill>
                  <a:schemeClr val="accent1"/>
                </a:solidFill>
                <a:latin typeface="Segoe UI Light"/>
                <a:cs typeface="Segoe UI Semibold" panose="020B0702040204020203" pitchFamily="34" charset="0"/>
              </a:rPr>
              <a:t>Code Refactoring</a:t>
            </a:r>
          </a:p>
          <a:p>
            <a:pPr marL="0" marR="0" lvl="0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800" spc="98" dirty="0">
                <a:solidFill>
                  <a:schemeClr val="accent1"/>
                </a:solidFill>
                <a:latin typeface="Segoe UI Light"/>
                <a:cs typeface="Segoe UI Semibold" panose="020B0702040204020203" pitchFamily="34" charset="0"/>
              </a:rPr>
              <a:t>Versioning</a:t>
            </a:r>
          </a:p>
          <a:p>
            <a:pPr marL="0" marR="0" lvl="0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800" cap="none" spc="98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Testing &amp; Validation</a:t>
            </a:r>
          </a:p>
        </p:txBody>
      </p:sp>
      <p:sp>
        <p:nvSpPr>
          <p:cNvPr id="13" name="Freeform 39">
            <a:extLst>
              <a:ext uri="{FF2B5EF4-FFF2-40B4-BE49-F238E27FC236}">
                <a16:creationId xmlns:a16="http://schemas.microsoft.com/office/drawing/2014/main" id="{14F7B523-F024-4F6B-86D9-F78557BDE37C}"/>
              </a:ext>
            </a:extLst>
          </p:cNvPr>
          <p:cNvSpPr>
            <a:spLocks noEditPoints="1"/>
          </p:cNvSpPr>
          <p:nvPr/>
        </p:nvSpPr>
        <p:spPr bwMode="auto">
          <a:xfrm rot="2235039">
            <a:off x="10476112" y="4520704"/>
            <a:ext cx="161098" cy="279986"/>
          </a:xfrm>
          <a:custGeom>
            <a:avLst/>
            <a:gdLst>
              <a:gd name="T0" fmla="*/ 112 w 112"/>
              <a:gd name="T1" fmla="*/ 56 h 190"/>
              <a:gd name="T2" fmla="*/ 56 w 112"/>
              <a:gd name="T3" fmla="*/ 0 h 190"/>
              <a:gd name="T4" fmla="*/ 0 w 112"/>
              <a:gd name="T5" fmla="*/ 56 h 190"/>
              <a:gd name="T6" fmla="*/ 49 w 112"/>
              <a:gd name="T7" fmla="*/ 112 h 190"/>
              <a:gd name="T8" fmla="*/ 49 w 112"/>
              <a:gd name="T9" fmla="*/ 125 h 190"/>
              <a:gd name="T10" fmla="*/ 43 w 112"/>
              <a:gd name="T11" fmla="*/ 125 h 190"/>
              <a:gd name="T12" fmla="*/ 43 w 112"/>
              <a:gd name="T13" fmla="*/ 190 h 190"/>
              <a:gd name="T14" fmla="*/ 69 w 112"/>
              <a:gd name="T15" fmla="*/ 190 h 190"/>
              <a:gd name="T16" fmla="*/ 69 w 112"/>
              <a:gd name="T17" fmla="*/ 125 h 190"/>
              <a:gd name="T18" fmla="*/ 63 w 112"/>
              <a:gd name="T19" fmla="*/ 125 h 190"/>
              <a:gd name="T20" fmla="*/ 63 w 112"/>
              <a:gd name="T21" fmla="*/ 112 h 190"/>
              <a:gd name="T22" fmla="*/ 112 w 112"/>
              <a:gd name="T23" fmla="*/ 56 h 190"/>
              <a:gd name="T24" fmla="*/ 21 w 112"/>
              <a:gd name="T25" fmla="*/ 56 h 190"/>
              <a:gd name="T26" fmla="*/ 56 w 112"/>
              <a:gd name="T27" fmla="*/ 21 h 190"/>
              <a:gd name="T28" fmla="*/ 92 w 112"/>
              <a:gd name="T29" fmla="*/ 56 h 190"/>
              <a:gd name="T30" fmla="*/ 56 w 112"/>
              <a:gd name="T31" fmla="*/ 92 h 190"/>
              <a:gd name="T32" fmla="*/ 21 w 112"/>
              <a:gd name="T33" fmla="*/ 5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2" h="190">
                <a:moveTo>
                  <a:pt x="112" y="56"/>
                </a:moveTo>
                <a:cubicBezTo>
                  <a:pt x="112" y="25"/>
                  <a:pt x="87" y="0"/>
                  <a:pt x="56" y="0"/>
                </a:cubicBezTo>
                <a:cubicBezTo>
                  <a:pt x="25" y="0"/>
                  <a:pt x="0" y="25"/>
                  <a:pt x="0" y="56"/>
                </a:cubicBezTo>
                <a:cubicBezTo>
                  <a:pt x="0" y="85"/>
                  <a:pt x="22" y="109"/>
                  <a:pt x="49" y="112"/>
                </a:cubicBezTo>
                <a:cubicBezTo>
                  <a:pt x="49" y="125"/>
                  <a:pt x="49" y="125"/>
                  <a:pt x="49" y="125"/>
                </a:cubicBezTo>
                <a:cubicBezTo>
                  <a:pt x="43" y="125"/>
                  <a:pt x="43" y="125"/>
                  <a:pt x="43" y="125"/>
                </a:cubicBezTo>
                <a:cubicBezTo>
                  <a:pt x="43" y="190"/>
                  <a:pt x="43" y="190"/>
                  <a:pt x="43" y="190"/>
                </a:cubicBezTo>
                <a:cubicBezTo>
                  <a:pt x="69" y="190"/>
                  <a:pt x="69" y="190"/>
                  <a:pt x="69" y="190"/>
                </a:cubicBezTo>
                <a:cubicBezTo>
                  <a:pt x="69" y="125"/>
                  <a:pt x="69" y="125"/>
                  <a:pt x="69" y="125"/>
                </a:cubicBezTo>
                <a:cubicBezTo>
                  <a:pt x="63" y="125"/>
                  <a:pt x="63" y="125"/>
                  <a:pt x="63" y="125"/>
                </a:cubicBezTo>
                <a:cubicBezTo>
                  <a:pt x="63" y="112"/>
                  <a:pt x="63" y="112"/>
                  <a:pt x="63" y="112"/>
                </a:cubicBezTo>
                <a:cubicBezTo>
                  <a:pt x="91" y="109"/>
                  <a:pt x="112" y="85"/>
                  <a:pt x="112" y="56"/>
                </a:cubicBezTo>
                <a:close/>
                <a:moveTo>
                  <a:pt x="21" y="56"/>
                </a:moveTo>
                <a:cubicBezTo>
                  <a:pt x="21" y="37"/>
                  <a:pt x="37" y="21"/>
                  <a:pt x="56" y="21"/>
                </a:cubicBezTo>
                <a:cubicBezTo>
                  <a:pt x="76" y="21"/>
                  <a:pt x="92" y="37"/>
                  <a:pt x="92" y="56"/>
                </a:cubicBezTo>
                <a:cubicBezTo>
                  <a:pt x="92" y="76"/>
                  <a:pt x="76" y="92"/>
                  <a:pt x="56" y="92"/>
                </a:cubicBezTo>
                <a:cubicBezTo>
                  <a:pt x="37" y="92"/>
                  <a:pt x="21" y="76"/>
                  <a:pt x="21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2531" tIns="46266" rIns="92531" bIns="4626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B550A-3FAC-4E7F-83DC-04AB8E1843A7}"/>
              </a:ext>
            </a:extLst>
          </p:cNvPr>
          <p:cNvGrpSpPr/>
          <p:nvPr/>
        </p:nvGrpSpPr>
        <p:grpSpPr>
          <a:xfrm>
            <a:off x="2008228" y="1690688"/>
            <a:ext cx="8175543" cy="2591359"/>
            <a:chOff x="2881831" y="2357542"/>
            <a:chExt cx="6836258" cy="259135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80A8D73-BF24-4ED0-BBBE-0CCBAF1261EF}"/>
                </a:ext>
              </a:extLst>
            </p:cNvPr>
            <p:cNvGrpSpPr/>
            <p:nvPr/>
          </p:nvGrpSpPr>
          <p:grpSpPr>
            <a:xfrm>
              <a:off x="2881831" y="2357542"/>
              <a:ext cx="6836258" cy="2591359"/>
              <a:chOff x="2869342" y="2401263"/>
              <a:chExt cx="6836258" cy="2591359"/>
            </a:xfrm>
          </p:grpSpPr>
          <p:sp>
            <p:nvSpPr>
              <p:cNvPr id="23" name="Freeform 30">
                <a:extLst>
                  <a:ext uri="{FF2B5EF4-FFF2-40B4-BE49-F238E27FC236}">
                    <a16:creationId xmlns:a16="http://schemas.microsoft.com/office/drawing/2014/main" id="{13C90929-CC7D-4F1A-9B21-B79200E6C0A9}"/>
                  </a:ext>
                </a:extLst>
              </p:cNvPr>
              <p:cNvSpPr>
                <a:spLocks/>
              </p:cNvSpPr>
              <p:nvPr>
                <p:custDataLst>
                  <p:tags r:id="rId2"/>
                </p:custDataLst>
              </p:nvPr>
            </p:nvSpPr>
            <p:spPr bwMode="gray">
              <a:xfrm rot="5343285">
                <a:off x="8357622" y="2437313"/>
                <a:ext cx="1347772" cy="1305167"/>
              </a:xfrm>
              <a:custGeom>
                <a:avLst/>
                <a:gdLst>
                  <a:gd name="T0" fmla="*/ 668301856 w 309"/>
                  <a:gd name="T1" fmla="*/ 1790512433 h 300"/>
                  <a:gd name="T2" fmla="*/ 860260111 w 309"/>
                  <a:gd name="T3" fmla="*/ 1157502897 h 300"/>
                  <a:gd name="T4" fmla="*/ 1898261168 w 309"/>
                  <a:gd name="T5" fmla="*/ 572723608 h 300"/>
                  <a:gd name="T6" fmla="*/ 2147483647 w 309"/>
                  <a:gd name="T7" fmla="*/ 277317587 h 300"/>
                  <a:gd name="T8" fmla="*/ 1905369739 w 309"/>
                  <a:gd name="T9" fmla="*/ 0 h 300"/>
                  <a:gd name="T10" fmla="*/ 0 w 309"/>
                  <a:gd name="T11" fmla="*/ 1754340477 h 300"/>
                  <a:gd name="T12" fmla="*/ 0 w 309"/>
                  <a:gd name="T13" fmla="*/ 1808598411 h 300"/>
                  <a:gd name="T14" fmla="*/ 341259499 w 309"/>
                  <a:gd name="T15" fmla="*/ 1549366879 h 300"/>
                  <a:gd name="T16" fmla="*/ 668301856 w 309"/>
                  <a:gd name="T17" fmla="*/ 1790512433 h 3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9"/>
                  <a:gd name="T28" fmla="*/ 0 h 300"/>
                  <a:gd name="T29" fmla="*/ 309 w 309"/>
                  <a:gd name="T30" fmla="*/ 300 h 3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9" h="300">
                    <a:moveTo>
                      <a:pt x="94" y="297"/>
                    </a:moveTo>
                    <a:cubicBezTo>
                      <a:pt x="93" y="262"/>
                      <a:pt x="101" y="225"/>
                      <a:pt x="121" y="192"/>
                    </a:cubicBezTo>
                    <a:cubicBezTo>
                      <a:pt x="153" y="136"/>
                      <a:pt x="208" y="102"/>
                      <a:pt x="267" y="95"/>
                    </a:cubicBezTo>
                    <a:cubicBezTo>
                      <a:pt x="309" y="46"/>
                      <a:pt x="309" y="46"/>
                      <a:pt x="309" y="46"/>
                    </a:cubicBezTo>
                    <a:cubicBezTo>
                      <a:pt x="268" y="0"/>
                      <a:pt x="268" y="0"/>
                      <a:pt x="268" y="0"/>
                    </a:cubicBezTo>
                    <a:cubicBezTo>
                      <a:pt x="118" y="12"/>
                      <a:pt x="0" y="138"/>
                      <a:pt x="0" y="291"/>
                    </a:cubicBezTo>
                    <a:cubicBezTo>
                      <a:pt x="0" y="294"/>
                      <a:pt x="0" y="297"/>
                      <a:pt x="0" y="300"/>
                    </a:cubicBezTo>
                    <a:cubicBezTo>
                      <a:pt x="48" y="257"/>
                      <a:pt x="48" y="257"/>
                      <a:pt x="48" y="257"/>
                    </a:cubicBezTo>
                    <a:lnTo>
                      <a:pt x="94" y="29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454" b="0" i="0" u="none" strike="noStrike" kern="1200" cap="none" spc="0" normalizeH="0" baseline="0" noProof="0">
                  <a:ln>
                    <a:noFill/>
                  </a:ln>
                  <a:solidFill>
                    <a:srgbClr val="8FB4D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ECF41C66-FFE2-43C5-9D13-9E289D74D4FF}"/>
                  </a:ext>
                </a:extLst>
              </p:cNvPr>
              <p:cNvSpPr>
                <a:spLocks/>
              </p:cNvSpPr>
              <p:nvPr>
                <p:custDataLst>
                  <p:tags r:id="rId3"/>
                </p:custDataLst>
              </p:nvPr>
            </p:nvSpPr>
            <p:spPr bwMode="gray">
              <a:xfrm rot="16131513">
                <a:off x="8377616" y="3638469"/>
                <a:ext cx="1311418" cy="1344550"/>
              </a:xfrm>
              <a:custGeom>
                <a:avLst/>
                <a:gdLst>
                  <a:gd name="T0" fmla="*/ 2121034554 w 301"/>
                  <a:gd name="T1" fmla="*/ 1296596275 h 309"/>
                  <a:gd name="T2" fmla="*/ 1362002072 w 301"/>
                  <a:gd name="T3" fmla="*/ 1133767904 h 309"/>
                  <a:gd name="T4" fmla="*/ 673907041 w 301"/>
                  <a:gd name="T5" fmla="*/ 247259053 h 309"/>
                  <a:gd name="T6" fmla="*/ 333405857 w 301"/>
                  <a:gd name="T7" fmla="*/ 0 h 309"/>
                  <a:gd name="T8" fmla="*/ 0 w 301"/>
                  <a:gd name="T9" fmla="*/ 253287903 h 309"/>
                  <a:gd name="T10" fmla="*/ 2064285259 w 301"/>
                  <a:gd name="T11" fmla="*/ 1863480074 h 309"/>
                  <a:gd name="T12" fmla="*/ 2135222544 w 301"/>
                  <a:gd name="T13" fmla="*/ 1863480074 h 309"/>
                  <a:gd name="T14" fmla="*/ 1830190086 w 301"/>
                  <a:gd name="T15" fmla="*/ 1574006869 h 309"/>
                  <a:gd name="T16" fmla="*/ 2121034554 w 301"/>
                  <a:gd name="T17" fmla="*/ 1296596275 h 30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1"/>
                  <a:gd name="T28" fmla="*/ 0 h 309"/>
                  <a:gd name="T29" fmla="*/ 301 w 301"/>
                  <a:gd name="T30" fmla="*/ 309 h 30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1" h="309">
                    <a:moveTo>
                      <a:pt x="299" y="215"/>
                    </a:moveTo>
                    <a:cubicBezTo>
                      <a:pt x="263" y="216"/>
                      <a:pt x="226" y="208"/>
                      <a:pt x="192" y="188"/>
                    </a:cubicBezTo>
                    <a:cubicBezTo>
                      <a:pt x="136" y="156"/>
                      <a:pt x="102" y="101"/>
                      <a:pt x="95" y="41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3" y="191"/>
                      <a:pt x="138" y="309"/>
                      <a:pt x="291" y="309"/>
                    </a:cubicBezTo>
                    <a:cubicBezTo>
                      <a:pt x="295" y="309"/>
                      <a:pt x="298" y="309"/>
                      <a:pt x="301" y="309"/>
                    </a:cubicBezTo>
                    <a:cubicBezTo>
                      <a:pt x="258" y="261"/>
                      <a:pt x="258" y="261"/>
                      <a:pt x="258" y="261"/>
                    </a:cubicBezTo>
                    <a:lnTo>
                      <a:pt x="299" y="215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454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F4207BAA-AA75-4DF6-AC9A-8E9ECAB11214}"/>
                  </a:ext>
                </a:extLst>
              </p:cNvPr>
              <p:cNvSpPr>
                <a:spLocks/>
              </p:cNvSpPr>
              <p:nvPr>
                <p:custDataLst>
                  <p:tags r:id="rId4"/>
                </p:custDataLst>
              </p:nvPr>
            </p:nvSpPr>
            <p:spPr bwMode="gray">
              <a:xfrm rot="16143285">
                <a:off x="7146952" y="3676236"/>
                <a:ext cx="1327605" cy="1305167"/>
              </a:xfrm>
              <a:custGeom>
                <a:avLst/>
                <a:gdLst>
                  <a:gd name="T0" fmla="*/ 668301856 w 309"/>
                  <a:gd name="T1" fmla="*/ 1790512433 h 300"/>
                  <a:gd name="T2" fmla="*/ 860260111 w 309"/>
                  <a:gd name="T3" fmla="*/ 1157502897 h 300"/>
                  <a:gd name="T4" fmla="*/ 1898261168 w 309"/>
                  <a:gd name="T5" fmla="*/ 572723608 h 300"/>
                  <a:gd name="T6" fmla="*/ 2147483647 w 309"/>
                  <a:gd name="T7" fmla="*/ 277317587 h 300"/>
                  <a:gd name="T8" fmla="*/ 1905369739 w 309"/>
                  <a:gd name="T9" fmla="*/ 0 h 300"/>
                  <a:gd name="T10" fmla="*/ 0 w 309"/>
                  <a:gd name="T11" fmla="*/ 1754340477 h 300"/>
                  <a:gd name="T12" fmla="*/ 0 w 309"/>
                  <a:gd name="T13" fmla="*/ 1808598411 h 300"/>
                  <a:gd name="T14" fmla="*/ 341259499 w 309"/>
                  <a:gd name="T15" fmla="*/ 1549366879 h 300"/>
                  <a:gd name="T16" fmla="*/ 668301856 w 309"/>
                  <a:gd name="T17" fmla="*/ 1790512433 h 3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9"/>
                  <a:gd name="T28" fmla="*/ 0 h 300"/>
                  <a:gd name="T29" fmla="*/ 309 w 309"/>
                  <a:gd name="T30" fmla="*/ 300 h 3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9" h="300">
                    <a:moveTo>
                      <a:pt x="94" y="297"/>
                    </a:moveTo>
                    <a:cubicBezTo>
                      <a:pt x="93" y="262"/>
                      <a:pt x="101" y="225"/>
                      <a:pt x="121" y="192"/>
                    </a:cubicBezTo>
                    <a:cubicBezTo>
                      <a:pt x="153" y="136"/>
                      <a:pt x="208" y="102"/>
                      <a:pt x="267" y="95"/>
                    </a:cubicBezTo>
                    <a:cubicBezTo>
                      <a:pt x="309" y="46"/>
                      <a:pt x="309" y="46"/>
                      <a:pt x="309" y="46"/>
                    </a:cubicBezTo>
                    <a:cubicBezTo>
                      <a:pt x="268" y="0"/>
                      <a:pt x="268" y="0"/>
                      <a:pt x="268" y="0"/>
                    </a:cubicBezTo>
                    <a:cubicBezTo>
                      <a:pt x="118" y="12"/>
                      <a:pt x="0" y="138"/>
                      <a:pt x="0" y="291"/>
                    </a:cubicBezTo>
                    <a:cubicBezTo>
                      <a:pt x="0" y="294"/>
                      <a:pt x="0" y="297"/>
                      <a:pt x="0" y="300"/>
                    </a:cubicBezTo>
                    <a:cubicBezTo>
                      <a:pt x="48" y="257"/>
                      <a:pt x="48" y="257"/>
                      <a:pt x="48" y="257"/>
                    </a:cubicBezTo>
                    <a:lnTo>
                      <a:pt x="94" y="29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75" cap="flat" cmpd="sng">
                <a:solidFill>
                  <a:srgbClr val="72A1D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454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15C9CE-B087-4A31-917A-EC4C7AC153C6}"/>
                  </a:ext>
                </a:extLst>
              </p:cNvPr>
              <p:cNvSpPr txBox="1"/>
              <p:nvPr/>
            </p:nvSpPr>
            <p:spPr>
              <a:xfrm>
                <a:off x="7719400" y="3511116"/>
                <a:ext cx="1369518" cy="442901"/>
              </a:xfrm>
              <a:prstGeom prst="rect">
                <a:avLst/>
              </a:prstGeom>
              <a:noFill/>
            </p:spPr>
            <p:txBody>
              <a:bodyPr wrap="square" lIns="36429" tIns="36429" rIns="36429" bIns="36429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7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ea typeface="+mn-ea"/>
                    <a:cs typeface="Segoe UI Bold" panose="020B0802040204020203" pitchFamily="34" charset="0"/>
                  </a:rPr>
                  <a:t>OPS</a:t>
                </a:r>
              </a:p>
            </p:txBody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EDF14203-D482-4892-B2F1-61A077D114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9364961" flipH="1">
                <a:off x="6308174" y="2612864"/>
                <a:ext cx="161098" cy="279986"/>
              </a:xfrm>
              <a:custGeom>
                <a:avLst/>
                <a:gdLst>
                  <a:gd name="T0" fmla="*/ 112 w 112"/>
                  <a:gd name="T1" fmla="*/ 56 h 190"/>
                  <a:gd name="T2" fmla="*/ 56 w 112"/>
                  <a:gd name="T3" fmla="*/ 0 h 190"/>
                  <a:gd name="T4" fmla="*/ 0 w 112"/>
                  <a:gd name="T5" fmla="*/ 56 h 190"/>
                  <a:gd name="T6" fmla="*/ 49 w 112"/>
                  <a:gd name="T7" fmla="*/ 112 h 190"/>
                  <a:gd name="T8" fmla="*/ 49 w 112"/>
                  <a:gd name="T9" fmla="*/ 125 h 190"/>
                  <a:gd name="T10" fmla="*/ 43 w 112"/>
                  <a:gd name="T11" fmla="*/ 125 h 190"/>
                  <a:gd name="T12" fmla="*/ 43 w 112"/>
                  <a:gd name="T13" fmla="*/ 190 h 190"/>
                  <a:gd name="T14" fmla="*/ 69 w 112"/>
                  <a:gd name="T15" fmla="*/ 190 h 190"/>
                  <a:gd name="T16" fmla="*/ 69 w 112"/>
                  <a:gd name="T17" fmla="*/ 125 h 190"/>
                  <a:gd name="T18" fmla="*/ 63 w 112"/>
                  <a:gd name="T19" fmla="*/ 125 h 190"/>
                  <a:gd name="T20" fmla="*/ 63 w 112"/>
                  <a:gd name="T21" fmla="*/ 112 h 190"/>
                  <a:gd name="T22" fmla="*/ 112 w 112"/>
                  <a:gd name="T23" fmla="*/ 56 h 190"/>
                  <a:gd name="T24" fmla="*/ 21 w 112"/>
                  <a:gd name="T25" fmla="*/ 56 h 190"/>
                  <a:gd name="T26" fmla="*/ 56 w 112"/>
                  <a:gd name="T27" fmla="*/ 21 h 190"/>
                  <a:gd name="T28" fmla="*/ 92 w 112"/>
                  <a:gd name="T29" fmla="*/ 56 h 190"/>
                  <a:gd name="T30" fmla="*/ 56 w 112"/>
                  <a:gd name="T31" fmla="*/ 92 h 190"/>
                  <a:gd name="T32" fmla="*/ 21 w 112"/>
                  <a:gd name="T33" fmla="*/ 56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2" h="190">
                    <a:moveTo>
                      <a:pt x="112" y="56"/>
                    </a:moveTo>
                    <a:cubicBezTo>
                      <a:pt x="112" y="25"/>
                      <a:pt x="87" y="0"/>
                      <a:pt x="56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5"/>
                      <a:pt x="22" y="109"/>
                      <a:pt x="49" y="112"/>
                    </a:cubicBezTo>
                    <a:cubicBezTo>
                      <a:pt x="49" y="125"/>
                      <a:pt x="49" y="125"/>
                      <a:pt x="49" y="125"/>
                    </a:cubicBezTo>
                    <a:cubicBezTo>
                      <a:pt x="43" y="125"/>
                      <a:pt x="43" y="125"/>
                      <a:pt x="43" y="125"/>
                    </a:cubicBezTo>
                    <a:cubicBezTo>
                      <a:pt x="43" y="190"/>
                      <a:pt x="43" y="190"/>
                      <a:pt x="43" y="190"/>
                    </a:cubicBezTo>
                    <a:cubicBezTo>
                      <a:pt x="69" y="190"/>
                      <a:pt x="69" y="190"/>
                      <a:pt x="69" y="190"/>
                    </a:cubicBezTo>
                    <a:cubicBezTo>
                      <a:pt x="69" y="125"/>
                      <a:pt x="69" y="125"/>
                      <a:pt x="69" y="125"/>
                    </a:cubicBezTo>
                    <a:cubicBezTo>
                      <a:pt x="63" y="125"/>
                      <a:pt x="63" y="125"/>
                      <a:pt x="63" y="125"/>
                    </a:cubicBezTo>
                    <a:cubicBezTo>
                      <a:pt x="63" y="112"/>
                      <a:pt x="63" y="112"/>
                      <a:pt x="63" y="112"/>
                    </a:cubicBezTo>
                    <a:cubicBezTo>
                      <a:pt x="91" y="109"/>
                      <a:pt x="112" y="85"/>
                      <a:pt x="112" y="56"/>
                    </a:cubicBezTo>
                    <a:close/>
                    <a:moveTo>
                      <a:pt x="21" y="56"/>
                    </a:moveTo>
                    <a:cubicBezTo>
                      <a:pt x="21" y="37"/>
                      <a:pt x="37" y="21"/>
                      <a:pt x="56" y="21"/>
                    </a:cubicBezTo>
                    <a:cubicBezTo>
                      <a:pt x="76" y="21"/>
                      <a:pt x="92" y="37"/>
                      <a:pt x="92" y="56"/>
                    </a:cubicBezTo>
                    <a:cubicBezTo>
                      <a:pt x="92" y="76"/>
                      <a:pt x="76" y="92"/>
                      <a:pt x="56" y="92"/>
                    </a:cubicBezTo>
                    <a:cubicBezTo>
                      <a:pt x="37" y="92"/>
                      <a:pt x="21" y="76"/>
                      <a:pt x="21" y="5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2531" tIns="46266" rIns="92531" bIns="46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9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8" name="Freeform 29">
                <a:extLst>
                  <a:ext uri="{FF2B5EF4-FFF2-40B4-BE49-F238E27FC236}">
                    <a16:creationId xmlns:a16="http://schemas.microsoft.com/office/drawing/2014/main" id="{FA2D4EA1-31F2-4538-AD76-B910922EBAFF}"/>
                  </a:ext>
                </a:extLst>
              </p:cNvPr>
              <p:cNvSpPr>
                <a:spLocks/>
              </p:cNvSpPr>
              <p:nvPr>
                <p:custDataLst>
                  <p:tags r:id="rId5"/>
                </p:custDataLst>
              </p:nvPr>
            </p:nvSpPr>
            <p:spPr bwMode="gray">
              <a:xfrm rot="5468487" flipH="1">
                <a:off x="5023961" y="3626201"/>
                <a:ext cx="1311418" cy="1344550"/>
              </a:xfrm>
              <a:custGeom>
                <a:avLst/>
                <a:gdLst>
                  <a:gd name="T0" fmla="*/ 2121034554 w 301"/>
                  <a:gd name="T1" fmla="*/ 1296596275 h 309"/>
                  <a:gd name="T2" fmla="*/ 1362002072 w 301"/>
                  <a:gd name="T3" fmla="*/ 1133767904 h 309"/>
                  <a:gd name="T4" fmla="*/ 673907041 w 301"/>
                  <a:gd name="T5" fmla="*/ 247259053 h 309"/>
                  <a:gd name="T6" fmla="*/ 333405857 w 301"/>
                  <a:gd name="T7" fmla="*/ 0 h 309"/>
                  <a:gd name="T8" fmla="*/ 0 w 301"/>
                  <a:gd name="T9" fmla="*/ 253287903 h 309"/>
                  <a:gd name="T10" fmla="*/ 2064285259 w 301"/>
                  <a:gd name="T11" fmla="*/ 1863480074 h 309"/>
                  <a:gd name="T12" fmla="*/ 2135222544 w 301"/>
                  <a:gd name="T13" fmla="*/ 1863480074 h 309"/>
                  <a:gd name="T14" fmla="*/ 1830190086 w 301"/>
                  <a:gd name="T15" fmla="*/ 1574006869 h 309"/>
                  <a:gd name="T16" fmla="*/ 2121034554 w 301"/>
                  <a:gd name="T17" fmla="*/ 1296596275 h 30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1"/>
                  <a:gd name="T28" fmla="*/ 0 h 309"/>
                  <a:gd name="T29" fmla="*/ 301 w 301"/>
                  <a:gd name="T30" fmla="*/ 309 h 30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1" h="309">
                    <a:moveTo>
                      <a:pt x="299" y="215"/>
                    </a:moveTo>
                    <a:cubicBezTo>
                      <a:pt x="263" y="216"/>
                      <a:pt x="226" y="208"/>
                      <a:pt x="192" y="188"/>
                    </a:cubicBezTo>
                    <a:cubicBezTo>
                      <a:pt x="136" y="156"/>
                      <a:pt x="102" y="101"/>
                      <a:pt x="95" y="41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3" y="191"/>
                      <a:pt x="138" y="309"/>
                      <a:pt x="291" y="309"/>
                    </a:cubicBezTo>
                    <a:cubicBezTo>
                      <a:pt x="295" y="309"/>
                      <a:pt x="298" y="309"/>
                      <a:pt x="301" y="309"/>
                    </a:cubicBezTo>
                    <a:cubicBezTo>
                      <a:pt x="258" y="261"/>
                      <a:pt x="258" y="261"/>
                      <a:pt x="258" y="261"/>
                    </a:cubicBezTo>
                    <a:lnTo>
                      <a:pt x="299" y="21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75" cap="flat" cmpd="sng">
                <a:solidFill>
                  <a:srgbClr val="72A1D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 sz="454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29" name="Freeform 30">
                <a:extLst>
                  <a:ext uri="{FF2B5EF4-FFF2-40B4-BE49-F238E27FC236}">
                    <a16:creationId xmlns:a16="http://schemas.microsoft.com/office/drawing/2014/main" id="{240C5835-1FAE-490C-9EF6-DC4970930C8F}"/>
                  </a:ext>
                </a:extLst>
              </p:cNvPr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gray">
              <a:xfrm rot="56715" flipH="1">
                <a:off x="6236506" y="2442465"/>
                <a:ext cx="1334143" cy="1318502"/>
              </a:xfrm>
              <a:custGeom>
                <a:avLst/>
                <a:gdLst>
                  <a:gd name="T0" fmla="*/ 668301856 w 309"/>
                  <a:gd name="T1" fmla="*/ 1790512433 h 300"/>
                  <a:gd name="T2" fmla="*/ 860260111 w 309"/>
                  <a:gd name="T3" fmla="*/ 1157502897 h 300"/>
                  <a:gd name="T4" fmla="*/ 1898261168 w 309"/>
                  <a:gd name="T5" fmla="*/ 572723608 h 300"/>
                  <a:gd name="T6" fmla="*/ 2147483647 w 309"/>
                  <a:gd name="T7" fmla="*/ 277317587 h 300"/>
                  <a:gd name="T8" fmla="*/ 1905369739 w 309"/>
                  <a:gd name="T9" fmla="*/ 0 h 300"/>
                  <a:gd name="T10" fmla="*/ 0 w 309"/>
                  <a:gd name="T11" fmla="*/ 1754340477 h 300"/>
                  <a:gd name="T12" fmla="*/ 0 w 309"/>
                  <a:gd name="T13" fmla="*/ 1808598411 h 300"/>
                  <a:gd name="T14" fmla="*/ 341259499 w 309"/>
                  <a:gd name="T15" fmla="*/ 1549366879 h 300"/>
                  <a:gd name="T16" fmla="*/ 668301856 w 309"/>
                  <a:gd name="T17" fmla="*/ 1790512433 h 3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9"/>
                  <a:gd name="T28" fmla="*/ 0 h 300"/>
                  <a:gd name="T29" fmla="*/ 309 w 309"/>
                  <a:gd name="T30" fmla="*/ 300 h 3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9" h="300">
                    <a:moveTo>
                      <a:pt x="94" y="297"/>
                    </a:moveTo>
                    <a:cubicBezTo>
                      <a:pt x="93" y="262"/>
                      <a:pt x="101" y="225"/>
                      <a:pt x="121" y="192"/>
                    </a:cubicBezTo>
                    <a:cubicBezTo>
                      <a:pt x="153" y="136"/>
                      <a:pt x="208" y="102"/>
                      <a:pt x="267" y="95"/>
                    </a:cubicBezTo>
                    <a:cubicBezTo>
                      <a:pt x="309" y="46"/>
                      <a:pt x="309" y="46"/>
                      <a:pt x="309" y="46"/>
                    </a:cubicBezTo>
                    <a:cubicBezTo>
                      <a:pt x="268" y="0"/>
                      <a:pt x="268" y="0"/>
                      <a:pt x="268" y="0"/>
                    </a:cubicBezTo>
                    <a:cubicBezTo>
                      <a:pt x="118" y="12"/>
                      <a:pt x="0" y="138"/>
                      <a:pt x="0" y="291"/>
                    </a:cubicBezTo>
                    <a:cubicBezTo>
                      <a:pt x="0" y="294"/>
                      <a:pt x="0" y="297"/>
                      <a:pt x="0" y="300"/>
                    </a:cubicBezTo>
                    <a:cubicBezTo>
                      <a:pt x="48" y="257"/>
                      <a:pt x="48" y="257"/>
                      <a:pt x="48" y="257"/>
                    </a:cubicBezTo>
                    <a:lnTo>
                      <a:pt x="94" y="29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454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0" name="Freeform 30">
                <a:extLst>
                  <a:ext uri="{FF2B5EF4-FFF2-40B4-BE49-F238E27FC236}">
                    <a16:creationId xmlns:a16="http://schemas.microsoft.com/office/drawing/2014/main" id="{46429488-A8B1-48E2-B403-B1F074003AA8}"/>
                  </a:ext>
                </a:extLst>
              </p:cNvPr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gray">
              <a:xfrm rot="5456715" flipH="1">
                <a:off x="6238436" y="3663968"/>
                <a:ext cx="1327605" cy="1305167"/>
              </a:xfrm>
              <a:custGeom>
                <a:avLst/>
                <a:gdLst>
                  <a:gd name="T0" fmla="*/ 668301856 w 309"/>
                  <a:gd name="T1" fmla="*/ 1790512433 h 300"/>
                  <a:gd name="T2" fmla="*/ 860260111 w 309"/>
                  <a:gd name="T3" fmla="*/ 1157502897 h 300"/>
                  <a:gd name="T4" fmla="*/ 1898261168 w 309"/>
                  <a:gd name="T5" fmla="*/ 572723608 h 300"/>
                  <a:gd name="T6" fmla="*/ 2147483647 w 309"/>
                  <a:gd name="T7" fmla="*/ 277317587 h 300"/>
                  <a:gd name="T8" fmla="*/ 1905369739 w 309"/>
                  <a:gd name="T9" fmla="*/ 0 h 300"/>
                  <a:gd name="T10" fmla="*/ 0 w 309"/>
                  <a:gd name="T11" fmla="*/ 1754340477 h 300"/>
                  <a:gd name="T12" fmla="*/ 0 w 309"/>
                  <a:gd name="T13" fmla="*/ 1808598411 h 300"/>
                  <a:gd name="T14" fmla="*/ 341259499 w 309"/>
                  <a:gd name="T15" fmla="*/ 1549366879 h 300"/>
                  <a:gd name="T16" fmla="*/ 668301856 w 309"/>
                  <a:gd name="T17" fmla="*/ 1790512433 h 3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9"/>
                  <a:gd name="T28" fmla="*/ 0 h 300"/>
                  <a:gd name="T29" fmla="*/ 309 w 309"/>
                  <a:gd name="T30" fmla="*/ 300 h 3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9" h="300">
                    <a:moveTo>
                      <a:pt x="94" y="297"/>
                    </a:moveTo>
                    <a:cubicBezTo>
                      <a:pt x="93" y="262"/>
                      <a:pt x="101" y="225"/>
                      <a:pt x="121" y="192"/>
                    </a:cubicBezTo>
                    <a:cubicBezTo>
                      <a:pt x="153" y="136"/>
                      <a:pt x="208" y="102"/>
                      <a:pt x="267" y="95"/>
                    </a:cubicBezTo>
                    <a:cubicBezTo>
                      <a:pt x="309" y="46"/>
                      <a:pt x="309" y="46"/>
                      <a:pt x="309" y="46"/>
                    </a:cubicBezTo>
                    <a:cubicBezTo>
                      <a:pt x="268" y="0"/>
                      <a:pt x="268" y="0"/>
                      <a:pt x="268" y="0"/>
                    </a:cubicBezTo>
                    <a:cubicBezTo>
                      <a:pt x="118" y="12"/>
                      <a:pt x="0" y="138"/>
                      <a:pt x="0" y="291"/>
                    </a:cubicBezTo>
                    <a:cubicBezTo>
                      <a:pt x="0" y="294"/>
                      <a:pt x="0" y="297"/>
                      <a:pt x="0" y="300"/>
                    </a:cubicBezTo>
                    <a:cubicBezTo>
                      <a:pt x="48" y="257"/>
                      <a:pt x="48" y="257"/>
                      <a:pt x="48" y="257"/>
                    </a:cubicBezTo>
                    <a:lnTo>
                      <a:pt x="94" y="297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3175" cap="flat" cmpd="sng">
                <a:solidFill>
                  <a:srgbClr val="72A1D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454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9F42861-F15E-48BD-BC2E-CA83751BCACD}"/>
                  </a:ext>
                </a:extLst>
              </p:cNvPr>
              <p:cNvSpPr txBox="1"/>
              <p:nvPr/>
            </p:nvSpPr>
            <p:spPr>
              <a:xfrm flipH="1">
                <a:off x="5624076" y="3498848"/>
                <a:ext cx="1369518" cy="442901"/>
              </a:xfrm>
              <a:prstGeom prst="rect">
                <a:avLst/>
              </a:prstGeom>
              <a:noFill/>
            </p:spPr>
            <p:txBody>
              <a:bodyPr wrap="square" lIns="36429" tIns="36429" rIns="36429" bIns="36429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7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ea typeface="+mn-ea"/>
                    <a:cs typeface="Segoe UI Bold" panose="020B0802040204020203" pitchFamily="34" charset="0"/>
                  </a:rPr>
                  <a:t>DEV</a:t>
                </a:r>
              </a:p>
            </p:txBody>
          </p:sp>
          <p:sp>
            <p:nvSpPr>
              <p:cNvPr id="32" name="Freeform 30">
                <a:extLst>
                  <a:ext uri="{FF2B5EF4-FFF2-40B4-BE49-F238E27FC236}">
                    <a16:creationId xmlns:a16="http://schemas.microsoft.com/office/drawing/2014/main" id="{DF1B14D8-6732-48EB-BD18-59C7F62781A3}"/>
                  </a:ext>
                </a:extLst>
              </p:cNvPr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gray">
              <a:xfrm rot="21543285">
                <a:off x="7142345" y="2454733"/>
                <a:ext cx="1334143" cy="1318502"/>
              </a:xfrm>
              <a:custGeom>
                <a:avLst/>
                <a:gdLst>
                  <a:gd name="T0" fmla="*/ 668301856 w 309"/>
                  <a:gd name="T1" fmla="*/ 1790512433 h 300"/>
                  <a:gd name="T2" fmla="*/ 860260111 w 309"/>
                  <a:gd name="T3" fmla="*/ 1157502897 h 300"/>
                  <a:gd name="T4" fmla="*/ 1898261168 w 309"/>
                  <a:gd name="T5" fmla="*/ 572723608 h 300"/>
                  <a:gd name="T6" fmla="*/ 2147483647 w 309"/>
                  <a:gd name="T7" fmla="*/ 277317587 h 300"/>
                  <a:gd name="T8" fmla="*/ 1905369739 w 309"/>
                  <a:gd name="T9" fmla="*/ 0 h 300"/>
                  <a:gd name="T10" fmla="*/ 0 w 309"/>
                  <a:gd name="T11" fmla="*/ 1754340477 h 300"/>
                  <a:gd name="T12" fmla="*/ 0 w 309"/>
                  <a:gd name="T13" fmla="*/ 1808598411 h 300"/>
                  <a:gd name="T14" fmla="*/ 341259499 w 309"/>
                  <a:gd name="T15" fmla="*/ 1549366879 h 300"/>
                  <a:gd name="T16" fmla="*/ 668301856 w 309"/>
                  <a:gd name="T17" fmla="*/ 1790512433 h 3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9"/>
                  <a:gd name="T28" fmla="*/ 0 h 300"/>
                  <a:gd name="T29" fmla="*/ 309 w 309"/>
                  <a:gd name="T30" fmla="*/ 300 h 3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9" h="300">
                    <a:moveTo>
                      <a:pt x="94" y="297"/>
                    </a:moveTo>
                    <a:cubicBezTo>
                      <a:pt x="93" y="262"/>
                      <a:pt x="101" y="225"/>
                      <a:pt x="121" y="192"/>
                    </a:cubicBezTo>
                    <a:cubicBezTo>
                      <a:pt x="153" y="136"/>
                      <a:pt x="208" y="102"/>
                      <a:pt x="267" y="95"/>
                    </a:cubicBezTo>
                    <a:cubicBezTo>
                      <a:pt x="309" y="46"/>
                      <a:pt x="309" y="46"/>
                      <a:pt x="309" y="46"/>
                    </a:cubicBezTo>
                    <a:cubicBezTo>
                      <a:pt x="268" y="0"/>
                      <a:pt x="268" y="0"/>
                      <a:pt x="268" y="0"/>
                    </a:cubicBezTo>
                    <a:cubicBezTo>
                      <a:pt x="118" y="12"/>
                      <a:pt x="0" y="138"/>
                      <a:pt x="0" y="291"/>
                    </a:cubicBezTo>
                    <a:cubicBezTo>
                      <a:pt x="0" y="294"/>
                      <a:pt x="0" y="297"/>
                      <a:pt x="0" y="300"/>
                    </a:cubicBezTo>
                    <a:cubicBezTo>
                      <a:pt x="48" y="257"/>
                      <a:pt x="48" y="257"/>
                      <a:pt x="48" y="257"/>
                    </a:cubicBezTo>
                    <a:lnTo>
                      <a:pt x="94" y="297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454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" name="Freeform 30">
                <a:extLst>
                  <a:ext uri="{FF2B5EF4-FFF2-40B4-BE49-F238E27FC236}">
                    <a16:creationId xmlns:a16="http://schemas.microsoft.com/office/drawing/2014/main" id="{5A7C4B61-005E-4517-BD42-88BA3D966A16}"/>
                  </a:ext>
                </a:extLst>
              </p:cNvPr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gray">
              <a:xfrm rot="5343285">
                <a:off x="4091197" y="2422565"/>
                <a:ext cx="1347772" cy="1305167"/>
              </a:xfrm>
              <a:custGeom>
                <a:avLst/>
                <a:gdLst>
                  <a:gd name="T0" fmla="*/ 668301856 w 309"/>
                  <a:gd name="T1" fmla="*/ 1790512433 h 300"/>
                  <a:gd name="T2" fmla="*/ 860260111 w 309"/>
                  <a:gd name="T3" fmla="*/ 1157502897 h 300"/>
                  <a:gd name="T4" fmla="*/ 1898261168 w 309"/>
                  <a:gd name="T5" fmla="*/ 572723608 h 300"/>
                  <a:gd name="T6" fmla="*/ 2147483647 w 309"/>
                  <a:gd name="T7" fmla="*/ 277317587 h 300"/>
                  <a:gd name="T8" fmla="*/ 1905369739 w 309"/>
                  <a:gd name="T9" fmla="*/ 0 h 300"/>
                  <a:gd name="T10" fmla="*/ 0 w 309"/>
                  <a:gd name="T11" fmla="*/ 1754340477 h 300"/>
                  <a:gd name="T12" fmla="*/ 0 w 309"/>
                  <a:gd name="T13" fmla="*/ 1808598411 h 300"/>
                  <a:gd name="T14" fmla="*/ 341259499 w 309"/>
                  <a:gd name="T15" fmla="*/ 1549366879 h 300"/>
                  <a:gd name="T16" fmla="*/ 668301856 w 309"/>
                  <a:gd name="T17" fmla="*/ 1790512433 h 3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9"/>
                  <a:gd name="T28" fmla="*/ 0 h 300"/>
                  <a:gd name="T29" fmla="*/ 309 w 309"/>
                  <a:gd name="T30" fmla="*/ 300 h 3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9" h="300">
                    <a:moveTo>
                      <a:pt x="94" y="297"/>
                    </a:moveTo>
                    <a:cubicBezTo>
                      <a:pt x="93" y="262"/>
                      <a:pt x="101" y="225"/>
                      <a:pt x="121" y="192"/>
                    </a:cubicBezTo>
                    <a:cubicBezTo>
                      <a:pt x="153" y="136"/>
                      <a:pt x="208" y="102"/>
                      <a:pt x="267" y="95"/>
                    </a:cubicBezTo>
                    <a:cubicBezTo>
                      <a:pt x="309" y="46"/>
                      <a:pt x="309" y="46"/>
                      <a:pt x="309" y="46"/>
                    </a:cubicBezTo>
                    <a:cubicBezTo>
                      <a:pt x="268" y="0"/>
                      <a:pt x="268" y="0"/>
                      <a:pt x="268" y="0"/>
                    </a:cubicBezTo>
                    <a:cubicBezTo>
                      <a:pt x="118" y="12"/>
                      <a:pt x="0" y="138"/>
                      <a:pt x="0" y="291"/>
                    </a:cubicBezTo>
                    <a:cubicBezTo>
                      <a:pt x="0" y="294"/>
                      <a:pt x="0" y="297"/>
                      <a:pt x="0" y="300"/>
                    </a:cubicBezTo>
                    <a:cubicBezTo>
                      <a:pt x="48" y="257"/>
                      <a:pt x="48" y="257"/>
                      <a:pt x="48" y="257"/>
                    </a:cubicBezTo>
                    <a:lnTo>
                      <a:pt x="94" y="29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75" cap="flat" cmpd="sng">
                <a:solidFill>
                  <a:srgbClr val="72A1D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 sz="454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34" name="Freeform 29">
                <a:extLst>
                  <a:ext uri="{FF2B5EF4-FFF2-40B4-BE49-F238E27FC236}">
                    <a16:creationId xmlns:a16="http://schemas.microsoft.com/office/drawing/2014/main" id="{63FFE00D-9788-4022-835E-4F063F57A0AD}"/>
                  </a:ext>
                </a:extLst>
              </p:cNvPr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gray">
              <a:xfrm rot="16131513">
                <a:off x="4111191" y="3630299"/>
                <a:ext cx="1311418" cy="1344550"/>
              </a:xfrm>
              <a:custGeom>
                <a:avLst/>
                <a:gdLst>
                  <a:gd name="T0" fmla="*/ 2121034554 w 301"/>
                  <a:gd name="T1" fmla="*/ 1296596275 h 309"/>
                  <a:gd name="T2" fmla="*/ 1362002072 w 301"/>
                  <a:gd name="T3" fmla="*/ 1133767904 h 309"/>
                  <a:gd name="T4" fmla="*/ 673907041 w 301"/>
                  <a:gd name="T5" fmla="*/ 247259053 h 309"/>
                  <a:gd name="T6" fmla="*/ 333405857 w 301"/>
                  <a:gd name="T7" fmla="*/ 0 h 309"/>
                  <a:gd name="T8" fmla="*/ 0 w 301"/>
                  <a:gd name="T9" fmla="*/ 253287903 h 309"/>
                  <a:gd name="T10" fmla="*/ 2064285259 w 301"/>
                  <a:gd name="T11" fmla="*/ 1863480074 h 309"/>
                  <a:gd name="T12" fmla="*/ 2135222544 w 301"/>
                  <a:gd name="T13" fmla="*/ 1863480074 h 309"/>
                  <a:gd name="T14" fmla="*/ 1830190086 w 301"/>
                  <a:gd name="T15" fmla="*/ 1574006869 h 309"/>
                  <a:gd name="T16" fmla="*/ 2121034554 w 301"/>
                  <a:gd name="T17" fmla="*/ 1296596275 h 30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1"/>
                  <a:gd name="T28" fmla="*/ 0 h 309"/>
                  <a:gd name="T29" fmla="*/ 301 w 301"/>
                  <a:gd name="T30" fmla="*/ 309 h 30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1" h="309">
                    <a:moveTo>
                      <a:pt x="299" y="215"/>
                    </a:moveTo>
                    <a:cubicBezTo>
                      <a:pt x="263" y="216"/>
                      <a:pt x="226" y="208"/>
                      <a:pt x="192" y="188"/>
                    </a:cubicBezTo>
                    <a:cubicBezTo>
                      <a:pt x="136" y="156"/>
                      <a:pt x="102" y="101"/>
                      <a:pt x="95" y="41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3" y="191"/>
                      <a:pt x="138" y="309"/>
                      <a:pt x="291" y="309"/>
                    </a:cubicBezTo>
                    <a:cubicBezTo>
                      <a:pt x="295" y="309"/>
                      <a:pt x="298" y="309"/>
                      <a:pt x="301" y="309"/>
                    </a:cubicBezTo>
                    <a:cubicBezTo>
                      <a:pt x="258" y="261"/>
                      <a:pt x="258" y="261"/>
                      <a:pt x="258" y="261"/>
                    </a:cubicBezTo>
                    <a:lnTo>
                      <a:pt x="299" y="21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 sz="454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35" name="Freeform 30">
                <a:extLst>
                  <a:ext uri="{FF2B5EF4-FFF2-40B4-BE49-F238E27FC236}">
                    <a16:creationId xmlns:a16="http://schemas.microsoft.com/office/drawing/2014/main" id="{54558472-AAC1-4A51-8354-EA81038DF763}"/>
                  </a:ext>
                </a:extLst>
              </p:cNvPr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gray">
              <a:xfrm rot="16143285">
                <a:off x="2887022" y="3663969"/>
                <a:ext cx="1327605" cy="1305167"/>
              </a:xfrm>
              <a:custGeom>
                <a:avLst/>
                <a:gdLst>
                  <a:gd name="T0" fmla="*/ 668301856 w 309"/>
                  <a:gd name="T1" fmla="*/ 1790512433 h 300"/>
                  <a:gd name="T2" fmla="*/ 860260111 w 309"/>
                  <a:gd name="T3" fmla="*/ 1157502897 h 300"/>
                  <a:gd name="T4" fmla="*/ 1898261168 w 309"/>
                  <a:gd name="T5" fmla="*/ 572723608 h 300"/>
                  <a:gd name="T6" fmla="*/ 2147483647 w 309"/>
                  <a:gd name="T7" fmla="*/ 277317587 h 300"/>
                  <a:gd name="T8" fmla="*/ 1905369739 w 309"/>
                  <a:gd name="T9" fmla="*/ 0 h 300"/>
                  <a:gd name="T10" fmla="*/ 0 w 309"/>
                  <a:gd name="T11" fmla="*/ 1754340477 h 300"/>
                  <a:gd name="T12" fmla="*/ 0 w 309"/>
                  <a:gd name="T13" fmla="*/ 1808598411 h 300"/>
                  <a:gd name="T14" fmla="*/ 341259499 w 309"/>
                  <a:gd name="T15" fmla="*/ 1549366879 h 300"/>
                  <a:gd name="T16" fmla="*/ 668301856 w 309"/>
                  <a:gd name="T17" fmla="*/ 1790512433 h 3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9"/>
                  <a:gd name="T28" fmla="*/ 0 h 300"/>
                  <a:gd name="T29" fmla="*/ 309 w 309"/>
                  <a:gd name="T30" fmla="*/ 300 h 3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9" h="300">
                    <a:moveTo>
                      <a:pt x="94" y="297"/>
                    </a:moveTo>
                    <a:cubicBezTo>
                      <a:pt x="93" y="262"/>
                      <a:pt x="101" y="225"/>
                      <a:pt x="121" y="192"/>
                    </a:cubicBezTo>
                    <a:cubicBezTo>
                      <a:pt x="153" y="136"/>
                      <a:pt x="208" y="102"/>
                      <a:pt x="267" y="95"/>
                    </a:cubicBezTo>
                    <a:cubicBezTo>
                      <a:pt x="309" y="46"/>
                      <a:pt x="309" y="46"/>
                      <a:pt x="309" y="46"/>
                    </a:cubicBezTo>
                    <a:cubicBezTo>
                      <a:pt x="268" y="0"/>
                      <a:pt x="268" y="0"/>
                      <a:pt x="268" y="0"/>
                    </a:cubicBezTo>
                    <a:cubicBezTo>
                      <a:pt x="118" y="12"/>
                      <a:pt x="0" y="138"/>
                      <a:pt x="0" y="291"/>
                    </a:cubicBezTo>
                    <a:cubicBezTo>
                      <a:pt x="0" y="294"/>
                      <a:pt x="0" y="297"/>
                      <a:pt x="0" y="300"/>
                    </a:cubicBezTo>
                    <a:cubicBezTo>
                      <a:pt x="48" y="257"/>
                      <a:pt x="48" y="257"/>
                      <a:pt x="48" y="257"/>
                    </a:cubicBezTo>
                    <a:lnTo>
                      <a:pt x="94" y="29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 sz="454">
                  <a:solidFill>
                    <a:srgbClr val="8FB4DB"/>
                  </a:solidFill>
                  <a:latin typeface="Segoe UI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F627ED9-A141-4B3C-8686-07D848C8723D}"/>
                  </a:ext>
                </a:extLst>
              </p:cNvPr>
              <p:cNvSpPr txBox="1"/>
              <p:nvPr/>
            </p:nvSpPr>
            <p:spPr>
              <a:xfrm>
                <a:off x="3459553" y="3516102"/>
                <a:ext cx="1369518" cy="442901"/>
              </a:xfrm>
              <a:prstGeom prst="rect">
                <a:avLst/>
              </a:prstGeom>
              <a:noFill/>
            </p:spPr>
            <p:txBody>
              <a:bodyPr wrap="square" lIns="36429" tIns="36429" rIns="36429" bIns="36429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7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ea typeface="+mn-ea"/>
                    <a:cs typeface="Segoe UI Bold" panose="020B0802040204020203" pitchFamily="34" charset="0"/>
                  </a:rPr>
                  <a:t>ML</a:t>
                </a:r>
              </a:p>
            </p:txBody>
          </p:sp>
          <p:sp>
            <p:nvSpPr>
              <p:cNvPr id="37" name="Freeform 30">
                <a:extLst>
                  <a:ext uri="{FF2B5EF4-FFF2-40B4-BE49-F238E27FC236}">
                    <a16:creationId xmlns:a16="http://schemas.microsoft.com/office/drawing/2014/main" id="{3A31AECA-115C-4433-A69B-19F36D556E45}"/>
                  </a:ext>
                </a:extLst>
              </p:cNvPr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gray">
              <a:xfrm rot="21543285">
                <a:off x="2869342" y="2439985"/>
                <a:ext cx="1334143" cy="1318502"/>
              </a:xfrm>
              <a:custGeom>
                <a:avLst/>
                <a:gdLst>
                  <a:gd name="T0" fmla="*/ 668301856 w 309"/>
                  <a:gd name="T1" fmla="*/ 1790512433 h 300"/>
                  <a:gd name="T2" fmla="*/ 860260111 w 309"/>
                  <a:gd name="T3" fmla="*/ 1157502897 h 300"/>
                  <a:gd name="T4" fmla="*/ 1898261168 w 309"/>
                  <a:gd name="T5" fmla="*/ 572723608 h 300"/>
                  <a:gd name="T6" fmla="*/ 2147483647 w 309"/>
                  <a:gd name="T7" fmla="*/ 277317587 h 300"/>
                  <a:gd name="T8" fmla="*/ 1905369739 w 309"/>
                  <a:gd name="T9" fmla="*/ 0 h 300"/>
                  <a:gd name="T10" fmla="*/ 0 w 309"/>
                  <a:gd name="T11" fmla="*/ 1754340477 h 300"/>
                  <a:gd name="T12" fmla="*/ 0 w 309"/>
                  <a:gd name="T13" fmla="*/ 1808598411 h 300"/>
                  <a:gd name="T14" fmla="*/ 341259499 w 309"/>
                  <a:gd name="T15" fmla="*/ 1549366879 h 300"/>
                  <a:gd name="T16" fmla="*/ 668301856 w 309"/>
                  <a:gd name="T17" fmla="*/ 1790512433 h 3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9"/>
                  <a:gd name="T28" fmla="*/ 0 h 300"/>
                  <a:gd name="T29" fmla="*/ 309 w 309"/>
                  <a:gd name="T30" fmla="*/ 300 h 3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9" h="300">
                    <a:moveTo>
                      <a:pt x="94" y="297"/>
                    </a:moveTo>
                    <a:cubicBezTo>
                      <a:pt x="93" y="262"/>
                      <a:pt x="101" y="225"/>
                      <a:pt x="121" y="192"/>
                    </a:cubicBezTo>
                    <a:cubicBezTo>
                      <a:pt x="153" y="136"/>
                      <a:pt x="208" y="102"/>
                      <a:pt x="267" y="95"/>
                    </a:cubicBezTo>
                    <a:cubicBezTo>
                      <a:pt x="309" y="46"/>
                      <a:pt x="309" y="46"/>
                      <a:pt x="309" y="46"/>
                    </a:cubicBezTo>
                    <a:cubicBezTo>
                      <a:pt x="268" y="0"/>
                      <a:pt x="268" y="0"/>
                      <a:pt x="268" y="0"/>
                    </a:cubicBezTo>
                    <a:cubicBezTo>
                      <a:pt x="118" y="12"/>
                      <a:pt x="0" y="138"/>
                      <a:pt x="0" y="291"/>
                    </a:cubicBezTo>
                    <a:cubicBezTo>
                      <a:pt x="0" y="294"/>
                      <a:pt x="0" y="297"/>
                      <a:pt x="0" y="300"/>
                    </a:cubicBezTo>
                    <a:cubicBezTo>
                      <a:pt x="48" y="257"/>
                      <a:pt x="48" y="257"/>
                      <a:pt x="48" y="257"/>
                    </a:cubicBezTo>
                    <a:lnTo>
                      <a:pt x="94" y="297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 sz="454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38" name="Freeform 30">
                <a:extLst>
                  <a:ext uri="{FF2B5EF4-FFF2-40B4-BE49-F238E27FC236}">
                    <a16:creationId xmlns:a16="http://schemas.microsoft.com/office/drawing/2014/main" id="{01F904C4-4B83-4CF6-8877-CC6B94DCE247}"/>
                  </a:ext>
                </a:extLst>
              </p:cNvPr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 bwMode="gray">
              <a:xfrm rot="16256715" flipH="1">
                <a:off x="5007600" y="2425045"/>
                <a:ext cx="1347772" cy="1305167"/>
              </a:xfrm>
              <a:custGeom>
                <a:avLst/>
                <a:gdLst>
                  <a:gd name="T0" fmla="*/ 668301856 w 309"/>
                  <a:gd name="T1" fmla="*/ 1790512433 h 300"/>
                  <a:gd name="T2" fmla="*/ 860260111 w 309"/>
                  <a:gd name="T3" fmla="*/ 1157502897 h 300"/>
                  <a:gd name="T4" fmla="*/ 1898261168 w 309"/>
                  <a:gd name="T5" fmla="*/ 572723608 h 300"/>
                  <a:gd name="T6" fmla="*/ 2147483647 w 309"/>
                  <a:gd name="T7" fmla="*/ 277317587 h 300"/>
                  <a:gd name="T8" fmla="*/ 1905369739 w 309"/>
                  <a:gd name="T9" fmla="*/ 0 h 300"/>
                  <a:gd name="T10" fmla="*/ 0 w 309"/>
                  <a:gd name="T11" fmla="*/ 1754340477 h 300"/>
                  <a:gd name="T12" fmla="*/ 0 w 309"/>
                  <a:gd name="T13" fmla="*/ 1808598411 h 300"/>
                  <a:gd name="T14" fmla="*/ 341259499 w 309"/>
                  <a:gd name="T15" fmla="*/ 1549366879 h 300"/>
                  <a:gd name="T16" fmla="*/ 668301856 w 309"/>
                  <a:gd name="T17" fmla="*/ 1790512433 h 3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9"/>
                  <a:gd name="T28" fmla="*/ 0 h 300"/>
                  <a:gd name="T29" fmla="*/ 309 w 309"/>
                  <a:gd name="T30" fmla="*/ 300 h 3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9" h="300">
                    <a:moveTo>
                      <a:pt x="94" y="297"/>
                    </a:moveTo>
                    <a:cubicBezTo>
                      <a:pt x="93" y="262"/>
                      <a:pt x="101" y="225"/>
                      <a:pt x="121" y="192"/>
                    </a:cubicBezTo>
                    <a:cubicBezTo>
                      <a:pt x="153" y="136"/>
                      <a:pt x="208" y="102"/>
                      <a:pt x="267" y="95"/>
                    </a:cubicBezTo>
                    <a:cubicBezTo>
                      <a:pt x="309" y="46"/>
                      <a:pt x="309" y="46"/>
                      <a:pt x="309" y="46"/>
                    </a:cubicBezTo>
                    <a:cubicBezTo>
                      <a:pt x="268" y="0"/>
                      <a:pt x="268" y="0"/>
                      <a:pt x="268" y="0"/>
                    </a:cubicBezTo>
                    <a:cubicBezTo>
                      <a:pt x="118" y="12"/>
                      <a:pt x="0" y="138"/>
                      <a:pt x="0" y="291"/>
                    </a:cubicBezTo>
                    <a:cubicBezTo>
                      <a:pt x="0" y="294"/>
                      <a:pt x="0" y="297"/>
                      <a:pt x="0" y="300"/>
                    </a:cubicBezTo>
                    <a:cubicBezTo>
                      <a:pt x="48" y="257"/>
                      <a:pt x="48" y="257"/>
                      <a:pt x="48" y="257"/>
                    </a:cubicBezTo>
                    <a:lnTo>
                      <a:pt x="94" y="297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1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653AC5-BC72-455B-B4AF-B3CD21674BA3}"/>
                </a:ext>
              </a:extLst>
            </p:cNvPr>
            <p:cNvSpPr txBox="1"/>
            <p:nvPr/>
          </p:nvSpPr>
          <p:spPr>
            <a:xfrm rot="19062229">
              <a:off x="5070291" y="2807421"/>
              <a:ext cx="102976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spc="100">
                  <a:solidFill>
                    <a:schemeClr val="bg1"/>
                  </a:solidFill>
                  <a:latin typeface="+mj-lt"/>
                </a:rPr>
                <a:t>CREATE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2E4F10-B996-4614-AF1D-F35BD8727A37}"/>
                </a:ext>
              </a:extLst>
            </p:cNvPr>
            <p:cNvSpPr txBox="1"/>
            <p:nvPr/>
          </p:nvSpPr>
          <p:spPr>
            <a:xfrm rot="2697475">
              <a:off x="6467352" y="2779056"/>
              <a:ext cx="102976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spc="100">
                  <a:solidFill>
                    <a:schemeClr val="bg1"/>
                  </a:solidFill>
                  <a:latin typeface="+mj-lt"/>
                </a:rPr>
                <a:t>PLAN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D14634-A926-45D9-BBA2-2C0CFC85129B}"/>
                </a:ext>
              </a:extLst>
            </p:cNvPr>
            <p:cNvSpPr txBox="1"/>
            <p:nvPr/>
          </p:nvSpPr>
          <p:spPr>
            <a:xfrm rot="19062229">
              <a:off x="6526222" y="4346969"/>
              <a:ext cx="102976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spc="100">
                  <a:solidFill>
                    <a:schemeClr val="bg1"/>
                  </a:solidFill>
                  <a:latin typeface="+mj-lt"/>
                </a:rPr>
                <a:t>PACKAGE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CB70AAE-7EB2-42AD-89C8-132F7415BA54}"/>
                </a:ext>
              </a:extLst>
            </p:cNvPr>
            <p:cNvSpPr txBox="1"/>
            <p:nvPr/>
          </p:nvSpPr>
          <p:spPr>
            <a:xfrm rot="2412227">
              <a:off x="5135526" y="4406884"/>
              <a:ext cx="102976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spc="100">
                  <a:solidFill>
                    <a:schemeClr val="bg1"/>
                  </a:solidFill>
                  <a:latin typeface="+mj-lt"/>
                </a:rPr>
                <a:t>VERIFY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1D0B85-4803-4F2C-9963-E1F60C608327}"/>
                </a:ext>
              </a:extLst>
            </p:cNvPr>
            <p:cNvSpPr txBox="1"/>
            <p:nvPr/>
          </p:nvSpPr>
          <p:spPr>
            <a:xfrm rot="19062229">
              <a:off x="7186938" y="2856605"/>
              <a:ext cx="102976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spc="100">
                  <a:solidFill>
                    <a:schemeClr val="bg1"/>
                  </a:solidFill>
                  <a:latin typeface="+mj-lt"/>
                </a:rPr>
                <a:t>RELEASE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E8CEBCA-664B-44CF-81B5-E8B682D22590}"/>
                </a:ext>
              </a:extLst>
            </p:cNvPr>
            <p:cNvSpPr txBox="1"/>
            <p:nvPr/>
          </p:nvSpPr>
          <p:spPr>
            <a:xfrm rot="19062229">
              <a:off x="8668264" y="4332433"/>
              <a:ext cx="102976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spc="100">
                  <a:solidFill>
                    <a:schemeClr val="bg1"/>
                  </a:solidFill>
                  <a:latin typeface="+mj-lt"/>
                </a:rPr>
                <a:t>MONITOR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3E2D16-D54B-49CF-B68E-F95AC9F53C73}"/>
                </a:ext>
              </a:extLst>
            </p:cNvPr>
            <p:cNvSpPr txBox="1"/>
            <p:nvPr/>
          </p:nvSpPr>
          <p:spPr>
            <a:xfrm rot="2697475">
              <a:off x="8633378" y="2834581"/>
              <a:ext cx="102976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spc="100">
                  <a:solidFill>
                    <a:schemeClr val="bg1"/>
                  </a:solidFill>
                  <a:latin typeface="+mj-lt"/>
                </a:rPr>
                <a:t>CONFIGURE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75007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FC18-B471-2244-A0BD-3D0FF2D40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93" y="588962"/>
            <a:ext cx="10929090" cy="1115568"/>
          </a:xfrm>
        </p:spPr>
        <p:txBody>
          <a:bodyPr wrap="square" anchor="ctr">
            <a:normAutofit/>
          </a:bodyPr>
          <a:lstStyle/>
          <a:p>
            <a:pPr algn="l"/>
            <a:r>
              <a:rPr lang="en-US" dirty="0"/>
              <a:t>Table of Contents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8A6057AF-F4FB-4A65-A12D-1228358C48B3}"/>
              </a:ext>
            </a:extLst>
          </p:cNvPr>
          <p:cNvSpPr txBox="1">
            <a:spLocks/>
          </p:cNvSpPr>
          <p:nvPr/>
        </p:nvSpPr>
        <p:spPr>
          <a:xfrm>
            <a:off x="631455" y="1704530"/>
            <a:ext cx="10929090" cy="473880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chemeClr val="tx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Machine Learning Development Flow</a:t>
            </a:r>
            <a:endParaRPr lang="en-US" sz="2800" dirty="0">
              <a:solidFill>
                <a:schemeClr val="tx2"/>
              </a:solidFill>
            </a:endParaRPr>
          </a:p>
          <a:p>
            <a:pPr marL="285750" indent="-28575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/>
              </a:solidFill>
            </a:endParaRPr>
          </a:p>
          <a:p>
            <a:pPr marL="285750" indent="-28575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u="sng" dirty="0">
                <a:solidFill>
                  <a:schemeClr val="tx2"/>
                </a:solidFill>
              </a:rPr>
              <a:t>Challenges of ML Model Management</a:t>
            </a:r>
          </a:p>
          <a:p>
            <a:pPr marL="285750" indent="-28575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/>
              </a:solidFill>
            </a:endParaRPr>
          </a:p>
          <a:p>
            <a:pPr marL="285750" indent="-28575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u="sng" dirty="0">
                <a:solidFill>
                  <a:schemeClr val="tx2"/>
                </a:solidFill>
              </a:rPr>
              <a:t>DevOps and What it Provides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sz="2800" dirty="0">
              <a:solidFill>
                <a:schemeClr val="tx2"/>
              </a:solidFill>
            </a:endParaRPr>
          </a:p>
          <a:p>
            <a:pPr marL="285750" indent="-28575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u="sng" dirty="0">
                <a:solidFill>
                  <a:schemeClr val="tx2"/>
                </a:solidFill>
              </a:rPr>
              <a:t>Bringing Machine Learning and DevOps Together (</a:t>
            </a:r>
            <a:r>
              <a:rPr lang="en-US" sz="2800" u="sng" dirty="0" err="1">
                <a:solidFill>
                  <a:schemeClr val="tx2"/>
                </a:solidFill>
              </a:rPr>
              <a:t>MLOps</a:t>
            </a:r>
            <a:r>
              <a:rPr lang="en-US" sz="2800" dirty="0">
                <a:solidFill>
                  <a:schemeClr val="tx2"/>
                </a:solidFill>
              </a:rPr>
              <a:t>)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sz="2800" dirty="0">
              <a:solidFill>
                <a:schemeClr val="tx2"/>
              </a:solidFill>
            </a:endParaRPr>
          </a:p>
          <a:p>
            <a:pPr marL="285750" indent="-28575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Resources</a:t>
            </a:r>
            <a:endParaRPr lang="en-US" sz="2800" dirty="0">
              <a:solidFill>
                <a:schemeClr val="tx2"/>
              </a:solidFill>
            </a:endParaRPr>
          </a:p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latin typeface="+mj-lt"/>
                <a:cs typeface="Segoe UI" panose="020B0502040204020203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5166184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DD3E-3287-4174-A0AE-44830C208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73" y="371930"/>
            <a:ext cx="11018520" cy="1107996"/>
          </a:xfrm>
        </p:spPr>
        <p:txBody>
          <a:bodyPr>
            <a:normAutofit fontScale="90000"/>
          </a:bodyPr>
          <a:lstStyle/>
          <a:p>
            <a:r>
              <a:rPr lang="en-US" sz="3600" dirty="0" err="1">
                <a:latin typeface="Segoe UI Light"/>
                <a:cs typeface="Segoe UI Light"/>
              </a:rPr>
              <a:t>MLOps</a:t>
            </a:r>
            <a:r>
              <a:rPr lang="en-US" sz="3600" dirty="0">
                <a:latin typeface="Segoe UI Light"/>
                <a:cs typeface="Segoe UI Light"/>
              </a:rPr>
              <a:t> Workflow</a:t>
            </a:r>
            <a:br>
              <a:rPr lang="en-US" dirty="0">
                <a:ea typeface="+mn-ea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B7AFA-5C60-488B-96E3-CFA3D59FB86A}"/>
              </a:ext>
            </a:extLst>
          </p:cNvPr>
          <p:cNvSpPr txBox="1"/>
          <p:nvPr/>
        </p:nvSpPr>
        <p:spPr>
          <a:xfrm>
            <a:off x="1375313" y="4388843"/>
            <a:ext cx="843133" cy="3523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3C3C41">
                        <a:lumMod val="50000"/>
                      </a:srgbClr>
                    </a:gs>
                    <a:gs pos="30000">
                      <a:srgbClr val="3C3C41">
                        <a:lumMod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Prepare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144640-DD7D-42E5-B0CE-897D96AD76F3}"/>
              </a:ext>
            </a:extLst>
          </p:cNvPr>
          <p:cNvSpPr txBox="1"/>
          <p:nvPr/>
        </p:nvSpPr>
        <p:spPr>
          <a:xfrm>
            <a:off x="6457957" y="4388843"/>
            <a:ext cx="1450145" cy="3523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3C3C41">
                        <a:lumMod val="50000"/>
                      </a:srgbClr>
                    </a:gs>
                    <a:gs pos="30000">
                      <a:srgbClr val="3C3C41">
                        <a:lumMod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Register and </a:t>
            </a:r>
            <a:br>
              <a:rPr kumimoji="0" lang="en-US" sz="1399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3C3C41">
                        <a:lumMod val="50000"/>
                      </a:srgbClr>
                    </a:gs>
                    <a:gs pos="30000">
                      <a:srgbClr val="3C3C41">
                        <a:lumMod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3C3C41">
                        <a:lumMod val="50000"/>
                      </a:srgbClr>
                    </a:gs>
                    <a:gs pos="30000">
                      <a:srgbClr val="3C3C41">
                        <a:lumMod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Manage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6D6250-A28C-41E2-AB41-96255DCC8EE2}"/>
              </a:ext>
            </a:extLst>
          </p:cNvPr>
          <p:cNvSpPr txBox="1"/>
          <p:nvPr/>
        </p:nvSpPr>
        <p:spPr>
          <a:xfrm>
            <a:off x="4924703" y="4388843"/>
            <a:ext cx="1206805" cy="3523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3C3C41">
                        <a:lumMod val="50000"/>
                      </a:srgbClr>
                    </a:gs>
                    <a:gs pos="30000">
                      <a:srgbClr val="3C3C41">
                        <a:lumMod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Train &amp; </a:t>
            </a:r>
            <a:br>
              <a:rPr kumimoji="0" lang="en-US" sz="1399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3C3C41">
                        <a:lumMod val="50000"/>
                      </a:srgbClr>
                    </a:gs>
                    <a:gs pos="30000">
                      <a:srgbClr val="3C3C41">
                        <a:lumMod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3C3C41">
                        <a:lumMod val="50000"/>
                      </a:srgbClr>
                    </a:gs>
                    <a:gs pos="30000">
                      <a:srgbClr val="3C3C41">
                        <a:lumMod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Test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11FC3-25F9-41C5-B789-877034616887}"/>
              </a:ext>
            </a:extLst>
          </p:cNvPr>
          <p:cNvSpPr txBox="1"/>
          <p:nvPr/>
        </p:nvSpPr>
        <p:spPr>
          <a:xfrm>
            <a:off x="8457160" y="4388843"/>
            <a:ext cx="757409" cy="3523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3C3C41">
                        <a:lumMod val="50000"/>
                      </a:srgbClr>
                    </a:gs>
                    <a:gs pos="30000">
                      <a:srgbClr val="3C3C41">
                        <a:lumMod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Build 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0C1722-773B-470C-A4AD-1131D2D027CE}"/>
              </a:ext>
            </a:extLst>
          </p:cNvPr>
          <p:cNvSpPr txBox="1"/>
          <p:nvPr/>
        </p:nvSpPr>
        <p:spPr>
          <a:xfrm>
            <a:off x="2998717" y="4388843"/>
            <a:ext cx="1363409" cy="1937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3C3C41">
                        <a:lumMod val="50000"/>
                      </a:srgbClr>
                    </a:gs>
                    <a:gs pos="30000">
                      <a:srgbClr val="3C3C41">
                        <a:lumMod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Build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45D869-E425-4EAC-9E93-EE8A577159CA}"/>
              </a:ext>
            </a:extLst>
          </p:cNvPr>
          <p:cNvSpPr txBox="1"/>
          <p:nvPr/>
        </p:nvSpPr>
        <p:spPr>
          <a:xfrm>
            <a:off x="9976918" y="4388843"/>
            <a:ext cx="1225713" cy="3523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3C3C41">
                        <a:lumMod val="50000"/>
                      </a:srgbClr>
                    </a:gs>
                    <a:gs pos="30000">
                      <a:srgbClr val="3C3C41">
                        <a:lumMod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Deploy Service</a:t>
            </a:r>
          </a:p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3C3C41">
                        <a:lumMod val="50000"/>
                      </a:srgbClr>
                    </a:gs>
                    <a:gs pos="30000">
                      <a:srgbClr val="3C3C41">
                        <a:lumMod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Monitor Model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0CD2BA51-74CD-44F2-B367-66B7FF973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233" y="1624564"/>
            <a:ext cx="83920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63420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rPr>
              <a:t>Prepare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E574E4-BB1B-4E89-9F6D-30FA6BB3957E}"/>
              </a:ext>
            </a:extLst>
          </p:cNvPr>
          <p:cNvCxnSpPr>
            <a:cxnSpLocks/>
          </p:cNvCxnSpPr>
          <p:nvPr/>
        </p:nvCxnSpPr>
        <p:spPr>
          <a:xfrm flipV="1">
            <a:off x="2642923" y="1684058"/>
            <a:ext cx="0" cy="1065349"/>
          </a:xfrm>
          <a:prstGeom prst="line">
            <a:avLst/>
          </a:prstGeom>
          <a:ln>
            <a:solidFill>
              <a:srgbClr val="0078D4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2C7D1B-5B5C-41C6-A199-F8CE5581AC0E}"/>
              </a:ext>
            </a:extLst>
          </p:cNvPr>
          <p:cNvCxnSpPr>
            <a:cxnSpLocks/>
          </p:cNvCxnSpPr>
          <p:nvPr/>
        </p:nvCxnSpPr>
        <p:spPr>
          <a:xfrm flipV="1">
            <a:off x="7163695" y="3474289"/>
            <a:ext cx="0" cy="837077"/>
          </a:xfrm>
          <a:prstGeom prst="line">
            <a:avLst/>
          </a:prstGeom>
          <a:ln>
            <a:solidFill>
              <a:srgbClr val="0078D4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41">
            <a:extLst>
              <a:ext uri="{FF2B5EF4-FFF2-40B4-BE49-F238E27FC236}">
                <a16:creationId xmlns:a16="http://schemas.microsoft.com/office/drawing/2014/main" id="{EEC767B3-BED6-4CF9-BB08-97BD40AD9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301" y="1624564"/>
            <a:ext cx="45787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63420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cs typeface="Segoe UI Semibold"/>
              </a:rPr>
              <a:t>Experiment</a:t>
            </a:r>
            <a:r>
              <a:rPr lang="en-US" altLang="en-US" b="1" kern="0">
                <a:solidFill>
                  <a:srgbClr val="0078D4"/>
                </a:solidFill>
                <a:latin typeface="Segoe UI Semibold"/>
                <a:cs typeface="Segoe UI Semibold"/>
              </a:rPr>
              <a:t>(build)</a:t>
            </a:r>
            <a:endParaRPr kumimoji="0" lang="en-US" altLang="en-US" sz="1800" b="1" i="0" u="none" strike="noStrike" kern="0" cap="none" spc="0" normalizeH="0" baseline="0" noProof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+mn-cs"/>
            </a:endParaRPr>
          </a:p>
        </p:txBody>
      </p:sp>
      <p:sp>
        <p:nvSpPr>
          <p:cNvPr id="14" name="Rectangle 41">
            <a:extLst>
              <a:ext uri="{FF2B5EF4-FFF2-40B4-BE49-F238E27FC236}">
                <a16:creationId xmlns:a16="http://schemas.microsoft.com/office/drawing/2014/main" id="{CA149CEA-B7FC-4A8D-B1E5-2495ACE99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030" y="1624564"/>
            <a:ext cx="398947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63420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rPr>
              <a:t>Deploy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46ECB6-F9C5-448C-A272-093CFCF630BB}"/>
              </a:ext>
            </a:extLst>
          </p:cNvPr>
          <p:cNvCxnSpPr>
            <a:cxnSpLocks/>
          </p:cNvCxnSpPr>
          <p:nvPr/>
        </p:nvCxnSpPr>
        <p:spPr>
          <a:xfrm flipV="1">
            <a:off x="2643904" y="3358796"/>
            <a:ext cx="0" cy="952570"/>
          </a:xfrm>
          <a:prstGeom prst="line">
            <a:avLst/>
          </a:prstGeom>
          <a:ln>
            <a:solidFill>
              <a:srgbClr val="0078D4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15F325-92A6-4A8A-A34F-9ADD2D6E22F8}"/>
              </a:ext>
            </a:extLst>
          </p:cNvPr>
          <p:cNvCxnSpPr>
            <a:cxnSpLocks/>
          </p:cNvCxnSpPr>
          <p:nvPr/>
        </p:nvCxnSpPr>
        <p:spPr>
          <a:xfrm>
            <a:off x="5528104" y="2854229"/>
            <a:ext cx="0" cy="431514"/>
          </a:xfrm>
          <a:prstGeom prst="straightConnector1">
            <a:avLst/>
          </a:prstGeom>
          <a:ln w="12700">
            <a:solidFill>
              <a:srgbClr val="0078D4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D41B26-CCA5-483B-8C7B-8EEBDCEEE454}"/>
              </a:ext>
            </a:extLst>
          </p:cNvPr>
          <p:cNvGrpSpPr/>
          <p:nvPr/>
        </p:nvGrpSpPr>
        <p:grpSpPr>
          <a:xfrm>
            <a:off x="5295242" y="3440672"/>
            <a:ext cx="455881" cy="454000"/>
            <a:chOff x="7643146" y="2995601"/>
            <a:chExt cx="270958" cy="269839"/>
          </a:xfrm>
        </p:grpSpPr>
        <p:sp>
          <p:nvSpPr>
            <p:cNvPr id="18" name="Freeform 78">
              <a:extLst>
                <a:ext uri="{FF2B5EF4-FFF2-40B4-BE49-F238E27FC236}">
                  <a16:creationId xmlns:a16="http://schemas.microsoft.com/office/drawing/2014/main" id="{B44940BB-88E0-4A73-8C87-7C8355F29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736" y="3031430"/>
              <a:ext cx="201539" cy="200420"/>
            </a:xfrm>
            <a:custGeom>
              <a:avLst/>
              <a:gdLst>
                <a:gd name="T0" fmla="*/ 75 w 83"/>
                <a:gd name="T1" fmla="*/ 83 h 83"/>
                <a:gd name="T2" fmla="*/ 8 w 83"/>
                <a:gd name="T3" fmla="*/ 83 h 83"/>
                <a:gd name="T4" fmla="*/ 0 w 83"/>
                <a:gd name="T5" fmla="*/ 75 h 83"/>
                <a:gd name="T6" fmla="*/ 0 w 83"/>
                <a:gd name="T7" fmla="*/ 8 h 83"/>
                <a:gd name="T8" fmla="*/ 8 w 83"/>
                <a:gd name="T9" fmla="*/ 0 h 83"/>
                <a:gd name="T10" fmla="*/ 75 w 83"/>
                <a:gd name="T11" fmla="*/ 0 h 83"/>
                <a:gd name="T12" fmla="*/ 83 w 83"/>
                <a:gd name="T13" fmla="*/ 8 h 83"/>
                <a:gd name="T14" fmla="*/ 83 w 83"/>
                <a:gd name="T15" fmla="*/ 75 h 83"/>
                <a:gd name="T16" fmla="*/ 75 w 83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83">
                  <a:moveTo>
                    <a:pt x="75" y="83"/>
                  </a:moveTo>
                  <a:cubicBezTo>
                    <a:pt x="8" y="83"/>
                    <a:pt x="8" y="83"/>
                    <a:pt x="8" y="83"/>
                  </a:cubicBezTo>
                  <a:cubicBezTo>
                    <a:pt x="4" y="83"/>
                    <a:pt x="0" y="79"/>
                    <a:pt x="0" y="7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0" y="0"/>
                    <a:pt x="83" y="3"/>
                    <a:pt x="83" y="8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83" y="79"/>
                    <a:pt x="80" y="83"/>
                    <a:pt x="75" y="83"/>
                  </a:cubicBezTo>
                  <a:close/>
                </a:path>
              </a:pathLst>
            </a:custGeom>
            <a:noFill/>
            <a:ln w="12700" cap="flat">
              <a:solidFill>
                <a:srgbClr val="0078D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410" tIns="36206" rIns="72410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2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9" name="Line 79">
              <a:extLst>
                <a:ext uri="{FF2B5EF4-FFF2-40B4-BE49-F238E27FC236}">
                  <a16:creationId xmlns:a16="http://schemas.microsoft.com/office/drawing/2014/main" id="{371EBCB1-691E-45D5-8E7A-D833C5C5BE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9206" y="2995601"/>
              <a:ext cx="0" cy="31351"/>
            </a:xfrm>
            <a:prstGeom prst="line">
              <a:avLst/>
            </a:prstGeom>
            <a:noFill/>
            <a:ln w="12700" cap="flat">
              <a:solidFill>
                <a:srgbClr val="0078D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410" tIns="36206" rIns="72410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2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0" name="Line 80">
              <a:extLst>
                <a:ext uri="{FF2B5EF4-FFF2-40B4-BE49-F238E27FC236}">
                  <a16:creationId xmlns:a16="http://schemas.microsoft.com/office/drawing/2014/main" id="{B178B608-F6C8-4FE6-A698-61B667A8E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42796" y="2995601"/>
              <a:ext cx="0" cy="31351"/>
            </a:xfrm>
            <a:prstGeom prst="line">
              <a:avLst/>
            </a:prstGeom>
            <a:noFill/>
            <a:ln w="12700" cap="flat">
              <a:solidFill>
                <a:srgbClr val="0078D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410" tIns="36206" rIns="72410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2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1" name="Line 81">
              <a:extLst>
                <a:ext uri="{FF2B5EF4-FFF2-40B4-BE49-F238E27FC236}">
                  <a16:creationId xmlns:a16="http://schemas.microsoft.com/office/drawing/2014/main" id="{D98CA9F0-1018-4033-8952-43CBE1E95D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8625" y="2995601"/>
              <a:ext cx="0" cy="31351"/>
            </a:xfrm>
            <a:prstGeom prst="line">
              <a:avLst/>
            </a:prstGeom>
            <a:noFill/>
            <a:ln w="12700" cap="flat">
              <a:solidFill>
                <a:srgbClr val="0078D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410" tIns="36206" rIns="72410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2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2" name="Line 82">
              <a:extLst>
                <a:ext uri="{FF2B5EF4-FFF2-40B4-BE49-F238E27FC236}">
                  <a16:creationId xmlns:a16="http://schemas.microsoft.com/office/drawing/2014/main" id="{74A91C9A-2A5A-4069-9255-01B941B8C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12215" y="2995601"/>
              <a:ext cx="0" cy="31351"/>
            </a:xfrm>
            <a:prstGeom prst="line">
              <a:avLst/>
            </a:prstGeom>
            <a:noFill/>
            <a:ln w="12700" cap="flat">
              <a:solidFill>
                <a:srgbClr val="0078D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410" tIns="36206" rIns="72410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2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3" name="Line 83">
              <a:extLst>
                <a:ext uri="{FF2B5EF4-FFF2-40B4-BE49-F238E27FC236}">
                  <a16:creationId xmlns:a16="http://schemas.microsoft.com/office/drawing/2014/main" id="{8D47FA9D-A27A-4378-A919-0726B1F55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6924" y="2995601"/>
              <a:ext cx="0" cy="31351"/>
            </a:xfrm>
            <a:prstGeom prst="line">
              <a:avLst/>
            </a:prstGeom>
            <a:noFill/>
            <a:ln w="12700" cap="flat">
              <a:solidFill>
                <a:srgbClr val="0078D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410" tIns="36206" rIns="72410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2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4" name="Line 84">
              <a:extLst>
                <a:ext uri="{FF2B5EF4-FFF2-40B4-BE49-F238E27FC236}">
                  <a16:creationId xmlns:a16="http://schemas.microsoft.com/office/drawing/2014/main" id="{98F03C6A-7E38-4E56-BFAB-A15C68B3C6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2753" y="3060542"/>
              <a:ext cx="31351" cy="0"/>
            </a:xfrm>
            <a:prstGeom prst="line">
              <a:avLst/>
            </a:prstGeom>
            <a:noFill/>
            <a:ln w="12700" cap="flat">
              <a:solidFill>
                <a:srgbClr val="0078D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410" tIns="36206" rIns="72410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2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5" name="Line 85">
              <a:extLst>
                <a:ext uri="{FF2B5EF4-FFF2-40B4-BE49-F238E27FC236}">
                  <a16:creationId xmlns:a16="http://schemas.microsoft.com/office/drawing/2014/main" id="{77A832F3-807A-49AB-9630-0564EECE78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2753" y="3096371"/>
              <a:ext cx="31351" cy="0"/>
            </a:xfrm>
            <a:prstGeom prst="line">
              <a:avLst/>
            </a:prstGeom>
            <a:noFill/>
            <a:ln w="12700" cap="flat">
              <a:solidFill>
                <a:srgbClr val="0078D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410" tIns="36206" rIns="72410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2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6" name="Line 86">
              <a:extLst>
                <a:ext uri="{FF2B5EF4-FFF2-40B4-BE49-F238E27FC236}">
                  <a16:creationId xmlns:a16="http://schemas.microsoft.com/office/drawing/2014/main" id="{4CFEF83D-BAA5-4587-958C-4FC35E292A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2753" y="3129961"/>
              <a:ext cx="31351" cy="0"/>
            </a:xfrm>
            <a:prstGeom prst="line">
              <a:avLst/>
            </a:prstGeom>
            <a:noFill/>
            <a:ln w="12700" cap="flat">
              <a:solidFill>
                <a:srgbClr val="0078D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410" tIns="36206" rIns="72410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2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7" name="Line 87">
              <a:extLst>
                <a:ext uri="{FF2B5EF4-FFF2-40B4-BE49-F238E27FC236}">
                  <a16:creationId xmlns:a16="http://schemas.microsoft.com/office/drawing/2014/main" id="{3597A2F0-444E-4708-9E76-21ADBD5408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2753" y="3164670"/>
              <a:ext cx="31351" cy="0"/>
            </a:xfrm>
            <a:prstGeom prst="line">
              <a:avLst/>
            </a:prstGeom>
            <a:noFill/>
            <a:ln w="12700" cap="flat">
              <a:solidFill>
                <a:srgbClr val="0078D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410" tIns="36206" rIns="72410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2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8" name="Line 88">
              <a:extLst>
                <a:ext uri="{FF2B5EF4-FFF2-40B4-BE49-F238E27FC236}">
                  <a16:creationId xmlns:a16="http://schemas.microsoft.com/office/drawing/2014/main" id="{BF35775B-AE0D-4AC5-A7AB-0E0F34BFC5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2753" y="3200500"/>
              <a:ext cx="31351" cy="0"/>
            </a:xfrm>
            <a:prstGeom prst="line">
              <a:avLst/>
            </a:prstGeom>
            <a:noFill/>
            <a:ln w="12700" cap="flat">
              <a:solidFill>
                <a:srgbClr val="0078D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410" tIns="36206" rIns="72410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2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" name="Line 89">
              <a:extLst>
                <a:ext uri="{FF2B5EF4-FFF2-40B4-BE49-F238E27FC236}">
                  <a16:creationId xmlns:a16="http://schemas.microsoft.com/office/drawing/2014/main" id="{B2948408-A907-4DA3-BF27-43C25C8A04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43146" y="3060542"/>
              <a:ext cx="31351" cy="0"/>
            </a:xfrm>
            <a:prstGeom prst="line">
              <a:avLst/>
            </a:prstGeom>
            <a:noFill/>
            <a:ln w="12700" cap="flat">
              <a:solidFill>
                <a:srgbClr val="0078D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410" tIns="36206" rIns="72410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2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" name="Line 90">
              <a:extLst>
                <a:ext uri="{FF2B5EF4-FFF2-40B4-BE49-F238E27FC236}">
                  <a16:creationId xmlns:a16="http://schemas.microsoft.com/office/drawing/2014/main" id="{4B30FCF4-C058-415A-B68B-9D8EB970EE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43146" y="3096371"/>
              <a:ext cx="31351" cy="0"/>
            </a:xfrm>
            <a:prstGeom prst="line">
              <a:avLst/>
            </a:prstGeom>
            <a:noFill/>
            <a:ln w="12700" cap="flat">
              <a:solidFill>
                <a:srgbClr val="0078D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410" tIns="36206" rIns="72410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2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" name="Line 91">
              <a:extLst>
                <a:ext uri="{FF2B5EF4-FFF2-40B4-BE49-F238E27FC236}">
                  <a16:creationId xmlns:a16="http://schemas.microsoft.com/office/drawing/2014/main" id="{1399407E-D968-4D9D-8863-5B944317C2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43146" y="3129961"/>
              <a:ext cx="31351" cy="0"/>
            </a:xfrm>
            <a:prstGeom prst="line">
              <a:avLst/>
            </a:prstGeom>
            <a:noFill/>
            <a:ln w="12700" cap="flat">
              <a:solidFill>
                <a:srgbClr val="0078D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410" tIns="36206" rIns="72410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2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" name="Line 92">
              <a:extLst>
                <a:ext uri="{FF2B5EF4-FFF2-40B4-BE49-F238E27FC236}">
                  <a16:creationId xmlns:a16="http://schemas.microsoft.com/office/drawing/2014/main" id="{5EB2DCCD-EF57-4CE5-8C22-A39BA9AD32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43146" y="3164670"/>
              <a:ext cx="31351" cy="0"/>
            </a:xfrm>
            <a:prstGeom prst="line">
              <a:avLst/>
            </a:prstGeom>
            <a:noFill/>
            <a:ln w="12700" cap="flat">
              <a:solidFill>
                <a:srgbClr val="0078D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410" tIns="36206" rIns="72410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2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3" name="Line 93">
              <a:extLst>
                <a:ext uri="{FF2B5EF4-FFF2-40B4-BE49-F238E27FC236}">
                  <a16:creationId xmlns:a16="http://schemas.microsoft.com/office/drawing/2014/main" id="{FAA828A6-6558-41DA-921C-E78AB3CC24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43146" y="3200500"/>
              <a:ext cx="31351" cy="0"/>
            </a:xfrm>
            <a:prstGeom prst="line">
              <a:avLst/>
            </a:prstGeom>
            <a:noFill/>
            <a:ln w="12700" cap="flat">
              <a:solidFill>
                <a:srgbClr val="0078D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410" tIns="36206" rIns="72410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2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4" name="Line 94">
              <a:extLst>
                <a:ext uri="{FF2B5EF4-FFF2-40B4-BE49-F238E27FC236}">
                  <a16:creationId xmlns:a16="http://schemas.microsoft.com/office/drawing/2014/main" id="{C8DC3ABD-246A-4ABE-A4D2-6C67FD3C8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9206" y="3234089"/>
              <a:ext cx="0" cy="31351"/>
            </a:xfrm>
            <a:prstGeom prst="line">
              <a:avLst/>
            </a:prstGeom>
            <a:noFill/>
            <a:ln w="12700" cap="flat">
              <a:solidFill>
                <a:srgbClr val="0078D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410" tIns="36206" rIns="72410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2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" name="Line 95">
              <a:extLst>
                <a:ext uri="{FF2B5EF4-FFF2-40B4-BE49-F238E27FC236}">
                  <a16:creationId xmlns:a16="http://schemas.microsoft.com/office/drawing/2014/main" id="{EC80A119-02D9-4B28-85E6-A71674977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42796" y="3234089"/>
              <a:ext cx="0" cy="31351"/>
            </a:xfrm>
            <a:prstGeom prst="line">
              <a:avLst/>
            </a:prstGeom>
            <a:noFill/>
            <a:ln w="12700" cap="flat">
              <a:solidFill>
                <a:srgbClr val="0078D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410" tIns="36206" rIns="72410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2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" name="Line 96">
              <a:extLst>
                <a:ext uri="{FF2B5EF4-FFF2-40B4-BE49-F238E27FC236}">
                  <a16:creationId xmlns:a16="http://schemas.microsoft.com/office/drawing/2014/main" id="{719E4B69-4F4C-472D-A650-D2BF96318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8625" y="3234089"/>
              <a:ext cx="0" cy="31351"/>
            </a:xfrm>
            <a:prstGeom prst="line">
              <a:avLst/>
            </a:prstGeom>
            <a:noFill/>
            <a:ln w="12700" cap="flat">
              <a:solidFill>
                <a:srgbClr val="0078D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410" tIns="36206" rIns="72410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2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" name="Line 97">
              <a:extLst>
                <a:ext uri="{FF2B5EF4-FFF2-40B4-BE49-F238E27FC236}">
                  <a16:creationId xmlns:a16="http://schemas.microsoft.com/office/drawing/2014/main" id="{5A2FA7AC-AC17-43FE-809C-541515921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12215" y="3234089"/>
              <a:ext cx="0" cy="31351"/>
            </a:xfrm>
            <a:prstGeom prst="line">
              <a:avLst/>
            </a:prstGeom>
            <a:noFill/>
            <a:ln w="12700" cap="flat">
              <a:solidFill>
                <a:srgbClr val="0078D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410" tIns="36206" rIns="72410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2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" name="Line 98">
              <a:extLst>
                <a:ext uri="{FF2B5EF4-FFF2-40B4-BE49-F238E27FC236}">
                  <a16:creationId xmlns:a16="http://schemas.microsoft.com/office/drawing/2014/main" id="{E6585593-0D95-4F69-83F5-FE35C66C0A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6924" y="3234089"/>
              <a:ext cx="0" cy="31351"/>
            </a:xfrm>
            <a:prstGeom prst="line">
              <a:avLst/>
            </a:prstGeom>
            <a:noFill/>
            <a:ln w="12700" cap="flat">
              <a:solidFill>
                <a:srgbClr val="0078D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410" tIns="36206" rIns="72410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2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175A0C8-8D13-43F7-95F0-F66C03CC94D3}"/>
              </a:ext>
            </a:extLst>
          </p:cNvPr>
          <p:cNvGrpSpPr/>
          <p:nvPr/>
        </p:nvGrpSpPr>
        <p:grpSpPr>
          <a:xfrm>
            <a:off x="5228207" y="2139661"/>
            <a:ext cx="583970" cy="583970"/>
            <a:chOff x="6064661" y="2331652"/>
            <a:chExt cx="674488" cy="67448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6F14DFA-2D34-46B3-ACC3-CAB8A94462C3}"/>
                </a:ext>
              </a:extLst>
            </p:cNvPr>
            <p:cNvGrpSpPr/>
            <p:nvPr/>
          </p:nvGrpSpPr>
          <p:grpSpPr>
            <a:xfrm>
              <a:off x="6064661" y="2331652"/>
              <a:ext cx="674488" cy="674488"/>
              <a:chOff x="6064661" y="2331652"/>
              <a:chExt cx="674488" cy="674488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E447C55-C423-4B41-8BE3-DB745657545B}"/>
                  </a:ext>
                </a:extLst>
              </p:cNvPr>
              <p:cNvSpPr/>
              <p:nvPr/>
            </p:nvSpPr>
            <p:spPr bwMode="auto">
              <a:xfrm>
                <a:off x="6211116" y="2331652"/>
                <a:ext cx="381577" cy="674488"/>
              </a:xfrm>
              <a:prstGeom prst="ellipse">
                <a:avLst/>
              </a:prstGeom>
              <a:noFill/>
              <a:ln w="12700">
                <a:solidFill>
                  <a:srgbClr val="0078D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C48E8DA-60D6-4B30-B173-25C8486723F1}"/>
                  </a:ext>
                </a:extLst>
              </p:cNvPr>
              <p:cNvSpPr/>
              <p:nvPr/>
            </p:nvSpPr>
            <p:spPr bwMode="auto">
              <a:xfrm rot="3600000">
                <a:off x="6211116" y="2328651"/>
                <a:ext cx="381577" cy="674488"/>
              </a:xfrm>
              <a:prstGeom prst="ellipse">
                <a:avLst/>
              </a:prstGeom>
              <a:noFill/>
              <a:ln w="12700">
                <a:solidFill>
                  <a:srgbClr val="0078D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0FCB69A4-6FC2-4D3F-88A4-382D3290B3D9}"/>
                  </a:ext>
                </a:extLst>
              </p:cNvPr>
              <p:cNvSpPr/>
              <p:nvPr/>
            </p:nvSpPr>
            <p:spPr bwMode="auto">
              <a:xfrm rot="18000000">
                <a:off x="6211116" y="2328651"/>
                <a:ext cx="381577" cy="674488"/>
              </a:xfrm>
              <a:prstGeom prst="ellipse">
                <a:avLst/>
              </a:prstGeom>
              <a:noFill/>
              <a:ln w="12700">
                <a:solidFill>
                  <a:srgbClr val="0078D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8368871-0364-41E3-9E8E-5E10D5B72CD9}"/>
                </a:ext>
              </a:extLst>
            </p:cNvPr>
            <p:cNvSpPr/>
            <p:nvPr/>
          </p:nvSpPr>
          <p:spPr bwMode="auto">
            <a:xfrm>
              <a:off x="6301928" y="2568919"/>
              <a:ext cx="199955" cy="199955"/>
            </a:xfrm>
            <a:prstGeom prst="ellipse">
              <a:avLst/>
            </a:prstGeom>
            <a:noFill/>
            <a:ln w="12700">
              <a:solidFill>
                <a:srgbClr val="00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7C16C22-5672-434D-A65E-48E3055202DE}"/>
              </a:ext>
            </a:extLst>
          </p:cNvPr>
          <p:cNvGrpSpPr/>
          <p:nvPr/>
        </p:nvGrpSpPr>
        <p:grpSpPr>
          <a:xfrm>
            <a:off x="10109994" y="2854229"/>
            <a:ext cx="557775" cy="494204"/>
            <a:chOff x="10902845" y="2693238"/>
            <a:chExt cx="644231" cy="570807"/>
          </a:xfrm>
        </p:grpSpPr>
        <p:sp>
          <p:nvSpPr>
            <p:cNvPr id="46" name="Freeform 146">
              <a:extLst>
                <a:ext uri="{FF2B5EF4-FFF2-40B4-BE49-F238E27FC236}">
                  <a16:creationId xmlns:a16="http://schemas.microsoft.com/office/drawing/2014/main" id="{D95E2CD8-094C-4845-9DF0-8BB2D11AC09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902845" y="2693238"/>
              <a:ext cx="644231" cy="407997"/>
            </a:xfrm>
            <a:custGeom>
              <a:avLst/>
              <a:gdLst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246680 w 878349"/>
                <a:gd name="connsiteY17" fmla="*/ 161619 h 545581"/>
                <a:gd name="connsiteX18" fmla="*/ 490507 w 878349"/>
                <a:gd name="connsiteY18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12 h 545593"/>
                <a:gd name="connsiteX1" fmla="*/ 755129 w 878349"/>
                <a:gd name="connsiteY1" fmla="*/ 264634 h 545593"/>
                <a:gd name="connsiteX2" fmla="*/ 753041 w 878349"/>
                <a:gd name="connsiteY2" fmla="*/ 285343 h 545593"/>
                <a:gd name="connsiteX3" fmla="*/ 798544 w 878349"/>
                <a:gd name="connsiteY3" fmla="*/ 294530 h 545593"/>
                <a:gd name="connsiteX4" fmla="*/ 878349 w 878349"/>
                <a:gd name="connsiteY4" fmla="*/ 414927 h 545593"/>
                <a:gd name="connsiteX5" fmla="*/ 798544 w 878349"/>
                <a:gd name="connsiteY5" fmla="*/ 535325 h 545593"/>
                <a:gd name="connsiteX6" fmla="*/ 759827 w 878349"/>
                <a:gd name="connsiteY6" fmla="*/ 543141 h 545593"/>
                <a:gd name="connsiteX7" fmla="*/ 753908 w 878349"/>
                <a:gd name="connsiteY7" fmla="*/ 545593 h 545593"/>
                <a:gd name="connsiteX8" fmla="*/ 747683 w 878349"/>
                <a:gd name="connsiteY8" fmla="*/ 545593 h 545593"/>
                <a:gd name="connsiteX9" fmla="*/ 190471 w 878349"/>
                <a:gd name="connsiteY9" fmla="*/ 545593 h 545593"/>
                <a:gd name="connsiteX10" fmla="*/ 166602 w 878349"/>
                <a:gd name="connsiteY10" fmla="*/ 545593 h 545593"/>
                <a:gd name="connsiteX11" fmla="*/ 158924 w 878349"/>
                <a:gd name="connsiteY11" fmla="*/ 542413 h 545593"/>
                <a:gd name="connsiteX12" fmla="*/ 152084 w 878349"/>
                <a:gd name="connsiteY12" fmla="*/ 541724 h 545593"/>
                <a:gd name="connsiteX13" fmla="*/ 0 w 878349"/>
                <a:gd name="connsiteY13" fmla="*/ 355122 h 545593"/>
                <a:gd name="connsiteX14" fmla="*/ 190471 w 878349"/>
                <a:gd name="connsiteY14" fmla="*/ 164651 h 545593"/>
                <a:gd name="connsiteX15" fmla="*/ 228858 w 878349"/>
                <a:gd name="connsiteY15" fmla="*/ 168521 h 545593"/>
                <a:gd name="connsiteX16" fmla="*/ 244320 w 878349"/>
                <a:gd name="connsiteY16" fmla="*/ 173321 h 545593"/>
                <a:gd name="connsiteX17" fmla="*/ 490507 w 878349"/>
                <a:gd name="connsiteY17" fmla="*/ 12 h 545593"/>
                <a:gd name="connsiteX0" fmla="*/ 490507 w 878349"/>
                <a:gd name="connsiteY0" fmla="*/ 13 h 545594"/>
                <a:gd name="connsiteX1" fmla="*/ 755129 w 878349"/>
                <a:gd name="connsiteY1" fmla="*/ 264635 h 545594"/>
                <a:gd name="connsiteX2" fmla="*/ 753041 w 878349"/>
                <a:gd name="connsiteY2" fmla="*/ 285344 h 545594"/>
                <a:gd name="connsiteX3" fmla="*/ 798544 w 878349"/>
                <a:gd name="connsiteY3" fmla="*/ 294531 h 545594"/>
                <a:gd name="connsiteX4" fmla="*/ 878349 w 878349"/>
                <a:gd name="connsiteY4" fmla="*/ 414928 h 545594"/>
                <a:gd name="connsiteX5" fmla="*/ 798544 w 878349"/>
                <a:gd name="connsiteY5" fmla="*/ 535326 h 545594"/>
                <a:gd name="connsiteX6" fmla="*/ 759827 w 878349"/>
                <a:gd name="connsiteY6" fmla="*/ 543142 h 545594"/>
                <a:gd name="connsiteX7" fmla="*/ 753908 w 878349"/>
                <a:gd name="connsiteY7" fmla="*/ 545594 h 545594"/>
                <a:gd name="connsiteX8" fmla="*/ 747683 w 878349"/>
                <a:gd name="connsiteY8" fmla="*/ 545594 h 545594"/>
                <a:gd name="connsiteX9" fmla="*/ 190471 w 878349"/>
                <a:gd name="connsiteY9" fmla="*/ 545594 h 545594"/>
                <a:gd name="connsiteX10" fmla="*/ 166602 w 878349"/>
                <a:gd name="connsiteY10" fmla="*/ 545594 h 545594"/>
                <a:gd name="connsiteX11" fmla="*/ 158924 w 878349"/>
                <a:gd name="connsiteY11" fmla="*/ 542414 h 545594"/>
                <a:gd name="connsiteX12" fmla="*/ 152084 w 878349"/>
                <a:gd name="connsiteY12" fmla="*/ 541725 h 545594"/>
                <a:gd name="connsiteX13" fmla="*/ 0 w 878349"/>
                <a:gd name="connsiteY13" fmla="*/ 355123 h 545594"/>
                <a:gd name="connsiteX14" fmla="*/ 190471 w 878349"/>
                <a:gd name="connsiteY14" fmla="*/ 164652 h 545594"/>
                <a:gd name="connsiteX15" fmla="*/ 228858 w 878349"/>
                <a:gd name="connsiteY15" fmla="*/ 168522 h 545594"/>
                <a:gd name="connsiteX16" fmla="*/ 244320 w 878349"/>
                <a:gd name="connsiteY16" fmla="*/ 173322 h 545594"/>
                <a:gd name="connsiteX17" fmla="*/ 490507 w 878349"/>
                <a:gd name="connsiteY17" fmla="*/ 13 h 545594"/>
                <a:gd name="connsiteX0" fmla="*/ 490507 w 878349"/>
                <a:gd name="connsiteY0" fmla="*/ 471 h 546052"/>
                <a:gd name="connsiteX1" fmla="*/ 755129 w 878349"/>
                <a:gd name="connsiteY1" fmla="*/ 265093 h 546052"/>
                <a:gd name="connsiteX2" fmla="*/ 753041 w 878349"/>
                <a:gd name="connsiteY2" fmla="*/ 285802 h 546052"/>
                <a:gd name="connsiteX3" fmla="*/ 798544 w 878349"/>
                <a:gd name="connsiteY3" fmla="*/ 294989 h 546052"/>
                <a:gd name="connsiteX4" fmla="*/ 878349 w 878349"/>
                <a:gd name="connsiteY4" fmla="*/ 415386 h 546052"/>
                <a:gd name="connsiteX5" fmla="*/ 798544 w 878349"/>
                <a:gd name="connsiteY5" fmla="*/ 535784 h 546052"/>
                <a:gd name="connsiteX6" fmla="*/ 759827 w 878349"/>
                <a:gd name="connsiteY6" fmla="*/ 543600 h 546052"/>
                <a:gd name="connsiteX7" fmla="*/ 753908 w 878349"/>
                <a:gd name="connsiteY7" fmla="*/ 546052 h 546052"/>
                <a:gd name="connsiteX8" fmla="*/ 747683 w 878349"/>
                <a:gd name="connsiteY8" fmla="*/ 546052 h 546052"/>
                <a:gd name="connsiteX9" fmla="*/ 190471 w 878349"/>
                <a:gd name="connsiteY9" fmla="*/ 546052 h 546052"/>
                <a:gd name="connsiteX10" fmla="*/ 166602 w 878349"/>
                <a:gd name="connsiteY10" fmla="*/ 546052 h 546052"/>
                <a:gd name="connsiteX11" fmla="*/ 158924 w 878349"/>
                <a:gd name="connsiteY11" fmla="*/ 542872 h 546052"/>
                <a:gd name="connsiteX12" fmla="*/ 152084 w 878349"/>
                <a:gd name="connsiteY12" fmla="*/ 542183 h 546052"/>
                <a:gd name="connsiteX13" fmla="*/ 0 w 878349"/>
                <a:gd name="connsiteY13" fmla="*/ 355581 h 546052"/>
                <a:gd name="connsiteX14" fmla="*/ 190471 w 878349"/>
                <a:gd name="connsiteY14" fmla="*/ 165110 h 546052"/>
                <a:gd name="connsiteX15" fmla="*/ 228858 w 878349"/>
                <a:gd name="connsiteY15" fmla="*/ 168980 h 546052"/>
                <a:gd name="connsiteX16" fmla="*/ 244320 w 878349"/>
                <a:gd name="connsiteY16" fmla="*/ 173780 h 546052"/>
                <a:gd name="connsiteX17" fmla="*/ 490507 w 878349"/>
                <a:gd name="connsiteY17" fmla="*/ 471 h 546052"/>
                <a:gd name="connsiteX0" fmla="*/ 490507 w 878349"/>
                <a:gd name="connsiteY0" fmla="*/ 2380 h 547961"/>
                <a:gd name="connsiteX1" fmla="*/ 753041 w 878349"/>
                <a:gd name="connsiteY1" fmla="*/ 287711 h 547961"/>
                <a:gd name="connsiteX2" fmla="*/ 798544 w 878349"/>
                <a:gd name="connsiteY2" fmla="*/ 296898 h 547961"/>
                <a:gd name="connsiteX3" fmla="*/ 878349 w 878349"/>
                <a:gd name="connsiteY3" fmla="*/ 417295 h 547961"/>
                <a:gd name="connsiteX4" fmla="*/ 798544 w 878349"/>
                <a:gd name="connsiteY4" fmla="*/ 537693 h 547961"/>
                <a:gd name="connsiteX5" fmla="*/ 759827 w 878349"/>
                <a:gd name="connsiteY5" fmla="*/ 545509 h 547961"/>
                <a:gd name="connsiteX6" fmla="*/ 753908 w 878349"/>
                <a:gd name="connsiteY6" fmla="*/ 547961 h 547961"/>
                <a:gd name="connsiteX7" fmla="*/ 747683 w 878349"/>
                <a:gd name="connsiteY7" fmla="*/ 547961 h 547961"/>
                <a:gd name="connsiteX8" fmla="*/ 190471 w 878349"/>
                <a:gd name="connsiteY8" fmla="*/ 547961 h 547961"/>
                <a:gd name="connsiteX9" fmla="*/ 166602 w 878349"/>
                <a:gd name="connsiteY9" fmla="*/ 547961 h 547961"/>
                <a:gd name="connsiteX10" fmla="*/ 158924 w 878349"/>
                <a:gd name="connsiteY10" fmla="*/ 544781 h 547961"/>
                <a:gd name="connsiteX11" fmla="*/ 152084 w 878349"/>
                <a:gd name="connsiteY11" fmla="*/ 544092 h 547961"/>
                <a:gd name="connsiteX12" fmla="*/ 0 w 878349"/>
                <a:gd name="connsiteY12" fmla="*/ 357490 h 547961"/>
                <a:gd name="connsiteX13" fmla="*/ 190471 w 878349"/>
                <a:gd name="connsiteY13" fmla="*/ 167019 h 547961"/>
                <a:gd name="connsiteX14" fmla="*/ 228858 w 878349"/>
                <a:gd name="connsiteY14" fmla="*/ 170889 h 547961"/>
                <a:gd name="connsiteX15" fmla="*/ 244320 w 878349"/>
                <a:gd name="connsiteY15" fmla="*/ 175689 h 547961"/>
                <a:gd name="connsiteX16" fmla="*/ 490507 w 878349"/>
                <a:gd name="connsiteY16" fmla="*/ 2380 h 547961"/>
                <a:gd name="connsiteX0" fmla="*/ 490507 w 878349"/>
                <a:gd name="connsiteY0" fmla="*/ 30 h 545611"/>
                <a:gd name="connsiteX1" fmla="*/ 753041 w 878349"/>
                <a:gd name="connsiteY1" fmla="*/ 285361 h 545611"/>
                <a:gd name="connsiteX2" fmla="*/ 798544 w 878349"/>
                <a:gd name="connsiteY2" fmla="*/ 294548 h 545611"/>
                <a:gd name="connsiteX3" fmla="*/ 878349 w 878349"/>
                <a:gd name="connsiteY3" fmla="*/ 414945 h 545611"/>
                <a:gd name="connsiteX4" fmla="*/ 798544 w 878349"/>
                <a:gd name="connsiteY4" fmla="*/ 535343 h 545611"/>
                <a:gd name="connsiteX5" fmla="*/ 759827 w 878349"/>
                <a:gd name="connsiteY5" fmla="*/ 543159 h 545611"/>
                <a:gd name="connsiteX6" fmla="*/ 753908 w 878349"/>
                <a:gd name="connsiteY6" fmla="*/ 545611 h 545611"/>
                <a:gd name="connsiteX7" fmla="*/ 747683 w 878349"/>
                <a:gd name="connsiteY7" fmla="*/ 545611 h 545611"/>
                <a:gd name="connsiteX8" fmla="*/ 190471 w 878349"/>
                <a:gd name="connsiteY8" fmla="*/ 545611 h 545611"/>
                <a:gd name="connsiteX9" fmla="*/ 166602 w 878349"/>
                <a:gd name="connsiteY9" fmla="*/ 545611 h 545611"/>
                <a:gd name="connsiteX10" fmla="*/ 158924 w 878349"/>
                <a:gd name="connsiteY10" fmla="*/ 542431 h 545611"/>
                <a:gd name="connsiteX11" fmla="*/ 152084 w 878349"/>
                <a:gd name="connsiteY11" fmla="*/ 541742 h 545611"/>
                <a:gd name="connsiteX12" fmla="*/ 0 w 878349"/>
                <a:gd name="connsiteY12" fmla="*/ 355140 h 545611"/>
                <a:gd name="connsiteX13" fmla="*/ 190471 w 878349"/>
                <a:gd name="connsiteY13" fmla="*/ 164669 h 545611"/>
                <a:gd name="connsiteX14" fmla="*/ 228858 w 878349"/>
                <a:gd name="connsiteY14" fmla="*/ 168539 h 545611"/>
                <a:gd name="connsiteX15" fmla="*/ 244320 w 878349"/>
                <a:gd name="connsiteY15" fmla="*/ 173339 h 545611"/>
                <a:gd name="connsiteX16" fmla="*/ 490507 w 878349"/>
                <a:gd name="connsiteY16" fmla="*/ 30 h 545611"/>
                <a:gd name="connsiteX0" fmla="*/ 490507 w 878349"/>
                <a:gd name="connsiteY0" fmla="*/ 30 h 545611"/>
                <a:gd name="connsiteX1" fmla="*/ 753041 w 878349"/>
                <a:gd name="connsiteY1" fmla="*/ 285361 h 545611"/>
                <a:gd name="connsiteX2" fmla="*/ 798544 w 878349"/>
                <a:gd name="connsiteY2" fmla="*/ 294548 h 545611"/>
                <a:gd name="connsiteX3" fmla="*/ 878349 w 878349"/>
                <a:gd name="connsiteY3" fmla="*/ 414945 h 545611"/>
                <a:gd name="connsiteX4" fmla="*/ 798544 w 878349"/>
                <a:gd name="connsiteY4" fmla="*/ 535343 h 545611"/>
                <a:gd name="connsiteX5" fmla="*/ 759827 w 878349"/>
                <a:gd name="connsiteY5" fmla="*/ 543159 h 545611"/>
                <a:gd name="connsiteX6" fmla="*/ 753908 w 878349"/>
                <a:gd name="connsiteY6" fmla="*/ 545611 h 545611"/>
                <a:gd name="connsiteX7" fmla="*/ 747683 w 878349"/>
                <a:gd name="connsiteY7" fmla="*/ 545611 h 545611"/>
                <a:gd name="connsiteX8" fmla="*/ 190471 w 878349"/>
                <a:gd name="connsiteY8" fmla="*/ 545611 h 545611"/>
                <a:gd name="connsiteX9" fmla="*/ 166602 w 878349"/>
                <a:gd name="connsiteY9" fmla="*/ 545611 h 545611"/>
                <a:gd name="connsiteX10" fmla="*/ 158924 w 878349"/>
                <a:gd name="connsiteY10" fmla="*/ 542431 h 545611"/>
                <a:gd name="connsiteX11" fmla="*/ 152084 w 878349"/>
                <a:gd name="connsiteY11" fmla="*/ 541742 h 545611"/>
                <a:gd name="connsiteX12" fmla="*/ 0 w 878349"/>
                <a:gd name="connsiteY12" fmla="*/ 355140 h 545611"/>
                <a:gd name="connsiteX13" fmla="*/ 190471 w 878349"/>
                <a:gd name="connsiteY13" fmla="*/ 164669 h 545611"/>
                <a:gd name="connsiteX14" fmla="*/ 228858 w 878349"/>
                <a:gd name="connsiteY14" fmla="*/ 168539 h 545611"/>
                <a:gd name="connsiteX15" fmla="*/ 244320 w 878349"/>
                <a:gd name="connsiteY15" fmla="*/ 173339 h 545611"/>
                <a:gd name="connsiteX16" fmla="*/ 490507 w 878349"/>
                <a:gd name="connsiteY16" fmla="*/ 30 h 545611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526204 w 878349"/>
                <a:gd name="connsiteY0" fmla="*/ 25 h 542852"/>
                <a:gd name="connsiteX1" fmla="*/ 753041 w 878349"/>
                <a:gd name="connsiteY1" fmla="*/ 282602 h 542852"/>
                <a:gd name="connsiteX2" fmla="*/ 798544 w 878349"/>
                <a:gd name="connsiteY2" fmla="*/ 291789 h 542852"/>
                <a:gd name="connsiteX3" fmla="*/ 878349 w 878349"/>
                <a:gd name="connsiteY3" fmla="*/ 412186 h 542852"/>
                <a:gd name="connsiteX4" fmla="*/ 798544 w 878349"/>
                <a:gd name="connsiteY4" fmla="*/ 532584 h 542852"/>
                <a:gd name="connsiteX5" fmla="*/ 759827 w 878349"/>
                <a:gd name="connsiteY5" fmla="*/ 540400 h 542852"/>
                <a:gd name="connsiteX6" fmla="*/ 753908 w 878349"/>
                <a:gd name="connsiteY6" fmla="*/ 542852 h 542852"/>
                <a:gd name="connsiteX7" fmla="*/ 747683 w 878349"/>
                <a:gd name="connsiteY7" fmla="*/ 542852 h 542852"/>
                <a:gd name="connsiteX8" fmla="*/ 190471 w 878349"/>
                <a:gd name="connsiteY8" fmla="*/ 542852 h 542852"/>
                <a:gd name="connsiteX9" fmla="*/ 166602 w 878349"/>
                <a:gd name="connsiteY9" fmla="*/ 542852 h 542852"/>
                <a:gd name="connsiteX10" fmla="*/ 158924 w 878349"/>
                <a:gd name="connsiteY10" fmla="*/ 539672 h 542852"/>
                <a:gd name="connsiteX11" fmla="*/ 152084 w 878349"/>
                <a:gd name="connsiteY11" fmla="*/ 538983 h 542852"/>
                <a:gd name="connsiteX12" fmla="*/ 0 w 878349"/>
                <a:gd name="connsiteY12" fmla="*/ 352381 h 542852"/>
                <a:gd name="connsiteX13" fmla="*/ 190471 w 878349"/>
                <a:gd name="connsiteY13" fmla="*/ 161910 h 542852"/>
                <a:gd name="connsiteX14" fmla="*/ 228858 w 878349"/>
                <a:gd name="connsiteY14" fmla="*/ 165780 h 542852"/>
                <a:gd name="connsiteX15" fmla="*/ 244320 w 878349"/>
                <a:gd name="connsiteY15" fmla="*/ 170580 h 542852"/>
                <a:gd name="connsiteX16" fmla="*/ 526204 w 878349"/>
                <a:gd name="connsiteY16" fmla="*/ 25 h 542852"/>
                <a:gd name="connsiteX0" fmla="*/ 526204 w 878349"/>
                <a:gd name="connsiteY0" fmla="*/ 3284 h 546111"/>
                <a:gd name="connsiteX1" fmla="*/ 753041 w 878349"/>
                <a:gd name="connsiteY1" fmla="*/ 285861 h 546111"/>
                <a:gd name="connsiteX2" fmla="*/ 798544 w 878349"/>
                <a:gd name="connsiteY2" fmla="*/ 295048 h 546111"/>
                <a:gd name="connsiteX3" fmla="*/ 878349 w 878349"/>
                <a:gd name="connsiteY3" fmla="*/ 415445 h 546111"/>
                <a:gd name="connsiteX4" fmla="*/ 798544 w 878349"/>
                <a:gd name="connsiteY4" fmla="*/ 535843 h 546111"/>
                <a:gd name="connsiteX5" fmla="*/ 759827 w 878349"/>
                <a:gd name="connsiteY5" fmla="*/ 543659 h 546111"/>
                <a:gd name="connsiteX6" fmla="*/ 753908 w 878349"/>
                <a:gd name="connsiteY6" fmla="*/ 546111 h 546111"/>
                <a:gd name="connsiteX7" fmla="*/ 747683 w 878349"/>
                <a:gd name="connsiteY7" fmla="*/ 546111 h 546111"/>
                <a:gd name="connsiteX8" fmla="*/ 190471 w 878349"/>
                <a:gd name="connsiteY8" fmla="*/ 546111 h 546111"/>
                <a:gd name="connsiteX9" fmla="*/ 166602 w 878349"/>
                <a:gd name="connsiteY9" fmla="*/ 546111 h 546111"/>
                <a:gd name="connsiteX10" fmla="*/ 158924 w 878349"/>
                <a:gd name="connsiteY10" fmla="*/ 542931 h 546111"/>
                <a:gd name="connsiteX11" fmla="*/ 152084 w 878349"/>
                <a:gd name="connsiteY11" fmla="*/ 542242 h 546111"/>
                <a:gd name="connsiteX12" fmla="*/ 0 w 878349"/>
                <a:gd name="connsiteY12" fmla="*/ 355640 h 546111"/>
                <a:gd name="connsiteX13" fmla="*/ 190471 w 878349"/>
                <a:gd name="connsiteY13" fmla="*/ 165169 h 546111"/>
                <a:gd name="connsiteX14" fmla="*/ 228858 w 878349"/>
                <a:gd name="connsiteY14" fmla="*/ 169039 h 546111"/>
                <a:gd name="connsiteX15" fmla="*/ 244320 w 878349"/>
                <a:gd name="connsiteY15" fmla="*/ 173839 h 546111"/>
                <a:gd name="connsiteX16" fmla="*/ 526204 w 878349"/>
                <a:gd name="connsiteY16" fmla="*/ 3284 h 546111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912 h 543739"/>
                <a:gd name="connsiteX1" fmla="*/ 753041 w 878349"/>
                <a:gd name="connsiteY1" fmla="*/ 283489 h 543739"/>
                <a:gd name="connsiteX2" fmla="*/ 798544 w 878349"/>
                <a:gd name="connsiteY2" fmla="*/ 292676 h 543739"/>
                <a:gd name="connsiteX3" fmla="*/ 878349 w 878349"/>
                <a:gd name="connsiteY3" fmla="*/ 413073 h 543739"/>
                <a:gd name="connsiteX4" fmla="*/ 798544 w 878349"/>
                <a:gd name="connsiteY4" fmla="*/ 533471 h 543739"/>
                <a:gd name="connsiteX5" fmla="*/ 759827 w 878349"/>
                <a:gd name="connsiteY5" fmla="*/ 541287 h 543739"/>
                <a:gd name="connsiteX6" fmla="*/ 753908 w 878349"/>
                <a:gd name="connsiteY6" fmla="*/ 543739 h 543739"/>
                <a:gd name="connsiteX7" fmla="*/ 747683 w 878349"/>
                <a:gd name="connsiteY7" fmla="*/ 543739 h 543739"/>
                <a:gd name="connsiteX8" fmla="*/ 190471 w 878349"/>
                <a:gd name="connsiteY8" fmla="*/ 543739 h 543739"/>
                <a:gd name="connsiteX9" fmla="*/ 166602 w 878349"/>
                <a:gd name="connsiteY9" fmla="*/ 543739 h 543739"/>
                <a:gd name="connsiteX10" fmla="*/ 158924 w 878349"/>
                <a:gd name="connsiteY10" fmla="*/ 540559 h 543739"/>
                <a:gd name="connsiteX11" fmla="*/ 152084 w 878349"/>
                <a:gd name="connsiteY11" fmla="*/ 539870 h 543739"/>
                <a:gd name="connsiteX12" fmla="*/ 0 w 878349"/>
                <a:gd name="connsiteY12" fmla="*/ 353268 h 543739"/>
                <a:gd name="connsiteX13" fmla="*/ 190471 w 878349"/>
                <a:gd name="connsiteY13" fmla="*/ 162797 h 543739"/>
                <a:gd name="connsiteX14" fmla="*/ 228858 w 878349"/>
                <a:gd name="connsiteY14" fmla="*/ 166667 h 543739"/>
                <a:gd name="connsiteX15" fmla="*/ 244320 w 878349"/>
                <a:gd name="connsiteY15" fmla="*/ 171467 h 543739"/>
                <a:gd name="connsiteX16" fmla="*/ 526204 w 878349"/>
                <a:gd name="connsiteY16" fmla="*/ 912 h 543739"/>
                <a:gd name="connsiteX0" fmla="*/ 526204 w 878349"/>
                <a:gd name="connsiteY0" fmla="*/ 2110 h 544937"/>
                <a:gd name="connsiteX1" fmla="*/ 753041 w 878349"/>
                <a:gd name="connsiteY1" fmla="*/ 284687 h 544937"/>
                <a:gd name="connsiteX2" fmla="*/ 798544 w 878349"/>
                <a:gd name="connsiteY2" fmla="*/ 293874 h 544937"/>
                <a:gd name="connsiteX3" fmla="*/ 878349 w 878349"/>
                <a:gd name="connsiteY3" fmla="*/ 414271 h 544937"/>
                <a:gd name="connsiteX4" fmla="*/ 798544 w 878349"/>
                <a:gd name="connsiteY4" fmla="*/ 534669 h 544937"/>
                <a:gd name="connsiteX5" fmla="*/ 759827 w 878349"/>
                <a:gd name="connsiteY5" fmla="*/ 542485 h 544937"/>
                <a:gd name="connsiteX6" fmla="*/ 753908 w 878349"/>
                <a:gd name="connsiteY6" fmla="*/ 544937 h 544937"/>
                <a:gd name="connsiteX7" fmla="*/ 747683 w 878349"/>
                <a:gd name="connsiteY7" fmla="*/ 544937 h 544937"/>
                <a:gd name="connsiteX8" fmla="*/ 190471 w 878349"/>
                <a:gd name="connsiteY8" fmla="*/ 544937 h 544937"/>
                <a:gd name="connsiteX9" fmla="*/ 166602 w 878349"/>
                <a:gd name="connsiteY9" fmla="*/ 544937 h 544937"/>
                <a:gd name="connsiteX10" fmla="*/ 158924 w 878349"/>
                <a:gd name="connsiteY10" fmla="*/ 541757 h 544937"/>
                <a:gd name="connsiteX11" fmla="*/ 152084 w 878349"/>
                <a:gd name="connsiteY11" fmla="*/ 541068 h 544937"/>
                <a:gd name="connsiteX12" fmla="*/ 0 w 878349"/>
                <a:gd name="connsiteY12" fmla="*/ 354466 h 544937"/>
                <a:gd name="connsiteX13" fmla="*/ 190471 w 878349"/>
                <a:gd name="connsiteY13" fmla="*/ 163995 h 544937"/>
                <a:gd name="connsiteX14" fmla="*/ 228858 w 878349"/>
                <a:gd name="connsiteY14" fmla="*/ 167865 h 544937"/>
                <a:gd name="connsiteX15" fmla="*/ 244320 w 878349"/>
                <a:gd name="connsiteY15" fmla="*/ 172665 h 544937"/>
                <a:gd name="connsiteX16" fmla="*/ 526204 w 878349"/>
                <a:gd name="connsiteY16" fmla="*/ 2110 h 544937"/>
                <a:gd name="connsiteX0" fmla="*/ 526204 w 878349"/>
                <a:gd name="connsiteY0" fmla="*/ 2045 h 544872"/>
                <a:gd name="connsiteX1" fmla="*/ 753041 w 878349"/>
                <a:gd name="connsiteY1" fmla="*/ 284622 h 544872"/>
                <a:gd name="connsiteX2" fmla="*/ 798544 w 878349"/>
                <a:gd name="connsiteY2" fmla="*/ 293809 h 544872"/>
                <a:gd name="connsiteX3" fmla="*/ 878349 w 878349"/>
                <a:gd name="connsiteY3" fmla="*/ 414206 h 544872"/>
                <a:gd name="connsiteX4" fmla="*/ 798544 w 878349"/>
                <a:gd name="connsiteY4" fmla="*/ 534604 h 544872"/>
                <a:gd name="connsiteX5" fmla="*/ 759827 w 878349"/>
                <a:gd name="connsiteY5" fmla="*/ 542420 h 544872"/>
                <a:gd name="connsiteX6" fmla="*/ 753908 w 878349"/>
                <a:gd name="connsiteY6" fmla="*/ 544872 h 544872"/>
                <a:gd name="connsiteX7" fmla="*/ 747683 w 878349"/>
                <a:gd name="connsiteY7" fmla="*/ 544872 h 544872"/>
                <a:gd name="connsiteX8" fmla="*/ 190471 w 878349"/>
                <a:gd name="connsiteY8" fmla="*/ 544872 h 544872"/>
                <a:gd name="connsiteX9" fmla="*/ 166602 w 878349"/>
                <a:gd name="connsiteY9" fmla="*/ 544872 h 544872"/>
                <a:gd name="connsiteX10" fmla="*/ 158924 w 878349"/>
                <a:gd name="connsiteY10" fmla="*/ 541692 h 544872"/>
                <a:gd name="connsiteX11" fmla="*/ 152084 w 878349"/>
                <a:gd name="connsiteY11" fmla="*/ 541003 h 544872"/>
                <a:gd name="connsiteX12" fmla="*/ 0 w 878349"/>
                <a:gd name="connsiteY12" fmla="*/ 354401 h 544872"/>
                <a:gd name="connsiteX13" fmla="*/ 190471 w 878349"/>
                <a:gd name="connsiteY13" fmla="*/ 163930 h 544872"/>
                <a:gd name="connsiteX14" fmla="*/ 228858 w 878349"/>
                <a:gd name="connsiteY14" fmla="*/ 167800 h 544872"/>
                <a:gd name="connsiteX15" fmla="*/ 244320 w 878349"/>
                <a:gd name="connsiteY15" fmla="*/ 172600 h 544872"/>
                <a:gd name="connsiteX16" fmla="*/ 526204 w 878349"/>
                <a:gd name="connsiteY16" fmla="*/ 2045 h 544872"/>
                <a:gd name="connsiteX0" fmla="*/ 526204 w 878349"/>
                <a:gd name="connsiteY0" fmla="*/ 3099 h 545926"/>
                <a:gd name="connsiteX1" fmla="*/ 753041 w 878349"/>
                <a:gd name="connsiteY1" fmla="*/ 285676 h 545926"/>
                <a:gd name="connsiteX2" fmla="*/ 798544 w 878349"/>
                <a:gd name="connsiteY2" fmla="*/ 294863 h 545926"/>
                <a:gd name="connsiteX3" fmla="*/ 878349 w 878349"/>
                <a:gd name="connsiteY3" fmla="*/ 415260 h 545926"/>
                <a:gd name="connsiteX4" fmla="*/ 798544 w 878349"/>
                <a:gd name="connsiteY4" fmla="*/ 535658 h 545926"/>
                <a:gd name="connsiteX5" fmla="*/ 759827 w 878349"/>
                <a:gd name="connsiteY5" fmla="*/ 543474 h 545926"/>
                <a:gd name="connsiteX6" fmla="*/ 753908 w 878349"/>
                <a:gd name="connsiteY6" fmla="*/ 545926 h 545926"/>
                <a:gd name="connsiteX7" fmla="*/ 747683 w 878349"/>
                <a:gd name="connsiteY7" fmla="*/ 545926 h 545926"/>
                <a:gd name="connsiteX8" fmla="*/ 190471 w 878349"/>
                <a:gd name="connsiteY8" fmla="*/ 545926 h 545926"/>
                <a:gd name="connsiteX9" fmla="*/ 166602 w 878349"/>
                <a:gd name="connsiteY9" fmla="*/ 545926 h 545926"/>
                <a:gd name="connsiteX10" fmla="*/ 158924 w 878349"/>
                <a:gd name="connsiteY10" fmla="*/ 542746 h 545926"/>
                <a:gd name="connsiteX11" fmla="*/ 152084 w 878349"/>
                <a:gd name="connsiteY11" fmla="*/ 542057 h 545926"/>
                <a:gd name="connsiteX12" fmla="*/ 0 w 878349"/>
                <a:gd name="connsiteY12" fmla="*/ 355455 h 545926"/>
                <a:gd name="connsiteX13" fmla="*/ 190471 w 878349"/>
                <a:gd name="connsiteY13" fmla="*/ 164984 h 545926"/>
                <a:gd name="connsiteX14" fmla="*/ 228858 w 878349"/>
                <a:gd name="connsiteY14" fmla="*/ 168854 h 545926"/>
                <a:gd name="connsiteX15" fmla="*/ 244320 w 878349"/>
                <a:gd name="connsiteY15" fmla="*/ 173654 h 545926"/>
                <a:gd name="connsiteX16" fmla="*/ 526204 w 878349"/>
                <a:gd name="connsiteY16" fmla="*/ 3099 h 545926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798544 w 878349"/>
                <a:gd name="connsiteY2" fmla="*/ 294587 h 545650"/>
                <a:gd name="connsiteX3" fmla="*/ 878349 w 878349"/>
                <a:gd name="connsiteY3" fmla="*/ 414984 h 545650"/>
                <a:gd name="connsiteX4" fmla="*/ 798544 w 878349"/>
                <a:gd name="connsiteY4" fmla="*/ 535382 h 545650"/>
                <a:gd name="connsiteX5" fmla="*/ 759827 w 878349"/>
                <a:gd name="connsiteY5" fmla="*/ 543198 h 545650"/>
                <a:gd name="connsiteX6" fmla="*/ 753908 w 878349"/>
                <a:gd name="connsiteY6" fmla="*/ 545650 h 545650"/>
                <a:gd name="connsiteX7" fmla="*/ 747683 w 878349"/>
                <a:gd name="connsiteY7" fmla="*/ 545650 h 545650"/>
                <a:gd name="connsiteX8" fmla="*/ 190471 w 878349"/>
                <a:gd name="connsiteY8" fmla="*/ 545650 h 545650"/>
                <a:gd name="connsiteX9" fmla="*/ 166602 w 878349"/>
                <a:gd name="connsiteY9" fmla="*/ 545650 h 545650"/>
                <a:gd name="connsiteX10" fmla="*/ 158924 w 878349"/>
                <a:gd name="connsiteY10" fmla="*/ 542470 h 545650"/>
                <a:gd name="connsiteX11" fmla="*/ 152084 w 878349"/>
                <a:gd name="connsiteY11" fmla="*/ 541781 h 545650"/>
                <a:gd name="connsiteX12" fmla="*/ 0 w 878349"/>
                <a:gd name="connsiteY12" fmla="*/ 355179 h 545650"/>
                <a:gd name="connsiteX13" fmla="*/ 190471 w 878349"/>
                <a:gd name="connsiteY13" fmla="*/ 164708 h 545650"/>
                <a:gd name="connsiteX14" fmla="*/ 228858 w 878349"/>
                <a:gd name="connsiteY14" fmla="*/ 168578 h 545650"/>
                <a:gd name="connsiteX15" fmla="*/ 244320 w 878349"/>
                <a:gd name="connsiteY15" fmla="*/ 173378 h 545650"/>
                <a:gd name="connsiteX16" fmla="*/ 526204 w 878349"/>
                <a:gd name="connsiteY16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59827 w 878349"/>
                <a:gd name="connsiteY4" fmla="*/ 543198 h 545650"/>
                <a:gd name="connsiteX5" fmla="*/ 753908 w 878349"/>
                <a:gd name="connsiteY5" fmla="*/ 545650 h 545650"/>
                <a:gd name="connsiteX6" fmla="*/ 747683 w 878349"/>
                <a:gd name="connsiteY6" fmla="*/ 545650 h 545650"/>
                <a:gd name="connsiteX7" fmla="*/ 190471 w 878349"/>
                <a:gd name="connsiteY7" fmla="*/ 545650 h 545650"/>
                <a:gd name="connsiteX8" fmla="*/ 166602 w 878349"/>
                <a:gd name="connsiteY8" fmla="*/ 545650 h 545650"/>
                <a:gd name="connsiteX9" fmla="*/ 158924 w 878349"/>
                <a:gd name="connsiteY9" fmla="*/ 542470 h 545650"/>
                <a:gd name="connsiteX10" fmla="*/ 152084 w 878349"/>
                <a:gd name="connsiteY10" fmla="*/ 541781 h 545650"/>
                <a:gd name="connsiteX11" fmla="*/ 0 w 878349"/>
                <a:gd name="connsiteY11" fmla="*/ 355179 h 545650"/>
                <a:gd name="connsiteX12" fmla="*/ 190471 w 878349"/>
                <a:gd name="connsiteY12" fmla="*/ 164708 h 545650"/>
                <a:gd name="connsiteX13" fmla="*/ 228858 w 878349"/>
                <a:gd name="connsiteY13" fmla="*/ 168578 h 545650"/>
                <a:gd name="connsiteX14" fmla="*/ 244320 w 878349"/>
                <a:gd name="connsiteY14" fmla="*/ 173378 h 545650"/>
                <a:gd name="connsiteX15" fmla="*/ 526204 w 878349"/>
                <a:gd name="connsiteY15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59827 w 878349"/>
                <a:gd name="connsiteY4" fmla="*/ 543198 h 545650"/>
                <a:gd name="connsiteX5" fmla="*/ 747683 w 878349"/>
                <a:gd name="connsiteY5" fmla="*/ 545650 h 545650"/>
                <a:gd name="connsiteX6" fmla="*/ 190471 w 878349"/>
                <a:gd name="connsiteY6" fmla="*/ 545650 h 545650"/>
                <a:gd name="connsiteX7" fmla="*/ 166602 w 878349"/>
                <a:gd name="connsiteY7" fmla="*/ 545650 h 545650"/>
                <a:gd name="connsiteX8" fmla="*/ 158924 w 878349"/>
                <a:gd name="connsiteY8" fmla="*/ 542470 h 545650"/>
                <a:gd name="connsiteX9" fmla="*/ 152084 w 878349"/>
                <a:gd name="connsiteY9" fmla="*/ 541781 h 545650"/>
                <a:gd name="connsiteX10" fmla="*/ 0 w 878349"/>
                <a:gd name="connsiteY10" fmla="*/ 355179 h 545650"/>
                <a:gd name="connsiteX11" fmla="*/ 190471 w 878349"/>
                <a:gd name="connsiteY11" fmla="*/ 164708 h 545650"/>
                <a:gd name="connsiteX12" fmla="*/ 228858 w 878349"/>
                <a:gd name="connsiteY12" fmla="*/ 168578 h 545650"/>
                <a:gd name="connsiteX13" fmla="*/ 244320 w 878349"/>
                <a:gd name="connsiteY13" fmla="*/ 173378 h 545650"/>
                <a:gd name="connsiteX14" fmla="*/ 526204 w 878349"/>
                <a:gd name="connsiteY14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47683 w 878349"/>
                <a:gd name="connsiteY4" fmla="*/ 545650 h 545650"/>
                <a:gd name="connsiteX5" fmla="*/ 190471 w 878349"/>
                <a:gd name="connsiteY5" fmla="*/ 545650 h 545650"/>
                <a:gd name="connsiteX6" fmla="*/ 166602 w 878349"/>
                <a:gd name="connsiteY6" fmla="*/ 545650 h 545650"/>
                <a:gd name="connsiteX7" fmla="*/ 158924 w 878349"/>
                <a:gd name="connsiteY7" fmla="*/ 542470 h 545650"/>
                <a:gd name="connsiteX8" fmla="*/ 152084 w 878349"/>
                <a:gd name="connsiteY8" fmla="*/ 541781 h 545650"/>
                <a:gd name="connsiteX9" fmla="*/ 0 w 878349"/>
                <a:gd name="connsiteY9" fmla="*/ 355179 h 545650"/>
                <a:gd name="connsiteX10" fmla="*/ 190471 w 878349"/>
                <a:gd name="connsiteY10" fmla="*/ 164708 h 545650"/>
                <a:gd name="connsiteX11" fmla="*/ 228858 w 878349"/>
                <a:gd name="connsiteY11" fmla="*/ 168578 h 545650"/>
                <a:gd name="connsiteX12" fmla="*/ 244320 w 878349"/>
                <a:gd name="connsiteY12" fmla="*/ 173378 h 545650"/>
                <a:gd name="connsiteX13" fmla="*/ 526204 w 878349"/>
                <a:gd name="connsiteY13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47683 w 878349"/>
                <a:gd name="connsiteY3" fmla="*/ 545650 h 545650"/>
                <a:gd name="connsiteX4" fmla="*/ 190471 w 878349"/>
                <a:gd name="connsiteY4" fmla="*/ 545650 h 545650"/>
                <a:gd name="connsiteX5" fmla="*/ 166602 w 878349"/>
                <a:gd name="connsiteY5" fmla="*/ 545650 h 545650"/>
                <a:gd name="connsiteX6" fmla="*/ 158924 w 878349"/>
                <a:gd name="connsiteY6" fmla="*/ 542470 h 545650"/>
                <a:gd name="connsiteX7" fmla="*/ 152084 w 878349"/>
                <a:gd name="connsiteY7" fmla="*/ 541781 h 545650"/>
                <a:gd name="connsiteX8" fmla="*/ 0 w 878349"/>
                <a:gd name="connsiteY8" fmla="*/ 355179 h 545650"/>
                <a:gd name="connsiteX9" fmla="*/ 190471 w 878349"/>
                <a:gd name="connsiteY9" fmla="*/ 164708 h 545650"/>
                <a:gd name="connsiteX10" fmla="*/ 228858 w 878349"/>
                <a:gd name="connsiteY10" fmla="*/ 168578 h 545650"/>
                <a:gd name="connsiteX11" fmla="*/ 244320 w 878349"/>
                <a:gd name="connsiteY11" fmla="*/ 173378 h 545650"/>
                <a:gd name="connsiteX12" fmla="*/ 526204 w 878349"/>
                <a:gd name="connsiteY12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47683 w 878349"/>
                <a:gd name="connsiteY3" fmla="*/ 545650 h 545650"/>
                <a:gd name="connsiteX4" fmla="*/ 190471 w 878349"/>
                <a:gd name="connsiteY4" fmla="*/ 545650 h 545650"/>
                <a:gd name="connsiteX5" fmla="*/ 166602 w 878349"/>
                <a:gd name="connsiteY5" fmla="*/ 545650 h 545650"/>
                <a:gd name="connsiteX6" fmla="*/ 158924 w 878349"/>
                <a:gd name="connsiteY6" fmla="*/ 542470 h 545650"/>
                <a:gd name="connsiteX7" fmla="*/ 152084 w 878349"/>
                <a:gd name="connsiteY7" fmla="*/ 541781 h 545650"/>
                <a:gd name="connsiteX8" fmla="*/ 0 w 878349"/>
                <a:gd name="connsiteY8" fmla="*/ 355179 h 545650"/>
                <a:gd name="connsiteX9" fmla="*/ 190471 w 878349"/>
                <a:gd name="connsiteY9" fmla="*/ 164708 h 545650"/>
                <a:gd name="connsiteX10" fmla="*/ 228858 w 878349"/>
                <a:gd name="connsiteY10" fmla="*/ 168578 h 545650"/>
                <a:gd name="connsiteX11" fmla="*/ 244320 w 878349"/>
                <a:gd name="connsiteY11" fmla="*/ 173378 h 545650"/>
                <a:gd name="connsiteX12" fmla="*/ 526204 w 878349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60"/>
                <a:gd name="connsiteY0" fmla="*/ 2823 h 545650"/>
                <a:gd name="connsiteX1" fmla="*/ 753041 w 878360"/>
                <a:gd name="connsiteY1" fmla="*/ 285400 h 545650"/>
                <a:gd name="connsiteX2" fmla="*/ 878349 w 878360"/>
                <a:gd name="connsiteY2" fmla="*/ 414984 h 545650"/>
                <a:gd name="connsiteX3" fmla="*/ 747683 w 878360"/>
                <a:gd name="connsiteY3" fmla="*/ 545650 h 545650"/>
                <a:gd name="connsiteX4" fmla="*/ 190471 w 878360"/>
                <a:gd name="connsiteY4" fmla="*/ 545650 h 545650"/>
                <a:gd name="connsiteX5" fmla="*/ 166602 w 878360"/>
                <a:gd name="connsiteY5" fmla="*/ 545650 h 545650"/>
                <a:gd name="connsiteX6" fmla="*/ 158924 w 878360"/>
                <a:gd name="connsiteY6" fmla="*/ 542470 h 545650"/>
                <a:gd name="connsiteX7" fmla="*/ 152084 w 878360"/>
                <a:gd name="connsiteY7" fmla="*/ 541781 h 545650"/>
                <a:gd name="connsiteX8" fmla="*/ 0 w 878360"/>
                <a:gd name="connsiteY8" fmla="*/ 355179 h 545650"/>
                <a:gd name="connsiteX9" fmla="*/ 190471 w 878360"/>
                <a:gd name="connsiteY9" fmla="*/ 164708 h 545650"/>
                <a:gd name="connsiteX10" fmla="*/ 228858 w 878360"/>
                <a:gd name="connsiteY10" fmla="*/ 168578 h 545650"/>
                <a:gd name="connsiteX11" fmla="*/ 244320 w 878360"/>
                <a:gd name="connsiteY11" fmla="*/ 173378 h 545650"/>
                <a:gd name="connsiteX12" fmla="*/ 526204 w 878360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51"/>
                <a:gd name="connsiteY0" fmla="*/ 2823 h 545650"/>
                <a:gd name="connsiteX1" fmla="*/ 753041 w 878351"/>
                <a:gd name="connsiteY1" fmla="*/ 285400 h 545650"/>
                <a:gd name="connsiteX2" fmla="*/ 878349 w 878351"/>
                <a:gd name="connsiteY2" fmla="*/ 414984 h 545650"/>
                <a:gd name="connsiteX3" fmla="*/ 747683 w 878351"/>
                <a:gd name="connsiteY3" fmla="*/ 545650 h 545650"/>
                <a:gd name="connsiteX4" fmla="*/ 190471 w 878351"/>
                <a:gd name="connsiteY4" fmla="*/ 545650 h 545650"/>
                <a:gd name="connsiteX5" fmla="*/ 166602 w 878351"/>
                <a:gd name="connsiteY5" fmla="*/ 545650 h 545650"/>
                <a:gd name="connsiteX6" fmla="*/ 158924 w 878351"/>
                <a:gd name="connsiteY6" fmla="*/ 542470 h 545650"/>
                <a:gd name="connsiteX7" fmla="*/ 152084 w 878351"/>
                <a:gd name="connsiteY7" fmla="*/ 541781 h 545650"/>
                <a:gd name="connsiteX8" fmla="*/ 0 w 878351"/>
                <a:gd name="connsiteY8" fmla="*/ 355179 h 545650"/>
                <a:gd name="connsiteX9" fmla="*/ 190471 w 878351"/>
                <a:gd name="connsiteY9" fmla="*/ 164708 h 545650"/>
                <a:gd name="connsiteX10" fmla="*/ 228858 w 878351"/>
                <a:gd name="connsiteY10" fmla="*/ 168578 h 545650"/>
                <a:gd name="connsiteX11" fmla="*/ 244320 w 878351"/>
                <a:gd name="connsiteY11" fmla="*/ 173378 h 545650"/>
                <a:gd name="connsiteX12" fmla="*/ 526204 w 878351"/>
                <a:gd name="connsiteY12" fmla="*/ 2823 h 545650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7585 w 879730"/>
                <a:gd name="connsiteY0" fmla="*/ 2823 h 545651"/>
                <a:gd name="connsiteX1" fmla="*/ 754422 w 879730"/>
                <a:gd name="connsiteY1" fmla="*/ 285400 h 545651"/>
                <a:gd name="connsiteX2" fmla="*/ 879730 w 879730"/>
                <a:gd name="connsiteY2" fmla="*/ 414984 h 545651"/>
                <a:gd name="connsiteX3" fmla="*/ 749064 w 879730"/>
                <a:gd name="connsiteY3" fmla="*/ 545650 h 545651"/>
                <a:gd name="connsiteX4" fmla="*/ 191852 w 879730"/>
                <a:gd name="connsiteY4" fmla="*/ 545650 h 545651"/>
                <a:gd name="connsiteX5" fmla="*/ 167983 w 879730"/>
                <a:gd name="connsiteY5" fmla="*/ 545650 h 545651"/>
                <a:gd name="connsiteX6" fmla="*/ 160305 w 879730"/>
                <a:gd name="connsiteY6" fmla="*/ 542470 h 545651"/>
                <a:gd name="connsiteX7" fmla="*/ 153465 w 879730"/>
                <a:gd name="connsiteY7" fmla="*/ 541781 h 545651"/>
                <a:gd name="connsiteX8" fmla="*/ 1381 w 879730"/>
                <a:gd name="connsiteY8" fmla="*/ 355179 h 545651"/>
                <a:gd name="connsiteX9" fmla="*/ 230239 w 879730"/>
                <a:gd name="connsiteY9" fmla="*/ 168578 h 545651"/>
                <a:gd name="connsiteX10" fmla="*/ 245701 w 879730"/>
                <a:gd name="connsiteY10" fmla="*/ 173378 h 545651"/>
                <a:gd name="connsiteX11" fmla="*/ 527585 w 879730"/>
                <a:gd name="connsiteY11" fmla="*/ 2823 h 545651"/>
                <a:gd name="connsiteX0" fmla="*/ 528098 w 880243"/>
                <a:gd name="connsiteY0" fmla="*/ 2823 h 545651"/>
                <a:gd name="connsiteX1" fmla="*/ 754935 w 880243"/>
                <a:gd name="connsiteY1" fmla="*/ 285400 h 545651"/>
                <a:gd name="connsiteX2" fmla="*/ 880243 w 880243"/>
                <a:gd name="connsiteY2" fmla="*/ 414984 h 545651"/>
                <a:gd name="connsiteX3" fmla="*/ 749577 w 880243"/>
                <a:gd name="connsiteY3" fmla="*/ 545650 h 545651"/>
                <a:gd name="connsiteX4" fmla="*/ 192365 w 880243"/>
                <a:gd name="connsiteY4" fmla="*/ 545650 h 545651"/>
                <a:gd name="connsiteX5" fmla="*/ 168496 w 880243"/>
                <a:gd name="connsiteY5" fmla="*/ 545650 h 545651"/>
                <a:gd name="connsiteX6" fmla="*/ 160818 w 880243"/>
                <a:gd name="connsiteY6" fmla="*/ 542470 h 545651"/>
                <a:gd name="connsiteX7" fmla="*/ 153978 w 880243"/>
                <a:gd name="connsiteY7" fmla="*/ 541781 h 545651"/>
                <a:gd name="connsiteX8" fmla="*/ 1894 w 880243"/>
                <a:gd name="connsiteY8" fmla="*/ 355179 h 545651"/>
                <a:gd name="connsiteX9" fmla="*/ 246214 w 880243"/>
                <a:gd name="connsiteY9" fmla="*/ 173378 h 545651"/>
                <a:gd name="connsiteX10" fmla="*/ 528098 w 880243"/>
                <a:gd name="connsiteY10" fmla="*/ 2823 h 545651"/>
                <a:gd name="connsiteX0" fmla="*/ 528098 w 880243"/>
                <a:gd name="connsiteY0" fmla="*/ 2823 h 545651"/>
                <a:gd name="connsiteX1" fmla="*/ 754935 w 880243"/>
                <a:gd name="connsiteY1" fmla="*/ 285400 h 545651"/>
                <a:gd name="connsiteX2" fmla="*/ 880243 w 880243"/>
                <a:gd name="connsiteY2" fmla="*/ 414984 h 545651"/>
                <a:gd name="connsiteX3" fmla="*/ 749577 w 880243"/>
                <a:gd name="connsiteY3" fmla="*/ 545650 h 545651"/>
                <a:gd name="connsiteX4" fmla="*/ 192365 w 880243"/>
                <a:gd name="connsiteY4" fmla="*/ 545650 h 545651"/>
                <a:gd name="connsiteX5" fmla="*/ 168496 w 880243"/>
                <a:gd name="connsiteY5" fmla="*/ 545650 h 545651"/>
                <a:gd name="connsiteX6" fmla="*/ 160818 w 880243"/>
                <a:gd name="connsiteY6" fmla="*/ 542470 h 545651"/>
                <a:gd name="connsiteX7" fmla="*/ 153978 w 880243"/>
                <a:gd name="connsiteY7" fmla="*/ 541781 h 545651"/>
                <a:gd name="connsiteX8" fmla="*/ 1894 w 880243"/>
                <a:gd name="connsiteY8" fmla="*/ 355179 h 545651"/>
                <a:gd name="connsiteX9" fmla="*/ 246214 w 880243"/>
                <a:gd name="connsiteY9" fmla="*/ 173378 h 545651"/>
                <a:gd name="connsiteX10" fmla="*/ 528098 w 880243"/>
                <a:gd name="connsiteY10" fmla="*/ 2823 h 545651"/>
                <a:gd name="connsiteX0" fmla="*/ 526208 w 878353"/>
                <a:gd name="connsiteY0" fmla="*/ 2823 h 545651"/>
                <a:gd name="connsiteX1" fmla="*/ 753045 w 878353"/>
                <a:gd name="connsiteY1" fmla="*/ 285400 h 545651"/>
                <a:gd name="connsiteX2" fmla="*/ 878353 w 878353"/>
                <a:gd name="connsiteY2" fmla="*/ 414984 h 545651"/>
                <a:gd name="connsiteX3" fmla="*/ 747687 w 878353"/>
                <a:gd name="connsiteY3" fmla="*/ 545650 h 545651"/>
                <a:gd name="connsiteX4" fmla="*/ 190475 w 878353"/>
                <a:gd name="connsiteY4" fmla="*/ 545650 h 545651"/>
                <a:gd name="connsiteX5" fmla="*/ 166606 w 878353"/>
                <a:gd name="connsiteY5" fmla="*/ 545650 h 545651"/>
                <a:gd name="connsiteX6" fmla="*/ 158928 w 878353"/>
                <a:gd name="connsiteY6" fmla="*/ 542470 h 545651"/>
                <a:gd name="connsiteX7" fmla="*/ 152088 w 878353"/>
                <a:gd name="connsiteY7" fmla="*/ 541781 h 545651"/>
                <a:gd name="connsiteX8" fmla="*/ 4 w 878353"/>
                <a:gd name="connsiteY8" fmla="*/ 355179 h 545651"/>
                <a:gd name="connsiteX9" fmla="*/ 244324 w 878353"/>
                <a:gd name="connsiteY9" fmla="*/ 173378 h 545651"/>
                <a:gd name="connsiteX10" fmla="*/ 526208 w 878353"/>
                <a:gd name="connsiteY10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66614 w 878361"/>
                <a:gd name="connsiteY5" fmla="*/ 545650 h 545651"/>
                <a:gd name="connsiteX6" fmla="*/ 158936 w 878361"/>
                <a:gd name="connsiteY6" fmla="*/ 542470 h 545651"/>
                <a:gd name="connsiteX7" fmla="*/ 152096 w 878361"/>
                <a:gd name="connsiteY7" fmla="*/ 541781 h 545651"/>
                <a:gd name="connsiteX8" fmla="*/ 12 w 878361"/>
                <a:gd name="connsiteY8" fmla="*/ 355179 h 545651"/>
                <a:gd name="connsiteX9" fmla="*/ 244332 w 878361"/>
                <a:gd name="connsiteY9" fmla="*/ 173378 h 545651"/>
                <a:gd name="connsiteX10" fmla="*/ 526216 w 878361"/>
                <a:gd name="connsiteY10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58936 w 878361"/>
                <a:gd name="connsiteY5" fmla="*/ 542470 h 545651"/>
                <a:gd name="connsiteX6" fmla="*/ 152096 w 878361"/>
                <a:gd name="connsiteY6" fmla="*/ 541781 h 545651"/>
                <a:gd name="connsiteX7" fmla="*/ 12 w 878361"/>
                <a:gd name="connsiteY7" fmla="*/ 355179 h 545651"/>
                <a:gd name="connsiteX8" fmla="*/ 244332 w 878361"/>
                <a:gd name="connsiteY8" fmla="*/ 173378 h 545651"/>
                <a:gd name="connsiteX9" fmla="*/ 526216 w 878361"/>
                <a:gd name="connsiteY9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52096 w 878361"/>
                <a:gd name="connsiteY5" fmla="*/ 541781 h 545651"/>
                <a:gd name="connsiteX6" fmla="*/ 12 w 878361"/>
                <a:gd name="connsiteY6" fmla="*/ 355179 h 545651"/>
                <a:gd name="connsiteX7" fmla="*/ 244332 w 878361"/>
                <a:gd name="connsiteY7" fmla="*/ 173378 h 545651"/>
                <a:gd name="connsiteX8" fmla="*/ 526216 w 878361"/>
                <a:gd name="connsiteY8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2 w 878361"/>
                <a:gd name="connsiteY5" fmla="*/ 355179 h 545651"/>
                <a:gd name="connsiteX6" fmla="*/ 244332 w 878361"/>
                <a:gd name="connsiteY6" fmla="*/ 173378 h 545651"/>
                <a:gd name="connsiteX7" fmla="*/ 526216 w 878361"/>
                <a:gd name="connsiteY7" fmla="*/ 2823 h 545651"/>
                <a:gd name="connsiteX0" fmla="*/ 528231 w 880376"/>
                <a:gd name="connsiteY0" fmla="*/ 2823 h 545651"/>
                <a:gd name="connsiteX1" fmla="*/ 755068 w 880376"/>
                <a:gd name="connsiteY1" fmla="*/ 285400 h 545651"/>
                <a:gd name="connsiteX2" fmla="*/ 880376 w 880376"/>
                <a:gd name="connsiteY2" fmla="*/ 414984 h 545651"/>
                <a:gd name="connsiteX3" fmla="*/ 749710 w 880376"/>
                <a:gd name="connsiteY3" fmla="*/ 545650 h 545651"/>
                <a:gd name="connsiteX4" fmla="*/ 192498 w 880376"/>
                <a:gd name="connsiteY4" fmla="*/ 545650 h 545651"/>
                <a:gd name="connsiteX5" fmla="*/ 2027 w 880376"/>
                <a:gd name="connsiteY5" fmla="*/ 355179 h 545651"/>
                <a:gd name="connsiteX6" fmla="*/ 246347 w 880376"/>
                <a:gd name="connsiteY6" fmla="*/ 173378 h 545651"/>
                <a:gd name="connsiteX7" fmla="*/ 528231 w 880376"/>
                <a:gd name="connsiteY7" fmla="*/ 2823 h 545651"/>
                <a:gd name="connsiteX0" fmla="*/ 526217 w 878362"/>
                <a:gd name="connsiteY0" fmla="*/ 2823 h 545651"/>
                <a:gd name="connsiteX1" fmla="*/ 753054 w 878362"/>
                <a:gd name="connsiteY1" fmla="*/ 285400 h 545651"/>
                <a:gd name="connsiteX2" fmla="*/ 878362 w 878362"/>
                <a:gd name="connsiteY2" fmla="*/ 414984 h 545651"/>
                <a:gd name="connsiteX3" fmla="*/ 747696 w 878362"/>
                <a:gd name="connsiteY3" fmla="*/ 545650 h 545651"/>
                <a:gd name="connsiteX4" fmla="*/ 190484 w 878362"/>
                <a:gd name="connsiteY4" fmla="*/ 545650 h 545651"/>
                <a:gd name="connsiteX5" fmla="*/ 13 w 878362"/>
                <a:gd name="connsiteY5" fmla="*/ 355179 h 545651"/>
                <a:gd name="connsiteX6" fmla="*/ 244333 w 878362"/>
                <a:gd name="connsiteY6" fmla="*/ 173378 h 545651"/>
                <a:gd name="connsiteX7" fmla="*/ 526217 w 878362"/>
                <a:gd name="connsiteY7" fmla="*/ 2823 h 545651"/>
                <a:gd name="connsiteX0" fmla="*/ 526964 w 879109"/>
                <a:gd name="connsiteY0" fmla="*/ 2823 h 545651"/>
                <a:gd name="connsiteX1" fmla="*/ 753801 w 879109"/>
                <a:gd name="connsiteY1" fmla="*/ 285400 h 545651"/>
                <a:gd name="connsiteX2" fmla="*/ 879109 w 879109"/>
                <a:gd name="connsiteY2" fmla="*/ 414984 h 545651"/>
                <a:gd name="connsiteX3" fmla="*/ 748443 w 879109"/>
                <a:gd name="connsiteY3" fmla="*/ 545650 h 545651"/>
                <a:gd name="connsiteX4" fmla="*/ 191231 w 879109"/>
                <a:gd name="connsiteY4" fmla="*/ 545650 h 545651"/>
                <a:gd name="connsiteX5" fmla="*/ 760 w 879109"/>
                <a:gd name="connsiteY5" fmla="*/ 355179 h 545651"/>
                <a:gd name="connsiteX6" fmla="*/ 245080 w 879109"/>
                <a:gd name="connsiteY6" fmla="*/ 173378 h 545651"/>
                <a:gd name="connsiteX7" fmla="*/ 526964 w 879109"/>
                <a:gd name="connsiteY7" fmla="*/ 2823 h 545651"/>
                <a:gd name="connsiteX0" fmla="*/ 526217 w 878362"/>
                <a:gd name="connsiteY0" fmla="*/ 2823 h 545651"/>
                <a:gd name="connsiteX1" fmla="*/ 753054 w 878362"/>
                <a:gd name="connsiteY1" fmla="*/ 285400 h 545651"/>
                <a:gd name="connsiteX2" fmla="*/ 878362 w 878362"/>
                <a:gd name="connsiteY2" fmla="*/ 414984 h 545651"/>
                <a:gd name="connsiteX3" fmla="*/ 747696 w 878362"/>
                <a:gd name="connsiteY3" fmla="*/ 545650 h 545651"/>
                <a:gd name="connsiteX4" fmla="*/ 190484 w 878362"/>
                <a:gd name="connsiteY4" fmla="*/ 545650 h 545651"/>
                <a:gd name="connsiteX5" fmla="*/ 13 w 878362"/>
                <a:gd name="connsiteY5" fmla="*/ 355179 h 545651"/>
                <a:gd name="connsiteX6" fmla="*/ 244333 w 878362"/>
                <a:gd name="connsiteY6" fmla="*/ 173378 h 545651"/>
                <a:gd name="connsiteX7" fmla="*/ 526217 w 878362"/>
                <a:gd name="connsiteY7" fmla="*/ 2823 h 545651"/>
                <a:gd name="connsiteX0" fmla="*/ 526245 w 878390"/>
                <a:gd name="connsiteY0" fmla="*/ 2823 h 545651"/>
                <a:gd name="connsiteX1" fmla="*/ 753082 w 878390"/>
                <a:gd name="connsiteY1" fmla="*/ 285400 h 545651"/>
                <a:gd name="connsiteX2" fmla="*/ 878390 w 878390"/>
                <a:gd name="connsiteY2" fmla="*/ 414984 h 545651"/>
                <a:gd name="connsiteX3" fmla="*/ 747724 w 878390"/>
                <a:gd name="connsiteY3" fmla="*/ 545650 h 545651"/>
                <a:gd name="connsiteX4" fmla="*/ 190512 w 878390"/>
                <a:gd name="connsiteY4" fmla="*/ 545650 h 545651"/>
                <a:gd name="connsiteX5" fmla="*/ 41 w 878390"/>
                <a:gd name="connsiteY5" fmla="*/ 355179 h 545651"/>
                <a:gd name="connsiteX6" fmla="*/ 244361 w 878390"/>
                <a:gd name="connsiteY6" fmla="*/ 173378 h 545651"/>
                <a:gd name="connsiteX7" fmla="*/ 526245 w 878390"/>
                <a:gd name="connsiteY7" fmla="*/ 2823 h 545651"/>
                <a:gd name="connsiteX0" fmla="*/ 526964 w 879109"/>
                <a:gd name="connsiteY0" fmla="*/ 2823 h 545651"/>
                <a:gd name="connsiteX1" fmla="*/ 753801 w 879109"/>
                <a:gd name="connsiteY1" fmla="*/ 285400 h 545651"/>
                <a:gd name="connsiteX2" fmla="*/ 879109 w 879109"/>
                <a:gd name="connsiteY2" fmla="*/ 414984 h 545651"/>
                <a:gd name="connsiteX3" fmla="*/ 748443 w 879109"/>
                <a:gd name="connsiteY3" fmla="*/ 545650 h 545651"/>
                <a:gd name="connsiteX4" fmla="*/ 191231 w 879109"/>
                <a:gd name="connsiteY4" fmla="*/ 545650 h 545651"/>
                <a:gd name="connsiteX5" fmla="*/ 760 w 879109"/>
                <a:gd name="connsiteY5" fmla="*/ 355179 h 545651"/>
                <a:gd name="connsiteX6" fmla="*/ 245080 w 879109"/>
                <a:gd name="connsiteY6" fmla="*/ 173378 h 545651"/>
                <a:gd name="connsiteX7" fmla="*/ 526964 w 879109"/>
                <a:gd name="connsiteY7" fmla="*/ 2823 h 545651"/>
                <a:gd name="connsiteX0" fmla="*/ 526721 w 878866"/>
                <a:gd name="connsiteY0" fmla="*/ 2823 h 545651"/>
                <a:gd name="connsiteX1" fmla="*/ 753558 w 878866"/>
                <a:gd name="connsiteY1" fmla="*/ 285400 h 545651"/>
                <a:gd name="connsiteX2" fmla="*/ 878866 w 878866"/>
                <a:gd name="connsiteY2" fmla="*/ 414984 h 545651"/>
                <a:gd name="connsiteX3" fmla="*/ 748200 w 878866"/>
                <a:gd name="connsiteY3" fmla="*/ 545650 h 545651"/>
                <a:gd name="connsiteX4" fmla="*/ 190988 w 878866"/>
                <a:gd name="connsiteY4" fmla="*/ 545650 h 545651"/>
                <a:gd name="connsiteX5" fmla="*/ 517 w 878866"/>
                <a:gd name="connsiteY5" fmla="*/ 355179 h 545651"/>
                <a:gd name="connsiteX6" fmla="*/ 244837 w 878866"/>
                <a:gd name="connsiteY6" fmla="*/ 173378 h 545651"/>
                <a:gd name="connsiteX7" fmla="*/ 526721 w 878866"/>
                <a:gd name="connsiteY7" fmla="*/ 2823 h 545651"/>
                <a:gd name="connsiteX0" fmla="*/ 526246 w 878391"/>
                <a:gd name="connsiteY0" fmla="*/ 2823 h 545651"/>
                <a:gd name="connsiteX1" fmla="*/ 753083 w 878391"/>
                <a:gd name="connsiteY1" fmla="*/ 285400 h 545651"/>
                <a:gd name="connsiteX2" fmla="*/ 878391 w 878391"/>
                <a:gd name="connsiteY2" fmla="*/ 414984 h 545651"/>
                <a:gd name="connsiteX3" fmla="*/ 747725 w 878391"/>
                <a:gd name="connsiteY3" fmla="*/ 545650 h 545651"/>
                <a:gd name="connsiteX4" fmla="*/ 190513 w 878391"/>
                <a:gd name="connsiteY4" fmla="*/ 545650 h 545651"/>
                <a:gd name="connsiteX5" fmla="*/ 42 w 878391"/>
                <a:gd name="connsiteY5" fmla="*/ 355179 h 545651"/>
                <a:gd name="connsiteX6" fmla="*/ 244362 w 878391"/>
                <a:gd name="connsiteY6" fmla="*/ 173378 h 545651"/>
                <a:gd name="connsiteX7" fmla="*/ 526246 w 878391"/>
                <a:gd name="connsiteY7" fmla="*/ 2823 h 545651"/>
                <a:gd name="connsiteX0" fmla="*/ 526246 w 878391"/>
                <a:gd name="connsiteY0" fmla="*/ 2823 h 545651"/>
                <a:gd name="connsiteX1" fmla="*/ 753083 w 878391"/>
                <a:gd name="connsiteY1" fmla="*/ 285400 h 545651"/>
                <a:gd name="connsiteX2" fmla="*/ 878391 w 878391"/>
                <a:gd name="connsiteY2" fmla="*/ 414984 h 545651"/>
                <a:gd name="connsiteX3" fmla="*/ 747725 w 878391"/>
                <a:gd name="connsiteY3" fmla="*/ 545650 h 545651"/>
                <a:gd name="connsiteX4" fmla="*/ 190513 w 878391"/>
                <a:gd name="connsiteY4" fmla="*/ 545650 h 545651"/>
                <a:gd name="connsiteX5" fmla="*/ 42 w 878391"/>
                <a:gd name="connsiteY5" fmla="*/ 355179 h 545651"/>
                <a:gd name="connsiteX6" fmla="*/ 244362 w 878391"/>
                <a:gd name="connsiteY6" fmla="*/ 173378 h 545651"/>
                <a:gd name="connsiteX7" fmla="*/ 526246 w 878391"/>
                <a:gd name="connsiteY7" fmla="*/ 2823 h 54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8391" h="545651">
                  <a:moveTo>
                    <a:pt x="526246" y="2823"/>
                  </a:moveTo>
                  <a:cubicBezTo>
                    <a:pt x="663881" y="24023"/>
                    <a:pt x="772336" y="152517"/>
                    <a:pt x="753083" y="285400"/>
                  </a:cubicBezTo>
                  <a:cubicBezTo>
                    <a:pt x="852208" y="299089"/>
                    <a:pt x="878212" y="375742"/>
                    <a:pt x="878391" y="414984"/>
                  </a:cubicBezTo>
                  <a:cubicBezTo>
                    <a:pt x="878627" y="466609"/>
                    <a:pt x="833938" y="546043"/>
                    <a:pt x="747725" y="545650"/>
                  </a:cubicBezTo>
                  <a:lnTo>
                    <a:pt x="190513" y="545650"/>
                  </a:lnTo>
                  <a:cubicBezTo>
                    <a:pt x="77130" y="544985"/>
                    <a:pt x="2268" y="445667"/>
                    <a:pt x="42" y="355179"/>
                  </a:cubicBezTo>
                  <a:cubicBezTo>
                    <a:pt x="-2184" y="264691"/>
                    <a:pt x="84465" y="123521"/>
                    <a:pt x="244362" y="173378"/>
                  </a:cubicBezTo>
                  <a:cubicBezTo>
                    <a:pt x="271526" y="75658"/>
                    <a:pt x="394045" y="-17540"/>
                    <a:pt x="526246" y="2823"/>
                  </a:cubicBezTo>
                  <a:close/>
                </a:path>
              </a:pathLst>
            </a:custGeom>
            <a:noFill/>
            <a:ln w="12700">
              <a:solidFill>
                <a:srgbClr val="0078D4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96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79E7195-7850-4A0E-AD8B-100933478E71}"/>
                </a:ext>
              </a:extLst>
            </p:cNvPr>
            <p:cNvSpPr/>
            <p:nvPr/>
          </p:nvSpPr>
          <p:spPr bwMode="auto">
            <a:xfrm>
              <a:off x="11138157" y="3021086"/>
              <a:ext cx="205040" cy="148466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4C3945D-4F53-4A7E-890A-0479AC2EA4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45742" y="2947705"/>
              <a:ext cx="0" cy="316340"/>
            </a:xfrm>
            <a:prstGeom prst="straightConnector1">
              <a:avLst/>
            </a:prstGeom>
            <a:ln w="12700">
              <a:solidFill>
                <a:srgbClr val="0078D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3B1679F-93A6-4617-9767-8353374E7F6C}"/>
              </a:ext>
            </a:extLst>
          </p:cNvPr>
          <p:cNvGrpSpPr/>
          <p:nvPr/>
        </p:nvGrpSpPr>
        <p:grpSpPr>
          <a:xfrm rot="1800000">
            <a:off x="6899904" y="2755747"/>
            <a:ext cx="527587" cy="611429"/>
            <a:chOff x="6281977" y="1925712"/>
            <a:chExt cx="609366" cy="706203"/>
          </a:xfrm>
        </p:grpSpPr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34841583-0026-4DB9-AF20-87E7EDA8D923}"/>
                </a:ext>
              </a:extLst>
            </p:cNvPr>
            <p:cNvSpPr/>
            <p:nvPr/>
          </p:nvSpPr>
          <p:spPr bwMode="auto">
            <a:xfrm rot="16200000">
              <a:off x="6261742" y="2000529"/>
              <a:ext cx="651443" cy="557784"/>
            </a:xfrm>
            <a:prstGeom prst="hexagon">
              <a:avLst/>
            </a:prstGeom>
            <a:solidFill>
              <a:schemeClr val="bg1"/>
            </a:solidFill>
            <a:ln w="12700">
              <a:solidFill>
                <a:srgbClr val="00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980872E-B6D6-4F68-8D23-6E3BD668B2E9}"/>
                </a:ext>
              </a:extLst>
            </p:cNvPr>
            <p:cNvCxnSpPr>
              <a:stCxn id="50" idx="3"/>
              <a:endCxn id="50" idx="0"/>
            </p:cNvCxnSpPr>
            <p:nvPr/>
          </p:nvCxnSpPr>
          <p:spPr>
            <a:xfrm flipV="1">
              <a:off x="6587464" y="1953700"/>
              <a:ext cx="0" cy="651443"/>
            </a:xfrm>
            <a:prstGeom prst="line">
              <a:avLst/>
            </a:prstGeom>
            <a:ln w="12700">
              <a:solidFill>
                <a:srgbClr val="0078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0704A64-C268-4AFA-92A8-D06E02D68FE1}"/>
                </a:ext>
              </a:extLst>
            </p:cNvPr>
            <p:cNvGrpSpPr/>
            <p:nvPr/>
          </p:nvGrpSpPr>
          <p:grpSpPr>
            <a:xfrm>
              <a:off x="6584950" y="2093649"/>
              <a:ext cx="281406" cy="372551"/>
              <a:chOff x="6584950" y="2093146"/>
              <a:chExt cx="281406" cy="372551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214BA6B9-089E-4862-9040-A3DA5F976736}"/>
                  </a:ext>
                </a:extLst>
              </p:cNvPr>
              <p:cNvCxnSpPr>
                <a:cxnSpLocks/>
                <a:stCxn id="50" idx="2"/>
              </p:cNvCxnSpPr>
              <p:nvPr/>
            </p:nvCxnSpPr>
            <p:spPr>
              <a:xfrm flipH="1" flipV="1">
                <a:off x="6584950" y="2415525"/>
                <a:ext cx="281406" cy="50172"/>
              </a:xfrm>
              <a:prstGeom prst="line">
                <a:avLst/>
              </a:prstGeom>
              <a:ln w="12700">
                <a:solidFill>
                  <a:srgbClr val="0078D4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FC09B71-0389-4A80-9F75-06A419E7F173}"/>
                  </a:ext>
                </a:extLst>
              </p:cNvPr>
              <p:cNvCxnSpPr>
                <a:stCxn id="50" idx="1"/>
              </p:cNvCxnSpPr>
              <p:nvPr/>
            </p:nvCxnSpPr>
            <p:spPr>
              <a:xfrm flipH="1">
                <a:off x="6584950" y="2093146"/>
                <a:ext cx="281406" cy="110304"/>
              </a:xfrm>
              <a:prstGeom prst="line">
                <a:avLst/>
              </a:prstGeom>
              <a:ln w="12700">
                <a:solidFill>
                  <a:srgbClr val="0078D4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FFC30BC2-2BFE-436C-A361-64479FE103DD}"/>
                  </a:ext>
                </a:extLst>
              </p:cNvPr>
              <p:cNvCxnSpPr>
                <a:cxnSpLocks/>
                <a:stCxn id="50" idx="1"/>
              </p:cNvCxnSpPr>
              <p:nvPr/>
            </p:nvCxnSpPr>
            <p:spPr>
              <a:xfrm flipH="1">
                <a:off x="6584950" y="2093146"/>
                <a:ext cx="281406" cy="322378"/>
              </a:xfrm>
              <a:prstGeom prst="line">
                <a:avLst/>
              </a:prstGeom>
              <a:ln w="12700">
                <a:solidFill>
                  <a:srgbClr val="0078D4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A73CD78-6145-4C3D-87CF-58CD4B594D58}"/>
                </a:ext>
              </a:extLst>
            </p:cNvPr>
            <p:cNvGrpSpPr/>
            <p:nvPr/>
          </p:nvGrpSpPr>
          <p:grpSpPr>
            <a:xfrm flipH="1">
              <a:off x="6304801" y="2093649"/>
              <a:ext cx="281406" cy="372551"/>
              <a:chOff x="6584950" y="2093146"/>
              <a:chExt cx="281406" cy="372551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5DD8981-EFF4-4B05-99C4-45720A1072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84950" y="2415525"/>
                <a:ext cx="281406" cy="50172"/>
              </a:xfrm>
              <a:prstGeom prst="line">
                <a:avLst/>
              </a:prstGeom>
              <a:ln w="12700">
                <a:solidFill>
                  <a:srgbClr val="0078D4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F1D70D8-0DDB-4EE6-86D4-8116E13B2F2E}"/>
                  </a:ext>
                </a:extLst>
              </p:cNvPr>
              <p:cNvCxnSpPr/>
              <p:nvPr/>
            </p:nvCxnSpPr>
            <p:spPr>
              <a:xfrm flipH="1">
                <a:off x="6584950" y="2093146"/>
                <a:ext cx="281406" cy="110304"/>
              </a:xfrm>
              <a:prstGeom prst="line">
                <a:avLst/>
              </a:prstGeom>
              <a:ln w="12700">
                <a:solidFill>
                  <a:srgbClr val="0078D4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9DEF61BD-75C6-4E8A-9412-55130CD4AF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4950" y="2093146"/>
                <a:ext cx="281406" cy="322378"/>
              </a:xfrm>
              <a:prstGeom prst="line">
                <a:avLst/>
              </a:prstGeom>
              <a:ln w="12700">
                <a:solidFill>
                  <a:srgbClr val="0078D4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9A03E6B-9FFC-4CBA-A3FC-8DB99A131B85}"/>
                </a:ext>
              </a:extLst>
            </p:cNvPr>
            <p:cNvSpPr/>
            <p:nvPr/>
          </p:nvSpPr>
          <p:spPr bwMode="auto">
            <a:xfrm>
              <a:off x="6281977" y="2066999"/>
              <a:ext cx="56916" cy="56916"/>
            </a:xfrm>
            <a:prstGeom prst="ellipse">
              <a:avLst/>
            </a:prstGeom>
            <a:solidFill>
              <a:srgbClr val="0078D4"/>
            </a:solidFill>
            <a:ln>
              <a:solidFill>
                <a:srgbClr val="00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78878DF-80AD-4D7C-A31E-A45F05D3F8B2}"/>
                </a:ext>
              </a:extLst>
            </p:cNvPr>
            <p:cNvSpPr/>
            <p:nvPr/>
          </p:nvSpPr>
          <p:spPr bwMode="auto">
            <a:xfrm>
              <a:off x="6558202" y="2173362"/>
              <a:ext cx="56916" cy="56916"/>
            </a:xfrm>
            <a:prstGeom prst="ellipse">
              <a:avLst/>
            </a:prstGeom>
            <a:solidFill>
              <a:srgbClr val="0078D4"/>
            </a:solidFill>
            <a:ln>
              <a:solidFill>
                <a:srgbClr val="00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FA242F5-21BE-4813-AC03-165EF5344EB4}"/>
                </a:ext>
              </a:extLst>
            </p:cNvPr>
            <p:cNvSpPr/>
            <p:nvPr/>
          </p:nvSpPr>
          <p:spPr bwMode="auto">
            <a:xfrm>
              <a:off x="6831252" y="2066999"/>
              <a:ext cx="56916" cy="56916"/>
            </a:xfrm>
            <a:prstGeom prst="ellipse">
              <a:avLst/>
            </a:prstGeom>
            <a:solidFill>
              <a:srgbClr val="0078D4"/>
            </a:solidFill>
            <a:ln>
              <a:solidFill>
                <a:srgbClr val="00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456A86B-200F-486A-AC2C-20C700A47098}"/>
                </a:ext>
              </a:extLst>
            </p:cNvPr>
            <p:cNvSpPr/>
            <p:nvPr/>
          </p:nvSpPr>
          <p:spPr bwMode="auto">
            <a:xfrm>
              <a:off x="6558202" y="2387674"/>
              <a:ext cx="56916" cy="56916"/>
            </a:xfrm>
            <a:prstGeom prst="ellipse">
              <a:avLst/>
            </a:prstGeom>
            <a:solidFill>
              <a:srgbClr val="0078D4"/>
            </a:solidFill>
            <a:ln>
              <a:solidFill>
                <a:srgbClr val="00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6B31A3C-21A7-4536-821B-1AD683A3BE15}"/>
                </a:ext>
              </a:extLst>
            </p:cNvPr>
            <p:cNvSpPr/>
            <p:nvPr/>
          </p:nvSpPr>
          <p:spPr bwMode="auto">
            <a:xfrm>
              <a:off x="6834427" y="2438474"/>
              <a:ext cx="56916" cy="56916"/>
            </a:xfrm>
            <a:prstGeom prst="ellipse">
              <a:avLst/>
            </a:prstGeom>
            <a:solidFill>
              <a:srgbClr val="0078D4"/>
            </a:solidFill>
            <a:ln>
              <a:solidFill>
                <a:srgbClr val="00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CE49C2A-5B75-4DDB-9033-002DB036B263}"/>
                </a:ext>
              </a:extLst>
            </p:cNvPr>
            <p:cNvSpPr/>
            <p:nvPr/>
          </p:nvSpPr>
          <p:spPr bwMode="auto">
            <a:xfrm>
              <a:off x="6558202" y="2574999"/>
              <a:ext cx="56916" cy="56916"/>
            </a:xfrm>
            <a:prstGeom prst="ellipse">
              <a:avLst/>
            </a:prstGeom>
            <a:solidFill>
              <a:srgbClr val="0078D4"/>
            </a:solidFill>
            <a:ln>
              <a:solidFill>
                <a:srgbClr val="00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B099C29-C87A-4107-BA34-DF7D9DAD2DAD}"/>
                </a:ext>
              </a:extLst>
            </p:cNvPr>
            <p:cNvSpPr/>
            <p:nvPr/>
          </p:nvSpPr>
          <p:spPr bwMode="auto">
            <a:xfrm>
              <a:off x="6291502" y="2438474"/>
              <a:ext cx="56916" cy="56916"/>
            </a:xfrm>
            <a:prstGeom prst="ellipse">
              <a:avLst/>
            </a:prstGeom>
            <a:solidFill>
              <a:srgbClr val="0078D4"/>
            </a:solidFill>
            <a:ln>
              <a:solidFill>
                <a:srgbClr val="00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6FB54A6-0CC1-4B0D-8EC8-27997E783366}"/>
                </a:ext>
              </a:extLst>
            </p:cNvPr>
            <p:cNvSpPr/>
            <p:nvPr/>
          </p:nvSpPr>
          <p:spPr bwMode="auto">
            <a:xfrm>
              <a:off x="6558202" y="1925712"/>
              <a:ext cx="56916" cy="56916"/>
            </a:xfrm>
            <a:prstGeom prst="ellipse">
              <a:avLst/>
            </a:prstGeom>
            <a:solidFill>
              <a:srgbClr val="0078D4"/>
            </a:solidFill>
            <a:ln>
              <a:solidFill>
                <a:srgbClr val="00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0A59038-BF2F-46B1-A68D-53D300629431}"/>
              </a:ext>
            </a:extLst>
          </p:cNvPr>
          <p:cNvGrpSpPr/>
          <p:nvPr/>
        </p:nvGrpSpPr>
        <p:grpSpPr>
          <a:xfrm>
            <a:off x="8535827" y="2770744"/>
            <a:ext cx="607130" cy="480021"/>
            <a:chOff x="967154" y="1481462"/>
            <a:chExt cx="5331069" cy="4214950"/>
          </a:xfrm>
          <a:noFill/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358B12D-32C4-4FC9-926F-D996A0DD8EFE}"/>
                </a:ext>
              </a:extLst>
            </p:cNvPr>
            <p:cNvCxnSpPr>
              <a:cxnSpLocks/>
            </p:cNvCxnSpPr>
            <p:nvPr/>
          </p:nvCxnSpPr>
          <p:spPr>
            <a:xfrm>
              <a:off x="967154" y="5696412"/>
              <a:ext cx="5331069" cy="0"/>
            </a:xfrm>
            <a:prstGeom prst="line">
              <a:avLst/>
            </a:prstGeom>
            <a:grpFill/>
            <a:ln w="12700">
              <a:solidFill>
                <a:srgbClr val="0078D4"/>
              </a:solidFill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81F1A42-B734-457E-A143-5E57515D22CB}"/>
                </a:ext>
              </a:extLst>
            </p:cNvPr>
            <p:cNvSpPr/>
            <p:nvPr/>
          </p:nvSpPr>
          <p:spPr bwMode="auto">
            <a:xfrm>
              <a:off x="1286608" y="2696308"/>
              <a:ext cx="2793023" cy="3000104"/>
            </a:xfrm>
            <a:prstGeom prst="rect">
              <a:avLst/>
            </a:prstGeom>
            <a:grpFill/>
            <a:ln w="12700">
              <a:solidFill>
                <a:srgbClr val="0078D4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FD4960C-0362-48F8-9EEF-101A7A1CA727}"/>
                </a:ext>
              </a:extLst>
            </p:cNvPr>
            <p:cNvSpPr/>
            <p:nvPr/>
          </p:nvSpPr>
          <p:spPr bwMode="auto">
            <a:xfrm>
              <a:off x="2225919" y="4700954"/>
              <a:ext cx="914400" cy="995458"/>
            </a:xfrm>
            <a:prstGeom prst="rect">
              <a:avLst/>
            </a:prstGeom>
            <a:grpFill/>
            <a:ln w="12700">
              <a:solidFill>
                <a:srgbClr val="0078D4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Freeform: Shape 404">
              <a:extLst>
                <a:ext uri="{FF2B5EF4-FFF2-40B4-BE49-F238E27FC236}">
                  <a16:creationId xmlns:a16="http://schemas.microsoft.com/office/drawing/2014/main" id="{49A70CDA-DCE8-4CAE-86EA-DECB361F9319}"/>
                </a:ext>
              </a:extLst>
            </p:cNvPr>
            <p:cNvSpPr/>
            <p:nvPr/>
          </p:nvSpPr>
          <p:spPr bwMode="auto">
            <a:xfrm>
              <a:off x="3301093" y="1481462"/>
              <a:ext cx="2666747" cy="4214948"/>
            </a:xfrm>
            <a:custGeom>
              <a:avLst/>
              <a:gdLst>
                <a:gd name="connsiteX0" fmla="*/ 0 w 2662937"/>
                <a:gd name="connsiteY0" fmla="*/ 0 h 4214948"/>
                <a:gd name="connsiteX1" fmla="*/ 2662937 w 2662937"/>
                <a:gd name="connsiteY1" fmla="*/ 0 h 4214948"/>
                <a:gd name="connsiteX2" fmla="*/ 2662937 w 2662937"/>
                <a:gd name="connsiteY2" fmla="*/ 4214948 h 4214948"/>
                <a:gd name="connsiteX3" fmla="*/ 0 w 2662937"/>
                <a:gd name="connsiteY3" fmla="*/ 4214948 h 4214948"/>
                <a:gd name="connsiteX4" fmla="*/ 0 w 2662937"/>
                <a:gd name="connsiteY4" fmla="*/ 3286480 h 4214948"/>
                <a:gd name="connsiteX5" fmla="*/ 864617 w 2662937"/>
                <a:gd name="connsiteY5" fmla="*/ 3286480 h 4214948"/>
                <a:gd name="connsiteX6" fmla="*/ 864617 w 2662937"/>
                <a:gd name="connsiteY6" fmla="*/ 896983 h 4214948"/>
                <a:gd name="connsiteX7" fmla="*/ 0 w 2662937"/>
                <a:gd name="connsiteY7" fmla="*/ 896983 h 4214948"/>
                <a:gd name="connsiteX8" fmla="*/ 0 w 2662937"/>
                <a:gd name="connsiteY8" fmla="*/ 0 h 4214948"/>
                <a:gd name="connsiteX0" fmla="*/ 864617 w 2662937"/>
                <a:gd name="connsiteY0" fmla="*/ 3286480 h 4214948"/>
                <a:gd name="connsiteX1" fmla="*/ 864617 w 2662937"/>
                <a:gd name="connsiteY1" fmla="*/ 896983 h 4214948"/>
                <a:gd name="connsiteX2" fmla="*/ 0 w 2662937"/>
                <a:gd name="connsiteY2" fmla="*/ 896983 h 4214948"/>
                <a:gd name="connsiteX3" fmla="*/ 0 w 2662937"/>
                <a:gd name="connsiteY3" fmla="*/ 0 h 4214948"/>
                <a:gd name="connsiteX4" fmla="*/ 2662937 w 2662937"/>
                <a:gd name="connsiteY4" fmla="*/ 0 h 4214948"/>
                <a:gd name="connsiteX5" fmla="*/ 2662937 w 2662937"/>
                <a:gd name="connsiteY5" fmla="*/ 4214948 h 4214948"/>
                <a:gd name="connsiteX6" fmla="*/ 0 w 2662937"/>
                <a:gd name="connsiteY6" fmla="*/ 4214948 h 4214948"/>
                <a:gd name="connsiteX7" fmla="*/ 0 w 2662937"/>
                <a:gd name="connsiteY7" fmla="*/ 3286480 h 4214948"/>
                <a:gd name="connsiteX8" fmla="*/ 956057 w 2662937"/>
                <a:gd name="connsiteY8" fmla="*/ 3377920 h 4214948"/>
                <a:gd name="connsiteX0" fmla="*/ 864617 w 2662937"/>
                <a:gd name="connsiteY0" fmla="*/ 3286480 h 4214948"/>
                <a:gd name="connsiteX1" fmla="*/ 864617 w 2662937"/>
                <a:gd name="connsiteY1" fmla="*/ 896983 h 4214948"/>
                <a:gd name="connsiteX2" fmla="*/ 0 w 2662937"/>
                <a:gd name="connsiteY2" fmla="*/ 896983 h 4214948"/>
                <a:gd name="connsiteX3" fmla="*/ 0 w 2662937"/>
                <a:gd name="connsiteY3" fmla="*/ 0 h 4214948"/>
                <a:gd name="connsiteX4" fmla="*/ 2662937 w 2662937"/>
                <a:gd name="connsiteY4" fmla="*/ 0 h 4214948"/>
                <a:gd name="connsiteX5" fmla="*/ 2662937 w 2662937"/>
                <a:gd name="connsiteY5" fmla="*/ 4214948 h 4214948"/>
                <a:gd name="connsiteX6" fmla="*/ 0 w 2662937"/>
                <a:gd name="connsiteY6" fmla="*/ 4214948 h 4214948"/>
                <a:gd name="connsiteX7" fmla="*/ 0 w 2662937"/>
                <a:gd name="connsiteY7" fmla="*/ 3286480 h 4214948"/>
                <a:gd name="connsiteX0" fmla="*/ 864617 w 2662937"/>
                <a:gd name="connsiteY0" fmla="*/ 3286480 h 4214948"/>
                <a:gd name="connsiteX1" fmla="*/ 864617 w 2662937"/>
                <a:gd name="connsiteY1" fmla="*/ 896983 h 4214948"/>
                <a:gd name="connsiteX2" fmla="*/ 0 w 2662937"/>
                <a:gd name="connsiteY2" fmla="*/ 896983 h 4214948"/>
                <a:gd name="connsiteX3" fmla="*/ 0 w 2662937"/>
                <a:gd name="connsiteY3" fmla="*/ 0 h 4214948"/>
                <a:gd name="connsiteX4" fmla="*/ 2662937 w 2662937"/>
                <a:gd name="connsiteY4" fmla="*/ 0 h 4214948"/>
                <a:gd name="connsiteX5" fmla="*/ 2662937 w 2662937"/>
                <a:gd name="connsiteY5" fmla="*/ 4214948 h 4214948"/>
                <a:gd name="connsiteX6" fmla="*/ 0 w 2662937"/>
                <a:gd name="connsiteY6" fmla="*/ 4214948 h 4214948"/>
                <a:gd name="connsiteX0" fmla="*/ 864617 w 2662937"/>
                <a:gd name="connsiteY0" fmla="*/ 896983 h 4214948"/>
                <a:gd name="connsiteX1" fmla="*/ 0 w 2662937"/>
                <a:gd name="connsiteY1" fmla="*/ 896983 h 4214948"/>
                <a:gd name="connsiteX2" fmla="*/ 0 w 2662937"/>
                <a:gd name="connsiteY2" fmla="*/ 0 h 4214948"/>
                <a:gd name="connsiteX3" fmla="*/ 2662937 w 2662937"/>
                <a:gd name="connsiteY3" fmla="*/ 0 h 4214948"/>
                <a:gd name="connsiteX4" fmla="*/ 2662937 w 2662937"/>
                <a:gd name="connsiteY4" fmla="*/ 4214948 h 4214948"/>
                <a:gd name="connsiteX5" fmla="*/ 0 w 2662937"/>
                <a:gd name="connsiteY5" fmla="*/ 4214948 h 4214948"/>
                <a:gd name="connsiteX0" fmla="*/ 0 w 2662937"/>
                <a:gd name="connsiteY0" fmla="*/ 896983 h 4214948"/>
                <a:gd name="connsiteX1" fmla="*/ 0 w 2662937"/>
                <a:gd name="connsiteY1" fmla="*/ 0 h 4214948"/>
                <a:gd name="connsiteX2" fmla="*/ 2662937 w 2662937"/>
                <a:gd name="connsiteY2" fmla="*/ 0 h 4214948"/>
                <a:gd name="connsiteX3" fmla="*/ 2662937 w 2662937"/>
                <a:gd name="connsiteY3" fmla="*/ 4214948 h 4214948"/>
                <a:gd name="connsiteX4" fmla="*/ 0 w 2662937"/>
                <a:gd name="connsiteY4" fmla="*/ 4214948 h 421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2937" h="4214948">
                  <a:moveTo>
                    <a:pt x="0" y="896983"/>
                  </a:moveTo>
                  <a:lnTo>
                    <a:pt x="0" y="0"/>
                  </a:lnTo>
                  <a:lnTo>
                    <a:pt x="2662937" y="0"/>
                  </a:lnTo>
                  <a:lnTo>
                    <a:pt x="2662937" y="4214948"/>
                  </a:lnTo>
                  <a:lnTo>
                    <a:pt x="0" y="4214948"/>
                  </a:lnTo>
                </a:path>
              </a:pathLst>
            </a:custGeom>
            <a:grpFill/>
            <a:ln w="12700">
              <a:solidFill>
                <a:srgbClr val="0078D4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Freeform: Shape 405">
              <a:extLst>
                <a:ext uri="{FF2B5EF4-FFF2-40B4-BE49-F238E27FC236}">
                  <a16:creationId xmlns:a16="http://schemas.microsoft.com/office/drawing/2014/main" id="{C01CD270-207A-4D19-9CDA-2BD7C5250563}"/>
                </a:ext>
              </a:extLst>
            </p:cNvPr>
            <p:cNvSpPr/>
            <p:nvPr/>
          </p:nvSpPr>
          <p:spPr bwMode="auto">
            <a:xfrm>
              <a:off x="4427765" y="4700955"/>
              <a:ext cx="647700" cy="995456"/>
            </a:xfrm>
            <a:custGeom>
              <a:avLst/>
              <a:gdLst>
                <a:gd name="connsiteX0" fmla="*/ 48985 w 696685"/>
                <a:gd name="connsiteY0" fmla="*/ 0 h 1831521"/>
                <a:gd name="connsiteX1" fmla="*/ 696685 w 696685"/>
                <a:gd name="connsiteY1" fmla="*/ 0 h 1831521"/>
                <a:gd name="connsiteX2" fmla="*/ 696685 w 696685"/>
                <a:gd name="connsiteY2" fmla="*/ 1831521 h 1831521"/>
                <a:gd name="connsiteX3" fmla="*/ 0 w 696685"/>
                <a:gd name="connsiteY3" fmla="*/ 1831521 h 1831521"/>
                <a:gd name="connsiteX4" fmla="*/ 0 w 696685"/>
                <a:gd name="connsiteY4" fmla="*/ 1302517 h 1831521"/>
                <a:gd name="connsiteX5" fmla="*/ 48985 w 696685"/>
                <a:gd name="connsiteY5" fmla="*/ 1302517 h 1831521"/>
                <a:gd name="connsiteX0" fmla="*/ 48985 w 696685"/>
                <a:gd name="connsiteY0" fmla="*/ 1302517 h 1831521"/>
                <a:gd name="connsiteX1" fmla="*/ 48985 w 696685"/>
                <a:gd name="connsiteY1" fmla="*/ 0 h 1831521"/>
                <a:gd name="connsiteX2" fmla="*/ 696685 w 696685"/>
                <a:gd name="connsiteY2" fmla="*/ 0 h 1831521"/>
                <a:gd name="connsiteX3" fmla="*/ 696685 w 696685"/>
                <a:gd name="connsiteY3" fmla="*/ 1831521 h 1831521"/>
                <a:gd name="connsiteX4" fmla="*/ 0 w 696685"/>
                <a:gd name="connsiteY4" fmla="*/ 1831521 h 1831521"/>
                <a:gd name="connsiteX5" fmla="*/ 0 w 696685"/>
                <a:gd name="connsiteY5" fmla="*/ 1302517 h 1831521"/>
                <a:gd name="connsiteX6" fmla="*/ 140425 w 696685"/>
                <a:gd name="connsiteY6" fmla="*/ 1470756 h 1831521"/>
                <a:gd name="connsiteX0" fmla="*/ 48985 w 696685"/>
                <a:gd name="connsiteY0" fmla="*/ 1302517 h 1831521"/>
                <a:gd name="connsiteX1" fmla="*/ 48985 w 696685"/>
                <a:gd name="connsiteY1" fmla="*/ 0 h 1831521"/>
                <a:gd name="connsiteX2" fmla="*/ 696685 w 696685"/>
                <a:gd name="connsiteY2" fmla="*/ 0 h 1831521"/>
                <a:gd name="connsiteX3" fmla="*/ 696685 w 696685"/>
                <a:gd name="connsiteY3" fmla="*/ 1831521 h 1831521"/>
                <a:gd name="connsiteX4" fmla="*/ 0 w 696685"/>
                <a:gd name="connsiteY4" fmla="*/ 1831521 h 1831521"/>
                <a:gd name="connsiteX5" fmla="*/ 0 w 696685"/>
                <a:gd name="connsiteY5" fmla="*/ 1302517 h 1831521"/>
                <a:gd name="connsiteX0" fmla="*/ 48985 w 696685"/>
                <a:gd name="connsiteY0" fmla="*/ 1302517 h 1831521"/>
                <a:gd name="connsiteX1" fmla="*/ 48985 w 696685"/>
                <a:gd name="connsiteY1" fmla="*/ 0 h 1831521"/>
                <a:gd name="connsiteX2" fmla="*/ 696685 w 696685"/>
                <a:gd name="connsiteY2" fmla="*/ 0 h 1831521"/>
                <a:gd name="connsiteX3" fmla="*/ 696685 w 696685"/>
                <a:gd name="connsiteY3" fmla="*/ 1831521 h 1831521"/>
                <a:gd name="connsiteX4" fmla="*/ 0 w 696685"/>
                <a:gd name="connsiteY4" fmla="*/ 1831521 h 1831521"/>
                <a:gd name="connsiteX0" fmla="*/ 48985 w 696685"/>
                <a:gd name="connsiteY0" fmla="*/ 0 h 1831521"/>
                <a:gd name="connsiteX1" fmla="*/ 696685 w 696685"/>
                <a:gd name="connsiteY1" fmla="*/ 0 h 1831521"/>
                <a:gd name="connsiteX2" fmla="*/ 696685 w 696685"/>
                <a:gd name="connsiteY2" fmla="*/ 1831521 h 1831521"/>
                <a:gd name="connsiteX3" fmla="*/ 0 w 696685"/>
                <a:gd name="connsiteY3" fmla="*/ 1831521 h 1831521"/>
                <a:gd name="connsiteX0" fmla="*/ 0 w 647700"/>
                <a:gd name="connsiteY0" fmla="*/ 0 h 1831521"/>
                <a:gd name="connsiteX1" fmla="*/ 647700 w 647700"/>
                <a:gd name="connsiteY1" fmla="*/ 0 h 1831521"/>
                <a:gd name="connsiteX2" fmla="*/ 647700 w 647700"/>
                <a:gd name="connsiteY2" fmla="*/ 1831521 h 183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7700" h="1831521">
                  <a:moveTo>
                    <a:pt x="0" y="0"/>
                  </a:moveTo>
                  <a:lnTo>
                    <a:pt x="647700" y="0"/>
                  </a:lnTo>
                  <a:lnTo>
                    <a:pt x="647700" y="1831521"/>
                  </a:lnTo>
                </a:path>
              </a:pathLst>
            </a:custGeom>
            <a:grpFill/>
            <a:ln w="12700">
              <a:solidFill>
                <a:srgbClr val="0078D4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2FEC6CC-D152-4332-A8F5-8EA54333134B}"/>
              </a:ext>
            </a:extLst>
          </p:cNvPr>
          <p:cNvCxnSpPr>
            <a:cxnSpLocks/>
          </p:cNvCxnSpPr>
          <p:nvPr/>
        </p:nvCxnSpPr>
        <p:spPr>
          <a:xfrm flipV="1">
            <a:off x="7163695" y="1684058"/>
            <a:ext cx="0" cy="944975"/>
          </a:xfrm>
          <a:prstGeom prst="line">
            <a:avLst/>
          </a:prstGeom>
          <a:ln>
            <a:solidFill>
              <a:srgbClr val="0078D4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151">
            <a:extLst>
              <a:ext uri="{FF2B5EF4-FFF2-40B4-BE49-F238E27FC236}">
                <a16:creationId xmlns:a16="http://schemas.microsoft.com/office/drawing/2014/main" id="{4BCD181E-CBAC-4832-A61E-BE826FAB2D10}"/>
              </a:ext>
            </a:extLst>
          </p:cNvPr>
          <p:cNvSpPr/>
          <p:nvPr/>
        </p:nvSpPr>
        <p:spPr bwMode="auto">
          <a:xfrm flipH="1">
            <a:off x="2592821" y="2939756"/>
            <a:ext cx="102169" cy="228691"/>
          </a:xfrm>
          <a:custGeom>
            <a:avLst/>
            <a:gdLst>
              <a:gd name="connsiteX0" fmla="*/ 250825 w 250825"/>
              <a:gd name="connsiteY0" fmla="*/ 0 h 269875"/>
              <a:gd name="connsiteX1" fmla="*/ 0 w 250825"/>
              <a:gd name="connsiteY1" fmla="*/ 142875 h 269875"/>
              <a:gd name="connsiteX2" fmla="*/ 250825 w 250825"/>
              <a:gd name="connsiteY2" fmla="*/ 269875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25" h="269875">
                <a:moveTo>
                  <a:pt x="250825" y="0"/>
                </a:moveTo>
                <a:lnTo>
                  <a:pt x="0" y="142875"/>
                </a:lnTo>
                <a:lnTo>
                  <a:pt x="250825" y="269875"/>
                </a:ln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6" name="Freeform 153">
            <a:extLst>
              <a:ext uri="{FF2B5EF4-FFF2-40B4-BE49-F238E27FC236}">
                <a16:creationId xmlns:a16="http://schemas.microsoft.com/office/drawing/2014/main" id="{A1FB6744-D2B6-43A0-9107-457E35D26C1B}"/>
              </a:ext>
            </a:extLst>
          </p:cNvPr>
          <p:cNvSpPr/>
          <p:nvPr/>
        </p:nvSpPr>
        <p:spPr bwMode="auto">
          <a:xfrm flipH="1">
            <a:off x="4706981" y="2939756"/>
            <a:ext cx="102169" cy="228691"/>
          </a:xfrm>
          <a:custGeom>
            <a:avLst/>
            <a:gdLst>
              <a:gd name="connsiteX0" fmla="*/ 250825 w 250825"/>
              <a:gd name="connsiteY0" fmla="*/ 0 h 269875"/>
              <a:gd name="connsiteX1" fmla="*/ 0 w 250825"/>
              <a:gd name="connsiteY1" fmla="*/ 142875 h 269875"/>
              <a:gd name="connsiteX2" fmla="*/ 250825 w 250825"/>
              <a:gd name="connsiteY2" fmla="*/ 269875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25" h="269875">
                <a:moveTo>
                  <a:pt x="250825" y="0"/>
                </a:moveTo>
                <a:lnTo>
                  <a:pt x="0" y="142875"/>
                </a:lnTo>
                <a:lnTo>
                  <a:pt x="250825" y="269875"/>
                </a:ln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7" name="Freeform 154">
            <a:extLst>
              <a:ext uri="{FF2B5EF4-FFF2-40B4-BE49-F238E27FC236}">
                <a16:creationId xmlns:a16="http://schemas.microsoft.com/office/drawing/2014/main" id="{FD63A78A-A564-4786-8995-03C2A29E25B9}"/>
              </a:ext>
            </a:extLst>
          </p:cNvPr>
          <p:cNvSpPr/>
          <p:nvPr/>
        </p:nvSpPr>
        <p:spPr bwMode="auto">
          <a:xfrm flipH="1">
            <a:off x="6281356" y="2939756"/>
            <a:ext cx="102169" cy="228691"/>
          </a:xfrm>
          <a:custGeom>
            <a:avLst/>
            <a:gdLst>
              <a:gd name="connsiteX0" fmla="*/ 250825 w 250825"/>
              <a:gd name="connsiteY0" fmla="*/ 0 h 269875"/>
              <a:gd name="connsiteX1" fmla="*/ 0 w 250825"/>
              <a:gd name="connsiteY1" fmla="*/ 142875 h 269875"/>
              <a:gd name="connsiteX2" fmla="*/ 250825 w 250825"/>
              <a:gd name="connsiteY2" fmla="*/ 269875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25" h="269875">
                <a:moveTo>
                  <a:pt x="250825" y="0"/>
                </a:moveTo>
                <a:lnTo>
                  <a:pt x="0" y="142875"/>
                </a:lnTo>
                <a:lnTo>
                  <a:pt x="250825" y="269875"/>
                </a:ln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8" name="Freeform 155">
            <a:extLst>
              <a:ext uri="{FF2B5EF4-FFF2-40B4-BE49-F238E27FC236}">
                <a16:creationId xmlns:a16="http://schemas.microsoft.com/office/drawing/2014/main" id="{3CF10E3E-3653-4B7E-8726-360A17C07DD9}"/>
              </a:ext>
            </a:extLst>
          </p:cNvPr>
          <p:cNvSpPr/>
          <p:nvPr/>
        </p:nvSpPr>
        <p:spPr bwMode="auto">
          <a:xfrm flipH="1">
            <a:off x="7953543" y="2939756"/>
            <a:ext cx="102169" cy="228691"/>
          </a:xfrm>
          <a:custGeom>
            <a:avLst/>
            <a:gdLst>
              <a:gd name="connsiteX0" fmla="*/ 250825 w 250825"/>
              <a:gd name="connsiteY0" fmla="*/ 0 h 269875"/>
              <a:gd name="connsiteX1" fmla="*/ 0 w 250825"/>
              <a:gd name="connsiteY1" fmla="*/ 142875 h 269875"/>
              <a:gd name="connsiteX2" fmla="*/ 250825 w 250825"/>
              <a:gd name="connsiteY2" fmla="*/ 269875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25" h="269875">
                <a:moveTo>
                  <a:pt x="250825" y="0"/>
                </a:moveTo>
                <a:lnTo>
                  <a:pt x="0" y="142875"/>
                </a:lnTo>
                <a:lnTo>
                  <a:pt x="250825" y="269875"/>
                </a:ln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9" name="Freeform 156">
            <a:extLst>
              <a:ext uri="{FF2B5EF4-FFF2-40B4-BE49-F238E27FC236}">
                <a16:creationId xmlns:a16="http://schemas.microsoft.com/office/drawing/2014/main" id="{B4B4C6E7-91A6-471E-B300-A2697CCE7473}"/>
              </a:ext>
            </a:extLst>
          </p:cNvPr>
          <p:cNvSpPr/>
          <p:nvPr/>
        </p:nvSpPr>
        <p:spPr bwMode="auto">
          <a:xfrm flipH="1">
            <a:off x="9572901" y="2939756"/>
            <a:ext cx="102169" cy="228691"/>
          </a:xfrm>
          <a:custGeom>
            <a:avLst/>
            <a:gdLst>
              <a:gd name="connsiteX0" fmla="*/ 250825 w 250825"/>
              <a:gd name="connsiteY0" fmla="*/ 0 h 269875"/>
              <a:gd name="connsiteX1" fmla="*/ 0 w 250825"/>
              <a:gd name="connsiteY1" fmla="*/ 142875 h 269875"/>
              <a:gd name="connsiteX2" fmla="*/ 250825 w 250825"/>
              <a:gd name="connsiteY2" fmla="*/ 269875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25" h="269875">
                <a:moveTo>
                  <a:pt x="250825" y="0"/>
                </a:moveTo>
                <a:lnTo>
                  <a:pt x="0" y="142875"/>
                </a:lnTo>
                <a:lnTo>
                  <a:pt x="250825" y="269875"/>
                </a:ln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2A7D0C6-8D2E-48E2-8286-4D975E3026D9}"/>
              </a:ext>
            </a:extLst>
          </p:cNvPr>
          <p:cNvGrpSpPr/>
          <p:nvPr/>
        </p:nvGrpSpPr>
        <p:grpSpPr>
          <a:xfrm>
            <a:off x="1232518" y="4990053"/>
            <a:ext cx="10232241" cy="430587"/>
            <a:chOff x="507002" y="5445050"/>
            <a:chExt cx="11255465" cy="473646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4B7556CB-7609-466C-B6DA-2355DB331998}"/>
                </a:ext>
              </a:extLst>
            </p:cNvPr>
            <p:cNvGrpSpPr/>
            <p:nvPr/>
          </p:nvGrpSpPr>
          <p:grpSpPr>
            <a:xfrm>
              <a:off x="507002" y="5502766"/>
              <a:ext cx="11255465" cy="411010"/>
              <a:chOff x="507002" y="5502766"/>
              <a:chExt cx="11255465" cy="411010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1A95E9B6-2D02-4514-95E7-15E7113BA6F5}"/>
                  </a:ext>
                </a:extLst>
              </p:cNvPr>
              <p:cNvGrpSpPr/>
              <p:nvPr/>
            </p:nvGrpSpPr>
            <p:grpSpPr>
              <a:xfrm rot="16200000">
                <a:off x="6008953" y="815"/>
                <a:ext cx="251563" cy="11255465"/>
                <a:chOff x="8561202" y="2230899"/>
                <a:chExt cx="593601" cy="3635160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3AB1ABE5-75C9-4566-AE59-30A1909547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0002" y="2235873"/>
                  <a:ext cx="0" cy="3630186"/>
                </a:xfrm>
                <a:prstGeom prst="line">
                  <a:avLst/>
                </a:prstGeom>
                <a:ln w="12700">
                  <a:solidFill>
                    <a:srgbClr val="0078D4"/>
                  </a:solidFill>
                  <a:prstDash val="sysDash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81FA7807-1C53-4F26-BEAC-1AD84E5F21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8858002" y="1934099"/>
                  <a:ext cx="1" cy="593601"/>
                </a:xfrm>
                <a:prstGeom prst="straightConnector1">
                  <a:avLst/>
                </a:prstGeom>
                <a:ln w="12700">
                  <a:solidFill>
                    <a:srgbClr val="0078D4"/>
                  </a:solidFill>
                  <a:prstDash val="sysDash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744363E4-34B0-426E-A618-683DDB1316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8858002" y="5568797"/>
                  <a:ext cx="1" cy="593601"/>
                </a:xfrm>
                <a:prstGeom prst="straightConnector1">
                  <a:avLst/>
                </a:prstGeom>
                <a:ln w="12700">
                  <a:solidFill>
                    <a:srgbClr val="0078D4"/>
                  </a:solidFill>
                  <a:prstDash val="sysDash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F66EA456-B2EC-4BE2-8CB3-D982ADF8D970}"/>
                  </a:ext>
                </a:extLst>
              </p:cNvPr>
              <p:cNvSpPr/>
              <p:nvPr/>
            </p:nvSpPr>
            <p:spPr bwMode="auto">
              <a:xfrm>
                <a:off x="4960447" y="5596794"/>
                <a:ext cx="2330796" cy="3169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82" name="Rectangle 41">
              <a:extLst>
                <a:ext uri="{FF2B5EF4-FFF2-40B4-BE49-F238E27FC236}">
                  <a16:creationId xmlns:a16="http://schemas.microsoft.com/office/drawing/2014/main" id="{0515C73B-61FF-4F95-9CC7-FC270BCEA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1678" y="5596794"/>
              <a:ext cx="1400126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2194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Orchestrate</a:t>
              </a:r>
            </a:p>
          </p:txBody>
        </p:sp>
        <p:sp>
          <p:nvSpPr>
            <p:cNvPr id="83" name="org_2">
              <a:extLst>
                <a:ext uri="{FF2B5EF4-FFF2-40B4-BE49-F238E27FC236}">
                  <a16:creationId xmlns:a16="http://schemas.microsoft.com/office/drawing/2014/main" id="{DC8AE52D-A0FD-412A-8A99-33A035D2CDE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112677" y="5445050"/>
              <a:ext cx="507477" cy="473646"/>
            </a:xfrm>
            <a:custGeom>
              <a:avLst/>
              <a:gdLst>
                <a:gd name="T0" fmla="*/ 165 w 255"/>
                <a:gd name="T1" fmla="*/ 35 h 238"/>
                <a:gd name="T2" fmla="*/ 165 w 255"/>
                <a:gd name="T3" fmla="*/ 75 h 238"/>
                <a:gd name="T4" fmla="*/ 89 w 255"/>
                <a:gd name="T5" fmla="*/ 75 h 238"/>
                <a:gd name="T6" fmla="*/ 89 w 255"/>
                <a:gd name="T7" fmla="*/ 0 h 238"/>
                <a:gd name="T8" fmla="*/ 165 w 255"/>
                <a:gd name="T9" fmla="*/ 0 h 238"/>
                <a:gd name="T10" fmla="*/ 165 w 255"/>
                <a:gd name="T11" fmla="*/ 35 h 238"/>
                <a:gd name="T12" fmla="*/ 75 w 255"/>
                <a:gd name="T13" fmla="*/ 197 h 238"/>
                <a:gd name="T14" fmla="*/ 75 w 255"/>
                <a:gd name="T15" fmla="*/ 164 h 238"/>
                <a:gd name="T16" fmla="*/ 0 w 255"/>
                <a:gd name="T17" fmla="*/ 164 h 238"/>
                <a:gd name="T18" fmla="*/ 0 w 255"/>
                <a:gd name="T19" fmla="*/ 238 h 238"/>
                <a:gd name="T20" fmla="*/ 75 w 255"/>
                <a:gd name="T21" fmla="*/ 238 h 238"/>
                <a:gd name="T22" fmla="*/ 75 w 255"/>
                <a:gd name="T23" fmla="*/ 197 h 238"/>
                <a:gd name="T24" fmla="*/ 255 w 255"/>
                <a:gd name="T25" fmla="*/ 200 h 238"/>
                <a:gd name="T26" fmla="*/ 255 w 255"/>
                <a:gd name="T27" fmla="*/ 164 h 238"/>
                <a:gd name="T28" fmla="*/ 179 w 255"/>
                <a:gd name="T29" fmla="*/ 164 h 238"/>
                <a:gd name="T30" fmla="*/ 179 w 255"/>
                <a:gd name="T31" fmla="*/ 238 h 238"/>
                <a:gd name="T32" fmla="*/ 255 w 255"/>
                <a:gd name="T33" fmla="*/ 238 h 238"/>
                <a:gd name="T34" fmla="*/ 255 w 255"/>
                <a:gd name="T35" fmla="*/ 200 h 238"/>
                <a:gd name="T36" fmla="*/ 197 w 255"/>
                <a:gd name="T37" fmla="*/ 164 h 238"/>
                <a:gd name="T38" fmla="*/ 148 w 255"/>
                <a:gd name="T39" fmla="*/ 75 h 238"/>
                <a:gd name="T40" fmla="*/ 75 w 255"/>
                <a:gd name="T41" fmla="*/ 200 h 238"/>
                <a:gd name="T42" fmla="*/ 179 w 255"/>
                <a:gd name="T43" fmla="*/ 200 h 238"/>
                <a:gd name="T44" fmla="*/ 106 w 255"/>
                <a:gd name="T45" fmla="*/ 75 h 238"/>
                <a:gd name="T46" fmla="*/ 58 w 255"/>
                <a:gd name="T47" fmla="*/ 16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5" h="238">
                  <a:moveTo>
                    <a:pt x="165" y="35"/>
                  </a:moveTo>
                  <a:lnTo>
                    <a:pt x="165" y="75"/>
                  </a:lnTo>
                  <a:lnTo>
                    <a:pt x="89" y="75"/>
                  </a:lnTo>
                  <a:lnTo>
                    <a:pt x="89" y="0"/>
                  </a:lnTo>
                  <a:lnTo>
                    <a:pt x="165" y="0"/>
                  </a:lnTo>
                  <a:lnTo>
                    <a:pt x="165" y="35"/>
                  </a:lnTo>
                  <a:moveTo>
                    <a:pt x="75" y="197"/>
                  </a:moveTo>
                  <a:lnTo>
                    <a:pt x="75" y="164"/>
                  </a:lnTo>
                  <a:lnTo>
                    <a:pt x="0" y="164"/>
                  </a:lnTo>
                  <a:lnTo>
                    <a:pt x="0" y="238"/>
                  </a:lnTo>
                  <a:lnTo>
                    <a:pt x="75" y="238"/>
                  </a:lnTo>
                  <a:lnTo>
                    <a:pt x="75" y="197"/>
                  </a:lnTo>
                  <a:moveTo>
                    <a:pt x="255" y="200"/>
                  </a:moveTo>
                  <a:lnTo>
                    <a:pt x="255" y="164"/>
                  </a:lnTo>
                  <a:lnTo>
                    <a:pt x="179" y="164"/>
                  </a:lnTo>
                  <a:lnTo>
                    <a:pt x="179" y="238"/>
                  </a:lnTo>
                  <a:lnTo>
                    <a:pt x="255" y="238"/>
                  </a:lnTo>
                  <a:lnTo>
                    <a:pt x="255" y="200"/>
                  </a:lnTo>
                  <a:moveTo>
                    <a:pt x="197" y="164"/>
                  </a:moveTo>
                  <a:lnTo>
                    <a:pt x="148" y="75"/>
                  </a:lnTo>
                  <a:moveTo>
                    <a:pt x="75" y="200"/>
                  </a:moveTo>
                  <a:lnTo>
                    <a:pt x="179" y="200"/>
                  </a:lnTo>
                  <a:moveTo>
                    <a:pt x="106" y="75"/>
                  </a:moveTo>
                  <a:lnTo>
                    <a:pt x="58" y="164"/>
                  </a:lnTo>
                </a:path>
              </a:pathLst>
            </a:custGeom>
            <a:noFill/>
            <a:ln w="12700" cap="flat">
              <a:solidFill>
                <a:srgbClr val="0078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75E4C23-909B-4EA4-953C-CADAA509BF59}"/>
              </a:ext>
            </a:extLst>
          </p:cNvPr>
          <p:cNvGrpSpPr/>
          <p:nvPr/>
        </p:nvGrpSpPr>
        <p:grpSpPr>
          <a:xfrm>
            <a:off x="3457448" y="2784385"/>
            <a:ext cx="577848" cy="535442"/>
            <a:chOff x="7158422" y="1607015"/>
            <a:chExt cx="2726357" cy="2778897"/>
          </a:xfrm>
          <a:solidFill>
            <a:schemeClr val="bg1"/>
          </a:solidFill>
        </p:grpSpPr>
        <p:sp>
          <p:nvSpPr>
            <p:cNvPr id="90" name="Freeform 242">
              <a:extLst>
                <a:ext uri="{FF2B5EF4-FFF2-40B4-BE49-F238E27FC236}">
                  <a16:creationId xmlns:a16="http://schemas.microsoft.com/office/drawing/2014/main" id="{B1B5F58B-0D2F-49D2-B3D2-AAA89BE0BF1B}"/>
                </a:ext>
              </a:extLst>
            </p:cNvPr>
            <p:cNvSpPr/>
            <p:nvPr/>
          </p:nvSpPr>
          <p:spPr bwMode="auto">
            <a:xfrm>
              <a:off x="7158422" y="2971800"/>
              <a:ext cx="2726357" cy="1414112"/>
            </a:xfrm>
            <a:custGeom>
              <a:avLst/>
              <a:gdLst>
                <a:gd name="connsiteX0" fmla="*/ 1363179 w 2726357"/>
                <a:gd name="connsiteY0" fmla="*/ 0 h 1414112"/>
                <a:gd name="connsiteX1" fmla="*/ 1859701 w 2726357"/>
                <a:gd name="connsiteY1" fmla="*/ 257537 h 1414112"/>
                <a:gd name="connsiteX2" fmla="*/ 2722177 w 2726357"/>
                <a:gd name="connsiteY2" fmla="*/ 257537 h 1414112"/>
                <a:gd name="connsiteX3" fmla="*/ 2722177 w 2726357"/>
                <a:gd name="connsiteY3" fmla="*/ 704888 h 1414112"/>
                <a:gd name="connsiteX4" fmla="*/ 2726357 w 2726357"/>
                <a:gd name="connsiteY4" fmla="*/ 707056 h 1414112"/>
                <a:gd name="connsiteX5" fmla="*/ 1363179 w 2726357"/>
                <a:gd name="connsiteY5" fmla="*/ 1414112 h 1414112"/>
                <a:gd name="connsiteX6" fmla="*/ 3650 w 2726357"/>
                <a:gd name="connsiteY6" fmla="*/ 708949 h 1414112"/>
                <a:gd name="connsiteX7" fmla="*/ 1202 w 2726357"/>
                <a:gd name="connsiteY7" fmla="*/ 708949 h 1414112"/>
                <a:gd name="connsiteX8" fmla="*/ 1202 w 2726357"/>
                <a:gd name="connsiteY8" fmla="*/ 707680 h 1414112"/>
                <a:gd name="connsiteX9" fmla="*/ 0 w 2726357"/>
                <a:gd name="connsiteY9" fmla="*/ 707056 h 1414112"/>
                <a:gd name="connsiteX10" fmla="*/ 1202 w 2726357"/>
                <a:gd name="connsiteY10" fmla="*/ 706433 h 1414112"/>
                <a:gd name="connsiteX11" fmla="*/ 1202 w 2726357"/>
                <a:gd name="connsiteY11" fmla="*/ 257537 h 1414112"/>
                <a:gd name="connsiteX12" fmla="*/ 866657 w 2726357"/>
                <a:gd name="connsiteY12" fmla="*/ 257537 h 141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26357" h="1414112">
                  <a:moveTo>
                    <a:pt x="1363179" y="0"/>
                  </a:moveTo>
                  <a:lnTo>
                    <a:pt x="1859701" y="257537"/>
                  </a:lnTo>
                  <a:lnTo>
                    <a:pt x="2722177" y="257537"/>
                  </a:lnTo>
                  <a:lnTo>
                    <a:pt x="2722177" y="704888"/>
                  </a:lnTo>
                  <a:lnTo>
                    <a:pt x="2726357" y="707056"/>
                  </a:lnTo>
                  <a:lnTo>
                    <a:pt x="1363179" y="1414112"/>
                  </a:lnTo>
                  <a:lnTo>
                    <a:pt x="3650" y="708949"/>
                  </a:lnTo>
                  <a:lnTo>
                    <a:pt x="1202" y="708949"/>
                  </a:lnTo>
                  <a:lnTo>
                    <a:pt x="1202" y="707680"/>
                  </a:lnTo>
                  <a:lnTo>
                    <a:pt x="0" y="707056"/>
                  </a:lnTo>
                  <a:lnTo>
                    <a:pt x="1202" y="706433"/>
                  </a:lnTo>
                  <a:lnTo>
                    <a:pt x="1202" y="257537"/>
                  </a:lnTo>
                  <a:lnTo>
                    <a:pt x="866657" y="257537"/>
                  </a:lnTo>
                  <a:close/>
                </a:path>
              </a:pathLst>
            </a:custGeom>
            <a:grpFill/>
            <a:ln w="12700" cap="rnd">
              <a:solidFill>
                <a:srgbClr val="0078D4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1" name="Diamond 90">
              <a:extLst>
                <a:ext uri="{FF2B5EF4-FFF2-40B4-BE49-F238E27FC236}">
                  <a16:creationId xmlns:a16="http://schemas.microsoft.com/office/drawing/2014/main" id="{7BAC3303-22E5-4439-B899-FA7D9A6EEE6B}"/>
                </a:ext>
              </a:extLst>
            </p:cNvPr>
            <p:cNvSpPr/>
            <p:nvPr/>
          </p:nvSpPr>
          <p:spPr bwMode="auto">
            <a:xfrm>
              <a:off x="7158422" y="2521415"/>
              <a:ext cx="2726357" cy="1414112"/>
            </a:xfrm>
            <a:prstGeom prst="diamond">
              <a:avLst/>
            </a:prstGeom>
            <a:grpFill/>
            <a:ln w="12700">
              <a:solidFill>
                <a:srgbClr val="0078D4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Freeform 243">
              <a:extLst>
                <a:ext uri="{FF2B5EF4-FFF2-40B4-BE49-F238E27FC236}">
                  <a16:creationId xmlns:a16="http://schemas.microsoft.com/office/drawing/2014/main" id="{49C2E513-7E47-43F7-AA86-D98AB9B7F088}"/>
                </a:ext>
              </a:extLst>
            </p:cNvPr>
            <p:cNvSpPr/>
            <p:nvPr/>
          </p:nvSpPr>
          <p:spPr bwMode="auto">
            <a:xfrm>
              <a:off x="7158422" y="2057400"/>
              <a:ext cx="2726357" cy="1414112"/>
            </a:xfrm>
            <a:custGeom>
              <a:avLst/>
              <a:gdLst>
                <a:gd name="connsiteX0" fmla="*/ 1363179 w 2726357"/>
                <a:gd name="connsiteY0" fmla="*/ 0 h 1414112"/>
                <a:gd name="connsiteX1" fmla="*/ 1859701 w 2726357"/>
                <a:gd name="connsiteY1" fmla="*/ 257537 h 1414112"/>
                <a:gd name="connsiteX2" fmla="*/ 2722177 w 2726357"/>
                <a:gd name="connsiteY2" fmla="*/ 257537 h 1414112"/>
                <a:gd name="connsiteX3" fmla="*/ 2722177 w 2726357"/>
                <a:gd name="connsiteY3" fmla="*/ 704888 h 1414112"/>
                <a:gd name="connsiteX4" fmla="*/ 2726357 w 2726357"/>
                <a:gd name="connsiteY4" fmla="*/ 707056 h 1414112"/>
                <a:gd name="connsiteX5" fmla="*/ 1363179 w 2726357"/>
                <a:gd name="connsiteY5" fmla="*/ 1414112 h 1414112"/>
                <a:gd name="connsiteX6" fmla="*/ 3650 w 2726357"/>
                <a:gd name="connsiteY6" fmla="*/ 708949 h 1414112"/>
                <a:gd name="connsiteX7" fmla="*/ 1202 w 2726357"/>
                <a:gd name="connsiteY7" fmla="*/ 708949 h 1414112"/>
                <a:gd name="connsiteX8" fmla="*/ 1202 w 2726357"/>
                <a:gd name="connsiteY8" fmla="*/ 707680 h 1414112"/>
                <a:gd name="connsiteX9" fmla="*/ 0 w 2726357"/>
                <a:gd name="connsiteY9" fmla="*/ 707056 h 1414112"/>
                <a:gd name="connsiteX10" fmla="*/ 1202 w 2726357"/>
                <a:gd name="connsiteY10" fmla="*/ 706433 h 1414112"/>
                <a:gd name="connsiteX11" fmla="*/ 1202 w 2726357"/>
                <a:gd name="connsiteY11" fmla="*/ 257537 h 1414112"/>
                <a:gd name="connsiteX12" fmla="*/ 866657 w 2726357"/>
                <a:gd name="connsiteY12" fmla="*/ 257537 h 141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26357" h="1414112">
                  <a:moveTo>
                    <a:pt x="1363179" y="0"/>
                  </a:moveTo>
                  <a:lnTo>
                    <a:pt x="1859701" y="257537"/>
                  </a:lnTo>
                  <a:lnTo>
                    <a:pt x="2722177" y="257537"/>
                  </a:lnTo>
                  <a:lnTo>
                    <a:pt x="2722177" y="704888"/>
                  </a:lnTo>
                  <a:lnTo>
                    <a:pt x="2726357" y="707056"/>
                  </a:lnTo>
                  <a:lnTo>
                    <a:pt x="1363179" y="1414112"/>
                  </a:lnTo>
                  <a:lnTo>
                    <a:pt x="3650" y="708949"/>
                  </a:lnTo>
                  <a:lnTo>
                    <a:pt x="1202" y="708949"/>
                  </a:lnTo>
                  <a:lnTo>
                    <a:pt x="1202" y="707680"/>
                  </a:lnTo>
                  <a:lnTo>
                    <a:pt x="0" y="707056"/>
                  </a:lnTo>
                  <a:lnTo>
                    <a:pt x="1202" y="706433"/>
                  </a:lnTo>
                  <a:lnTo>
                    <a:pt x="1202" y="257537"/>
                  </a:lnTo>
                  <a:lnTo>
                    <a:pt x="866657" y="257537"/>
                  </a:lnTo>
                  <a:close/>
                </a:path>
              </a:pathLst>
            </a:custGeom>
            <a:grpFill/>
            <a:ln w="12700" cap="rnd">
              <a:solidFill>
                <a:srgbClr val="0078D4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3" name="Diamond 92">
              <a:extLst>
                <a:ext uri="{FF2B5EF4-FFF2-40B4-BE49-F238E27FC236}">
                  <a16:creationId xmlns:a16="http://schemas.microsoft.com/office/drawing/2014/main" id="{A980679E-3090-4B52-80DE-0A7D5FE95D63}"/>
                </a:ext>
              </a:extLst>
            </p:cNvPr>
            <p:cNvSpPr/>
            <p:nvPr/>
          </p:nvSpPr>
          <p:spPr bwMode="auto">
            <a:xfrm>
              <a:off x="7158422" y="1607015"/>
              <a:ext cx="2726357" cy="1414112"/>
            </a:xfrm>
            <a:prstGeom prst="diamond">
              <a:avLst/>
            </a:prstGeom>
            <a:grpFill/>
            <a:ln w="12700">
              <a:solidFill>
                <a:srgbClr val="0078D4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77F2765-DB5A-421E-AAB9-EC7830EB3A45}"/>
              </a:ext>
            </a:extLst>
          </p:cNvPr>
          <p:cNvGrpSpPr/>
          <p:nvPr/>
        </p:nvGrpSpPr>
        <p:grpSpPr>
          <a:xfrm>
            <a:off x="1597366" y="2849558"/>
            <a:ext cx="434145" cy="1160870"/>
            <a:chOff x="1593571" y="2796758"/>
            <a:chExt cx="434145" cy="1160870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7102478-F673-4D57-8F0D-2A65474E49EA}"/>
                </a:ext>
              </a:extLst>
            </p:cNvPr>
            <p:cNvGrpSpPr/>
            <p:nvPr/>
          </p:nvGrpSpPr>
          <p:grpSpPr>
            <a:xfrm>
              <a:off x="1593571" y="3515114"/>
              <a:ext cx="434145" cy="442514"/>
              <a:chOff x="7158422" y="1607015"/>
              <a:chExt cx="2726357" cy="2778897"/>
            </a:xfrm>
            <a:solidFill>
              <a:schemeClr val="bg1"/>
            </a:solidFill>
          </p:grpSpPr>
          <p:sp>
            <p:nvSpPr>
              <p:cNvPr id="97" name="Freeform 242">
                <a:extLst>
                  <a:ext uri="{FF2B5EF4-FFF2-40B4-BE49-F238E27FC236}">
                    <a16:creationId xmlns:a16="http://schemas.microsoft.com/office/drawing/2014/main" id="{8F5D6045-90CB-410E-90F9-6CC7AD17D7AE}"/>
                  </a:ext>
                </a:extLst>
              </p:cNvPr>
              <p:cNvSpPr/>
              <p:nvPr/>
            </p:nvSpPr>
            <p:spPr bwMode="auto">
              <a:xfrm>
                <a:off x="7158422" y="2971800"/>
                <a:ext cx="2726357" cy="1414112"/>
              </a:xfrm>
              <a:custGeom>
                <a:avLst/>
                <a:gdLst>
                  <a:gd name="connsiteX0" fmla="*/ 1363179 w 2726357"/>
                  <a:gd name="connsiteY0" fmla="*/ 0 h 1414112"/>
                  <a:gd name="connsiteX1" fmla="*/ 1859701 w 2726357"/>
                  <a:gd name="connsiteY1" fmla="*/ 257537 h 1414112"/>
                  <a:gd name="connsiteX2" fmla="*/ 2722177 w 2726357"/>
                  <a:gd name="connsiteY2" fmla="*/ 257537 h 1414112"/>
                  <a:gd name="connsiteX3" fmla="*/ 2722177 w 2726357"/>
                  <a:gd name="connsiteY3" fmla="*/ 704888 h 1414112"/>
                  <a:gd name="connsiteX4" fmla="*/ 2726357 w 2726357"/>
                  <a:gd name="connsiteY4" fmla="*/ 707056 h 1414112"/>
                  <a:gd name="connsiteX5" fmla="*/ 1363179 w 2726357"/>
                  <a:gd name="connsiteY5" fmla="*/ 1414112 h 1414112"/>
                  <a:gd name="connsiteX6" fmla="*/ 3650 w 2726357"/>
                  <a:gd name="connsiteY6" fmla="*/ 708949 h 1414112"/>
                  <a:gd name="connsiteX7" fmla="*/ 1202 w 2726357"/>
                  <a:gd name="connsiteY7" fmla="*/ 708949 h 1414112"/>
                  <a:gd name="connsiteX8" fmla="*/ 1202 w 2726357"/>
                  <a:gd name="connsiteY8" fmla="*/ 707680 h 1414112"/>
                  <a:gd name="connsiteX9" fmla="*/ 0 w 2726357"/>
                  <a:gd name="connsiteY9" fmla="*/ 707056 h 1414112"/>
                  <a:gd name="connsiteX10" fmla="*/ 1202 w 2726357"/>
                  <a:gd name="connsiteY10" fmla="*/ 706433 h 1414112"/>
                  <a:gd name="connsiteX11" fmla="*/ 1202 w 2726357"/>
                  <a:gd name="connsiteY11" fmla="*/ 257537 h 1414112"/>
                  <a:gd name="connsiteX12" fmla="*/ 866657 w 2726357"/>
                  <a:gd name="connsiteY12" fmla="*/ 257537 h 1414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6357" h="1414112">
                    <a:moveTo>
                      <a:pt x="1363179" y="0"/>
                    </a:moveTo>
                    <a:lnTo>
                      <a:pt x="1859701" y="257537"/>
                    </a:lnTo>
                    <a:lnTo>
                      <a:pt x="2722177" y="257537"/>
                    </a:lnTo>
                    <a:lnTo>
                      <a:pt x="2722177" y="704888"/>
                    </a:lnTo>
                    <a:lnTo>
                      <a:pt x="2726357" y="707056"/>
                    </a:lnTo>
                    <a:lnTo>
                      <a:pt x="1363179" y="1414112"/>
                    </a:lnTo>
                    <a:lnTo>
                      <a:pt x="3650" y="708949"/>
                    </a:lnTo>
                    <a:lnTo>
                      <a:pt x="1202" y="708949"/>
                    </a:lnTo>
                    <a:lnTo>
                      <a:pt x="1202" y="707680"/>
                    </a:lnTo>
                    <a:lnTo>
                      <a:pt x="0" y="707056"/>
                    </a:lnTo>
                    <a:lnTo>
                      <a:pt x="1202" y="706433"/>
                    </a:lnTo>
                    <a:lnTo>
                      <a:pt x="1202" y="257537"/>
                    </a:lnTo>
                    <a:lnTo>
                      <a:pt x="866657" y="257537"/>
                    </a:lnTo>
                    <a:close/>
                  </a:path>
                </a:pathLst>
              </a:custGeom>
              <a:grpFill/>
              <a:ln w="12700" cap="rnd">
                <a:solidFill>
                  <a:srgbClr val="0078D4"/>
                </a:solidFill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2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8" name="Diamond 97">
                <a:extLst>
                  <a:ext uri="{FF2B5EF4-FFF2-40B4-BE49-F238E27FC236}">
                    <a16:creationId xmlns:a16="http://schemas.microsoft.com/office/drawing/2014/main" id="{26ADB570-5E0B-4A0C-817A-B86B38BBA067}"/>
                  </a:ext>
                </a:extLst>
              </p:cNvPr>
              <p:cNvSpPr/>
              <p:nvPr/>
            </p:nvSpPr>
            <p:spPr bwMode="auto">
              <a:xfrm>
                <a:off x="7158422" y="2521415"/>
                <a:ext cx="2726357" cy="1414112"/>
              </a:xfrm>
              <a:prstGeom prst="diamond">
                <a:avLst/>
              </a:prstGeom>
              <a:grpFill/>
              <a:ln w="12700">
                <a:solidFill>
                  <a:srgbClr val="0078D4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Freeform 243">
                <a:extLst>
                  <a:ext uri="{FF2B5EF4-FFF2-40B4-BE49-F238E27FC236}">
                    <a16:creationId xmlns:a16="http://schemas.microsoft.com/office/drawing/2014/main" id="{6EBF77A0-32F1-49A9-A8D3-ACE369E2FA48}"/>
                  </a:ext>
                </a:extLst>
              </p:cNvPr>
              <p:cNvSpPr/>
              <p:nvPr/>
            </p:nvSpPr>
            <p:spPr bwMode="auto">
              <a:xfrm>
                <a:off x="7158422" y="2057400"/>
                <a:ext cx="2726357" cy="1414112"/>
              </a:xfrm>
              <a:custGeom>
                <a:avLst/>
                <a:gdLst>
                  <a:gd name="connsiteX0" fmla="*/ 1363179 w 2726357"/>
                  <a:gd name="connsiteY0" fmla="*/ 0 h 1414112"/>
                  <a:gd name="connsiteX1" fmla="*/ 1859701 w 2726357"/>
                  <a:gd name="connsiteY1" fmla="*/ 257537 h 1414112"/>
                  <a:gd name="connsiteX2" fmla="*/ 2722177 w 2726357"/>
                  <a:gd name="connsiteY2" fmla="*/ 257537 h 1414112"/>
                  <a:gd name="connsiteX3" fmla="*/ 2722177 w 2726357"/>
                  <a:gd name="connsiteY3" fmla="*/ 704888 h 1414112"/>
                  <a:gd name="connsiteX4" fmla="*/ 2726357 w 2726357"/>
                  <a:gd name="connsiteY4" fmla="*/ 707056 h 1414112"/>
                  <a:gd name="connsiteX5" fmla="*/ 1363179 w 2726357"/>
                  <a:gd name="connsiteY5" fmla="*/ 1414112 h 1414112"/>
                  <a:gd name="connsiteX6" fmla="*/ 3650 w 2726357"/>
                  <a:gd name="connsiteY6" fmla="*/ 708949 h 1414112"/>
                  <a:gd name="connsiteX7" fmla="*/ 1202 w 2726357"/>
                  <a:gd name="connsiteY7" fmla="*/ 708949 h 1414112"/>
                  <a:gd name="connsiteX8" fmla="*/ 1202 w 2726357"/>
                  <a:gd name="connsiteY8" fmla="*/ 707680 h 1414112"/>
                  <a:gd name="connsiteX9" fmla="*/ 0 w 2726357"/>
                  <a:gd name="connsiteY9" fmla="*/ 707056 h 1414112"/>
                  <a:gd name="connsiteX10" fmla="*/ 1202 w 2726357"/>
                  <a:gd name="connsiteY10" fmla="*/ 706433 h 1414112"/>
                  <a:gd name="connsiteX11" fmla="*/ 1202 w 2726357"/>
                  <a:gd name="connsiteY11" fmla="*/ 257537 h 1414112"/>
                  <a:gd name="connsiteX12" fmla="*/ 866657 w 2726357"/>
                  <a:gd name="connsiteY12" fmla="*/ 257537 h 1414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6357" h="1414112">
                    <a:moveTo>
                      <a:pt x="1363179" y="0"/>
                    </a:moveTo>
                    <a:lnTo>
                      <a:pt x="1859701" y="257537"/>
                    </a:lnTo>
                    <a:lnTo>
                      <a:pt x="2722177" y="257537"/>
                    </a:lnTo>
                    <a:lnTo>
                      <a:pt x="2722177" y="704888"/>
                    </a:lnTo>
                    <a:lnTo>
                      <a:pt x="2726357" y="707056"/>
                    </a:lnTo>
                    <a:lnTo>
                      <a:pt x="1363179" y="1414112"/>
                    </a:lnTo>
                    <a:lnTo>
                      <a:pt x="3650" y="708949"/>
                    </a:lnTo>
                    <a:lnTo>
                      <a:pt x="1202" y="708949"/>
                    </a:lnTo>
                    <a:lnTo>
                      <a:pt x="1202" y="707680"/>
                    </a:lnTo>
                    <a:lnTo>
                      <a:pt x="0" y="707056"/>
                    </a:lnTo>
                    <a:lnTo>
                      <a:pt x="1202" y="706433"/>
                    </a:lnTo>
                    <a:lnTo>
                      <a:pt x="1202" y="257537"/>
                    </a:lnTo>
                    <a:lnTo>
                      <a:pt x="866657" y="257537"/>
                    </a:lnTo>
                    <a:close/>
                  </a:path>
                </a:pathLst>
              </a:custGeom>
              <a:grpFill/>
              <a:ln w="12700" cap="rnd">
                <a:solidFill>
                  <a:srgbClr val="0078D4"/>
                </a:solidFill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2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0" name="Diamond 99">
                <a:extLst>
                  <a:ext uri="{FF2B5EF4-FFF2-40B4-BE49-F238E27FC236}">
                    <a16:creationId xmlns:a16="http://schemas.microsoft.com/office/drawing/2014/main" id="{7A736AE8-2C70-4E05-BAD6-74674B9E776B}"/>
                  </a:ext>
                </a:extLst>
              </p:cNvPr>
              <p:cNvSpPr/>
              <p:nvPr/>
            </p:nvSpPr>
            <p:spPr bwMode="auto">
              <a:xfrm>
                <a:off x="7158422" y="1607015"/>
                <a:ext cx="2726357" cy="1414112"/>
              </a:xfrm>
              <a:prstGeom prst="diamond">
                <a:avLst/>
              </a:prstGeom>
              <a:grpFill/>
              <a:ln w="12700">
                <a:solidFill>
                  <a:srgbClr val="0078D4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96" name="Freeform: Shape 830">
              <a:extLst>
                <a:ext uri="{FF2B5EF4-FFF2-40B4-BE49-F238E27FC236}">
                  <a16:creationId xmlns:a16="http://schemas.microsoft.com/office/drawing/2014/main" id="{0FD3648D-C9B6-4A1A-B982-142D0254D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6397" y="2796758"/>
              <a:ext cx="390130" cy="531012"/>
            </a:xfrm>
            <a:custGeom>
              <a:avLst/>
              <a:gdLst>
                <a:gd name="connsiteX0" fmla="*/ 1913 w 3330348"/>
                <a:gd name="connsiteY0" fmla="*/ 3068274 h 4532979"/>
                <a:gd name="connsiteX1" fmla="*/ 33829 w 3330348"/>
                <a:gd name="connsiteY1" fmla="*/ 3129345 h 4532979"/>
                <a:gd name="connsiteX2" fmla="*/ 1665174 w 3330348"/>
                <a:gd name="connsiteY2" fmla="*/ 3385824 h 4532979"/>
                <a:gd name="connsiteX3" fmla="*/ 3296519 w 3330348"/>
                <a:gd name="connsiteY3" fmla="*/ 3129345 h 4532979"/>
                <a:gd name="connsiteX4" fmla="*/ 3328434 w 3330348"/>
                <a:gd name="connsiteY4" fmla="*/ 3068274 h 4532979"/>
                <a:gd name="connsiteX5" fmla="*/ 3330348 w 3330348"/>
                <a:gd name="connsiteY5" fmla="*/ 4211766 h 4532979"/>
                <a:gd name="connsiteX6" fmla="*/ 1665174 w 3330348"/>
                <a:gd name="connsiteY6" fmla="*/ 4532979 h 4532979"/>
                <a:gd name="connsiteX7" fmla="*/ 0 w 3330348"/>
                <a:gd name="connsiteY7" fmla="*/ 4211766 h 4532979"/>
                <a:gd name="connsiteX8" fmla="*/ 1913 w 3330348"/>
                <a:gd name="connsiteY8" fmla="*/ 3068274 h 4532979"/>
                <a:gd name="connsiteX9" fmla="*/ 1913 w 3330348"/>
                <a:gd name="connsiteY9" fmla="*/ 1762531 h 4532979"/>
                <a:gd name="connsiteX10" fmla="*/ 33829 w 3330348"/>
                <a:gd name="connsiteY10" fmla="*/ 1823602 h 4532979"/>
                <a:gd name="connsiteX11" fmla="*/ 1665174 w 3330348"/>
                <a:gd name="connsiteY11" fmla="*/ 2080081 h 4532979"/>
                <a:gd name="connsiteX12" fmla="*/ 3296519 w 3330348"/>
                <a:gd name="connsiteY12" fmla="*/ 1823602 h 4532979"/>
                <a:gd name="connsiteX13" fmla="*/ 3328434 w 3330348"/>
                <a:gd name="connsiteY13" fmla="*/ 1762531 h 4532979"/>
                <a:gd name="connsiteX14" fmla="*/ 3330348 w 3330348"/>
                <a:gd name="connsiteY14" fmla="*/ 2906023 h 4532979"/>
                <a:gd name="connsiteX15" fmla="*/ 1665174 w 3330348"/>
                <a:gd name="connsiteY15" fmla="*/ 3227236 h 4532979"/>
                <a:gd name="connsiteX16" fmla="*/ 0 w 3330348"/>
                <a:gd name="connsiteY16" fmla="*/ 2906023 h 4532979"/>
                <a:gd name="connsiteX17" fmla="*/ 1913 w 3330348"/>
                <a:gd name="connsiteY17" fmla="*/ 1762531 h 4532979"/>
                <a:gd name="connsiteX18" fmla="*/ 1913 w 3330348"/>
                <a:gd name="connsiteY18" fmla="*/ 456788 h 4532979"/>
                <a:gd name="connsiteX19" fmla="*/ 33829 w 3330348"/>
                <a:gd name="connsiteY19" fmla="*/ 517859 h 4532979"/>
                <a:gd name="connsiteX20" fmla="*/ 1665174 w 3330348"/>
                <a:gd name="connsiteY20" fmla="*/ 774338 h 4532979"/>
                <a:gd name="connsiteX21" fmla="*/ 3296519 w 3330348"/>
                <a:gd name="connsiteY21" fmla="*/ 517859 h 4532979"/>
                <a:gd name="connsiteX22" fmla="*/ 3328434 w 3330348"/>
                <a:gd name="connsiteY22" fmla="*/ 456788 h 4532979"/>
                <a:gd name="connsiteX23" fmla="*/ 3330348 w 3330348"/>
                <a:gd name="connsiteY23" fmla="*/ 1600280 h 4532979"/>
                <a:gd name="connsiteX24" fmla="*/ 1665174 w 3330348"/>
                <a:gd name="connsiteY24" fmla="*/ 1921493 h 4532979"/>
                <a:gd name="connsiteX25" fmla="*/ 0 w 3330348"/>
                <a:gd name="connsiteY25" fmla="*/ 1600280 h 4532979"/>
                <a:gd name="connsiteX26" fmla="*/ 1913 w 3330348"/>
                <a:gd name="connsiteY26" fmla="*/ 456788 h 4532979"/>
                <a:gd name="connsiteX27" fmla="*/ 1665174 w 3330348"/>
                <a:gd name="connsiteY27" fmla="*/ 0 h 4532979"/>
                <a:gd name="connsiteX28" fmla="*/ 3267703 w 3330348"/>
                <a:gd name="connsiteY28" fmla="*/ 309127 h 4532979"/>
                <a:gd name="connsiteX29" fmla="*/ 1665174 w 3330348"/>
                <a:gd name="connsiteY29" fmla="*/ 618254 h 4532979"/>
                <a:gd name="connsiteX30" fmla="*/ 62645 w 3330348"/>
                <a:gd name="connsiteY30" fmla="*/ 309127 h 4532979"/>
                <a:gd name="connsiteX31" fmla="*/ 1665174 w 3330348"/>
                <a:gd name="connsiteY31" fmla="*/ 0 h 453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330348" h="4532979">
                  <a:moveTo>
                    <a:pt x="1913" y="3068274"/>
                  </a:moveTo>
                  <a:cubicBezTo>
                    <a:pt x="12552" y="3088631"/>
                    <a:pt x="12431" y="3109172"/>
                    <a:pt x="33829" y="3129345"/>
                  </a:cubicBezTo>
                  <a:cubicBezTo>
                    <a:pt x="189101" y="3275719"/>
                    <a:pt x="860482" y="3385824"/>
                    <a:pt x="1665174" y="3385824"/>
                  </a:cubicBezTo>
                  <a:cubicBezTo>
                    <a:pt x="2469867" y="3385824"/>
                    <a:pt x="3141247" y="3275719"/>
                    <a:pt x="3296519" y="3129345"/>
                  </a:cubicBezTo>
                  <a:cubicBezTo>
                    <a:pt x="3312446" y="3112160"/>
                    <a:pt x="3317796" y="3088631"/>
                    <a:pt x="3328434" y="3068274"/>
                  </a:cubicBezTo>
                  <a:cubicBezTo>
                    <a:pt x="3329074" y="3449438"/>
                    <a:pt x="3329709" y="3830602"/>
                    <a:pt x="3330348" y="4211766"/>
                  </a:cubicBezTo>
                  <a:cubicBezTo>
                    <a:pt x="3330348" y="4389168"/>
                    <a:pt x="2584823" y="4532979"/>
                    <a:pt x="1665174" y="4532979"/>
                  </a:cubicBezTo>
                  <a:cubicBezTo>
                    <a:pt x="745525" y="4532979"/>
                    <a:pt x="0" y="4389168"/>
                    <a:pt x="0" y="4211766"/>
                  </a:cubicBezTo>
                  <a:cubicBezTo>
                    <a:pt x="639" y="3830602"/>
                    <a:pt x="1274" y="3449438"/>
                    <a:pt x="1913" y="3068274"/>
                  </a:cubicBezTo>
                  <a:close/>
                  <a:moveTo>
                    <a:pt x="1913" y="1762531"/>
                  </a:moveTo>
                  <a:cubicBezTo>
                    <a:pt x="12552" y="1782888"/>
                    <a:pt x="12431" y="1803429"/>
                    <a:pt x="33829" y="1823602"/>
                  </a:cubicBezTo>
                  <a:cubicBezTo>
                    <a:pt x="189101" y="1969976"/>
                    <a:pt x="860482" y="2080081"/>
                    <a:pt x="1665174" y="2080081"/>
                  </a:cubicBezTo>
                  <a:cubicBezTo>
                    <a:pt x="2469867" y="2080081"/>
                    <a:pt x="3141247" y="1969976"/>
                    <a:pt x="3296519" y="1823602"/>
                  </a:cubicBezTo>
                  <a:cubicBezTo>
                    <a:pt x="3312446" y="1806417"/>
                    <a:pt x="3317796" y="1782888"/>
                    <a:pt x="3328434" y="1762531"/>
                  </a:cubicBezTo>
                  <a:cubicBezTo>
                    <a:pt x="3329074" y="2143695"/>
                    <a:pt x="3329709" y="2524859"/>
                    <a:pt x="3330348" y="2906023"/>
                  </a:cubicBezTo>
                  <a:cubicBezTo>
                    <a:pt x="3330348" y="3083425"/>
                    <a:pt x="2584823" y="3227236"/>
                    <a:pt x="1665174" y="3227236"/>
                  </a:cubicBezTo>
                  <a:cubicBezTo>
                    <a:pt x="745525" y="3227236"/>
                    <a:pt x="0" y="3083425"/>
                    <a:pt x="0" y="2906023"/>
                  </a:cubicBezTo>
                  <a:cubicBezTo>
                    <a:pt x="639" y="2524859"/>
                    <a:pt x="1274" y="2143695"/>
                    <a:pt x="1913" y="1762531"/>
                  </a:cubicBezTo>
                  <a:close/>
                  <a:moveTo>
                    <a:pt x="1913" y="456788"/>
                  </a:moveTo>
                  <a:cubicBezTo>
                    <a:pt x="12552" y="477145"/>
                    <a:pt x="12431" y="497686"/>
                    <a:pt x="33829" y="517859"/>
                  </a:cubicBezTo>
                  <a:cubicBezTo>
                    <a:pt x="189101" y="664233"/>
                    <a:pt x="860482" y="774338"/>
                    <a:pt x="1665174" y="774338"/>
                  </a:cubicBezTo>
                  <a:cubicBezTo>
                    <a:pt x="2469867" y="774338"/>
                    <a:pt x="3141247" y="664233"/>
                    <a:pt x="3296519" y="517859"/>
                  </a:cubicBezTo>
                  <a:cubicBezTo>
                    <a:pt x="3312446" y="500674"/>
                    <a:pt x="3317796" y="477145"/>
                    <a:pt x="3328434" y="456788"/>
                  </a:cubicBezTo>
                  <a:cubicBezTo>
                    <a:pt x="3329074" y="837952"/>
                    <a:pt x="3329709" y="1219116"/>
                    <a:pt x="3330348" y="1600280"/>
                  </a:cubicBezTo>
                  <a:cubicBezTo>
                    <a:pt x="3330348" y="1777682"/>
                    <a:pt x="2584823" y="1921493"/>
                    <a:pt x="1665174" y="1921493"/>
                  </a:cubicBezTo>
                  <a:cubicBezTo>
                    <a:pt x="745525" y="1921493"/>
                    <a:pt x="0" y="1777682"/>
                    <a:pt x="0" y="1600280"/>
                  </a:cubicBezTo>
                  <a:cubicBezTo>
                    <a:pt x="639" y="1219116"/>
                    <a:pt x="1274" y="837952"/>
                    <a:pt x="1913" y="456788"/>
                  </a:cubicBezTo>
                  <a:close/>
                  <a:moveTo>
                    <a:pt x="1665174" y="0"/>
                  </a:moveTo>
                  <a:cubicBezTo>
                    <a:pt x="2550226" y="0"/>
                    <a:pt x="3267703" y="138401"/>
                    <a:pt x="3267703" y="309127"/>
                  </a:cubicBezTo>
                  <a:cubicBezTo>
                    <a:pt x="3267703" y="479853"/>
                    <a:pt x="2550226" y="618254"/>
                    <a:pt x="1665174" y="618254"/>
                  </a:cubicBezTo>
                  <a:cubicBezTo>
                    <a:pt x="780122" y="618254"/>
                    <a:pt x="62645" y="479853"/>
                    <a:pt x="62645" y="309127"/>
                  </a:cubicBezTo>
                  <a:cubicBezTo>
                    <a:pt x="62645" y="138401"/>
                    <a:pt x="780122" y="0"/>
                    <a:pt x="1665174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78D4"/>
              </a:solidFill>
              <a:round/>
              <a:headEnd/>
              <a:tailEnd/>
            </a:ln>
          </p:spPr>
          <p:txBody>
            <a:bodyPr vert="horz" wrap="square" lIns="91401" tIns="45700" rIns="91401" bIns="457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2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101" name="Picture 100" descr="A picture containing object, clock, ball, player&#10;&#10;Description automatically generated">
            <a:extLst>
              <a:ext uri="{FF2B5EF4-FFF2-40B4-BE49-F238E27FC236}">
                <a16:creationId xmlns:a16="http://schemas.microsoft.com/office/drawing/2014/main" id="{166D1ADD-35E4-44F2-8FBD-2B8F553B4AF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6660" y="2221749"/>
            <a:ext cx="475556" cy="475556"/>
          </a:xfrm>
          <a:prstGeom prst="rect">
            <a:avLst/>
          </a:prstGeom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B515AED-01CD-4BA5-9FC0-7F52F2280A9A}"/>
              </a:ext>
            </a:extLst>
          </p:cNvPr>
          <p:cNvGrpSpPr/>
          <p:nvPr/>
        </p:nvGrpSpPr>
        <p:grpSpPr>
          <a:xfrm>
            <a:off x="1" y="5708198"/>
            <a:ext cx="12192000" cy="1155315"/>
            <a:chOff x="1" y="5708198"/>
            <a:chExt cx="12192000" cy="115531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663AD0A-DF0C-4056-8786-6690F5F5BCDF}"/>
                </a:ext>
              </a:extLst>
            </p:cNvPr>
            <p:cNvSpPr/>
            <p:nvPr/>
          </p:nvSpPr>
          <p:spPr bwMode="auto">
            <a:xfrm>
              <a:off x="1" y="5708198"/>
              <a:ext cx="12192000" cy="1149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ABF59641-26A5-44C9-B414-67208CE480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2181" y="6133046"/>
              <a:ext cx="402804" cy="0"/>
            </a:xfrm>
            <a:prstGeom prst="straightConnector1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headEnd type="none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ABD7A79E-41E2-42F5-96A7-7F85AA8654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9381" y="6133046"/>
              <a:ext cx="402804" cy="0"/>
            </a:xfrm>
            <a:prstGeom prst="straightConnector1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headEnd type="none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AB12D257-30DA-4C53-AAB0-E988A6F08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6855" y="6133046"/>
              <a:ext cx="402804" cy="0"/>
            </a:xfrm>
            <a:prstGeom prst="straightConnector1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headEnd type="none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951A582C-074B-4EF2-8A59-AECDD47F11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1015" y="6133046"/>
              <a:ext cx="402804" cy="0"/>
            </a:xfrm>
            <a:prstGeom prst="straightConnector1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headEnd type="none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FB122F4-15BE-4204-8456-C7A7135B96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59917" y="6133046"/>
              <a:ext cx="402804" cy="0"/>
            </a:xfrm>
            <a:prstGeom prst="straightConnector1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headEnd type="none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E376151-FBE4-4F4C-A545-BF26C7971E14}"/>
                </a:ext>
              </a:extLst>
            </p:cNvPr>
            <p:cNvGrpSpPr/>
            <p:nvPr/>
          </p:nvGrpSpPr>
          <p:grpSpPr>
            <a:xfrm>
              <a:off x="1583079" y="5895542"/>
              <a:ext cx="1107839" cy="816765"/>
              <a:chOff x="1418556" y="2937917"/>
              <a:chExt cx="1107996" cy="816881"/>
            </a:xfrm>
          </p:grpSpPr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0DD702A6-7D8F-44A9-8316-E64C45A73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768775" y="2937917"/>
                <a:ext cx="407551" cy="404852"/>
              </a:xfrm>
              <a:prstGeom prst="rect">
                <a:avLst/>
              </a:prstGeom>
            </p:spPr>
          </p:pic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00CD6C7-F8E9-443D-93AC-D79941959877}"/>
                  </a:ext>
                </a:extLst>
              </p:cNvPr>
              <p:cNvSpPr/>
              <p:nvPr/>
            </p:nvSpPr>
            <p:spPr>
              <a:xfrm>
                <a:off x="1418556" y="3339556"/>
                <a:ext cx="1107996" cy="415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8954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28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737373"/>
                        </a:gs>
                        <a:gs pos="100000">
                          <a:srgbClr val="737373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Boards</a:t>
                </a:r>
              </a:p>
              <a:p>
                <a:pPr marL="0" marR="0" lvl="0" indent="0" algn="ctr" defTabSz="8954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28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737373"/>
                        </a:gs>
                        <a:gs pos="100000">
                          <a:srgbClr val="737373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(Azure DevOps)</a:t>
                </a: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47B1C6E4-AF93-4890-B2DC-6453EE04DE4F}"/>
                </a:ext>
              </a:extLst>
            </p:cNvPr>
            <p:cNvGrpSpPr/>
            <p:nvPr/>
          </p:nvGrpSpPr>
          <p:grpSpPr>
            <a:xfrm>
              <a:off x="3304572" y="5895542"/>
              <a:ext cx="1107839" cy="816765"/>
              <a:chOff x="3140292" y="2937917"/>
              <a:chExt cx="1107996" cy="816881"/>
            </a:xfrm>
          </p:grpSpPr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8227225D-2DB9-4296-9936-662B1658D4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505607" y="2937917"/>
                <a:ext cx="377361" cy="404852"/>
              </a:xfrm>
              <a:prstGeom prst="rect">
                <a:avLst/>
              </a:prstGeom>
            </p:spPr>
          </p:pic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E5A7B75-1425-4D21-AE50-EF324D02A4D5}"/>
                  </a:ext>
                </a:extLst>
              </p:cNvPr>
              <p:cNvSpPr/>
              <p:nvPr/>
            </p:nvSpPr>
            <p:spPr>
              <a:xfrm>
                <a:off x="3140292" y="3339556"/>
                <a:ext cx="1107996" cy="415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8954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28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737373"/>
                        </a:gs>
                        <a:gs pos="100000">
                          <a:srgbClr val="737373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Repos</a:t>
                </a:r>
              </a:p>
              <a:p>
                <a:pPr marL="0" marR="0" lvl="0" indent="0" algn="ctr" defTabSz="8954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28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737373"/>
                        </a:gs>
                        <a:gs pos="100000">
                          <a:srgbClr val="737373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(Azure DevOps)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D27972A-707E-4FA1-9424-3CD9251CAEC5}"/>
                </a:ext>
              </a:extLst>
            </p:cNvPr>
            <p:cNvGrpSpPr/>
            <p:nvPr/>
          </p:nvGrpSpPr>
          <p:grpSpPr>
            <a:xfrm>
              <a:off x="10036493" y="5873119"/>
              <a:ext cx="854599" cy="839187"/>
              <a:chOff x="10071140" y="2973457"/>
              <a:chExt cx="871860" cy="856136"/>
            </a:xfrm>
          </p:grpSpPr>
          <p:pic>
            <p:nvPicPr>
              <p:cNvPr id="120" name="Picture 4" descr="Image result for app insights logo azure png">
                <a:extLst>
                  <a:ext uri="{FF2B5EF4-FFF2-40B4-BE49-F238E27FC236}">
                    <a16:creationId xmlns:a16="http://schemas.microsoft.com/office/drawing/2014/main" id="{57ABDFF3-EE1B-4C52-9CAC-7E3A516DD7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77710" y="2973457"/>
                <a:ext cx="458721" cy="4587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AA96C91F-CA89-478F-AF9F-45F2D79BBC2E}"/>
                  </a:ext>
                </a:extLst>
              </p:cNvPr>
              <p:cNvSpPr/>
              <p:nvPr/>
            </p:nvSpPr>
            <p:spPr>
              <a:xfrm>
                <a:off x="10071140" y="3406025"/>
                <a:ext cx="871860" cy="423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8954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28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737373"/>
                        </a:gs>
                        <a:gs pos="100000">
                          <a:srgbClr val="737373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Application</a:t>
                </a:r>
              </a:p>
              <a:p>
                <a:pPr marL="0" marR="0" lvl="0" indent="0" algn="ctr" defTabSz="8954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28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737373"/>
                        </a:gs>
                        <a:gs pos="100000">
                          <a:srgbClr val="737373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Insights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ACD51146-10F3-447B-B2D4-4A7F88BD5C0B}"/>
                </a:ext>
              </a:extLst>
            </p:cNvPr>
            <p:cNvGrpSpPr/>
            <p:nvPr/>
          </p:nvGrpSpPr>
          <p:grpSpPr>
            <a:xfrm>
              <a:off x="4953582" y="5895543"/>
              <a:ext cx="1395057" cy="816766"/>
              <a:chOff x="4885569" y="2996332"/>
              <a:chExt cx="1423231" cy="833262"/>
            </a:xfrm>
          </p:grpSpPr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0B30B6FF-7362-4BE6-B2CB-604CABD258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387864" y="2996332"/>
                <a:ext cx="412970" cy="412970"/>
              </a:xfrm>
              <a:prstGeom prst="rect">
                <a:avLst/>
              </a:prstGeom>
            </p:spPr>
          </p:pic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CAAC3850-FD6A-4598-8ECA-E7641FDFB45B}"/>
                  </a:ext>
                </a:extLst>
              </p:cNvPr>
              <p:cNvSpPr/>
              <p:nvPr/>
            </p:nvSpPr>
            <p:spPr>
              <a:xfrm>
                <a:off x="4885569" y="3406025"/>
                <a:ext cx="1423231" cy="4235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8954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28" b="0" i="0" u="none" strike="noStrike" kern="1200" cap="none" spc="-29" normalizeH="0" baseline="0" noProof="0">
                    <a:ln>
                      <a:noFill/>
                    </a:ln>
                    <a:gradFill>
                      <a:gsLst>
                        <a:gs pos="0">
                          <a:srgbClr val="737373"/>
                        </a:gs>
                        <a:gs pos="100000">
                          <a:srgbClr val="737373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Pipelines &amp; Test Plans</a:t>
                </a:r>
              </a:p>
              <a:p>
                <a:pPr marL="0" marR="0" lvl="0" indent="0" algn="ctr" defTabSz="8954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28" b="0" i="0" u="none" strike="noStrike" kern="1200" cap="none" spc="-29" normalizeH="0" baseline="0" noProof="0">
                    <a:ln>
                      <a:noFill/>
                    </a:ln>
                    <a:gradFill>
                      <a:gsLst>
                        <a:gs pos="0">
                          <a:srgbClr val="737373"/>
                        </a:gs>
                        <a:gs pos="100000">
                          <a:srgbClr val="737373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(Azure DevOps)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310C6F6A-022E-437A-9747-3F791B89C520}"/>
                </a:ext>
              </a:extLst>
            </p:cNvPr>
            <p:cNvGrpSpPr/>
            <p:nvPr/>
          </p:nvGrpSpPr>
          <p:grpSpPr>
            <a:xfrm>
              <a:off x="6766490" y="5895543"/>
              <a:ext cx="1294722" cy="816766"/>
              <a:chOff x="6735082" y="2996332"/>
              <a:chExt cx="1320867" cy="833262"/>
            </a:xfrm>
          </p:grpSpPr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692AE601-F1E9-4343-9131-991FFA5021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166701" y="2996332"/>
                <a:ext cx="418475" cy="412970"/>
              </a:xfrm>
              <a:prstGeom prst="rect">
                <a:avLst/>
              </a:prstGeom>
            </p:spPr>
          </p:pic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D2AF542F-D2E4-4BA1-B533-3A1EDD8E6E90}"/>
                  </a:ext>
                </a:extLst>
              </p:cNvPr>
              <p:cNvSpPr/>
              <p:nvPr/>
            </p:nvSpPr>
            <p:spPr>
              <a:xfrm>
                <a:off x="6735082" y="3406025"/>
                <a:ext cx="1320867" cy="4235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8954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28" b="0" i="0" u="none" strike="noStrike" kern="1200" cap="none" spc="-29" normalizeH="0" baseline="0" noProof="0">
                    <a:ln>
                      <a:noFill/>
                    </a:ln>
                    <a:gradFill>
                      <a:gsLst>
                        <a:gs pos="0">
                          <a:srgbClr val="737373"/>
                        </a:gs>
                        <a:gs pos="100000">
                          <a:srgbClr val="737373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Artifacts &amp; Pipelines</a:t>
                </a:r>
              </a:p>
              <a:p>
                <a:pPr marL="0" marR="0" lvl="0" indent="0" algn="ctr" defTabSz="8954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28" b="0" i="0" u="none" strike="noStrike" kern="1200" cap="none" spc="-29" normalizeH="0" baseline="0" noProof="0">
                    <a:ln>
                      <a:noFill/>
                    </a:ln>
                    <a:gradFill>
                      <a:gsLst>
                        <a:gs pos="0">
                          <a:srgbClr val="737373"/>
                        </a:gs>
                        <a:gs pos="100000">
                          <a:srgbClr val="737373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(Azure DevOps)</a:t>
                </a:r>
              </a:p>
            </p:txBody>
          </p:sp>
        </p:grp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8FA72BBB-092A-45C9-AB83-E3382D793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684805" y="5897429"/>
              <a:ext cx="434126" cy="440323"/>
            </a:xfrm>
            <a:prstGeom prst="rect">
              <a:avLst/>
            </a:prstGeom>
          </p:spPr>
        </p:pic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8B7433A-759C-4F8F-9E0D-3860E032D933}"/>
                </a:ext>
              </a:extLst>
            </p:cNvPr>
            <p:cNvSpPr/>
            <p:nvPr/>
          </p:nvSpPr>
          <p:spPr>
            <a:xfrm>
              <a:off x="8321793" y="6296627"/>
              <a:ext cx="1186350" cy="566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8954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28" b="0" i="0" u="none" strike="noStrike" kern="1200" cap="none" spc="-29" normalizeH="0" baseline="0" noProof="0">
                  <a:ln>
                    <a:noFill/>
                  </a:ln>
                  <a:gradFill>
                    <a:gsLst>
                      <a:gs pos="0">
                        <a:srgbClr val="737373"/>
                      </a:gs>
                      <a:gs pos="100000">
                        <a:srgbClr val="737373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Model monitoring</a:t>
              </a:r>
            </a:p>
            <a:p>
              <a:pPr marL="0" marR="0" lvl="0" indent="0" algn="ctr" defTabSz="8954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28" b="0" i="0" u="none" strike="noStrike" kern="1200" cap="none" spc="-29" normalizeH="0" baseline="0" noProof="0">
                  <a:ln>
                    <a:noFill/>
                  </a:ln>
                  <a:gradFill>
                    <a:gsLst>
                      <a:gs pos="0">
                        <a:srgbClr val="737373"/>
                      </a:gs>
                      <a:gs pos="100000">
                        <a:srgbClr val="737373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(Azure Machine </a:t>
              </a:r>
            </a:p>
            <a:p>
              <a:pPr marL="0" marR="0" lvl="0" indent="0" algn="ctr" defTabSz="8954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28" b="0" i="0" u="none" strike="noStrike" kern="1200" cap="none" spc="-29" normalizeH="0" baseline="0" noProof="0">
                  <a:ln>
                    <a:noFill/>
                  </a:ln>
                  <a:gradFill>
                    <a:gsLst>
                      <a:gs pos="0">
                        <a:srgbClr val="737373"/>
                      </a:gs>
                      <a:gs pos="100000">
                        <a:srgbClr val="737373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Learning Service)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331481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fgeronde rechthoek 22">
            <a:extLst>
              <a:ext uri="{FF2B5EF4-FFF2-40B4-BE49-F238E27FC236}">
                <a16:creationId xmlns:a16="http://schemas.microsoft.com/office/drawing/2014/main" id="{98C390BF-1AAC-4D7E-96A1-5CB629ECB677}"/>
              </a:ext>
            </a:extLst>
          </p:cNvPr>
          <p:cNvSpPr/>
          <p:nvPr/>
        </p:nvSpPr>
        <p:spPr bwMode="auto">
          <a:xfrm>
            <a:off x="3304891" y="4752619"/>
            <a:ext cx="6372177" cy="1080029"/>
          </a:xfrm>
          <a:prstGeom prst="rect">
            <a:avLst/>
          </a:prstGeom>
          <a:ln w="19050">
            <a:solidFill>
              <a:schemeClr val="accent4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nl-NL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8F473-7815-4979-BF50-E32443AF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Continuous Integration in </a:t>
            </a:r>
            <a:r>
              <a:rPr lang="en-US" err="1"/>
              <a:t>MLOps</a:t>
            </a:r>
            <a:endParaRPr lang="en-US"/>
          </a:p>
        </p:txBody>
      </p:sp>
      <p:pic>
        <p:nvPicPr>
          <p:cNvPr id="5" name="Afbeelding 10">
            <a:extLst>
              <a:ext uri="{FF2B5EF4-FFF2-40B4-BE49-F238E27FC236}">
                <a16:creationId xmlns:a16="http://schemas.microsoft.com/office/drawing/2014/main" id="{8D35548C-6C9D-4F3B-8482-7263E4C5A5F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122" y="2803249"/>
            <a:ext cx="1055570" cy="84445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96B9957-7257-4CDD-923F-C34E26CB605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2088" y="4896809"/>
            <a:ext cx="906934" cy="415652"/>
            <a:chOff x="6816" y="2557"/>
            <a:chExt cx="259" cy="136"/>
          </a:xfrm>
          <a:noFill/>
        </p:grpSpPr>
        <p:sp>
          <p:nvSpPr>
            <p:cNvPr id="31" name="Freeform 328">
              <a:extLst>
                <a:ext uri="{FF2B5EF4-FFF2-40B4-BE49-F238E27FC236}">
                  <a16:creationId xmlns:a16="http://schemas.microsoft.com/office/drawing/2014/main" id="{CBA1D60C-B550-4E96-BD47-FF555992036D}"/>
                </a:ext>
              </a:extLst>
            </p:cNvPr>
            <p:cNvSpPr>
              <a:spLocks/>
            </p:cNvSpPr>
            <p:nvPr/>
          </p:nvSpPr>
          <p:spPr bwMode="white">
            <a:xfrm>
              <a:off x="6816" y="2664"/>
              <a:ext cx="259" cy="29"/>
            </a:xfrm>
            <a:custGeom>
              <a:avLst/>
              <a:gdLst>
                <a:gd name="T0" fmla="*/ 212 w 257"/>
                <a:gd name="T1" fmla="*/ 1 h 46"/>
                <a:gd name="T2" fmla="*/ 257 w 257"/>
                <a:gd name="T3" fmla="*/ 46 h 46"/>
                <a:gd name="T4" fmla="*/ 0 w 257"/>
                <a:gd name="T5" fmla="*/ 46 h 46"/>
                <a:gd name="T6" fmla="*/ 47 w 257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7" h="46">
                  <a:moveTo>
                    <a:pt x="212" y="1"/>
                  </a:moveTo>
                  <a:lnTo>
                    <a:pt x="257" y="46"/>
                  </a:lnTo>
                  <a:lnTo>
                    <a:pt x="0" y="46"/>
                  </a:lnTo>
                  <a:lnTo>
                    <a:pt x="47" y="0"/>
                  </a:lnTo>
                </a:path>
              </a:pathLst>
            </a:custGeom>
            <a:no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6386">
                <a:defRPr/>
              </a:pPr>
              <a:endParaRPr lang="en-US" sz="176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2B8359F-C458-4223-9543-387EC337DA5C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6861" y="2557"/>
              <a:ext cx="169" cy="107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6386">
                <a:defRPr/>
              </a:pPr>
              <a:endParaRPr lang="en-US" sz="1765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99C837-C0E9-4D50-AA3F-28323A8F3790}"/>
              </a:ext>
            </a:extLst>
          </p:cNvPr>
          <p:cNvCxnSpPr>
            <a:cxnSpLocks/>
          </p:cNvCxnSpPr>
          <p:nvPr/>
        </p:nvCxnSpPr>
        <p:spPr>
          <a:xfrm flipV="1">
            <a:off x="1268097" y="3869582"/>
            <a:ext cx="0" cy="6884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E33EBE-8E02-493B-A778-CA5AA2FBDD75}"/>
              </a:ext>
            </a:extLst>
          </p:cNvPr>
          <p:cNvCxnSpPr>
            <a:cxnSpLocks/>
          </p:cNvCxnSpPr>
          <p:nvPr/>
        </p:nvCxnSpPr>
        <p:spPr>
          <a:xfrm>
            <a:off x="1133424" y="3869582"/>
            <a:ext cx="0" cy="6884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79">
            <a:extLst>
              <a:ext uri="{FF2B5EF4-FFF2-40B4-BE49-F238E27FC236}">
                <a16:creationId xmlns:a16="http://schemas.microsoft.com/office/drawing/2014/main" id="{56FE332A-FA3D-46B4-80D9-4A3792D4A5FC}"/>
              </a:ext>
            </a:extLst>
          </p:cNvPr>
          <p:cNvSpPr txBox="1"/>
          <p:nvPr/>
        </p:nvSpPr>
        <p:spPr>
          <a:xfrm>
            <a:off x="812232" y="4836174"/>
            <a:ext cx="749705" cy="496870"/>
          </a:xfrm>
          <a:prstGeom prst="rect">
            <a:avLst/>
          </a:prstGeom>
          <a:noFill/>
        </p:spPr>
        <p:txBody>
          <a:bodyPr wrap="square" lIns="175761" tIns="140609" rIns="175761" bIns="140609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386">
              <a:lnSpc>
                <a:spcPct val="90000"/>
              </a:lnSpc>
              <a:spcAft>
                <a:spcPts val="576"/>
              </a:spcAft>
              <a:defRPr/>
            </a:pPr>
            <a:r>
              <a:rPr lang="nl-NL" sz="1537" i="1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Calibri" panose="020F0502020204030204"/>
              </a:rPr>
              <a:t>  </a:t>
            </a:r>
          </a:p>
        </p:txBody>
      </p:sp>
      <p:sp>
        <p:nvSpPr>
          <p:cNvPr id="12" name="Afgeronde rechthoek 22">
            <a:extLst>
              <a:ext uri="{FF2B5EF4-FFF2-40B4-BE49-F238E27FC236}">
                <a16:creationId xmlns:a16="http://schemas.microsoft.com/office/drawing/2014/main" id="{BDCE5222-51F8-477B-8838-75B127D5BD4D}"/>
              </a:ext>
            </a:extLst>
          </p:cNvPr>
          <p:cNvSpPr/>
          <p:nvPr/>
        </p:nvSpPr>
        <p:spPr bwMode="auto">
          <a:xfrm>
            <a:off x="2228059" y="2531290"/>
            <a:ext cx="9071481" cy="1511983"/>
          </a:xfrm>
          <a:prstGeom prst="roundRect">
            <a:avLst/>
          </a:prstGeom>
          <a:ln w="38100">
            <a:solidFill>
              <a:srgbClr val="BFBFBF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nl-NL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2B2356-0FB7-4FAC-BFF2-6133F0D9046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760693" y="3225477"/>
            <a:ext cx="24615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79">
            <a:extLst>
              <a:ext uri="{FF2B5EF4-FFF2-40B4-BE49-F238E27FC236}">
                <a16:creationId xmlns:a16="http://schemas.microsoft.com/office/drawing/2014/main" id="{6E6A99D1-5A3D-456F-A857-0C0780B18192}"/>
              </a:ext>
            </a:extLst>
          </p:cNvPr>
          <p:cNvSpPr txBox="1"/>
          <p:nvPr/>
        </p:nvSpPr>
        <p:spPr>
          <a:xfrm>
            <a:off x="2464411" y="2013299"/>
            <a:ext cx="2634714" cy="555513"/>
          </a:xfrm>
          <a:prstGeom prst="rect">
            <a:avLst/>
          </a:prstGeom>
          <a:noFill/>
        </p:spPr>
        <p:txBody>
          <a:bodyPr wrap="square" lIns="175761" tIns="140609" rIns="175761" bIns="140609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386">
              <a:lnSpc>
                <a:spcPct val="90000"/>
              </a:lnSpc>
              <a:spcAft>
                <a:spcPts val="576"/>
              </a:spcAft>
              <a:defRPr/>
            </a:pPr>
            <a:r>
              <a:rPr lang="nl-NL" sz="1961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Training Pipeline</a:t>
            </a:r>
          </a:p>
        </p:txBody>
      </p:sp>
      <p:sp>
        <p:nvSpPr>
          <p:cNvPr id="22" name="Tekstvak 50">
            <a:extLst>
              <a:ext uri="{FF2B5EF4-FFF2-40B4-BE49-F238E27FC236}">
                <a16:creationId xmlns:a16="http://schemas.microsoft.com/office/drawing/2014/main" id="{055A4B78-E0A8-478B-BA5A-FA150749BDE2}"/>
              </a:ext>
            </a:extLst>
          </p:cNvPr>
          <p:cNvSpPr txBox="1"/>
          <p:nvPr/>
        </p:nvSpPr>
        <p:spPr>
          <a:xfrm>
            <a:off x="5356752" y="3050453"/>
            <a:ext cx="2191164" cy="50690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6">
              <a:lnSpc>
                <a:spcPct val="90000"/>
              </a:lnSpc>
              <a:spcAft>
                <a:spcPts val="588"/>
              </a:spcAft>
              <a:defRPr/>
            </a:pPr>
            <a:r>
              <a:rPr lang="nl-NL" sz="1568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Evaluate models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69CE635-4687-4DC8-9635-0962DAA476E3}"/>
              </a:ext>
            </a:extLst>
          </p:cNvPr>
          <p:cNvSpPr/>
          <p:nvPr/>
        </p:nvSpPr>
        <p:spPr bwMode="auto">
          <a:xfrm rot="5400000">
            <a:off x="4006872" y="4045277"/>
            <a:ext cx="831391" cy="46042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E6EBDB-7E5F-4898-88AD-AB59C7ECD127}"/>
              </a:ext>
            </a:extLst>
          </p:cNvPr>
          <p:cNvSpPr txBox="1"/>
          <p:nvPr/>
        </p:nvSpPr>
        <p:spPr>
          <a:xfrm>
            <a:off x="3805444" y="5339099"/>
            <a:ext cx="1234249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72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Experiment</a:t>
            </a:r>
          </a:p>
        </p:txBody>
      </p:sp>
      <p:sp>
        <p:nvSpPr>
          <p:cNvPr id="39" name="Tekstvak 50">
            <a:extLst>
              <a:ext uri="{FF2B5EF4-FFF2-40B4-BE49-F238E27FC236}">
                <a16:creationId xmlns:a16="http://schemas.microsoft.com/office/drawing/2014/main" id="{1959D8A6-CFD6-461A-8453-22A076AA05BB}"/>
              </a:ext>
            </a:extLst>
          </p:cNvPr>
          <p:cNvSpPr txBox="1"/>
          <p:nvPr/>
        </p:nvSpPr>
        <p:spPr>
          <a:xfrm>
            <a:off x="3537870" y="3036299"/>
            <a:ext cx="1733808" cy="50690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6">
              <a:lnSpc>
                <a:spcPct val="90000"/>
              </a:lnSpc>
              <a:spcAft>
                <a:spcPts val="588"/>
              </a:spcAft>
              <a:defRPr/>
            </a:pPr>
            <a:r>
              <a:rPr lang="nl-NL" sz="1568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Launch training</a:t>
            </a:r>
          </a:p>
        </p:txBody>
      </p:sp>
      <p:sp>
        <p:nvSpPr>
          <p:cNvPr id="41" name="Arrow: Bent-Up 40">
            <a:extLst>
              <a:ext uri="{FF2B5EF4-FFF2-40B4-BE49-F238E27FC236}">
                <a16:creationId xmlns:a16="http://schemas.microsoft.com/office/drawing/2014/main" id="{0153EAD9-4BC1-46AA-A710-BCE6978968AF}"/>
              </a:ext>
            </a:extLst>
          </p:cNvPr>
          <p:cNvSpPr/>
          <p:nvPr/>
        </p:nvSpPr>
        <p:spPr bwMode="auto">
          <a:xfrm>
            <a:off x="5039693" y="3864512"/>
            <a:ext cx="1733809" cy="1447949"/>
          </a:xfrm>
          <a:prstGeom prst="bentUpArrow">
            <a:avLst>
              <a:gd name="adj1" fmla="val 15620"/>
              <a:gd name="adj2" fmla="val 15620"/>
              <a:gd name="adj3" fmla="val 25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0BDC7E-93A3-4F31-AB5F-43C52E886386}"/>
              </a:ext>
            </a:extLst>
          </p:cNvPr>
          <p:cNvCxnSpPr>
            <a:cxnSpLocks/>
          </p:cNvCxnSpPr>
          <p:nvPr/>
        </p:nvCxnSpPr>
        <p:spPr>
          <a:xfrm>
            <a:off x="5281467" y="3297006"/>
            <a:ext cx="24615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2C7EE40-EE92-45DC-81CE-7E528F8EC214}"/>
              </a:ext>
            </a:extLst>
          </p:cNvPr>
          <p:cNvCxnSpPr>
            <a:cxnSpLocks/>
          </p:cNvCxnSpPr>
          <p:nvPr/>
        </p:nvCxnSpPr>
        <p:spPr>
          <a:xfrm>
            <a:off x="7472166" y="3295914"/>
            <a:ext cx="24615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kstvak 50">
            <a:extLst>
              <a:ext uri="{FF2B5EF4-FFF2-40B4-BE49-F238E27FC236}">
                <a16:creationId xmlns:a16="http://schemas.microsoft.com/office/drawing/2014/main" id="{24AA6746-A4A8-419B-8454-C61FC3F2876F}"/>
              </a:ext>
            </a:extLst>
          </p:cNvPr>
          <p:cNvSpPr txBox="1"/>
          <p:nvPr/>
        </p:nvSpPr>
        <p:spPr>
          <a:xfrm>
            <a:off x="7844560" y="3055338"/>
            <a:ext cx="1733808" cy="50690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6">
              <a:lnSpc>
                <a:spcPct val="90000"/>
              </a:lnSpc>
              <a:spcAft>
                <a:spcPts val="588"/>
              </a:spcAft>
              <a:defRPr/>
            </a:pPr>
            <a:r>
              <a:rPr lang="nl-NL" sz="1568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Register model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BE14D87B-AE28-4C75-9F9C-7A9AB2A44E0D}"/>
              </a:ext>
            </a:extLst>
          </p:cNvPr>
          <p:cNvSpPr/>
          <p:nvPr/>
        </p:nvSpPr>
        <p:spPr bwMode="auto">
          <a:xfrm rot="5400000">
            <a:off x="8326969" y="4045961"/>
            <a:ext cx="831391" cy="46042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DBE9276-F7AC-4A23-A569-9C1CC649D948}"/>
              </a:ext>
            </a:extLst>
          </p:cNvPr>
          <p:cNvSpPr txBox="1"/>
          <p:nvPr/>
        </p:nvSpPr>
        <p:spPr>
          <a:xfrm>
            <a:off x="7919357" y="5312461"/>
            <a:ext cx="1646608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72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Packaged model</a:t>
            </a:r>
          </a:p>
        </p:txBody>
      </p:sp>
      <p:sp>
        <p:nvSpPr>
          <p:cNvPr id="74" name="Arrow: Bent-Up 73">
            <a:extLst>
              <a:ext uri="{FF2B5EF4-FFF2-40B4-BE49-F238E27FC236}">
                <a16:creationId xmlns:a16="http://schemas.microsoft.com/office/drawing/2014/main" id="{8122517A-D13E-42F5-BD8D-90D3B54FF965}"/>
              </a:ext>
            </a:extLst>
          </p:cNvPr>
          <p:cNvSpPr/>
          <p:nvPr/>
        </p:nvSpPr>
        <p:spPr bwMode="auto">
          <a:xfrm>
            <a:off x="9578368" y="3847047"/>
            <a:ext cx="1224187" cy="1447949"/>
          </a:xfrm>
          <a:prstGeom prst="bentUpArrow">
            <a:avLst>
              <a:gd name="adj1" fmla="val 17683"/>
              <a:gd name="adj2" fmla="val 17941"/>
              <a:gd name="adj3" fmla="val 25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" name="Tekstvak 50">
            <a:extLst>
              <a:ext uri="{FF2B5EF4-FFF2-40B4-BE49-F238E27FC236}">
                <a16:creationId xmlns:a16="http://schemas.microsoft.com/office/drawing/2014/main" id="{93FAB444-B35C-48D4-89E5-C45AF9B9B664}"/>
              </a:ext>
            </a:extLst>
          </p:cNvPr>
          <p:cNvSpPr txBox="1"/>
          <p:nvPr/>
        </p:nvSpPr>
        <p:spPr>
          <a:xfrm>
            <a:off x="9683271" y="2771225"/>
            <a:ext cx="1691554" cy="115835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6">
              <a:lnSpc>
                <a:spcPct val="90000"/>
              </a:lnSpc>
              <a:spcAft>
                <a:spcPts val="588"/>
              </a:spcAft>
              <a:defRPr/>
            </a:pPr>
            <a:r>
              <a:rPr lang="nl-NL" sz="1568" i="1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Create Scoring Docker Image Or Deploy model</a:t>
            </a:r>
          </a:p>
        </p:txBody>
      </p:sp>
      <p:sp>
        <p:nvSpPr>
          <p:cNvPr id="4" name="Tekstvak 50">
            <a:extLst>
              <a:ext uri="{FF2B5EF4-FFF2-40B4-BE49-F238E27FC236}">
                <a16:creationId xmlns:a16="http://schemas.microsoft.com/office/drawing/2014/main" id="{5FCD4998-2E22-4A5F-89E6-821C9AF75F9B}"/>
              </a:ext>
            </a:extLst>
          </p:cNvPr>
          <p:cNvSpPr txBox="1"/>
          <p:nvPr/>
        </p:nvSpPr>
        <p:spPr>
          <a:xfrm>
            <a:off x="2410142" y="3033831"/>
            <a:ext cx="778670" cy="50690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6">
              <a:lnSpc>
                <a:spcPct val="90000"/>
              </a:lnSpc>
              <a:spcAft>
                <a:spcPts val="588"/>
              </a:spcAft>
              <a:defRPr/>
            </a:pPr>
            <a:r>
              <a:rPr lang="nl-NL" sz="1568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Tests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E2253A-91DD-47DA-AA4A-51413EE789B4}"/>
              </a:ext>
            </a:extLst>
          </p:cNvPr>
          <p:cNvCxnSpPr>
            <a:cxnSpLocks/>
          </p:cNvCxnSpPr>
          <p:nvPr/>
        </p:nvCxnSpPr>
        <p:spPr>
          <a:xfrm>
            <a:off x="3224058" y="3285256"/>
            <a:ext cx="24615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1DC72E-2501-4FED-A4F7-E762678BBD00}"/>
              </a:ext>
            </a:extLst>
          </p:cNvPr>
          <p:cNvCxnSpPr>
            <a:cxnSpLocks/>
          </p:cNvCxnSpPr>
          <p:nvPr/>
        </p:nvCxnSpPr>
        <p:spPr>
          <a:xfrm>
            <a:off x="9673246" y="3305270"/>
            <a:ext cx="24615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See the source image">
            <a:extLst>
              <a:ext uri="{FF2B5EF4-FFF2-40B4-BE49-F238E27FC236}">
                <a16:creationId xmlns:a16="http://schemas.microsoft.com/office/drawing/2014/main" id="{ED22BBBB-8233-4BF0-8012-462E48628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55142" y="4515011"/>
            <a:ext cx="1277900" cy="66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The 5 Components of Azure DevOps - ParkMyCloud">
            <a:extLst>
              <a:ext uri="{FF2B5EF4-FFF2-40B4-BE49-F238E27FC236}">
                <a16:creationId xmlns:a16="http://schemas.microsoft.com/office/drawing/2014/main" id="{7C61860F-A5A1-41B8-900F-9DFE8EDC7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59692" y="2187714"/>
            <a:ext cx="1090261" cy="68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11">
            <a:extLst>
              <a:ext uri="{FF2B5EF4-FFF2-40B4-BE49-F238E27FC236}">
                <a16:creationId xmlns:a16="http://schemas.microsoft.com/office/drawing/2014/main" id="{383A6D5B-9A26-451F-BB36-1FC0813712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16999" y="4927001"/>
            <a:ext cx="414783" cy="451819"/>
            <a:chOff x="3861" y="4291602"/>
            <a:chExt cx="112" cy="244433"/>
          </a:xfrm>
        </p:grpSpPr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7EEE4ED4-0E4F-4DB0-804E-BEFD8F054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1" y="4291602"/>
              <a:ext cx="112" cy="244433"/>
            </a:xfrm>
            <a:custGeom>
              <a:avLst/>
              <a:gdLst>
                <a:gd name="T0" fmla="*/ 24 w 80"/>
                <a:gd name="T1" fmla="*/ 36 h 88"/>
                <a:gd name="T2" fmla="*/ 4 w 80"/>
                <a:gd name="T3" fmla="*/ 74 h 88"/>
                <a:gd name="T4" fmla="*/ 12 w 80"/>
                <a:gd name="T5" fmla="*/ 88 h 88"/>
                <a:gd name="T6" fmla="*/ 68 w 80"/>
                <a:gd name="T7" fmla="*/ 88 h 88"/>
                <a:gd name="T8" fmla="*/ 76 w 80"/>
                <a:gd name="T9" fmla="*/ 74 h 88"/>
                <a:gd name="T10" fmla="*/ 56 w 80"/>
                <a:gd name="T11" fmla="*/ 36 h 88"/>
                <a:gd name="T12" fmla="*/ 56 w 80"/>
                <a:gd name="T13" fmla="*/ 0 h 88"/>
                <a:gd name="T14" fmla="*/ 24 w 80"/>
                <a:gd name="T15" fmla="*/ 0 h 88"/>
                <a:gd name="T16" fmla="*/ 24 w 80"/>
                <a:gd name="T17" fmla="*/ 3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8">
                  <a:moveTo>
                    <a:pt x="24" y="36"/>
                  </a:moveTo>
                  <a:cubicBezTo>
                    <a:pt x="4" y="74"/>
                    <a:pt x="4" y="74"/>
                    <a:pt x="4" y="74"/>
                  </a:cubicBezTo>
                  <a:cubicBezTo>
                    <a:pt x="0" y="80"/>
                    <a:pt x="5" y="88"/>
                    <a:pt x="12" y="88"/>
                  </a:cubicBezTo>
                  <a:cubicBezTo>
                    <a:pt x="68" y="88"/>
                    <a:pt x="68" y="88"/>
                    <a:pt x="68" y="88"/>
                  </a:cubicBezTo>
                  <a:cubicBezTo>
                    <a:pt x="75" y="88"/>
                    <a:pt x="80" y="80"/>
                    <a:pt x="76" y="7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36"/>
                  </a:ln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78" name="Line 13">
              <a:extLst>
                <a:ext uri="{FF2B5EF4-FFF2-40B4-BE49-F238E27FC236}">
                  <a16:creationId xmlns:a16="http://schemas.microsoft.com/office/drawing/2014/main" id="{119E522C-1898-445B-8054-1088C06626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4" y="4469918"/>
              <a:ext cx="86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79" name="Line 14">
              <a:extLst>
                <a:ext uri="{FF2B5EF4-FFF2-40B4-BE49-F238E27FC236}">
                  <a16:creationId xmlns:a16="http://schemas.microsoft.com/office/drawing/2014/main" id="{7290C41A-7D91-435E-A9B9-E88244D2FE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4335680"/>
              <a:ext cx="16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80" name="Line 15">
              <a:extLst>
                <a:ext uri="{FF2B5EF4-FFF2-40B4-BE49-F238E27FC236}">
                  <a16:creationId xmlns:a16="http://schemas.microsoft.com/office/drawing/2014/main" id="{AA723A2F-2763-4355-A7F9-B6F778B2BB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4379758"/>
              <a:ext cx="16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81" name="Line 16">
              <a:extLst>
                <a:ext uri="{FF2B5EF4-FFF2-40B4-BE49-F238E27FC236}">
                  <a16:creationId xmlns:a16="http://schemas.microsoft.com/office/drawing/2014/main" id="{7BADCFE5-0AEF-4644-939D-BF643190C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4425840"/>
              <a:ext cx="25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82" name="Line 17">
              <a:extLst>
                <a:ext uri="{FF2B5EF4-FFF2-40B4-BE49-F238E27FC236}">
                  <a16:creationId xmlns:a16="http://schemas.microsoft.com/office/drawing/2014/main" id="{DA70198A-B152-467E-AC82-51095E2E82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3" y="4291602"/>
              <a:ext cx="68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765" kern="0">
                <a:solidFill>
                  <a:srgbClr val="353535"/>
                </a:solidFill>
                <a:latin typeface="Segoe UI Semilight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191CCB8-B3DF-46AD-B841-9E00308FE6B4}"/>
              </a:ext>
            </a:extLst>
          </p:cNvPr>
          <p:cNvGrpSpPr>
            <a:grpSpLocks noChangeAspect="1"/>
          </p:cNvGrpSpPr>
          <p:nvPr/>
        </p:nvGrpSpPr>
        <p:grpSpPr>
          <a:xfrm rot="1800000">
            <a:off x="8524655" y="4897845"/>
            <a:ext cx="424003" cy="491383"/>
            <a:chOff x="6281977" y="1925712"/>
            <a:chExt cx="609366" cy="706203"/>
          </a:xfrm>
        </p:grpSpPr>
        <p:sp>
          <p:nvSpPr>
            <p:cNvPr id="84" name="Hexagon 83">
              <a:extLst>
                <a:ext uri="{FF2B5EF4-FFF2-40B4-BE49-F238E27FC236}">
                  <a16:creationId xmlns:a16="http://schemas.microsoft.com/office/drawing/2014/main" id="{4E035481-AA88-435D-A02F-E262107F70C6}"/>
                </a:ext>
              </a:extLst>
            </p:cNvPr>
            <p:cNvSpPr/>
            <p:nvPr/>
          </p:nvSpPr>
          <p:spPr bwMode="auto">
            <a:xfrm rot="16200000">
              <a:off x="6261742" y="2000529"/>
              <a:ext cx="651443" cy="557784"/>
            </a:xfrm>
            <a:prstGeom prst="hexagon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7DDD85A-618E-4249-9B4D-08776A0E7F24}"/>
                </a:ext>
              </a:extLst>
            </p:cNvPr>
            <p:cNvCxnSpPr>
              <a:stCxn id="84" idx="3"/>
              <a:endCxn id="84" idx="0"/>
            </p:cNvCxnSpPr>
            <p:nvPr/>
          </p:nvCxnSpPr>
          <p:spPr>
            <a:xfrm flipV="1">
              <a:off x="6587464" y="1953700"/>
              <a:ext cx="0" cy="651443"/>
            </a:xfrm>
            <a:prstGeom prst="line">
              <a:avLst/>
            </a:prstGeom>
            <a:ln w="12700">
              <a:solidFill>
                <a:srgbClr val="00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2B65CB0-9588-407D-B016-82E04C494DB7}"/>
                </a:ext>
              </a:extLst>
            </p:cNvPr>
            <p:cNvGrpSpPr/>
            <p:nvPr/>
          </p:nvGrpSpPr>
          <p:grpSpPr>
            <a:xfrm>
              <a:off x="6584950" y="2093649"/>
              <a:ext cx="281406" cy="372551"/>
              <a:chOff x="6584950" y="2093146"/>
              <a:chExt cx="281406" cy="372551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9DB20A04-F1BE-4ED6-9CE0-5185A4CE6A2D}"/>
                  </a:ext>
                </a:extLst>
              </p:cNvPr>
              <p:cNvCxnSpPr>
                <a:cxnSpLocks/>
                <a:stCxn id="84" idx="2"/>
              </p:cNvCxnSpPr>
              <p:nvPr/>
            </p:nvCxnSpPr>
            <p:spPr>
              <a:xfrm flipH="1" flipV="1">
                <a:off x="6584950" y="2415525"/>
                <a:ext cx="281406" cy="50172"/>
              </a:xfrm>
              <a:prstGeom prst="line">
                <a:avLst/>
              </a:prstGeom>
              <a:ln w="12700"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3B66D7A-D015-403D-8CC9-22208B2B6CB5}"/>
                  </a:ext>
                </a:extLst>
              </p:cNvPr>
              <p:cNvCxnSpPr>
                <a:stCxn id="84" idx="1"/>
              </p:cNvCxnSpPr>
              <p:nvPr/>
            </p:nvCxnSpPr>
            <p:spPr>
              <a:xfrm flipH="1">
                <a:off x="6584950" y="2093146"/>
                <a:ext cx="281406" cy="110304"/>
              </a:xfrm>
              <a:prstGeom prst="line">
                <a:avLst/>
              </a:prstGeom>
              <a:ln w="12700"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6913CEF-9746-41A0-828E-0B98050C703E}"/>
                  </a:ext>
                </a:extLst>
              </p:cNvPr>
              <p:cNvCxnSpPr>
                <a:cxnSpLocks/>
                <a:stCxn id="84" idx="1"/>
              </p:cNvCxnSpPr>
              <p:nvPr/>
            </p:nvCxnSpPr>
            <p:spPr>
              <a:xfrm flipH="1">
                <a:off x="6584950" y="2093146"/>
                <a:ext cx="281406" cy="322378"/>
              </a:xfrm>
              <a:prstGeom prst="line">
                <a:avLst/>
              </a:prstGeom>
              <a:ln w="12700"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03C9CC4-5CC5-42A7-A31B-865371D26C1E}"/>
                </a:ext>
              </a:extLst>
            </p:cNvPr>
            <p:cNvGrpSpPr/>
            <p:nvPr/>
          </p:nvGrpSpPr>
          <p:grpSpPr>
            <a:xfrm flipH="1">
              <a:off x="6304801" y="2093649"/>
              <a:ext cx="281406" cy="372551"/>
              <a:chOff x="6584950" y="2093146"/>
              <a:chExt cx="281406" cy="372551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4B444F8-7D2E-4865-B85C-FA57245101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84950" y="2415525"/>
                <a:ext cx="281406" cy="50172"/>
              </a:xfrm>
              <a:prstGeom prst="line">
                <a:avLst/>
              </a:prstGeom>
              <a:ln w="12700"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136A76B8-ABF5-405D-95C4-2B5F5E309413}"/>
                  </a:ext>
                </a:extLst>
              </p:cNvPr>
              <p:cNvCxnSpPr/>
              <p:nvPr/>
            </p:nvCxnSpPr>
            <p:spPr>
              <a:xfrm flipH="1">
                <a:off x="6584950" y="2093146"/>
                <a:ext cx="281406" cy="110304"/>
              </a:xfrm>
              <a:prstGeom prst="line">
                <a:avLst/>
              </a:prstGeom>
              <a:ln w="12700"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E4466613-37DD-4762-9186-D0557F5D8F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4950" y="2093146"/>
                <a:ext cx="281406" cy="322378"/>
              </a:xfrm>
              <a:prstGeom prst="line">
                <a:avLst/>
              </a:prstGeom>
              <a:ln w="12700"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484B547-6498-4A6A-9ABD-B2B8057200B0}"/>
                </a:ext>
              </a:extLst>
            </p:cNvPr>
            <p:cNvSpPr/>
            <p:nvPr/>
          </p:nvSpPr>
          <p:spPr bwMode="auto">
            <a:xfrm>
              <a:off x="6281977" y="2066999"/>
              <a:ext cx="56916" cy="56916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ABBF0DD-0A79-4AF5-8E34-21F8A6EA6875}"/>
                </a:ext>
              </a:extLst>
            </p:cNvPr>
            <p:cNvSpPr/>
            <p:nvPr/>
          </p:nvSpPr>
          <p:spPr bwMode="auto">
            <a:xfrm>
              <a:off x="6558202" y="2173362"/>
              <a:ext cx="56916" cy="56916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D64535F-04B3-438D-B38D-AB7293F7DB33}"/>
                </a:ext>
              </a:extLst>
            </p:cNvPr>
            <p:cNvSpPr/>
            <p:nvPr/>
          </p:nvSpPr>
          <p:spPr bwMode="auto">
            <a:xfrm>
              <a:off x="6831252" y="2066999"/>
              <a:ext cx="56916" cy="56916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F118577F-DCCD-4F55-860C-89D0E05D4C25}"/>
                </a:ext>
              </a:extLst>
            </p:cNvPr>
            <p:cNvSpPr/>
            <p:nvPr/>
          </p:nvSpPr>
          <p:spPr bwMode="auto">
            <a:xfrm>
              <a:off x="6558202" y="2387674"/>
              <a:ext cx="56916" cy="56916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B88CF4D-33E2-4B66-9425-437AEAA4FB15}"/>
                </a:ext>
              </a:extLst>
            </p:cNvPr>
            <p:cNvSpPr/>
            <p:nvPr/>
          </p:nvSpPr>
          <p:spPr bwMode="auto">
            <a:xfrm>
              <a:off x="6834427" y="2438474"/>
              <a:ext cx="56916" cy="56916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9A1AF74-A611-4CAC-9E52-25009145C6AA}"/>
                </a:ext>
              </a:extLst>
            </p:cNvPr>
            <p:cNvSpPr/>
            <p:nvPr/>
          </p:nvSpPr>
          <p:spPr bwMode="auto">
            <a:xfrm>
              <a:off x="6558202" y="2574999"/>
              <a:ext cx="56916" cy="56916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E70CD59-00EA-4D40-A0AD-7AEF4BE72E4D}"/>
                </a:ext>
              </a:extLst>
            </p:cNvPr>
            <p:cNvSpPr/>
            <p:nvPr/>
          </p:nvSpPr>
          <p:spPr bwMode="auto">
            <a:xfrm>
              <a:off x="6291502" y="2438474"/>
              <a:ext cx="56916" cy="56916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1E73056-5C71-489F-900A-1E398F2D3D1C}"/>
                </a:ext>
              </a:extLst>
            </p:cNvPr>
            <p:cNvSpPr/>
            <p:nvPr/>
          </p:nvSpPr>
          <p:spPr bwMode="auto">
            <a:xfrm>
              <a:off x="6558202" y="1925712"/>
              <a:ext cx="56916" cy="56916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21" name="Graphic 20" descr="Scientist male outline">
            <a:extLst>
              <a:ext uri="{FF2B5EF4-FFF2-40B4-BE49-F238E27FC236}">
                <a16:creationId xmlns:a16="http://schemas.microsoft.com/office/drawing/2014/main" id="{66EA5CF7-74CA-4878-BA21-F097206429FC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6237" y="5574244"/>
            <a:ext cx="709134" cy="709134"/>
          </a:xfrm>
          <a:prstGeom prst="rect">
            <a:avLst/>
          </a:prstGeom>
        </p:spPr>
      </p:pic>
      <p:pic>
        <p:nvPicPr>
          <p:cNvPr id="23" name="Graphic 22" descr="Scientist female outline">
            <a:extLst>
              <a:ext uri="{FF2B5EF4-FFF2-40B4-BE49-F238E27FC236}">
                <a16:creationId xmlns:a16="http://schemas.microsoft.com/office/drawing/2014/main" id="{0C73F464-A758-4219-9798-6A7B2FC1AAE3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56720" y="5574244"/>
            <a:ext cx="709134" cy="709134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F9C6526-50CF-4893-B2D3-38D2278A073B}"/>
              </a:ext>
            </a:extLst>
          </p:cNvPr>
          <p:cNvSpPr txBox="1">
            <a:spLocks/>
          </p:cNvSpPr>
          <p:nvPr/>
        </p:nvSpPr>
        <p:spPr>
          <a:xfrm>
            <a:off x="1156237" y="6324960"/>
            <a:ext cx="155112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400"/>
              <a:t>Data Scientist Team</a:t>
            </a:r>
          </a:p>
        </p:txBody>
      </p:sp>
      <p:pic>
        <p:nvPicPr>
          <p:cNvPr id="25" name="Graphic 24" descr="Programmer female outline">
            <a:extLst>
              <a:ext uri="{FF2B5EF4-FFF2-40B4-BE49-F238E27FC236}">
                <a16:creationId xmlns:a16="http://schemas.microsoft.com/office/drawing/2014/main" id="{B3A3FE40-A694-4660-8725-C721C8ACBB09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40819" y="1102381"/>
            <a:ext cx="709134" cy="709134"/>
          </a:xfrm>
          <a:prstGeom prst="rect">
            <a:avLst/>
          </a:prstGeom>
        </p:spPr>
      </p:pic>
      <p:pic>
        <p:nvPicPr>
          <p:cNvPr id="26" name="Graphic 25" descr="Programmer male outline">
            <a:extLst>
              <a:ext uri="{FF2B5EF4-FFF2-40B4-BE49-F238E27FC236}">
                <a16:creationId xmlns:a16="http://schemas.microsoft.com/office/drawing/2014/main" id="{FC391983-639E-4F93-A431-26BB8B2D2DF0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49736" y="1102381"/>
            <a:ext cx="709134" cy="709134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32C333BD-E9AC-43BD-B999-706C9DBAB1E7}"/>
              </a:ext>
            </a:extLst>
          </p:cNvPr>
          <p:cNvSpPr txBox="1">
            <a:spLocks/>
          </p:cNvSpPr>
          <p:nvPr/>
        </p:nvSpPr>
        <p:spPr>
          <a:xfrm>
            <a:off x="9722724" y="1891910"/>
            <a:ext cx="234984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400"/>
              <a:t>ML/DevOps Team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B54912-62EC-413C-B6F0-C827E5DC4375}"/>
              </a:ext>
            </a:extLst>
          </p:cNvPr>
          <p:cNvSpPr txBox="1"/>
          <p:nvPr/>
        </p:nvSpPr>
        <p:spPr>
          <a:xfrm>
            <a:off x="8937935" y="6064262"/>
            <a:ext cx="38610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hlinkClick r:id="rId14"/>
              </a:rPr>
              <a:t>Model packaging documentation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70808119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geronde rechthoek 22">
            <a:extLst>
              <a:ext uri="{FF2B5EF4-FFF2-40B4-BE49-F238E27FC236}">
                <a16:creationId xmlns:a16="http://schemas.microsoft.com/office/drawing/2014/main" id="{3C34DA9E-4F68-4BA7-A1B6-33CF2EE2462C}"/>
              </a:ext>
            </a:extLst>
          </p:cNvPr>
          <p:cNvSpPr/>
          <p:nvPr/>
        </p:nvSpPr>
        <p:spPr bwMode="auto">
          <a:xfrm>
            <a:off x="1933251" y="4364169"/>
            <a:ext cx="9569067" cy="1296035"/>
          </a:xfrm>
          <a:prstGeom prst="rect">
            <a:avLst/>
          </a:prstGeom>
          <a:ln w="19050">
            <a:solidFill>
              <a:schemeClr val="accent4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nl-NL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8F473-7815-4979-BF50-E32443AF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6" y="214442"/>
            <a:ext cx="10515600" cy="1325563"/>
          </a:xfrm>
        </p:spPr>
        <p:txBody>
          <a:bodyPr/>
          <a:lstStyle/>
          <a:p>
            <a:r>
              <a:rPr lang="en-US" dirty="0"/>
              <a:t>Continuous Deployment in </a:t>
            </a:r>
            <a:r>
              <a:rPr lang="en-US" dirty="0" err="1"/>
              <a:t>MLOps</a:t>
            </a:r>
            <a:endParaRPr lang="en-US" dirty="0"/>
          </a:p>
        </p:txBody>
      </p:sp>
      <p:sp>
        <p:nvSpPr>
          <p:cNvPr id="12" name="Afgeronde rechthoek 22">
            <a:extLst>
              <a:ext uri="{FF2B5EF4-FFF2-40B4-BE49-F238E27FC236}">
                <a16:creationId xmlns:a16="http://schemas.microsoft.com/office/drawing/2014/main" id="{BDCE5222-51F8-477B-8838-75B127D5BD4D}"/>
              </a:ext>
            </a:extLst>
          </p:cNvPr>
          <p:cNvSpPr/>
          <p:nvPr/>
        </p:nvSpPr>
        <p:spPr bwMode="auto">
          <a:xfrm>
            <a:off x="2271088" y="2531290"/>
            <a:ext cx="9071481" cy="1511983"/>
          </a:xfrm>
          <a:prstGeom prst="roundRect">
            <a:avLst/>
          </a:prstGeom>
          <a:ln w="38100">
            <a:solidFill>
              <a:srgbClr val="BFBFBF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nl-NL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2B2356-0FB7-4FAC-BFF2-6133F0D90464}"/>
              </a:ext>
            </a:extLst>
          </p:cNvPr>
          <p:cNvCxnSpPr>
            <a:cxnSpLocks/>
          </p:cNvCxnSpPr>
          <p:nvPr/>
        </p:nvCxnSpPr>
        <p:spPr>
          <a:xfrm>
            <a:off x="1722817" y="3225477"/>
            <a:ext cx="24615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79">
            <a:extLst>
              <a:ext uri="{FF2B5EF4-FFF2-40B4-BE49-F238E27FC236}">
                <a16:creationId xmlns:a16="http://schemas.microsoft.com/office/drawing/2014/main" id="{6E6A99D1-5A3D-456F-A857-0C0780B18192}"/>
              </a:ext>
            </a:extLst>
          </p:cNvPr>
          <p:cNvSpPr txBox="1"/>
          <p:nvPr/>
        </p:nvSpPr>
        <p:spPr>
          <a:xfrm>
            <a:off x="2464410" y="2013299"/>
            <a:ext cx="1930886" cy="555517"/>
          </a:xfrm>
          <a:prstGeom prst="rect">
            <a:avLst/>
          </a:prstGeom>
          <a:noFill/>
        </p:spPr>
        <p:txBody>
          <a:bodyPr wrap="square" lIns="175761" tIns="140609" rIns="175761" bIns="140609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386">
              <a:lnSpc>
                <a:spcPct val="90000"/>
              </a:lnSpc>
              <a:spcAft>
                <a:spcPts val="576"/>
              </a:spcAft>
              <a:defRPr/>
            </a:pPr>
            <a:r>
              <a:rPr lang="nl-NL" sz="1961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CD Pipeline</a:t>
            </a:r>
          </a:p>
        </p:txBody>
      </p:sp>
      <p:sp>
        <p:nvSpPr>
          <p:cNvPr id="39" name="Tekstvak 50">
            <a:extLst>
              <a:ext uri="{FF2B5EF4-FFF2-40B4-BE49-F238E27FC236}">
                <a16:creationId xmlns:a16="http://schemas.microsoft.com/office/drawing/2014/main" id="{1959D8A6-CFD6-461A-8453-22A076AA05BB}"/>
              </a:ext>
            </a:extLst>
          </p:cNvPr>
          <p:cNvSpPr txBox="1"/>
          <p:nvPr/>
        </p:nvSpPr>
        <p:spPr>
          <a:xfrm>
            <a:off x="4395296" y="3050453"/>
            <a:ext cx="824983" cy="50690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6">
              <a:lnSpc>
                <a:spcPct val="90000"/>
              </a:lnSpc>
              <a:spcAft>
                <a:spcPts val="588"/>
              </a:spcAft>
              <a:defRPr/>
            </a:pPr>
            <a:r>
              <a:rPr lang="nl-NL" sz="1568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Tests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0BDC7E-93A3-4F31-AB5F-43C52E886386}"/>
              </a:ext>
            </a:extLst>
          </p:cNvPr>
          <p:cNvCxnSpPr>
            <a:cxnSpLocks/>
          </p:cNvCxnSpPr>
          <p:nvPr/>
        </p:nvCxnSpPr>
        <p:spPr>
          <a:xfrm>
            <a:off x="4118040" y="3295914"/>
            <a:ext cx="24615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 descr="The 5 Components of Azure DevOps - ParkMyCloud">
            <a:extLst>
              <a:ext uri="{FF2B5EF4-FFF2-40B4-BE49-F238E27FC236}">
                <a16:creationId xmlns:a16="http://schemas.microsoft.com/office/drawing/2014/main" id="{5146F9E6-58E3-49BE-93DF-852DC454F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02721" y="2155440"/>
            <a:ext cx="1090261" cy="68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50">
            <a:extLst>
              <a:ext uri="{FF2B5EF4-FFF2-40B4-BE49-F238E27FC236}">
                <a16:creationId xmlns:a16="http://schemas.microsoft.com/office/drawing/2014/main" id="{5FCD4998-2E22-4A5F-89E6-821C9AF75F9B}"/>
              </a:ext>
            </a:extLst>
          </p:cNvPr>
          <p:cNvSpPr txBox="1"/>
          <p:nvPr/>
        </p:nvSpPr>
        <p:spPr>
          <a:xfrm>
            <a:off x="2464411" y="2951497"/>
            <a:ext cx="1655969" cy="72414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6">
              <a:lnSpc>
                <a:spcPct val="90000"/>
              </a:lnSpc>
              <a:spcAft>
                <a:spcPts val="588"/>
              </a:spcAft>
              <a:defRPr/>
            </a:pPr>
            <a:r>
              <a:rPr lang="nl-NL" sz="1568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Deploy model in DEV</a:t>
            </a:r>
          </a:p>
        </p:txBody>
      </p:sp>
      <p:pic>
        <p:nvPicPr>
          <p:cNvPr id="13" name="Afbeelding 10">
            <a:extLst>
              <a:ext uri="{FF2B5EF4-FFF2-40B4-BE49-F238E27FC236}">
                <a16:creationId xmlns:a16="http://schemas.microsoft.com/office/drawing/2014/main" id="{DA79A623-F260-4F13-9F58-F7DE7E0EA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0713" y="2803038"/>
            <a:ext cx="833765" cy="844456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D30E5F-B251-42AC-A0CA-CFF06449CC50}"/>
              </a:ext>
            </a:extLst>
          </p:cNvPr>
          <p:cNvCxnSpPr>
            <a:cxnSpLocks/>
          </p:cNvCxnSpPr>
          <p:nvPr/>
        </p:nvCxnSpPr>
        <p:spPr>
          <a:xfrm>
            <a:off x="5361321" y="3271615"/>
            <a:ext cx="24615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474098-031F-434F-964E-E34185F4A395}"/>
              </a:ext>
            </a:extLst>
          </p:cNvPr>
          <p:cNvCxnSpPr>
            <a:cxnSpLocks/>
          </p:cNvCxnSpPr>
          <p:nvPr/>
        </p:nvCxnSpPr>
        <p:spPr>
          <a:xfrm>
            <a:off x="6822395" y="3271615"/>
            <a:ext cx="24615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vak 50">
            <a:extLst>
              <a:ext uri="{FF2B5EF4-FFF2-40B4-BE49-F238E27FC236}">
                <a16:creationId xmlns:a16="http://schemas.microsoft.com/office/drawing/2014/main" id="{C1325131-A0B7-4962-AE44-0FBCEF3C8C4E}"/>
              </a:ext>
            </a:extLst>
          </p:cNvPr>
          <p:cNvSpPr txBox="1"/>
          <p:nvPr/>
        </p:nvSpPr>
        <p:spPr>
          <a:xfrm>
            <a:off x="5811418" y="3063078"/>
            <a:ext cx="880651" cy="50690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6">
              <a:lnSpc>
                <a:spcPct val="90000"/>
              </a:lnSpc>
              <a:spcAft>
                <a:spcPts val="588"/>
              </a:spcAft>
              <a:defRPr/>
            </a:pPr>
            <a:r>
              <a:rPr lang="nl-NL" sz="1568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. . .</a:t>
            </a:r>
          </a:p>
        </p:txBody>
      </p:sp>
      <p:sp>
        <p:nvSpPr>
          <p:cNvPr id="28" name="Tekstvak 50">
            <a:extLst>
              <a:ext uri="{FF2B5EF4-FFF2-40B4-BE49-F238E27FC236}">
                <a16:creationId xmlns:a16="http://schemas.microsoft.com/office/drawing/2014/main" id="{5EB96CAA-1927-4262-95DB-A2550A035EC6}"/>
              </a:ext>
            </a:extLst>
          </p:cNvPr>
          <p:cNvSpPr txBox="1"/>
          <p:nvPr/>
        </p:nvSpPr>
        <p:spPr>
          <a:xfrm>
            <a:off x="7068547" y="3398680"/>
            <a:ext cx="2208605" cy="72400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6">
              <a:lnSpc>
                <a:spcPct val="90000"/>
              </a:lnSpc>
              <a:spcAft>
                <a:spcPts val="588"/>
              </a:spcAft>
              <a:defRPr/>
            </a:pPr>
            <a:r>
              <a:rPr lang="nl-NL" sz="1568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Approval (manual or automatic)</a:t>
            </a:r>
          </a:p>
        </p:txBody>
      </p:sp>
      <p:sp>
        <p:nvSpPr>
          <p:cNvPr id="29" name="Touchscreen" title="Icon of a closed hand with one finger touching a screen">
            <a:extLst>
              <a:ext uri="{FF2B5EF4-FFF2-40B4-BE49-F238E27FC236}">
                <a16:creationId xmlns:a16="http://schemas.microsoft.com/office/drawing/2014/main" id="{7D2BE6D7-4FB3-4FA2-93D0-D461FDE8612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870587" y="2819842"/>
            <a:ext cx="607328" cy="569430"/>
          </a:xfrm>
          <a:custGeom>
            <a:avLst/>
            <a:gdLst>
              <a:gd name="T0" fmla="*/ 1917 w 3772"/>
              <a:gd name="T1" fmla="*/ 1791 h 3535"/>
              <a:gd name="T2" fmla="*/ 1917 w 3772"/>
              <a:gd name="T3" fmla="*/ 1985 h 3535"/>
              <a:gd name="T4" fmla="*/ 1917 w 3772"/>
              <a:gd name="T5" fmla="*/ 1123 h 3535"/>
              <a:gd name="T6" fmla="*/ 1745 w 3772"/>
              <a:gd name="T7" fmla="*/ 951 h 3535"/>
              <a:gd name="T8" fmla="*/ 1573 w 3772"/>
              <a:gd name="T9" fmla="*/ 1123 h 3535"/>
              <a:gd name="T10" fmla="*/ 1573 w 3772"/>
              <a:gd name="T11" fmla="*/ 1135 h 3535"/>
              <a:gd name="T12" fmla="*/ 1573 w 3772"/>
              <a:gd name="T13" fmla="*/ 2527 h 3535"/>
              <a:gd name="T14" fmla="*/ 1469 w 3772"/>
              <a:gd name="T15" fmla="*/ 2569 h 3535"/>
              <a:gd name="T16" fmla="*/ 1282 w 3772"/>
              <a:gd name="T17" fmla="*/ 2383 h 3535"/>
              <a:gd name="T18" fmla="*/ 1023 w 3772"/>
              <a:gd name="T19" fmla="*/ 2383 h 3535"/>
              <a:gd name="T20" fmla="*/ 1023 w 3772"/>
              <a:gd name="T21" fmla="*/ 2641 h 3535"/>
              <a:gd name="T22" fmla="*/ 1659 w 3772"/>
              <a:gd name="T23" fmla="*/ 3277 h 3535"/>
              <a:gd name="T24" fmla="*/ 2262 w 3772"/>
              <a:gd name="T25" fmla="*/ 3535 h 3535"/>
              <a:gd name="T26" fmla="*/ 2951 w 3772"/>
              <a:gd name="T27" fmla="*/ 2846 h 3535"/>
              <a:gd name="T28" fmla="*/ 2951 w 3772"/>
              <a:gd name="T29" fmla="*/ 2184 h 3535"/>
              <a:gd name="T30" fmla="*/ 2820 w 3772"/>
              <a:gd name="T31" fmla="*/ 2017 h 3535"/>
              <a:gd name="T32" fmla="*/ 1917 w 3772"/>
              <a:gd name="T33" fmla="*/ 1791 h 3535"/>
              <a:gd name="T34" fmla="*/ 1917 w 3772"/>
              <a:gd name="T35" fmla="*/ 1123 h 3535"/>
              <a:gd name="T36" fmla="*/ 1917 w 3772"/>
              <a:gd name="T37" fmla="*/ 1602 h 3535"/>
              <a:gd name="T38" fmla="*/ 2254 w 3772"/>
              <a:gd name="T39" fmla="*/ 1123 h 3535"/>
              <a:gd name="T40" fmla="*/ 1744 w 3772"/>
              <a:gd name="T41" fmla="*/ 614 h 3535"/>
              <a:gd name="T42" fmla="*/ 1235 w 3772"/>
              <a:gd name="T43" fmla="*/ 1123 h 3535"/>
              <a:gd name="T44" fmla="*/ 1573 w 3772"/>
              <a:gd name="T45" fmla="*/ 1603 h 3535"/>
              <a:gd name="T46" fmla="*/ 2951 w 3772"/>
              <a:gd name="T47" fmla="*/ 2672 h 3535"/>
              <a:gd name="T48" fmla="*/ 3657 w 3772"/>
              <a:gd name="T49" fmla="*/ 2672 h 3535"/>
              <a:gd name="T50" fmla="*/ 3772 w 3772"/>
              <a:gd name="T51" fmla="*/ 2557 h 3535"/>
              <a:gd name="T52" fmla="*/ 3772 w 3772"/>
              <a:gd name="T53" fmla="*/ 115 h 3535"/>
              <a:gd name="T54" fmla="*/ 3657 w 3772"/>
              <a:gd name="T55" fmla="*/ 0 h 3535"/>
              <a:gd name="T56" fmla="*/ 115 w 3772"/>
              <a:gd name="T57" fmla="*/ 0 h 3535"/>
              <a:gd name="T58" fmla="*/ 0 w 3772"/>
              <a:gd name="T59" fmla="*/ 115 h 3535"/>
              <a:gd name="T60" fmla="*/ 0 w 3772"/>
              <a:gd name="T61" fmla="*/ 2557 h 3535"/>
              <a:gd name="T62" fmla="*/ 115 w 3772"/>
              <a:gd name="T63" fmla="*/ 2672 h 3535"/>
              <a:gd name="T64" fmla="*/ 1054 w 3772"/>
              <a:gd name="T65" fmla="*/ 2672 h 3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772" h="3535">
                <a:moveTo>
                  <a:pt x="1917" y="1791"/>
                </a:moveTo>
                <a:cubicBezTo>
                  <a:pt x="1917" y="1985"/>
                  <a:pt x="1917" y="1985"/>
                  <a:pt x="1917" y="1985"/>
                </a:cubicBezTo>
                <a:moveTo>
                  <a:pt x="1917" y="1123"/>
                </a:moveTo>
                <a:cubicBezTo>
                  <a:pt x="1917" y="1028"/>
                  <a:pt x="1840" y="951"/>
                  <a:pt x="1745" y="951"/>
                </a:cubicBezTo>
                <a:cubicBezTo>
                  <a:pt x="1650" y="951"/>
                  <a:pt x="1573" y="1028"/>
                  <a:pt x="1573" y="1123"/>
                </a:cubicBezTo>
                <a:cubicBezTo>
                  <a:pt x="1573" y="1123"/>
                  <a:pt x="1573" y="1127"/>
                  <a:pt x="1573" y="1135"/>
                </a:cubicBezTo>
                <a:cubicBezTo>
                  <a:pt x="1573" y="1252"/>
                  <a:pt x="1573" y="2194"/>
                  <a:pt x="1573" y="2527"/>
                </a:cubicBezTo>
                <a:cubicBezTo>
                  <a:pt x="1573" y="2581"/>
                  <a:pt x="1507" y="2608"/>
                  <a:pt x="1469" y="2569"/>
                </a:cubicBezTo>
                <a:cubicBezTo>
                  <a:pt x="1282" y="2383"/>
                  <a:pt x="1282" y="2383"/>
                  <a:pt x="1282" y="2383"/>
                </a:cubicBezTo>
                <a:cubicBezTo>
                  <a:pt x="1210" y="2311"/>
                  <a:pt x="1095" y="2311"/>
                  <a:pt x="1023" y="2383"/>
                </a:cubicBezTo>
                <a:cubicBezTo>
                  <a:pt x="952" y="2454"/>
                  <a:pt x="952" y="2570"/>
                  <a:pt x="1023" y="2641"/>
                </a:cubicBezTo>
                <a:cubicBezTo>
                  <a:pt x="1659" y="3277"/>
                  <a:pt x="1659" y="3277"/>
                  <a:pt x="1659" y="3277"/>
                </a:cubicBezTo>
                <a:cubicBezTo>
                  <a:pt x="1813" y="3436"/>
                  <a:pt x="2026" y="3535"/>
                  <a:pt x="2262" y="3535"/>
                </a:cubicBezTo>
                <a:cubicBezTo>
                  <a:pt x="2643" y="3535"/>
                  <a:pt x="2951" y="3227"/>
                  <a:pt x="2951" y="2846"/>
                </a:cubicBezTo>
                <a:cubicBezTo>
                  <a:pt x="2951" y="2184"/>
                  <a:pt x="2951" y="2184"/>
                  <a:pt x="2951" y="2184"/>
                </a:cubicBezTo>
                <a:cubicBezTo>
                  <a:pt x="2951" y="2105"/>
                  <a:pt x="2897" y="2036"/>
                  <a:pt x="2820" y="2017"/>
                </a:cubicBezTo>
                <a:cubicBezTo>
                  <a:pt x="1917" y="1791"/>
                  <a:pt x="1917" y="1791"/>
                  <a:pt x="1917" y="1791"/>
                </a:cubicBezTo>
                <a:lnTo>
                  <a:pt x="1917" y="1123"/>
                </a:lnTo>
                <a:close/>
                <a:moveTo>
                  <a:pt x="1917" y="1602"/>
                </a:moveTo>
                <a:cubicBezTo>
                  <a:pt x="2114" y="1532"/>
                  <a:pt x="2254" y="1344"/>
                  <a:pt x="2254" y="1123"/>
                </a:cubicBezTo>
                <a:cubicBezTo>
                  <a:pt x="2254" y="842"/>
                  <a:pt x="2026" y="614"/>
                  <a:pt x="1744" y="614"/>
                </a:cubicBezTo>
                <a:cubicBezTo>
                  <a:pt x="1463" y="614"/>
                  <a:pt x="1235" y="842"/>
                  <a:pt x="1235" y="1123"/>
                </a:cubicBezTo>
                <a:cubicBezTo>
                  <a:pt x="1235" y="1344"/>
                  <a:pt x="1376" y="1532"/>
                  <a:pt x="1573" y="1603"/>
                </a:cubicBezTo>
                <a:moveTo>
                  <a:pt x="2951" y="2672"/>
                </a:moveTo>
                <a:cubicBezTo>
                  <a:pt x="3657" y="2672"/>
                  <a:pt x="3657" y="2672"/>
                  <a:pt x="3657" y="2672"/>
                </a:cubicBezTo>
                <a:cubicBezTo>
                  <a:pt x="3720" y="2672"/>
                  <a:pt x="3772" y="2621"/>
                  <a:pt x="3772" y="2557"/>
                </a:cubicBezTo>
                <a:cubicBezTo>
                  <a:pt x="3772" y="115"/>
                  <a:pt x="3772" y="115"/>
                  <a:pt x="3772" y="115"/>
                </a:cubicBezTo>
                <a:cubicBezTo>
                  <a:pt x="3772" y="51"/>
                  <a:pt x="3720" y="0"/>
                  <a:pt x="3657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51" y="0"/>
                  <a:pt x="0" y="51"/>
                  <a:pt x="0" y="115"/>
                </a:cubicBezTo>
                <a:cubicBezTo>
                  <a:pt x="0" y="2557"/>
                  <a:pt x="0" y="2557"/>
                  <a:pt x="0" y="2557"/>
                </a:cubicBezTo>
                <a:cubicBezTo>
                  <a:pt x="0" y="2621"/>
                  <a:pt x="51" y="2672"/>
                  <a:pt x="115" y="2672"/>
                </a:cubicBezTo>
                <a:cubicBezTo>
                  <a:pt x="1054" y="2672"/>
                  <a:pt x="1054" y="2672"/>
                  <a:pt x="1054" y="2672"/>
                </a:cubicBezTo>
              </a:path>
            </a:pathLst>
          </a:custGeom>
          <a:noFill/>
          <a:ln w="1905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0" name="Tekstvak 50">
            <a:extLst>
              <a:ext uri="{FF2B5EF4-FFF2-40B4-BE49-F238E27FC236}">
                <a16:creationId xmlns:a16="http://schemas.microsoft.com/office/drawing/2014/main" id="{4C97E5F8-D81B-4BD3-A063-3DFEAA5915CE}"/>
              </a:ext>
            </a:extLst>
          </p:cNvPr>
          <p:cNvSpPr txBox="1"/>
          <p:nvPr/>
        </p:nvSpPr>
        <p:spPr>
          <a:xfrm>
            <a:off x="9366549" y="2911799"/>
            <a:ext cx="1655969" cy="72414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6">
              <a:lnSpc>
                <a:spcPct val="90000"/>
              </a:lnSpc>
              <a:spcAft>
                <a:spcPts val="588"/>
              </a:spcAft>
              <a:defRPr/>
            </a:pPr>
            <a:r>
              <a:rPr lang="nl-NL" sz="1568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Deploy model in PROD</a:t>
            </a:r>
          </a:p>
        </p:txBody>
      </p:sp>
      <p:cxnSp>
        <p:nvCxnSpPr>
          <p:cNvPr id="14336" name="Straight Arrow Connector 14335">
            <a:extLst>
              <a:ext uri="{FF2B5EF4-FFF2-40B4-BE49-F238E27FC236}">
                <a16:creationId xmlns:a16="http://schemas.microsoft.com/office/drawing/2014/main" id="{81287475-0477-4F93-95A1-5E148D4E1610}"/>
              </a:ext>
            </a:extLst>
          </p:cNvPr>
          <p:cNvCxnSpPr>
            <a:cxnSpLocks/>
          </p:cNvCxnSpPr>
          <p:nvPr/>
        </p:nvCxnSpPr>
        <p:spPr>
          <a:xfrm>
            <a:off x="9031000" y="3248371"/>
            <a:ext cx="24615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2" name="Arrow: Right 14341">
            <a:extLst>
              <a:ext uri="{FF2B5EF4-FFF2-40B4-BE49-F238E27FC236}">
                <a16:creationId xmlns:a16="http://schemas.microsoft.com/office/drawing/2014/main" id="{FC441C40-DF34-4357-9E4A-70363CEB9013}"/>
              </a:ext>
            </a:extLst>
          </p:cNvPr>
          <p:cNvSpPr/>
          <p:nvPr/>
        </p:nvSpPr>
        <p:spPr bwMode="auto">
          <a:xfrm rot="5400000">
            <a:off x="3029088" y="3870384"/>
            <a:ext cx="669618" cy="46042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343" name="TextBox 14342">
            <a:extLst>
              <a:ext uri="{FF2B5EF4-FFF2-40B4-BE49-F238E27FC236}">
                <a16:creationId xmlns:a16="http://schemas.microsoft.com/office/drawing/2014/main" id="{66C6F1BA-FD75-41F6-BB6D-4F2D5DED5539}"/>
              </a:ext>
            </a:extLst>
          </p:cNvPr>
          <p:cNvSpPr txBox="1"/>
          <p:nvPr/>
        </p:nvSpPr>
        <p:spPr>
          <a:xfrm>
            <a:off x="2057423" y="4870010"/>
            <a:ext cx="2525827" cy="745264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72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Webservice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72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(development environment)</a:t>
            </a:r>
          </a:p>
        </p:txBody>
      </p:sp>
      <p:sp>
        <p:nvSpPr>
          <p:cNvPr id="14345" name="TextBox 14344">
            <a:extLst>
              <a:ext uri="{FF2B5EF4-FFF2-40B4-BE49-F238E27FC236}">
                <a16:creationId xmlns:a16="http://schemas.microsoft.com/office/drawing/2014/main" id="{04DBE6EB-D150-483D-BB83-8B82356A9E0C}"/>
              </a:ext>
            </a:extLst>
          </p:cNvPr>
          <p:cNvSpPr txBox="1"/>
          <p:nvPr/>
        </p:nvSpPr>
        <p:spPr>
          <a:xfrm>
            <a:off x="9048725" y="4870009"/>
            <a:ext cx="2356358" cy="745264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72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Webservice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72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(production environment)</a:t>
            </a:r>
          </a:p>
        </p:txBody>
      </p:sp>
      <p:pic>
        <p:nvPicPr>
          <p:cNvPr id="14346" name="Graphic 100">
            <a:extLst>
              <a:ext uri="{FF2B5EF4-FFF2-40B4-BE49-F238E27FC236}">
                <a16:creationId xmlns:a16="http://schemas.microsoft.com/office/drawing/2014/main" id="{20F540EA-3A05-438C-8993-EAA843D29F0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090113" y="4480193"/>
            <a:ext cx="460439" cy="399274"/>
          </a:xfrm>
          <a:prstGeom prst="rect">
            <a:avLst/>
          </a:prstGeom>
        </p:spPr>
      </p:pic>
      <p:pic>
        <p:nvPicPr>
          <p:cNvPr id="14349" name="Graphic 100">
            <a:extLst>
              <a:ext uri="{FF2B5EF4-FFF2-40B4-BE49-F238E27FC236}">
                <a16:creationId xmlns:a16="http://schemas.microsoft.com/office/drawing/2014/main" id="{8D2975B4-4BA9-4DC3-98E8-3EA90DCF7DD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994271" y="4489651"/>
            <a:ext cx="460439" cy="399274"/>
          </a:xfrm>
          <a:prstGeom prst="rect">
            <a:avLst/>
          </a:prstGeom>
        </p:spPr>
      </p:pic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409D147A-1E84-4E97-895A-7DE3D5370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3502" y="4126562"/>
            <a:ext cx="1277900" cy="66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67C762-F08E-4138-ABCB-DCA616B0C664}"/>
              </a:ext>
            </a:extLst>
          </p:cNvPr>
          <p:cNvSpPr txBox="1"/>
          <p:nvPr/>
        </p:nvSpPr>
        <p:spPr>
          <a:xfrm>
            <a:off x="484182" y="1151974"/>
            <a:ext cx="11018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/>
              <a:t>Based on Azure Architecture Recommendation: </a:t>
            </a:r>
            <a:r>
              <a:rPr lang="en-US" sz="2000" u="sng">
                <a:solidFill>
                  <a:srgbClr val="0563C1"/>
                </a:solidFill>
                <a:effectLst/>
                <a:ea typeface="Calibri" panose="020F0502020204030204" pitchFamily="34" charset="0"/>
                <a:hlinkClick r:id="rId8"/>
              </a:rPr>
              <a:t>Organize and set up Azure Machine Learning environments - Cloud Adoption Framework | Microsoft Docs</a:t>
            </a:r>
            <a:endParaRPr lang="en-US" sz="200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CF16C97-8E03-4116-A5DD-92504C643C65}"/>
              </a:ext>
            </a:extLst>
          </p:cNvPr>
          <p:cNvSpPr/>
          <p:nvPr/>
        </p:nvSpPr>
        <p:spPr bwMode="auto">
          <a:xfrm rot="5400000">
            <a:off x="9889676" y="3865278"/>
            <a:ext cx="669618" cy="46042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Graphic 10" descr="Programmer female outline">
            <a:extLst>
              <a:ext uri="{FF2B5EF4-FFF2-40B4-BE49-F238E27FC236}">
                <a16:creationId xmlns:a16="http://schemas.microsoft.com/office/drawing/2014/main" id="{E091F5C2-30FE-4B6C-A00E-8E012F8B001F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08102" y="5626533"/>
            <a:ext cx="709134" cy="709134"/>
          </a:xfrm>
          <a:prstGeom prst="rect">
            <a:avLst/>
          </a:prstGeom>
        </p:spPr>
      </p:pic>
      <p:pic>
        <p:nvPicPr>
          <p:cNvPr id="16" name="Graphic 15" descr="Programmer male outline">
            <a:extLst>
              <a:ext uri="{FF2B5EF4-FFF2-40B4-BE49-F238E27FC236}">
                <a16:creationId xmlns:a16="http://schemas.microsoft.com/office/drawing/2014/main" id="{CD9BCA92-3D92-480B-99D0-D57E3EFDC393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17019" y="5626533"/>
            <a:ext cx="709134" cy="709134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1FEEEC7-3E2B-49DC-9C7B-EFF20FB657BA}"/>
              </a:ext>
            </a:extLst>
          </p:cNvPr>
          <p:cNvSpPr txBox="1">
            <a:spLocks/>
          </p:cNvSpPr>
          <p:nvPr/>
        </p:nvSpPr>
        <p:spPr>
          <a:xfrm>
            <a:off x="2090007" y="6416062"/>
            <a:ext cx="234984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400"/>
              <a:t>ML/DevOps Team</a:t>
            </a:r>
          </a:p>
        </p:txBody>
      </p:sp>
      <p:pic>
        <p:nvPicPr>
          <p:cNvPr id="18" name="Graphic 17" descr="Female Profile outline">
            <a:extLst>
              <a:ext uri="{FF2B5EF4-FFF2-40B4-BE49-F238E27FC236}">
                <a16:creationId xmlns:a16="http://schemas.microsoft.com/office/drawing/2014/main" id="{4A9B60D4-F4D1-46F8-8CB7-7FD288C80049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820347" y="5702520"/>
            <a:ext cx="709134" cy="709134"/>
          </a:xfrm>
          <a:prstGeom prst="rect">
            <a:avLst/>
          </a:prstGeom>
        </p:spPr>
      </p:pic>
      <p:pic>
        <p:nvPicPr>
          <p:cNvPr id="19" name="Graphic 18" descr="Male profile outline">
            <a:extLst>
              <a:ext uri="{FF2B5EF4-FFF2-40B4-BE49-F238E27FC236}">
                <a16:creationId xmlns:a16="http://schemas.microsoft.com/office/drawing/2014/main" id="{7B66B2B3-EDE5-4839-BA66-9CF69456FEDC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048725" y="5706928"/>
            <a:ext cx="709134" cy="709134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621E942-8FB5-4322-A057-5B37A6216D9B}"/>
              </a:ext>
            </a:extLst>
          </p:cNvPr>
          <p:cNvSpPr txBox="1">
            <a:spLocks/>
          </p:cNvSpPr>
          <p:nvPr/>
        </p:nvSpPr>
        <p:spPr>
          <a:xfrm>
            <a:off x="8962459" y="6423452"/>
            <a:ext cx="159079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400"/>
              <a:t>Prod Team</a:t>
            </a:r>
          </a:p>
        </p:txBody>
      </p:sp>
    </p:spTree>
    <p:extLst>
      <p:ext uri="{BB962C8B-B14F-4D97-AF65-F5344CB8AC3E}">
        <p14:creationId xmlns:p14="http://schemas.microsoft.com/office/powerpoint/2010/main" val="324316758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C2D0-57CC-4F18-8F72-3B0BC1D6E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MLOps</a:t>
            </a:r>
            <a:r>
              <a:rPr lang="en-US"/>
              <a:t> Reference Architecture</a:t>
            </a:r>
          </a:p>
        </p:txBody>
      </p:sp>
      <p:pic>
        <p:nvPicPr>
          <p:cNvPr id="5" name="Picture 2" descr="Diagram of the MLOps architecture">
            <a:extLst>
              <a:ext uri="{FF2B5EF4-FFF2-40B4-BE49-F238E27FC236}">
                <a16:creationId xmlns:a16="http://schemas.microsoft.com/office/drawing/2014/main" id="{5A15E987-3EEB-4E35-9DE9-0BF779D04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35660" y="1245141"/>
            <a:ext cx="9040445" cy="555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51864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D156-9861-4094-98CC-BAEEAA3D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Strategy for </a:t>
            </a:r>
            <a:r>
              <a:rPr lang="en-US" dirty="0" err="1"/>
              <a:t>MLOps</a:t>
            </a: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F85FA8C-AC7C-4E10-8DEA-5228D853B5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E72B8F-BE02-489F-B4EB-F7103537922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982" y="1415749"/>
            <a:ext cx="8779213" cy="490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1755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0A25D-B6B2-4609-B715-179E2B03C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62213"/>
            <a:ext cx="9144000" cy="498598"/>
          </a:xfrm>
        </p:spPr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250D4-1A50-4BF0-B091-DD326048F3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216" y="1203159"/>
            <a:ext cx="9144000" cy="4570482"/>
          </a:xfrm>
        </p:spPr>
        <p:txBody>
          <a:bodyPr/>
          <a:lstStyle/>
          <a:p>
            <a:r>
              <a:rPr lang="en-US" dirty="0"/>
              <a:t>Azure Machine Learning Training: </a:t>
            </a:r>
            <a:r>
              <a:rPr lang="en-US" dirty="0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Build and operate machine learning solutions with Azure Machine Learning - Learn | Microsoft Docs</a:t>
            </a:r>
            <a:endParaRPr lang="en-US" dirty="0">
              <a:solidFill>
                <a:schemeClr val="accent3"/>
              </a:solidFill>
            </a:endParaRPr>
          </a:p>
          <a:p>
            <a:endParaRPr lang="en-US" dirty="0"/>
          </a:p>
          <a:p>
            <a:r>
              <a:rPr lang="en-US" dirty="0"/>
              <a:t>Cloud Framework Best Practices: </a:t>
            </a:r>
            <a:r>
              <a:rPr lang="en-US" b="0" i="0" u="sng" strike="noStrike" dirty="0">
                <a:solidFill>
                  <a:schemeClr val="accent3"/>
                </a:solidFill>
                <a:effectLst/>
                <a:latin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Organize and set up Azure Machine Learning environments - Cloud Adoption Framework | Microsoft Docs</a:t>
            </a:r>
            <a:r>
              <a:rPr lang="en-US" b="0" i="0" dirty="0">
                <a:solidFill>
                  <a:schemeClr val="accent3"/>
                </a:solidFill>
                <a:effectLst/>
                <a:latin typeface="Segoe UI" panose="020B0502040204020203" pitchFamily="34" charset="0"/>
              </a:rPr>
              <a:t>​</a:t>
            </a:r>
            <a:endParaRPr lang="en-US" dirty="0">
              <a:solidFill>
                <a:schemeClr val="accent3"/>
              </a:solidFill>
            </a:endParaRPr>
          </a:p>
          <a:p>
            <a:endParaRPr lang="en-US" dirty="0"/>
          </a:p>
          <a:p>
            <a:r>
              <a:rPr lang="en-US" dirty="0"/>
              <a:t>Industry Data Strategy: </a:t>
            </a:r>
            <a:r>
              <a:rPr lang="en-US" dirty="0">
                <a:solidFill>
                  <a:schemeClr val="accent3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 Industry Solutions - Data Strategy - Home (sharepoint.com)</a:t>
            </a:r>
            <a:endParaRPr lang="en-US" dirty="0">
              <a:solidFill>
                <a:schemeClr val="accent3"/>
              </a:solidFill>
            </a:endParaRPr>
          </a:p>
          <a:p>
            <a:endParaRPr lang="en-US" dirty="0"/>
          </a:p>
          <a:p>
            <a:r>
              <a:rPr lang="en-US" dirty="0" err="1"/>
              <a:t>MLOps</a:t>
            </a:r>
            <a:r>
              <a:rPr lang="en-US" dirty="0"/>
              <a:t> Maturity Assessment: </a:t>
            </a:r>
            <a:r>
              <a:rPr lang="en-US" dirty="0">
                <a:solidFill>
                  <a:schemeClr val="accent3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Machine Learning Operations maturity model - Azure Architecture Center | Microsoft Docs</a:t>
            </a:r>
            <a:endParaRPr lang="en-US" dirty="0">
              <a:solidFill>
                <a:schemeClr val="accent3"/>
              </a:solidFill>
            </a:endParaRPr>
          </a:p>
          <a:p>
            <a:endParaRPr lang="en-US" dirty="0"/>
          </a:p>
          <a:p>
            <a:r>
              <a:rPr lang="en-US" dirty="0" err="1"/>
              <a:t>MLOps</a:t>
            </a:r>
            <a:r>
              <a:rPr lang="en-US" dirty="0"/>
              <a:t> principles: </a:t>
            </a:r>
            <a:r>
              <a:rPr lang="en-US" dirty="0">
                <a:solidFill>
                  <a:schemeClr val="accent3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https://ml-ops.org/content/mlops-principles#iterative-incremental-process-in-mlops</a:t>
            </a:r>
            <a:endParaRPr lang="en-US" dirty="0">
              <a:solidFill>
                <a:schemeClr val="accent3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04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7E540-D664-2248-A353-E1715069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5" y="3033223"/>
            <a:ext cx="10152915" cy="498598"/>
          </a:xfrm>
        </p:spPr>
        <p:txBody>
          <a:bodyPr/>
          <a:lstStyle/>
          <a:p>
            <a:r>
              <a:rPr lang="en-US" dirty="0"/>
              <a:t>Machine Learning Development Flow</a:t>
            </a:r>
          </a:p>
        </p:txBody>
      </p:sp>
    </p:spTree>
    <p:extLst>
      <p:ext uri="{BB962C8B-B14F-4D97-AF65-F5344CB8AC3E}">
        <p14:creationId xmlns:p14="http://schemas.microsoft.com/office/powerpoint/2010/main" val="18192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FC18-B471-2244-A0BD-3D0FF2D4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Microsoft Team Data Science Process</a:t>
            </a:r>
          </a:p>
        </p:txBody>
      </p:sp>
      <p:pic>
        <p:nvPicPr>
          <p:cNvPr id="5" name="Picture 2" descr="TDSP-Lifecycle2">
            <a:extLst>
              <a:ext uri="{FF2B5EF4-FFF2-40B4-BE49-F238E27FC236}">
                <a16:creationId xmlns:a16="http://schemas.microsoft.com/office/drawing/2014/main" id="{C08EA57A-5643-4485-8559-6C3E384FD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0475" y="1435100"/>
            <a:ext cx="7126288" cy="531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08474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EEA0C-4914-4CC3-B4E6-63A41B7DD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normAutofit fontScale="90000"/>
          </a:bodyPr>
          <a:lstStyle/>
          <a:p>
            <a:r>
              <a:rPr lang="en-US"/>
              <a:t>Build Business Understanding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878760-58E0-496F-8CE7-8C733D3199D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025" y="1481469"/>
            <a:ext cx="581218" cy="9835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B10FF4-1874-476B-9298-4A8B7F32FE63}"/>
              </a:ext>
            </a:extLst>
          </p:cNvPr>
          <p:cNvSpPr txBox="1"/>
          <p:nvPr/>
        </p:nvSpPr>
        <p:spPr>
          <a:xfrm>
            <a:off x="1593643" y="2844377"/>
            <a:ext cx="2724748" cy="908897"/>
          </a:xfrm>
          <a:prstGeom prst="rect">
            <a:avLst/>
          </a:prstGeom>
          <a:noFill/>
          <a:ln w="19050">
            <a:noFill/>
          </a:ln>
        </p:spPr>
        <p:txBody>
          <a:bodyPr wrap="square" lIns="182880" tIns="146304" rIns="182880" bIns="146304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Arrive at an analytical question that addresses</a:t>
            </a:r>
            <a:r>
              <a:rPr kumimoji="0" lang="en-US" sz="2000" b="0" i="0" u="none" strike="noStrike" kern="0" cap="none" spc="0" normalizeH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the problem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18E37E-13C0-46D2-BDE6-6310DF76F34A}"/>
              </a:ext>
            </a:extLst>
          </p:cNvPr>
          <p:cNvSpPr txBox="1"/>
          <p:nvPr/>
        </p:nvSpPr>
        <p:spPr>
          <a:xfrm>
            <a:off x="4064142" y="1534799"/>
            <a:ext cx="3224628" cy="725400"/>
          </a:xfrm>
          <a:prstGeom prst="rect">
            <a:avLst/>
          </a:prstGeom>
          <a:noFill/>
          <a:ln w="19050">
            <a:noFill/>
          </a:ln>
        </p:spPr>
        <p:txBody>
          <a:bodyPr wrap="square" lIns="182880" tIns="146304" rIns="182880" bIns="146304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“We spend a lot of money to acquire and retain customers.</a:t>
            </a:r>
            <a:r>
              <a:rPr lang="en-US" sz="1500" ker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 Turning over a customer, or reacquiring them is also expensive.”</a:t>
            </a:r>
            <a:endParaRPr kumimoji="0" lang="en-US" sz="1500" b="0" i="0" u="none" strike="noStrike" kern="0" cap="none" spc="0" normalizeH="0" baseline="0" noProof="0">
              <a:ln>
                <a:noFill/>
              </a:ln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45A300-7F4E-4E5F-BA5D-ED1B17033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355" y="1729072"/>
            <a:ext cx="1274354" cy="34690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165447-FD55-4EF5-859D-63C36B8A8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893" y="3072318"/>
            <a:ext cx="573750" cy="742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B12FCC-07C6-4497-B6F3-A8BD83579C8E}"/>
              </a:ext>
            </a:extLst>
          </p:cNvPr>
          <p:cNvSpPr txBox="1"/>
          <p:nvPr/>
        </p:nvSpPr>
        <p:spPr>
          <a:xfrm>
            <a:off x="1593643" y="1633869"/>
            <a:ext cx="2954912" cy="908897"/>
          </a:xfrm>
          <a:prstGeom prst="rect">
            <a:avLst/>
          </a:prstGeom>
          <a:noFill/>
          <a:ln w="19050">
            <a:noFill/>
          </a:ln>
        </p:spPr>
        <p:txBody>
          <a:bodyPr wrap="square" lIns="182880" tIns="146304" rIns="182880" bIns="146304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Begin with</a:t>
            </a:r>
            <a:r>
              <a:rPr lang="en-US" sz="2000" kern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exploration of a problem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ECC43D-976D-44BD-8897-7A1F5DDC3070}"/>
              </a:ext>
            </a:extLst>
          </p:cNvPr>
          <p:cNvCxnSpPr/>
          <p:nvPr/>
        </p:nvCxnSpPr>
        <p:spPr>
          <a:xfrm>
            <a:off x="1019893" y="2805625"/>
            <a:ext cx="2795969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650EAC4-6784-4425-9F13-4C10FC593AA1}"/>
              </a:ext>
            </a:extLst>
          </p:cNvPr>
          <p:cNvSpPr txBox="1"/>
          <p:nvPr/>
        </p:nvSpPr>
        <p:spPr>
          <a:xfrm>
            <a:off x="4081859" y="2763587"/>
            <a:ext cx="3377029" cy="725400"/>
          </a:xfrm>
          <a:prstGeom prst="rect">
            <a:avLst/>
          </a:prstGeom>
          <a:noFill/>
          <a:ln w="19050">
            <a:noFill/>
          </a:ln>
        </p:spPr>
        <p:txBody>
          <a:bodyPr wrap="square" lIns="182880" tIns="146304" rIns="182880" bIns="146304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“It would be great</a:t>
            </a:r>
            <a:r>
              <a:rPr kumimoji="0" lang="en-US" sz="1500" b="0" i="0" u="none" strike="noStrike" kern="0" cap="none" spc="0" normalizeH="0" noProof="0" dirty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if we could predict whether a customer is likely to leave us </a:t>
            </a:r>
            <a:r>
              <a:rPr lang="en-US" sz="1500" kern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next</a:t>
            </a:r>
            <a:r>
              <a:rPr kumimoji="0" lang="en-US" sz="1500" b="0" i="0" u="none" strike="noStrike" kern="0" cap="none" spc="0" normalizeH="0" noProof="0" dirty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month and target them for retention.”</a:t>
            </a:r>
            <a:endParaRPr kumimoji="0" lang="en-US" sz="1500" b="0" i="0" u="none" strike="noStrike" kern="0" cap="none" spc="0" normalizeH="0" baseline="0" noProof="0" dirty="0">
              <a:ln>
                <a:noFill/>
              </a:ln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1F60B6-F896-463E-97B5-265993291BFC}"/>
              </a:ext>
            </a:extLst>
          </p:cNvPr>
          <p:cNvCxnSpPr/>
          <p:nvPr/>
        </p:nvCxnSpPr>
        <p:spPr>
          <a:xfrm>
            <a:off x="1019893" y="4144987"/>
            <a:ext cx="2795969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E2C4787-7F02-4A97-B838-7C8D7CD8BFDC}"/>
              </a:ext>
            </a:extLst>
          </p:cNvPr>
          <p:cNvGrpSpPr/>
          <p:nvPr/>
        </p:nvGrpSpPr>
        <p:grpSpPr>
          <a:xfrm>
            <a:off x="3998536" y="3928510"/>
            <a:ext cx="930694" cy="488575"/>
            <a:chOff x="4219290" y="3873268"/>
            <a:chExt cx="1259959" cy="66845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F5EDAA-FFEF-4F0D-82E2-5A2B43F7CA01}"/>
                </a:ext>
              </a:extLst>
            </p:cNvPr>
            <p:cNvSpPr/>
            <p:nvPr/>
          </p:nvSpPr>
          <p:spPr>
            <a:xfrm>
              <a:off x="4335653" y="3873268"/>
              <a:ext cx="598149" cy="179879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58EB6D-7981-43DC-B4F1-C00480CD97C3}"/>
                </a:ext>
              </a:extLst>
            </p:cNvPr>
            <p:cNvSpPr/>
            <p:nvPr/>
          </p:nvSpPr>
          <p:spPr>
            <a:xfrm>
              <a:off x="4612031" y="4084108"/>
              <a:ext cx="598149" cy="179879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  <p:sp>
          <p:nvSpPr>
            <p:cNvPr id="16" name="Circular Arrow 18">
              <a:extLst>
                <a:ext uri="{FF2B5EF4-FFF2-40B4-BE49-F238E27FC236}">
                  <a16:creationId xmlns:a16="http://schemas.microsoft.com/office/drawing/2014/main" id="{0191BCCF-0E6B-4FCE-A8BB-982B62BCFC7F}"/>
                </a:ext>
              </a:extLst>
            </p:cNvPr>
            <p:cNvSpPr/>
            <p:nvPr/>
          </p:nvSpPr>
          <p:spPr>
            <a:xfrm rot="5400000">
              <a:off x="5002965" y="3923247"/>
              <a:ext cx="455507" cy="497061"/>
            </a:xfrm>
            <a:prstGeom prst="circularArrow">
              <a:avLst/>
            </a:prstGeom>
            <a:solidFill>
              <a:srgbClr val="0072C6"/>
            </a:solidFill>
            <a:ln w="28575"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D81EBD7-4EA1-46C9-95E0-2B8415B7E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19290" y="4108657"/>
              <a:ext cx="326767" cy="433064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AE39B7C-C6F3-47ED-BA79-586A7EDC7313}"/>
              </a:ext>
            </a:extLst>
          </p:cNvPr>
          <p:cNvSpPr txBox="1"/>
          <p:nvPr/>
        </p:nvSpPr>
        <p:spPr>
          <a:xfrm>
            <a:off x="1593643" y="4260224"/>
            <a:ext cx="2954912" cy="908897"/>
          </a:xfrm>
          <a:prstGeom prst="rect">
            <a:avLst/>
          </a:prstGeom>
          <a:noFill/>
          <a:ln w="19050">
            <a:noFill/>
          </a:ln>
        </p:spPr>
        <p:txBody>
          <a:bodyPr wrap="square" lIns="182880" tIns="146304" rIns="182880" bIns="146304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Understand the data required to address the problem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2D6771-1A2C-478F-8EE9-494EA94BA4CF}"/>
              </a:ext>
            </a:extLst>
          </p:cNvPr>
          <p:cNvSpPr txBox="1"/>
          <p:nvPr/>
        </p:nvSpPr>
        <p:spPr>
          <a:xfrm>
            <a:off x="4297645" y="4160498"/>
            <a:ext cx="3224629" cy="875671"/>
          </a:xfrm>
          <a:prstGeom prst="rect">
            <a:avLst/>
          </a:prstGeom>
          <a:noFill/>
          <a:ln w="19050">
            <a:noFill/>
          </a:ln>
        </p:spPr>
        <p:txBody>
          <a:bodyPr wrap="square" lIns="182880" tIns="146304" rIns="182880" bIns="146304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“We have historical data representing</a:t>
            </a:r>
            <a:r>
              <a:rPr kumimoji="0" lang="en-US" sz="1500" b="0" i="0" u="none" strike="noStrike" kern="0" cap="none" spc="0" normalizeH="0" noProof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customer acquisition and turnover for the past n years, including all customer interactions.”</a:t>
            </a:r>
            <a:endParaRPr kumimoji="0" lang="en-US" sz="1500" b="0" i="0" u="none" strike="noStrike" kern="0" cap="none" spc="0" normalizeH="0" baseline="0" noProof="0">
              <a:ln>
                <a:noFill/>
              </a:ln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0184EBB-DDC8-4A8F-9D72-D83F3D910EC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792" y="3961016"/>
            <a:ext cx="1553102" cy="155310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20FC757-5211-4C6D-BF6B-58D629DFD144}"/>
              </a:ext>
            </a:extLst>
          </p:cNvPr>
          <p:cNvSpPr txBox="1"/>
          <p:nvPr/>
        </p:nvSpPr>
        <p:spPr>
          <a:xfrm>
            <a:off x="8752183" y="2391110"/>
            <a:ext cx="2850168" cy="4311510"/>
          </a:xfrm>
          <a:prstGeom prst="rect">
            <a:avLst/>
          </a:prstGeom>
          <a:noFill/>
          <a:ln w="19050">
            <a:noFill/>
          </a:ln>
        </p:spPr>
        <p:txBody>
          <a:bodyPr wrap="square" lIns="182880" tIns="146304" rIns="182880" bIns="146304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Define business goals</a:t>
            </a:r>
            <a:r>
              <a:rPr kumimoji="0" lang="en-US" sz="1900" b="0" i="0" u="none" strike="noStrike" kern="0" cap="none" spc="0" normalizeH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with “sharp” questions that can be answered by Data Science: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kern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much or how many? (regression)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kern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Which category? (classification)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kern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Which group? (clustering)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kern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 this weird? (anomaly detection)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kern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Which option should be taken? (recommendation)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0B4366-A03C-48A6-9F0D-26F09C434FE7}"/>
              </a:ext>
            </a:extLst>
          </p:cNvPr>
          <p:cNvCxnSpPr/>
          <p:nvPr/>
        </p:nvCxnSpPr>
        <p:spPr>
          <a:xfrm>
            <a:off x="1116080" y="5366077"/>
            <a:ext cx="2795969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24BB887-BBFC-40D1-B864-63A506FE54D2}"/>
              </a:ext>
            </a:extLst>
          </p:cNvPr>
          <p:cNvSpPr txBox="1"/>
          <p:nvPr/>
        </p:nvSpPr>
        <p:spPr>
          <a:xfrm>
            <a:off x="1571413" y="5465964"/>
            <a:ext cx="2954912" cy="908897"/>
          </a:xfrm>
          <a:prstGeom prst="rect">
            <a:avLst/>
          </a:prstGeom>
          <a:noFill/>
          <a:ln w="19050">
            <a:noFill/>
          </a:ln>
        </p:spPr>
        <p:txBody>
          <a:bodyPr wrap="square" lIns="182880" tIns="146304" rIns="182880" bIns="146304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Define the consumption experience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0EBE30-CA1F-4342-B834-35632AB11F13}"/>
              </a:ext>
            </a:extLst>
          </p:cNvPr>
          <p:cNvSpPr txBox="1"/>
          <p:nvPr/>
        </p:nvSpPr>
        <p:spPr>
          <a:xfrm>
            <a:off x="4306182" y="5195836"/>
            <a:ext cx="3224629" cy="875671"/>
          </a:xfrm>
          <a:prstGeom prst="rect">
            <a:avLst/>
          </a:prstGeom>
          <a:noFill/>
          <a:ln w="19050">
            <a:noFill/>
          </a:ln>
        </p:spPr>
        <p:txBody>
          <a:bodyPr wrap="square" lIns="182880" tIns="146304" rIns="182880" bIns="146304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How will people or systems use these conclusions, on which devices.  How will they want to consume the analytic output and what will they do with it?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014BC1D-9CC3-441D-9DE8-654286F1C085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11" y="5080830"/>
            <a:ext cx="1382046" cy="138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8932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6024-77BD-4F43-A3F7-E7D3D20D0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 and Modeling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E0DB9-9031-4F60-B8E7-E62E385923B7}"/>
              </a:ext>
            </a:extLst>
          </p:cNvPr>
          <p:cNvSpPr txBox="1"/>
          <p:nvPr/>
        </p:nvSpPr>
        <p:spPr>
          <a:xfrm>
            <a:off x="1945937" y="3108308"/>
            <a:ext cx="2365424" cy="908897"/>
          </a:xfrm>
          <a:prstGeom prst="rect">
            <a:avLst/>
          </a:prstGeom>
          <a:noFill/>
          <a:ln w="19050">
            <a:noFill/>
          </a:ln>
        </p:spPr>
        <p:txBody>
          <a:bodyPr wrap="square" lIns="182880" tIns="146304" rIns="182880" bIns="146304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Explore and transform the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48FB-31B5-4246-BF5F-EAC09776101D}"/>
              </a:ext>
            </a:extLst>
          </p:cNvPr>
          <p:cNvSpPr txBox="1"/>
          <p:nvPr/>
        </p:nvSpPr>
        <p:spPr>
          <a:xfrm>
            <a:off x="4069216" y="1848709"/>
            <a:ext cx="2664869" cy="725400"/>
          </a:xfrm>
          <a:prstGeom prst="rect">
            <a:avLst/>
          </a:prstGeom>
          <a:noFill/>
          <a:ln w="19050">
            <a:noFill/>
          </a:ln>
        </p:spPr>
        <p:txBody>
          <a:bodyPr wrap="square" lIns="182880" tIns="146304" rIns="182880" bIns="146304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Plan and locate potential sets of data.  Gather data from internal and external sources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6B1895-2650-4B7E-AA15-0793D1BD1D9E}"/>
              </a:ext>
            </a:extLst>
          </p:cNvPr>
          <p:cNvSpPr txBox="1"/>
          <p:nvPr/>
        </p:nvSpPr>
        <p:spPr>
          <a:xfrm>
            <a:off x="1724807" y="1756960"/>
            <a:ext cx="2954912" cy="908897"/>
          </a:xfrm>
          <a:prstGeom prst="rect">
            <a:avLst/>
          </a:prstGeom>
          <a:noFill/>
          <a:ln w="19050">
            <a:noFill/>
          </a:ln>
        </p:spPr>
        <p:txBody>
          <a:bodyPr wrap="square" lIns="182880" tIns="146304" rIns="182880" bIns="146304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Acquire</a:t>
            </a:r>
            <a:r>
              <a:rPr kumimoji="0" lang="en-US" sz="2000" b="0" i="0" u="none" strike="noStrike" kern="0" cap="none" spc="0" normalizeH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data sets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505E0D-447E-4582-A7FC-EA8BEFB23319}"/>
              </a:ext>
            </a:extLst>
          </p:cNvPr>
          <p:cNvCxnSpPr/>
          <p:nvPr/>
        </p:nvCxnSpPr>
        <p:spPr>
          <a:xfrm>
            <a:off x="1019893" y="2928717"/>
            <a:ext cx="2795969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55F1CD-D87D-4A81-B8FF-FF0CC8FC245D}"/>
              </a:ext>
            </a:extLst>
          </p:cNvPr>
          <p:cNvSpPr txBox="1"/>
          <p:nvPr/>
        </p:nvSpPr>
        <p:spPr>
          <a:xfrm>
            <a:off x="4069216" y="3054310"/>
            <a:ext cx="2763171" cy="1576046"/>
          </a:xfrm>
          <a:prstGeom prst="rect">
            <a:avLst/>
          </a:prstGeom>
          <a:noFill/>
          <a:ln w="19050">
            <a:noFill/>
          </a:ln>
        </p:spPr>
        <p:txBody>
          <a:bodyPr wrap="square" lIns="182880" tIns="146304" rIns="182880" bIns="146304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Using data transformation tools and engineering</a:t>
            </a:r>
            <a:r>
              <a:rPr kumimoji="0" lang="en-US" sz="1700" b="0" i="0" u="none" strike="noStrike" kern="0" cap="none" spc="0" normalizeH="0" noProof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techniques, mine, extract, clean, mark up, label, transform, enrich and stage data</a:t>
            </a:r>
            <a:endParaRPr kumimoji="0" lang="en-US" sz="1700" b="0" i="0" u="none" strike="noStrike" kern="0" cap="none" spc="0" normalizeH="0" baseline="0" noProof="0">
              <a:ln>
                <a:noFill/>
              </a:ln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7FFF0-5EA4-46B5-BA23-E201655C7BA8}"/>
              </a:ext>
            </a:extLst>
          </p:cNvPr>
          <p:cNvCxnSpPr/>
          <p:nvPr/>
        </p:nvCxnSpPr>
        <p:spPr>
          <a:xfrm>
            <a:off x="1019893" y="4608046"/>
            <a:ext cx="2766172" cy="1487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3B4BD1C-E4FF-40E1-BA12-824ED8C4D634}"/>
              </a:ext>
            </a:extLst>
          </p:cNvPr>
          <p:cNvSpPr txBox="1"/>
          <p:nvPr/>
        </p:nvSpPr>
        <p:spPr>
          <a:xfrm>
            <a:off x="1593643" y="4781901"/>
            <a:ext cx="2954912" cy="908897"/>
          </a:xfrm>
          <a:prstGeom prst="rect">
            <a:avLst/>
          </a:prstGeom>
          <a:noFill/>
          <a:ln w="19050">
            <a:noFill/>
          </a:ln>
        </p:spPr>
        <p:txBody>
          <a:bodyPr wrap="square" lIns="182880" tIns="146304" rIns="182880" bIns="146304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Begin the modelling experimentation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C9B0F4-46D0-46D3-AF9C-6D174B1ED996}"/>
              </a:ext>
            </a:extLst>
          </p:cNvPr>
          <p:cNvSpPr txBox="1"/>
          <p:nvPr/>
        </p:nvSpPr>
        <p:spPr>
          <a:xfrm>
            <a:off x="4080592" y="4766237"/>
            <a:ext cx="2975263" cy="875671"/>
          </a:xfrm>
          <a:prstGeom prst="rect">
            <a:avLst/>
          </a:prstGeom>
          <a:noFill/>
          <a:ln w="19050">
            <a:noFill/>
          </a:ln>
        </p:spPr>
        <p:txBody>
          <a:bodyPr wrap="square" lIns="182880" tIns="146304" rIns="182880" bIns="146304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700" ker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Feature engineering, model fitting, model evaluation on “unseen” data</a:t>
            </a:r>
            <a:endParaRPr kumimoji="0" lang="en-US" sz="1700" b="0" i="0" u="none" strike="noStrike" kern="0" cap="none" spc="0" normalizeH="0" baseline="0" noProof="0">
              <a:ln>
                <a:noFill/>
              </a:ln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A99A15-2175-4EE0-BAE2-C61303218853}"/>
              </a:ext>
            </a:extLst>
          </p:cNvPr>
          <p:cNvSpPr txBox="1"/>
          <p:nvPr/>
        </p:nvSpPr>
        <p:spPr>
          <a:xfrm>
            <a:off x="8500087" y="2376022"/>
            <a:ext cx="3068523" cy="4311510"/>
          </a:xfrm>
          <a:prstGeom prst="rect">
            <a:avLst/>
          </a:prstGeom>
          <a:noFill/>
          <a:ln w="19050">
            <a:noFill/>
          </a:ln>
        </p:spPr>
        <p:txBody>
          <a:bodyPr wrap="square" lIns="182880" tIns="146304" rIns="182880" bIns="146304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Experimentation may cause re-visitation</a:t>
            </a:r>
            <a:r>
              <a:rPr kumimoji="0" lang="en-US" sz="2000" b="0" i="0" u="none" strike="noStrike" kern="0" cap="none" spc="0" normalizeH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of data understanding or even the business problem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2000" kern="0">
              <a:solidFill>
                <a:srgbClr val="7030A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Data prep tasks can be repeated multiple times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2000" kern="0">
              <a:solidFill>
                <a:srgbClr val="7030A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Rigorous model evaluation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2000" kern="0">
              <a:solidFill>
                <a:srgbClr val="7030A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70D1F9-2A42-4F79-9525-B053F72860D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0453859" y="4556305"/>
            <a:ext cx="2259913" cy="8266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5B189E-9E5B-4885-9E74-FE3FB6FCA8D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0676898" y="5638017"/>
            <a:ext cx="1160291" cy="7356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D0AD63-CD52-4E7C-91BE-74288640070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687" y="3183786"/>
            <a:ext cx="1667208" cy="12050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DF77D7-677A-4F34-B109-6745AA1B8D3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6134" y="3436637"/>
            <a:ext cx="1193719" cy="119371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34090E3-C0E9-4EC5-9544-4F429CCFD5BB}"/>
              </a:ext>
            </a:extLst>
          </p:cNvPr>
          <p:cNvGrpSpPr/>
          <p:nvPr/>
        </p:nvGrpSpPr>
        <p:grpSpPr>
          <a:xfrm>
            <a:off x="593005" y="4768625"/>
            <a:ext cx="839560" cy="1181189"/>
            <a:chOff x="561242" y="5321237"/>
            <a:chExt cx="839560" cy="118118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637BA69-0108-4EF8-B7F3-ADA409B03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1242" y="5321237"/>
              <a:ext cx="653424" cy="1181189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0853382-3F4F-448E-83F9-D9A5A002D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9320" y="5724340"/>
              <a:ext cx="281482" cy="281482"/>
            </a:xfrm>
            <a:prstGeom prst="rect">
              <a:avLst/>
            </a:prstGeom>
          </p:spPr>
        </p:pic>
      </p:grpSp>
      <p:grpSp>
        <p:nvGrpSpPr>
          <p:cNvPr id="20" name="Group 361">
            <a:extLst>
              <a:ext uri="{FF2B5EF4-FFF2-40B4-BE49-F238E27FC236}">
                <a16:creationId xmlns:a16="http://schemas.microsoft.com/office/drawing/2014/main" id="{9BEF8AED-3221-4464-9F4C-DA756B73343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37529" y="1848709"/>
            <a:ext cx="1511759" cy="4317273"/>
            <a:chOff x="378" y="1801"/>
            <a:chExt cx="742" cy="2119"/>
          </a:xfrm>
        </p:grpSpPr>
        <p:sp>
          <p:nvSpPr>
            <p:cNvPr id="21" name="AutoShape 360">
              <a:extLst>
                <a:ext uri="{FF2B5EF4-FFF2-40B4-BE49-F238E27FC236}">
                  <a16:creationId xmlns:a16="http://schemas.microsoft.com/office/drawing/2014/main" id="{ECB78B4D-E516-4464-AB60-AA0615015EE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78" y="1801"/>
              <a:ext cx="742" cy="2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Rectangle 362">
              <a:extLst>
                <a:ext uri="{FF2B5EF4-FFF2-40B4-BE49-F238E27FC236}">
                  <a16:creationId xmlns:a16="http://schemas.microsoft.com/office/drawing/2014/main" id="{A5FDD4F8-1600-4850-9077-D8CC7F9F6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" y="2040"/>
              <a:ext cx="225" cy="202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Rectangle 363">
              <a:extLst>
                <a:ext uri="{FF2B5EF4-FFF2-40B4-BE49-F238E27FC236}">
                  <a16:creationId xmlns:a16="http://schemas.microsoft.com/office/drawing/2014/main" id="{124F493C-64CD-4879-8F2C-A046F8519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" y="2242"/>
              <a:ext cx="740" cy="34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Rectangle 364">
              <a:extLst>
                <a:ext uri="{FF2B5EF4-FFF2-40B4-BE49-F238E27FC236}">
                  <a16:creationId xmlns:a16="http://schemas.microsoft.com/office/drawing/2014/main" id="{2DA42E85-1022-4C74-B9BA-A032163BB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" y="2276"/>
              <a:ext cx="656" cy="36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Rectangle 365">
              <a:extLst>
                <a:ext uri="{FF2B5EF4-FFF2-40B4-BE49-F238E27FC236}">
                  <a16:creationId xmlns:a16="http://schemas.microsoft.com/office/drawing/2014/main" id="{89C38D8F-F979-4881-9243-1E6F9D57A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" y="2605"/>
              <a:ext cx="740" cy="34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Rectangle 366">
              <a:extLst>
                <a:ext uri="{FF2B5EF4-FFF2-40B4-BE49-F238E27FC236}">
                  <a16:creationId xmlns:a16="http://schemas.microsoft.com/office/drawing/2014/main" id="{80CAD17E-2CB6-42A7-9940-6CD8C84AF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" y="2637"/>
              <a:ext cx="656" cy="36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Rectangle 367">
              <a:extLst>
                <a:ext uri="{FF2B5EF4-FFF2-40B4-BE49-F238E27FC236}">
                  <a16:creationId xmlns:a16="http://schemas.microsoft.com/office/drawing/2014/main" id="{4A7D84DC-A7D6-4787-9C0A-2EAB88D28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" y="2968"/>
              <a:ext cx="496" cy="3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Rectangle 368">
              <a:extLst>
                <a:ext uri="{FF2B5EF4-FFF2-40B4-BE49-F238E27FC236}">
                  <a16:creationId xmlns:a16="http://schemas.microsoft.com/office/drawing/2014/main" id="{3739B095-7946-44CD-8D0C-127126255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" y="3000"/>
              <a:ext cx="413" cy="5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Rectangle 369">
              <a:extLst>
                <a:ext uri="{FF2B5EF4-FFF2-40B4-BE49-F238E27FC236}">
                  <a16:creationId xmlns:a16="http://schemas.microsoft.com/office/drawing/2014/main" id="{E76E4B9E-9262-4D35-AA16-26A0C6AE4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" y="2312"/>
              <a:ext cx="484" cy="293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370">
              <a:extLst>
                <a:ext uri="{FF2B5EF4-FFF2-40B4-BE49-F238E27FC236}">
                  <a16:creationId xmlns:a16="http://schemas.microsoft.com/office/drawing/2014/main" id="{DAE07486-13C7-4107-AD1B-A21E30BF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" y="2673"/>
              <a:ext cx="484" cy="295"/>
            </a:xfrm>
            <a:custGeom>
              <a:avLst/>
              <a:gdLst>
                <a:gd name="T0" fmla="*/ 363 w 484"/>
                <a:gd name="T1" fmla="*/ 295 h 295"/>
                <a:gd name="T2" fmla="*/ 484 w 484"/>
                <a:gd name="T3" fmla="*/ 0 h 295"/>
                <a:gd name="T4" fmla="*/ 0 w 484"/>
                <a:gd name="T5" fmla="*/ 0 h 295"/>
                <a:gd name="T6" fmla="*/ 0 w 484"/>
                <a:gd name="T7" fmla="*/ 295 h 295"/>
                <a:gd name="T8" fmla="*/ 363 w 484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4" h="295">
                  <a:moveTo>
                    <a:pt x="363" y="295"/>
                  </a:moveTo>
                  <a:lnTo>
                    <a:pt x="484" y="0"/>
                  </a:lnTo>
                  <a:lnTo>
                    <a:pt x="0" y="0"/>
                  </a:lnTo>
                  <a:lnTo>
                    <a:pt x="0" y="295"/>
                  </a:lnTo>
                  <a:lnTo>
                    <a:pt x="363" y="295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Rectangle 371">
              <a:extLst>
                <a:ext uri="{FF2B5EF4-FFF2-40B4-BE49-F238E27FC236}">
                  <a16:creationId xmlns:a16="http://schemas.microsoft.com/office/drawing/2014/main" id="{5D9E8BB6-B319-4543-B6E3-50CE25190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" y="2312"/>
              <a:ext cx="172" cy="293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Rectangle 372">
              <a:extLst>
                <a:ext uri="{FF2B5EF4-FFF2-40B4-BE49-F238E27FC236}">
                  <a16:creationId xmlns:a16="http://schemas.microsoft.com/office/drawing/2014/main" id="{15E7F554-AAE7-42C7-B985-5FF61A2E1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" y="2424"/>
              <a:ext cx="172" cy="71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B879B0F-B038-4422-B029-0471E3EE0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" y="2673"/>
              <a:ext cx="172" cy="295"/>
            </a:xfrm>
            <a:custGeom>
              <a:avLst/>
              <a:gdLst>
                <a:gd name="T0" fmla="*/ 122 w 172"/>
                <a:gd name="T1" fmla="*/ 295 h 295"/>
                <a:gd name="T2" fmla="*/ 172 w 172"/>
                <a:gd name="T3" fmla="*/ 295 h 295"/>
                <a:gd name="T4" fmla="*/ 172 w 172"/>
                <a:gd name="T5" fmla="*/ 0 h 295"/>
                <a:gd name="T6" fmla="*/ 0 w 172"/>
                <a:gd name="T7" fmla="*/ 0 h 295"/>
                <a:gd name="T8" fmla="*/ 122 w 172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295">
                  <a:moveTo>
                    <a:pt x="122" y="295"/>
                  </a:moveTo>
                  <a:lnTo>
                    <a:pt x="172" y="295"/>
                  </a:lnTo>
                  <a:lnTo>
                    <a:pt x="172" y="0"/>
                  </a:lnTo>
                  <a:lnTo>
                    <a:pt x="0" y="0"/>
                  </a:lnTo>
                  <a:lnTo>
                    <a:pt x="122" y="295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374">
              <a:extLst>
                <a:ext uri="{FF2B5EF4-FFF2-40B4-BE49-F238E27FC236}">
                  <a16:creationId xmlns:a16="http://schemas.microsoft.com/office/drawing/2014/main" id="{EEB5CB98-2244-4624-A17F-266700D25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" y="3096"/>
              <a:ext cx="35" cy="88"/>
            </a:xfrm>
            <a:custGeom>
              <a:avLst/>
              <a:gdLst>
                <a:gd name="T0" fmla="*/ 18 w 18"/>
                <a:gd name="T1" fmla="*/ 0 h 44"/>
                <a:gd name="T2" fmla="*/ 18 w 18"/>
                <a:gd name="T3" fmla="*/ 44 h 44"/>
                <a:gd name="T4" fmla="*/ 9 w 18"/>
                <a:gd name="T5" fmla="*/ 44 h 44"/>
                <a:gd name="T6" fmla="*/ 9 w 18"/>
                <a:gd name="T7" fmla="*/ 10 h 44"/>
                <a:gd name="T8" fmla="*/ 7 w 18"/>
                <a:gd name="T9" fmla="*/ 12 h 44"/>
                <a:gd name="T10" fmla="*/ 5 w 18"/>
                <a:gd name="T11" fmla="*/ 13 h 44"/>
                <a:gd name="T12" fmla="*/ 2 w 18"/>
                <a:gd name="T13" fmla="*/ 14 h 44"/>
                <a:gd name="T14" fmla="*/ 0 w 18"/>
                <a:gd name="T15" fmla="*/ 14 h 44"/>
                <a:gd name="T16" fmla="*/ 0 w 18"/>
                <a:gd name="T17" fmla="*/ 6 h 44"/>
                <a:gd name="T18" fmla="*/ 7 w 18"/>
                <a:gd name="T19" fmla="*/ 3 h 44"/>
                <a:gd name="T20" fmla="*/ 13 w 18"/>
                <a:gd name="T21" fmla="*/ 0 h 44"/>
                <a:gd name="T22" fmla="*/ 18 w 18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44">
                  <a:moveTo>
                    <a:pt x="18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11"/>
                    <a:pt x="8" y="11"/>
                    <a:pt x="7" y="12"/>
                  </a:cubicBezTo>
                  <a:cubicBezTo>
                    <a:pt x="6" y="12"/>
                    <a:pt x="6" y="13"/>
                    <a:pt x="5" y="13"/>
                  </a:cubicBezTo>
                  <a:cubicBezTo>
                    <a:pt x="4" y="13"/>
                    <a:pt x="3" y="13"/>
                    <a:pt x="2" y="14"/>
                  </a:cubicBezTo>
                  <a:cubicBezTo>
                    <a:pt x="1" y="14"/>
                    <a:pt x="0" y="14"/>
                    <a:pt x="0" y="1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5"/>
                    <a:pt x="4" y="5"/>
                    <a:pt x="7" y="3"/>
                  </a:cubicBezTo>
                  <a:cubicBezTo>
                    <a:pt x="9" y="2"/>
                    <a:pt x="11" y="1"/>
                    <a:pt x="13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375">
              <a:extLst>
                <a:ext uri="{FF2B5EF4-FFF2-40B4-BE49-F238E27FC236}">
                  <a16:creationId xmlns:a16="http://schemas.microsoft.com/office/drawing/2014/main" id="{77583B59-524F-4D2F-9830-0FAA393B38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5" y="3096"/>
              <a:ext cx="62" cy="90"/>
            </a:xfrm>
            <a:custGeom>
              <a:avLst/>
              <a:gdLst>
                <a:gd name="T0" fmla="*/ 15 w 31"/>
                <a:gd name="T1" fmla="*/ 45 h 45"/>
                <a:gd name="T2" fmla="*/ 0 w 31"/>
                <a:gd name="T3" fmla="*/ 23 h 45"/>
                <a:gd name="T4" fmla="*/ 4 w 31"/>
                <a:gd name="T5" fmla="*/ 6 h 45"/>
                <a:gd name="T6" fmla="*/ 16 w 31"/>
                <a:gd name="T7" fmla="*/ 0 h 45"/>
                <a:gd name="T8" fmla="*/ 31 w 31"/>
                <a:gd name="T9" fmla="*/ 22 h 45"/>
                <a:gd name="T10" fmla="*/ 27 w 31"/>
                <a:gd name="T11" fmla="*/ 39 h 45"/>
                <a:gd name="T12" fmla="*/ 15 w 31"/>
                <a:gd name="T13" fmla="*/ 45 h 45"/>
                <a:gd name="T14" fmla="*/ 16 w 31"/>
                <a:gd name="T15" fmla="*/ 7 h 45"/>
                <a:gd name="T16" fmla="*/ 9 w 31"/>
                <a:gd name="T17" fmla="*/ 23 h 45"/>
                <a:gd name="T18" fmla="*/ 15 w 31"/>
                <a:gd name="T19" fmla="*/ 37 h 45"/>
                <a:gd name="T20" fmla="*/ 21 w 31"/>
                <a:gd name="T21" fmla="*/ 22 h 45"/>
                <a:gd name="T22" fmla="*/ 16 w 31"/>
                <a:gd name="T23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45">
                  <a:moveTo>
                    <a:pt x="15" y="45"/>
                  </a:moveTo>
                  <a:cubicBezTo>
                    <a:pt x="5" y="45"/>
                    <a:pt x="0" y="38"/>
                    <a:pt x="0" y="23"/>
                  </a:cubicBezTo>
                  <a:cubicBezTo>
                    <a:pt x="0" y="16"/>
                    <a:pt x="1" y="10"/>
                    <a:pt x="4" y="6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6" y="0"/>
                    <a:pt x="31" y="7"/>
                    <a:pt x="31" y="22"/>
                  </a:cubicBezTo>
                  <a:cubicBezTo>
                    <a:pt x="31" y="29"/>
                    <a:pt x="30" y="35"/>
                    <a:pt x="27" y="39"/>
                  </a:cubicBezTo>
                  <a:cubicBezTo>
                    <a:pt x="24" y="43"/>
                    <a:pt x="20" y="45"/>
                    <a:pt x="15" y="45"/>
                  </a:cubicBezTo>
                  <a:close/>
                  <a:moveTo>
                    <a:pt x="16" y="7"/>
                  </a:moveTo>
                  <a:cubicBezTo>
                    <a:pt x="11" y="7"/>
                    <a:pt x="9" y="12"/>
                    <a:pt x="9" y="23"/>
                  </a:cubicBezTo>
                  <a:cubicBezTo>
                    <a:pt x="9" y="33"/>
                    <a:pt x="11" y="37"/>
                    <a:pt x="15" y="37"/>
                  </a:cubicBezTo>
                  <a:cubicBezTo>
                    <a:pt x="19" y="37"/>
                    <a:pt x="21" y="32"/>
                    <a:pt x="21" y="22"/>
                  </a:cubicBezTo>
                  <a:cubicBezTo>
                    <a:pt x="21" y="12"/>
                    <a:pt x="19" y="7"/>
                    <a:pt x="16" y="7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376">
              <a:extLst>
                <a:ext uri="{FF2B5EF4-FFF2-40B4-BE49-F238E27FC236}">
                  <a16:creationId xmlns:a16="http://schemas.microsoft.com/office/drawing/2014/main" id="{2B6F058C-940A-4D39-8320-AB7D8C5F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" y="3096"/>
              <a:ext cx="36" cy="88"/>
            </a:xfrm>
            <a:custGeom>
              <a:avLst/>
              <a:gdLst>
                <a:gd name="T0" fmla="*/ 18 w 18"/>
                <a:gd name="T1" fmla="*/ 0 h 44"/>
                <a:gd name="T2" fmla="*/ 18 w 18"/>
                <a:gd name="T3" fmla="*/ 44 h 44"/>
                <a:gd name="T4" fmla="*/ 9 w 18"/>
                <a:gd name="T5" fmla="*/ 44 h 44"/>
                <a:gd name="T6" fmla="*/ 9 w 18"/>
                <a:gd name="T7" fmla="*/ 10 h 44"/>
                <a:gd name="T8" fmla="*/ 7 w 18"/>
                <a:gd name="T9" fmla="*/ 12 h 44"/>
                <a:gd name="T10" fmla="*/ 5 w 18"/>
                <a:gd name="T11" fmla="*/ 13 h 44"/>
                <a:gd name="T12" fmla="*/ 2 w 18"/>
                <a:gd name="T13" fmla="*/ 14 h 44"/>
                <a:gd name="T14" fmla="*/ 0 w 18"/>
                <a:gd name="T15" fmla="*/ 14 h 44"/>
                <a:gd name="T16" fmla="*/ 0 w 18"/>
                <a:gd name="T17" fmla="*/ 6 h 44"/>
                <a:gd name="T18" fmla="*/ 7 w 18"/>
                <a:gd name="T19" fmla="*/ 3 h 44"/>
                <a:gd name="T20" fmla="*/ 13 w 18"/>
                <a:gd name="T21" fmla="*/ 0 h 44"/>
                <a:gd name="T22" fmla="*/ 18 w 18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44">
                  <a:moveTo>
                    <a:pt x="18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11"/>
                    <a:pt x="8" y="11"/>
                    <a:pt x="7" y="12"/>
                  </a:cubicBezTo>
                  <a:cubicBezTo>
                    <a:pt x="6" y="12"/>
                    <a:pt x="6" y="13"/>
                    <a:pt x="5" y="13"/>
                  </a:cubicBezTo>
                  <a:cubicBezTo>
                    <a:pt x="4" y="13"/>
                    <a:pt x="3" y="13"/>
                    <a:pt x="2" y="14"/>
                  </a:cubicBezTo>
                  <a:cubicBezTo>
                    <a:pt x="1" y="14"/>
                    <a:pt x="0" y="14"/>
                    <a:pt x="0" y="1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5"/>
                    <a:pt x="4" y="5"/>
                    <a:pt x="7" y="3"/>
                  </a:cubicBezTo>
                  <a:cubicBezTo>
                    <a:pt x="9" y="2"/>
                    <a:pt x="11" y="1"/>
                    <a:pt x="13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377">
              <a:extLst>
                <a:ext uri="{FF2B5EF4-FFF2-40B4-BE49-F238E27FC236}">
                  <a16:creationId xmlns:a16="http://schemas.microsoft.com/office/drawing/2014/main" id="{C573C140-7CA7-41CF-9EE5-E17213309F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" y="3220"/>
              <a:ext cx="63" cy="89"/>
            </a:xfrm>
            <a:custGeom>
              <a:avLst/>
              <a:gdLst>
                <a:gd name="T0" fmla="*/ 16 w 32"/>
                <a:gd name="T1" fmla="*/ 45 h 45"/>
                <a:gd name="T2" fmla="*/ 0 w 32"/>
                <a:gd name="T3" fmla="*/ 23 h 45"/>
                <a:gd name="T4" fmla="*/ 4 w 32"/>
                <a:gd name="T5" fmla="*/ 6 h 45"/>
                <a:gd name="T6" fmla="*/ 17 w 32"/>
                <a:gd name="T7" fmla="*/ 0 h 45"/>
                <a:gd name="T8" fmla="*/ 32 w 32"/>
                <a:gd name="T9" fmla="*/ 22 h 45"/>
                <a:gd name="T10" fmla="*/ 28 w 32"/>
                <a:gd name="T11" fmla="*/ 39 h 45"/>
                <a:gd name="T12" fmla="*/ 16 w 32"/>
                <a:gd name="T13" fmla="*/ 45 h 45"/>
                <a:gd name="T14" fmla="*/ 16 w 32"/>
                <a:gd name="T15" fmla="*/ 7 h 45"/>
                <a:gd name="T16" fmla="*/ 10 w 32"/>
                <a:gd name="T17" fmla="*/ 23 h 45"/>
                <a:gd name="T18" fmla="*/ 16 w 32"/>
                <a:gd name="T19" fmla="*/ 38 h 45"/>
                <a:gd name="T20" fmla="*/ 22 w 32"/>
                <a:gd name="T21" fmla="*/ 22 h 45"/>
                <a:gd name="T22" fmla="*/ 16 w 32"/>
                <a:gd name="T23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45">
                  <a:moveTo>
                    <a:pt x="16" y="45"/>
                  </a:moveTo>
                  <a:cubicBezTo>
                    <a:pt x="5" y="45"/>
                    <a:pt x="0" y="38"/>
                    <a:pt x="0" y="23"/>
                  </a:cubicBezTo>
                  <a:cubicBezTo>
                    <a:pt x="0" y="16"/>
                    <a:pt x="2" y="10"/>
                    <a:pt x="4" y="6"/>
                  </a:cubicBezTo>
                  <a:cubicBezTo>
                    <a:pt x="7" y="2"/>
                    <a:pt x="11" y="0"/>
                    <a:pt x="17" y="0"/>
                  </a:cubicBezTo>
                  <a:cubicBezTo>
                    <a:pt x="27" y="0"/>
                    <a:pt x="32" y="7"/>
                    <a:pt x="32" y="22"/>
                  </a:cubicBezTo>
                  <a:cubicBezTo>
                    <a:pt x="32" y="29"/>
                    <a:pt x="30" y="35"/>
                    <a:pt x="28" y="39"/>
                  </a:cubicBezTo>
                  <a:cubicBezTo>
                    <a:pt x="25" y="43"/>
                    <a:pt x="21" y="45"/>
                    <a:pt x="16" y="45"/>
                  </a:cubicBezTo>
                  <a:close/>
                  <a:moveTo>
                    <a:pt x="16" y="7"/>
                  </a:moveTo>
                  <a:cubicBezTo>
                    <a:pt x="12" y="7"/>
                    <a:pt x="10" y="12"/>
                    <a:pt x="10" y="23"/>
                  </a:cubicBezTo>
                  <a:cubicBezTo>
                    <a:pt x="10" y="33"/>
                    <a:pt x="12" y="38"/>
                    <a:pt x="16" y="38"/>
                  </a:cubicBezTo>
                  <a:cubicBezTo>
                    <a:pt x="20" y="38"/>
                    <a:pt x="22" y="32"/>
                    <a:pt x="22" y="22"/>
                  </a:cubicBezTo>
                  <a:cubicBezTo>
                    <a:pt x="22" y="12"/>
                    <a:pt x="20" y="7"/>
                    <a:pt x="16" y="7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378">
              <a:extLst>
                <a:ext uri="{FF2B5EF4-FFF2-40B4-BE49-F238E27FC236}">
                  <a16:creationId xmlns:a16="http://schemas.microsoft.com/office/drawing/2014/main" id="{E6825778-D053-4571-9B95-D290392A3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" y="3220"/>
              <a:ext cx="38" cy="87"/>
            </a:xfrm>
            <a:custGeom>
              <a:avLst/>
              <a:gdLst>
                <a:gd name="T0" fmla="*/ 19 w 19"/>
                <a:gd name="T1" fmla="*/ 0 h 44"/>
                <a:gd name="T2" fmla="*/ 19 w 19"/>
                <a:gd name="T3" fmla="*/ 44 h 44"/>
                <a:gd name="T4" fmla="*/ 9 w 19"/>
                <a:gd name="T5" fmla="*/ 44 h 44"/>
                <a:gd name="T6" fmla="*/ 9 w 19"/>
                <a:gd name="T7" fmla="*/ 10 h 44"/>
                <a:gd name="T8" fmla="*/ 7 w 19"/>
                <a:gd name="T9" fmla="*/ 12 h 44"/>
                <a:gd name="T10" fmla="*/ 5 w 19"/>
                <a:gd name="T11" fmla="*/ 13 h 44"/>
                <a:gd name="T12" fmla="*/ 3 w 19"/>
                <a:gd name="T13" fmla="*/ 14 h 44"/>
                <a:gd name="T14" fmla="*/ 0 w 19"/>
                <a:gd name="T15" fmla="*/ 14 h 44"/>
                <a:gd name="T16" fmla="*/ 0 w 19"/>
                <a:gd name="T17" fmla="*/ 6 h 44"/>
                <a:gd name="T18" fmla="*/ 7 w 19"/>
                <a:gd name="T19" fmla="*/ 3 h 44"/>
                <a:gd name="T20" fmla="*/ 13 w 19"/>
                <a:gd name="T21" fmla="*/ 0 h 44"/>
                <a:gd name="T22" fmla="*/ 19 w 19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44">
                  <a:moveTo>
                    <a:pt x="19" y="0"/>
                  </a:moveTo>
                  <a:cubicBezTo>
                    <a:pt x="19" y="44"/>
                    <a:pt x="19" y="44"/>
                    <a:pt x="1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1"/>
                    <a:pt x="8" y="11"/>
                    <a:pt x="7" y="12"/>
                  </a:cubicBezTo>
                  <a:cubicBezTo>
                    <a:pt x="7" y="12"/>
                    <a:pt x="6" y="13"/>
                    <a:pt x="5" y="13"/>
                  </a:cubicBezTo>
                  <a:cubicBezTo>
                    <a:pt x="4" y="13"/>
                    <a:pt x="3" y="14"/>
                    <a:pt x="3" y="14"/>
                  </a:cubicBezTo>
                  <a:cubicBezTo>
                    <a:pt x="2" y="14"/>
                    <a:pt x="1" y="14"/>
                    <a:pt x="0" y="1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5"/>
                    <a:pt x="5" y="5"/>
                    <a:pt x="7" y="3"/>
                  </a:cubicBezTo>
                  <a:cubicBezTo>
                    <a:pt x="9" y="2"/>
                    <a:pt x="11" y="1"/>
                    <a:pt x="13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379">
              <a:extLst>
                <a:ext uri="{FF2B5EF4-FFF2-40B4-BE49-F238E27FC236}">
                  <a16:creationId xmlns:a16="http://schemas.microsoft.com/office/drawing/2014/main" id="{C9E0BAB7-510C-4088-AC69-8321FDE675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5" y="3220"/>
              <a:ext cx="64" cy="89"/>
            </a:xfrm>
            <a:custGeom>
              <a:avLst/>
              <a:gdLst>
                <a:gd name="T0" fmla="*/ 16 w 32"/>
                <a:gd name="T1" fmla="*/ 45 h 45"/>
                <a:gd name="T2" fmla="*/ 0 w 32"/>
                <a:gd name="T3" fmla="*/ 23 h 45"/>
                <a:gd name="T4" fmla="*/ 5 w 32"/>
                <a:gd name="T5" fmla="*/ 6 h 45"/>
                <a:gd name="T6" fmla="*/ 17 w 32"/>
                <a:gd name="T7" fmla="*/ 0 h 45"/>
                <a:gd name="T8" fmla="*/ 32 w 32"/>
                <a:gd name="T9" fmla="*/ 22 h 45"/>
                <a:gd name="T10" fmla="*/ 28 w 32"/>
                <a:gd name="T11" fmla="*/ 39 h 45"/>
                <a:gd name="T12" fmla="*/ 16 w 32"/>
                <a:gd name="T13" fmla="*/ 45 h 45"/>
                <a:gd name="T14" fmla="*/ 16 w 32"/>
                <a:gd name="T15" fmla="*/ 7 h 45"/>
                <a:gd name="T16" fmla="*/ 10 w 32"/>
                <a:gd name="T17" fmla="*/ 23 h 45"/>
                <a:gd name="T18" fmla="*/ 16 w 32"/>
                <a:gd name="T19" fmla="*/ 38 h 45"/>
                <a:gd name="T20" fmla="*/ 22 w 32"/>
                <a:gd name="T21" fmla="*/ 22 h 45"/>
                <a:gd name="T22" fmla="*/ 16 w 32"/>
                <a:gd name="T23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45">
                  <a:moveTo>
                    <a:pt x="16" y="45"/>
                  </a:moveTo>
                  <a:cubicBezTo>
                    <a:pt x="5" y="45"/>
                    <a:pt x="0" y="38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7" y="2"/>
                    <a:pt x="11" y="0"/>
                    <a:pt x="17" y="0"/>
                  </a:cubicBezTo>
                  <a:cubicBezTo>
                    <a:pt x="27" y="0"/>
                    <a:pt x="32" y="7"/>
                    <a:pt x="32" y="22"/>
                  </a:cubicBezTo>
                  <a:cubicBezTo>
                    <a:pt x="32" y="29"/>
                    <a:pt x="30" y="35"/>
                    <a:pt x="28" y="39"/>
                  </a:cubicBezTo>
                  <a:cubicBezTo>
                    <a:pt x="25" y="43"/>
                    <a:pt x="21" y="45"/>
                    <a:pt x="16" y="45"/>
                  </a:cubicBezTo>
                  <a:close/>
                  <a:moveTo>
                    <a:pt x="16" y="7"/>
                  </a:moveTo>
                  <a:cubicBezTo>
                    <a:pt x="12" y="7"/>
                    <a:pt x="10" y="12"/>
                    <a:pt x="10" y="23"/>
                  </a:cubicBezTo>
                  <a:cubicBezTo>
                    <a:pt x="10" y="33"/>
                    <a:pt x="12" y="38"/>
                    <a:pt x="16" y="38"/>
                  </a:cubicBezTo>
                  <a:cubicBezTo>
                    <a:pt x="20" y="38"/>
                    <a:pt x="22" y="32"/>
                    <a:pt x="22" y="22"/>
                  </a:cubicBezTo>
                  <a:cubicBezTo>
                    <a:pt x="22" y="12"/>
                    <a:pt x="20" y="7"/>
                    <a:pt x="16" y="7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380">
              <a:extLst>
                <a:ext uri="{FF2B5EF4-FFF2-40B4-BE49-F238E27FC236}">
                  <a16:creationId xmlns:a16="http://schemas.microsoft.com/office/drawing/2014/main" id="{68051D0D-09C9-4782-A399-8294F0BD65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" y="3589"/>
              <a:ext cx="63" cy="90"/>
            </a:xfrm>
            <a:custGeom>
              <a:avLst/>
              <a:gdLst>
                <a:gd name="T0" fmla="*/ 16 w 32"/>
                <a:gd name="T1" fmla="*/ 45 h 45"/>
                <a:gd name="T2" fmla="*/ 0 w 32"/>
                <a:gd name="T3" fmla="*/ 23 h 45"/>
                <a:gd name="T4" fmla="*/ 4 w 32"/>
                <a:gd name="T5" fmla="*/ 6 h 45"/>
                <a:gd name="T6" fmla="*/ 17 w 32"/>
                <a:gd name="T7" fmla="*/ 0 h 45"/>
                <a:gd name="T8" fmla="*/ 32 w 32"/>
                <a:gd name="T9" fmla="*/ 22 h 45"/>
                <a:gd name="T10" fmla="*/ 28 w 32"/>
                <a:gd name="T11" fmla="*/ 39 h 45"/>
                <a:gd name="T12" fmla="*/ 16 w 32"/>
                <a:gd name="T13" fmla="*/ 45 h 45"/>
                <a:gd name="T14" fmla="*/ 16 w 32"/>
                <a:gd name="T15" fmla="*/ 7 h 45"/>
                <a:gd name="T16" fmla="*/ 10 w 32"/>
                <a:gd name="T17" fmla="*/ 23 h 45"/>
                <a:gd name="T18" fmla="*/ 16 w 32"/>
                <a:gd name="T19" fmla="*/ 37 h 45"/>
                <a:gd name="T20" fmla="*/ 22 w 32"/>
                <a:gd name="T21" fmla="*/ 22 h 45"/>
                <a:gd name="T22" fmla="*/ 16 w 32"/>
                <a:gd name="T23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45">
                  <a:moveTo>
                    <a:pt x="16" y="45"/>
                  </a:moveTo>
                  <a:cubicBezTo>
                    <a:pt x="5" y="45"/>
                    <a:pt x="0" y="38"/>
                    <a:pt x="0" y="23"/>
                  </a:cubicBezTo>
                  <a:cubicBezTo>
                    <a:pt x="0" y="15"/>
                    <a:pt x="2" y="10"/>
                    <a:pt x="4" y="6"/>
                  </a:cubicBezTo>
                  <a:cubicBezTo>
                    <a:pt x="7" y="2"/>
                    <a:pt x="11" y="0"/>
                    <a:pt x="17" y="0"/>
                  </a:cubicBezTo>
                  <a:cubicBezTo>
                    <a:pt x="27" y="0"/>
                    <a:pt x="32" y="7"/>
                    <a:pt x="32" y="22"/>
                  </a:cubicBezTo>
                  <a:cubicBezTo>
                    <a:pt x="32" y="29"/>
                    <a:pt x="30" y="35"/>
                    <a:pt x="28" y="39"/>
                  </a:cubicBezTo>
                  <a:cubicBezTo>
                    <a:pt x="25" y="43"/>
                    <a:pt x="21" y="45"/>
                    <a:pt x="16" y="45"/>
                  </a:cubicBezTo>
                  <a:close/>
                  <a:moveTo>
                    <a:pt x="16" y="7"/>
                  </a:moveTo>
                  <a:cubicBezTo>
                    <a:pt x="12" y="7"/>
                    <a:pt x="10" y="12"/>
                    <a:pt x="10" y="23"/>
                  </a:cubicBezTo>
                  <a:cubicBezTo>
                    <a:pt x="10" y="33"/>
                    <a:pt x="12" y="37"/>
                    <a:pt x="16" y="37"/>
                  </a:cubicBezTo>
                  <a:cubicBezTo>
                    <a:pt x="20" y="37"/>
                    <a:pt x="22" y="32"/>
                    <a:pt x="22" y="22"/>
                  </a:cubicBezTo>
                  <a:cubicBezTo>
                    <a:pt x="22" y="12"/>
                    <a:pt x="20" y="7"/>
                    <a:pt x="16" y="7"/>
                  </a:cubicBez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381">
              <a:extLst>
                <a:ext uri="{FF2B5EF4-FFF2-40B4-BE49-F238E27FC236}">
                  <a16:creationId xmlns:a16="http://schemas.microsoft.com/office/drawing/2014/main" id="{BB0695D2-2A43-45A9-8883-53A16BB81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" y="3589"/>
              <a:ext cx="38" cy="88"/>
            </a:xfrm>
            <a:custGeom>
              <a:avLst/>
              <a:gdLst>
                <a:gd name="T0" fmla="*/ 19 w 19"/>
                <a:gd name="T1" fmla="*/ 0 h 44"/>
                <a:gd name="T2" fmla="*/ 19 w 19"/>
                <a:gd name="T3" fmla="*/ 44 h 44"/>
                <a:gd name="T4" fmla="*/ 9 w 19"/>
                <a:gd name="T5" fmla="*/ 44 h 44"/>
                <a:gd name="T6" fmla="*/ 9 w 19"/>
                <a:gd name="T7" fmla="*/ 10 h 44"/>
                <a:gd name="T8" fmla="*/ 7 w 19"/>
                <a:gd name="T9" fmla="*/ 12 h 44"/>
                <a:gd name="T10" fmla="*/ 5 w 19"/>
                <a:gd name="T11" fmla="*/ 13 h 44"/>
                <a:gd name="T12" fmla="*/ 3 w 19"/>
                <a:gd name="T13" fmla="*/ 14 h 44"/>
                <a:gd name="T14" fmla="*/ 0 w 19"/>
                <a:gd name="T15" fmla="*/ 14 h 44"/>
                <a:gd name="T16" fmla="*/ 0 w 19"/>
                <a:gd name="T17" fmla="*/ 6 h 44"/>
                <a:gd name="T18" fmla="*/ 7 w 19"/>
                <a:gd name="T19" fmla="*/ 3 h 44"/>
                <a:gd name="T20" fmla="*/ 13 w 19"/>
                <a:gd name="T21" fmla="*/ 0 h 44"/>
                <a:gd name="T22" fmla="*/ 19 w 19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44">
                  <a:moveTo>
                    <a:pt x="19" y="0"/>
                  </a:moveTo>
                  <a:cubicBezTo>
                    <a:pt x="19" y="44"/>
                    <a:pt x="19" y="44"/>
                    <a:pt x="1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1"/>
                    <a:pt x="8" y="11"/>
                    <a:pt x="7" y="12"/>
                  </a:cubicBezTo>
                  <a:cubicBezTo>
                    <a:pt x="7" y="12"/>
                    <a:pt x="6" y="13"/>
                    <a:pt x="5" y="13"/>
                  </a:cubicBezTo>
                  <a:cubicBezTo>
                    <a:pt x="4" y="13"/>
                    <a:pt x="3" y="13"/>
                    <a:pt x="3" y="14"/>
                  </a:cubicBezTo>
                  <a:cubicBezTo>
                    <a:pt x="2" y="14"/>
                    <a:pt x="1" y="14"/>
                    <a:pt x="0" y="1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5"/>
                    <a:pt x="5" y="4"/>
                    <a:pt x="7" y="3"/>
                  </a:cubicBezTo>
                  <a:cubicBezTo>
                    <a:pt x="9" y="2"/>
                    <a:pt x="11" y="1"/>
                    <a:pt x="13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382">
              <a:extLst>
                <a:ext uri="{FF2B5EF4-FFF2-40B4-BE49-F238E27FC236}">
                  <a16:creationId xmlns:a16="http://schemas.microsoft.com/office/drawing/2014/main" id="{F9D40BB2-CDB2-461B-BEA4-667F932F6A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5" y="3589"/>
              <a:ext cx="64" cy="90"/>
            </a:xfrm>
            <a:custGeom>
              <a:avLst/>
              <a:gdLst>
                <a:gd name="T0" fmla="*/ 16 w 32"/>
                <a:gd name="T1" fmla="*/ 45 h 45"/>
                <a:gd name="T2" fmla="*/ 0 w 32"/>
                <a:gd name="T3" fmla="*/ 23 h 45"/>
                <a:gd name="T4" fmla="*/ 5 w 32"/>
                <a:gd name="T5" fmla="*/ 6 h 45"/>
                <a:gd name="T6" fmla="*/ 17 w 32"/>
                <a:gd name="T7" fmla="*/ 0 h 45"/>
                <a:gd name="T8" fmla="*/ 32 w 32"/>
                <a:gd name="T9" fmla="*/ 22 h 45"/>
                <a:gd name="T10" fmla="*/ 28 w 32"/>
                <a:gd name="T11" fmla="*/ 39 h 45"/>
                <a:gd name="T12" fmla="*/ 16 w 32"/>
                <a:gd name="T13" fmla="*/ 45 h 45"/>
                <a:gd name="T14" fmla="*/ 16 w 32"/>
                <a:gd name="T15" fmla="*/ 7 h 45"/>
                <a:gd name="T16" fmla="*/ 10 w 32"/>
                <a:gd name="T17" fmla="*/ 23 h 45"/>
                <a:gd name="T18" fmla="*/ 16 w 32"/>
                <a:gd name="T19" fmla="*/ 37 h 45"/>
                <a:gd name="T20" fmla="*/ 22 w 32"/>
                <a:gd name="T21" fmla="*/ 22 h 45"/>
                <a:gd name="T22" fmla="*/ 16 w 32"/>
                <a:gd name="T23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45">
                  <a:moveTo>
                    <a:pt x="16" y="45"/>
                  </a:moveTo>
                  <a:cubicBezTo>
                    <a:pt x="5" y="45"/>
                    <a:pt x="0" y="38"/>
                    <a:pt x="0" y="23"/>
                  </a:cubicBezTo>
                  <a:cubicBezTo>
                    <a:pt x="0" y="15"/>
                    <a:pt x="2" y="10"/>
                    <a:pt x="5" y="6"/>
                  </a:cubicBezTo>
                  <a:cubicBezTo>
                    <a:pt x="7" y="2"/>
                    <a:pt x="11" y="0"/>
                    <a:pt x="17" y="0"/>
                  </a:cubicBezTo>
                  <a:cubicBezTo>
                    <a:pt x="27" y="0"/>
                    <a:pt x="32" y="7"/>
                    <a:pt x="32" y="22"/>
                  </a:cubicBezTo>
                  <a:cubicBezTo>
                    <a:pt x="32" y="29"/>
                    <a:pt x="30" y="35"/>
                    <a:pt x="28" y="39"/>
                  </a:cubicBezTo>
                  <a:cubicBezTo>
                    <a:pt x="25" y="43"/>
                    <a:pt x="21" y="45"/>
                    <a:pt x="16" y="45"/>
                  </a:cubicBezTo>
                  <a:close/>
                  <a:moveTo>
                    <a:pt x="16" y="7"/>
                  </a:moveTo>
                  <a:cubicBezTo>
                    <a:pt x="12" y="7"/>
                    <a:pt x="10" y="12"/>
                    <a:pt x="10" y="23"/>
                  </a:cubicBezTo>
                  <a:cubicBezTo>
                    <a:pt x="10" y="33"/>
                    <a:pt x="12" y="37"/>
                    <a:pt x="16" y="37"/>
                  </a:cubicBezTo>
                  <a:cubicBezTo>
                    <a:pt x="20" y="37"/>
                    <a:pt x="22" y="32"/>
                    <a:pt x="22" y="22"/>
                  </a:cubicBezTo>
                  <a:cubicBezTo>
                    <a:pt x="22" y="12"/>
                    <a:pt x="20" y="7"/>
                    <a:pt x="16" y="7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383">
              <a:extLst>
                <a:ext uri="{FF2B5EF4-FFF2-40B4-BE49-F238E27FC236}">
                  <a16:creationId xmlns:a16="http://schemas.microsoft.com/office/drawing/2014/main" id="{3F10C0A3-1704-4AF6-A898-3F70FD35EA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" y="3343"/>
              <a:ext cx="63" cy="90"/>
            </a:xfrm>
            <a:custGeom>
              <a:avLst/>
              <a:gdLst>
                <a:gd name="T0" fmla="*/ 16 w 32"/>
                <a:gd name="T1" fmla="*/ 45 h 45"/>
                <a:gd name="T2" fmla="*/ 0 w 32"/>
                <a:gd name="T3" fmla="*/ 23 h 45"/>
                <a:gd name="T4" fmla="*/ 4 w 32"/>
                <a:gd name="T5" fmla="*/ 6 h 45"/>
                <a:gd name="T6" fmla="*/ 17 w 32"/>
                <a:gd name="T7" fmla="*/ 0 h 45"/>
                <a:gd name="T8" fmla="*/ 32 w 32"/>
                <a:gd name="T9" fmla="*/ 22 h 45"/>
                <a:gd name="T10" fmla="*/ 28 w 32"/>
                <a:gd name="T11" fmla="*/ 39 h 45"/>
                <a:gd name="T12" fmla="*/ 16 w 32"/>
                <a:gd name="T13" fmla="*/ 45 h 45"/>
                <a:gd name="T14" fmla="*/ 16 w 32"/>
                <a:gd name="T15" fmla="*/ 7 h 45"/>
                <a:gd name="T16" fmla="*/ 10 w 32"/>
                <a:gd name="T17" fmla="*/ 23 h 45"/>
                <a:gd name="T18" fmla="*/ 16 w 32"/>
                <a:gd name="T19" fmla="*/ 38 h 45"/>
                <a:gd name="T20" fmla="*/ 22 w 32"/>
                <a:gd name="T21" fmla="*/ 22 h 45"/>
                <a:gd name="T22" fmla="*/ 16 w 32"/>
                <a:gd name="T23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45">
                  <a:moveTo>
                    <a:pt x="16" y="45"/>
                  </a:moveTo>
                  <a:cubicBezTo>
                    <a:pt x="5" y="45"/>
                    <a:pt x="0" y="38"/>
                    <a:pt x="0" y="23"/>
                  </a:cubicBezTo>
                  <a:cubicBezTo>
                    <a:pt x="0" y="16"/>
                    <a:pt x="2" y="10"/>
                    <a:pt x="4" y="6"/>
                  </a:cubicBezTo>
                  <a:cubicBezTo>
                    <a:pt x="7" y="2"/>
                    <a:pt x="11" y="0"/>
                    <a:pt x="17" y="0"/>
                  </a:cubicBezTo>
                  <a:cubicBezTo>
                    <a:pt x="27" y="0"/>
                    <a:pt x="32" y="7"/>
                    <a:pt x="32" y="22"/>
                  </a:cubicBezTo>
                  <a:cubicBezTo>
                    <a:pt x="32" y="29"/>
                    <a:pt x="30" y="35"/>
                    <a:pt x="28" y="39"/>
                  </a:cubicBezTo>
                  <a:cubicBezTo>
                    <a:pt x="25" y="43"/>
                    <a:pt x="21" y="45"/>
                    <a:pt x="16" y="45"/>
                  </a:cubicBezTo>
                  <a:close/>
                  <a:moveTo>
                    <a:pt x="16" y="7"/>
                  </a:moveTo>
                  <a:cubicBezTo>
                    <a:pt x="12" y="7"/>
                    <a:pt x="10" y="12"/>
                    <a:pt x="10" y="23"/>
                  </a:cubicBezTo>
                  <a:cubicBezTo>
                    <a:pt x="10" y="33"/>
                    <a:pt x="12" y="38"/>
                    <a:pt x="16" y="38"/>
                  </a:cubicBezTo>
                  <a:cubicBezTo>
                    <a:pt x="20" y="38"/>
                    <a:pt x="22" y="33"/>
                    <a:pt x="22" y="22"/>
                  </a:cubicBezTo>
                  <a:cubicBezTo>
                    <a:pt x="22" y="12"/>
                    <a:pt x="20" y="7"/>
                    <a:pt x="16" y="7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384">
              <a:extLst>
                <a:ext uri="{FF2B5EF4-FFF2-40B4-BE49-F238E27FC236}">
                  <a16:creationId xmlns:a16="http://schemas.microsoft.com/office/drawing/2014/main" id="{E024008F-A0A5-415A-81A5-4810285B21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5" y="3343"/>
              <a:ext cx="62" cy="90"/>
            </a:xfrm>
            <a:custGeom>
              <a:avLst/>
              <a:gdLst>
                <a:gd name="T0" fmla="*/ 15 w 31"/>
                <a:gd name="T1" fmla="*/ 45 h 45"/>
                <a:gd name="T2" fmla="*/ 0 w 31"/>
                <a:gd name="T3" fmla="*/ 23 h 45"/>
                <a:gd name="T4" fmla="*/ 4 w 31"/>
                <a:gd name="T5" fmla="*/ 6 h 45"/>
                <a:gd name="T6" fmla="*/ 16 w 31"/>
                <a:gd name="T7" fmla="*/ 0 h 45"/>
                <a:gd name="T8" fmla="*/ 31 w 31"/>
                <a:gd name="T9" fmla="*/ 22 h 45"/>
                <a:gd name="T10" fmla="*/ 27 w 31"/>
                <a:gd name="T11" fmla="*/ 39 h 45"/>
                <a:gd name="T12" fmla="*/ 15 w 31"/>
                <a:gd name="T13" fmla="*/ 45 h 45"/>
                <a:gd name="T14" fmla="*/ 16 w 31"/>
                <a:gd name="T15" fmla="*/ 7 h 45"/>
                <a:gd name="T16" fmla="*/ 9 w 31"/>
                <a:gd name="T17" fmla="*/ 23 h 45"/>
                <a:gd name="T18" fmla="*/ 15 w 31"/>
                <a:gd name="T19" fmla="*/ 38 h 45"/>
                <a:gd name="T20" fmla="*/ 21 w 31"/>
                <a:gd name="T21" fmla="*/ 22 h 45"/>
                <a:gd name="T22" fmla="*/ 16 w 31"/>
                <a:gd name="T23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45">
                  <a:moveTo>
                    <a:pt x="15" y="45"/>
                  </a:moveTo>
                  <a:cubicBezTo>
                    <a:pt x="5" y="45"/>
                    <a:pt x="0" y="38"/>
                    <a:pt x="0" y="23"/>
                  </a:cubicBezTo>
                  <a:cubicBezTo>
                    <a:pt x="0" y="16"/>
                    <a:pt x="1" y="10"/>
                    <a:pt x="4" y="6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6" y="0"/>
                    <a:pt x="31" y="7"/>
                    <a:pt x="31" y="22"/>
                  </a:cubicBezTo>
                  <a:cubicBezTo>
                    <a:pt x="31" y="29"/>
                    <a:pt x="30" y="35"/>
                    <a:pt x="27" y="39"/>
                  </a:cubicBezTo>
                  <a:cubicBezTo>
                    <a:pt x="24" y="43"/>
                    <a:pt x="20" y="45"/>
                    <a:pt x="15" y="45"/>
                  </a:cubicBezTo>
                  <a:close/>
                  <a:moveTo>
                    <a:pt x="16" y="7"/>
                  </a:moveTo>
                  <a:cubicBezTo>
                    <a:pt x="11" y="7"/>
                    <a:pt x="9" y="12"/>
                    <a:pt x="9" y="23"/>
                  </a:cubicBezTo>
                  <a:cubicBezTo>
                    <a:pt x="9" y="33"/>
                    <a:pt x="11" y="38"/>
                    <a:pt x="15" y="38"/>
                  </a:cubicBezTo>
                  <a:cubicBezTo>
                    <a:pt x="19" y="38"/>
                    <a:pt x="21" y="33"/>
                    <a:pt x="21" y="22"/>
                  </a:cubicBezTo>
                  <a:cubicBezTo>
                    <a:pt x="21" y="12"/>
                    <a:pt x="19" y="7"/>
                    <a:pt x="16" y="7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385">
              <a:extLst>
                <a:ext uri="{FF2B5EF4-FFF2-40B4-BE49-F238E27FC236}">
                  <a16:creationId xmlns:a16="http://schemas.microsoft.com/office/drawing/2014/main" id="{CDC7EAA5-A8BE-43D5-8C3E-9668C2F18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" y="3343"/>
              <a:ext cx="36" cy="88"/>
            </a:xfrm>
            <a:custGeom>
              <a:avLst/>
              <a:gdLst>
                <a:gd name="T0" fmla="*/ 18 w 18"/>
                <a:gd name="T1" fmla="*/ 0 h 44"/>
                <a:gd name="T2" fmla="*/ 18 w 18"/>
                <a:gd name="T3" fmla="*/ 44 h 44"/>
                <a:gd name="T4" fmla="*/ 9 w 18"/>
                <a:gd name="T5" fmla="*/ 44 h 44"/>
                <a:gd name="T6" fmla="*/ 9 w 18"/>
                <a:gd name="T7" fmla="*/ 11 h 44"/>
                <a:gd name="T8" fmla="*/ 7 w 18"/>
                <a:gd name="T9" fmla="*/ 12 h 44"/>
                <a:gd name="T10" fmla="*/ 5 w 18"/>
                <a:gd name="T11" fmla="*/ 13 h 44"/>
                <a:gd name="T12" fmla="*/ 2 w 18"/>
                <a:gd name="T13" fmla="*/ 14 h 44"/>
                <a:gd name="T14" fmla="*/ 0 w 18"/>
                <a:gd name="T15" fmla="*/ 14 h 44"/>
                <a:gd name="T16" fmla="*/ 0 w 18"/>
                <a:gd name="T17" fmla="*/ 6 h 44"/>
                <a:gd name="T18" fmla="*/ 7 w 18"/>
                <a:gd name="T19" fmla="*/ 3 h 44"/>
                <a:gd name="T20" fmla="*/ 13 w 18"/>
                <a:gd name="T21" fmla="*/ 0 h 44"/>
                <a:gd name="T22" fmla="*/ 18 w 18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44">
                  <a:moveTo>
                    <a:pt x="18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8" y="11"/>
                    <a:pt x="8" y="11"/>
                    <a:pt x="7" y="12"/>
                  </a:cubicBezTo>
                  <a:cubicBezTo>
                    <a:pt x="6" y="12"/>
                    <a:pt x="6" y="13"/>
                    <a:pt x="5" y="13"/>
                  </a:cubicBezTo>
                  <a:cubicBezTo>
                    <a:pt x="4" y="13"/>
                    <a:pt x="3" y="14"/>
                    <a:pt x="2" y="14"/>
                  </a:cubicBezTo>
                  <a:cubicBezTo>
                    <a:pt x="1" y="14"/>
                    <a:pt x="0" y="14"/>
                    <a:pt x="0" y="1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4" y="5"/>
                    <a:pt x="7" y="3"/>
                  </a:cubicBezTo>
                  <a:cubicBezTo>
                    <a:pt x="9" y="2"/>
                    <a:pt x="11" y="1"/>
                    <a:pt x="13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386">
              <a:extLst>
                <a:ext uri="{FF2B5EF4-FFF2-40B4-BE49-F238E27FC236}">
                  <a16:creationId xmlns:a16="http://schemas.microsoft.com/office/drawing/2014/main" id="{39F3D479-9747-49F8-AC43-95F7BEF88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" y="3467"/>
              <a:ext cx="35" cy="88"/>
            </a:xfrm>
            <a:custGeom>
              <a:avLst/>
              <a:gdLst>
                <a:gd name="T0" fmla="*/ 18 w 18"/>
                <a:gd name="T1" fmla="*/ 0 h 44"/>
                <a:gd name="T2" fmla="*/ 18 w 18"/>
                <a:gd name="T3" fmla="*/ 44 h 44"/>
                <a:gd name="T4" fmla="*/ 9 w 18"/>
                <a:gd name="T5" fmla="*/ 44 h 44"/>
                <a:gd name="T6" fmla="*/ 9 w 18"/>
                <a:gd name="T7" fmla="*/ 11 h 44"/>
                <a:gd name="T8" fmla="*/ 7 w 18"/>
                <a:gd name="T9" fmla="*/ 12 h 44"/>
                <a:gd name="T10" fmla="*/ 5 w 18"/>
                <a:gd name="T11" fmla="*/ 13 h 44"/>
                <a:gd name="T12" fmla="*/ 2 w 18"/>
                <a:gd name="T13" fmla="*/ 14 h 44"/>
                <a:gd name="T14" fmla="*/ 0 w 18"/>
                <a:gd name="T15" fmla="*/ 14 h 44"/>
                <a:gd name="T16" fmla="*/ 0 w 18"/>
                <a:gd name="T17" fmla="*/ 6 h 44"/>
                <a:gd name="T18" fmla="*/ 7 w 18"/>
                <a:gd name="T19" fmla="*/ 3 h 44"/>
                <a:gd name="T20" fmla="*/ 13 w 18"/>
                <a:gd name="T21" fmla="*/ 0 h 44"/>
                <a:gd name="T22" fmla="*/ 18 w 18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44">
                  <a:moveTo>
                    <a:pt x="18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8" y="11"/>
                    <a:pt x="8" y="11"/>
                    <a:pt x="7" y="12"/>
                  </a:cubicBezTo>
                  <a:cubicBezTo>
                    <a:pt x="6" y="12"/>
                    <a:pt x="6" y="13"/>
                    <a:pt x="5" y="13"/>
                  </a:cubicBezTo>
                  <a:cubicBezTo>
                    <a:pt x="4" y="13"/>
                    <a:pt x="3" y="14"/>
                    <a:pt x="2" y="14"/>
                  </a:cubicBezTo>
                  <a:cubicBezTo>
                    <a:pt x="1" y="14"/>
                    <a:pt x="0" y="14"/>
                    <a:pt x="0" y="1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4" y="5"/>
                    <a:pt x="7" y="3"/>
                  </a:cubicBezTo>
                  <a:cubicBezTo>
                    <a:pt x="9" y="2"/>
                    <a:pt x="11" y="1"/>
                    <a:pt x="13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387">
              <a:extLst>
                <a:ext uri="{FF2B5EF4-FFF2-40B4-BE49-F238E27FC236}">
                  <a16:creationId xmlns:a16="http://schemas.microsoft.com/office/drawing/2014/main" id="{6EB122B8-9ABC-4383-BB65-F45C5F4EB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" y="3096"/>
              <a:ext cx="38" cy="88"/>
            </a:xfrm>
            <a:custGeom>
              <a:avLst/>
              <a:gdLst>
                <a:gd name="T0" fmla="*/ 19 w 19"/>
                <a:gd name="T1" fmla="*/ 0 h 44"/>
                <a:gd name="T2" fmla="*/ 19 w 19"/>
                <a:gd name="T3" fmla="*/ 44 h 44"/>
                <a:gd name="T4" fmla="*/ 9 w 19"/>
                <a:gd name="T5" fmla="*/ 44 h 44"/>
                <a:gd name="T6" fmla="*/ 9 w 19"/>
                <a:gd name="T7" fmla="*/ 10 h 44"/>
                <a:gd name="T8" fmla="*/ 7 w 19"/>
                <a:gd name="T9" fmla="*/ 12 h 44"/>
                <a:gd name="T10" fmla="*/ 5 w 19"/>
                <a:gd name="T11" fmla="*/ 13 h 44"/>
                <a:gd name="T12" fmla="*/ 2 w 19"/>
                <a:gd name="T13" fmla="*/ 14 h 44"/>
                <a:gd name="T14" fmla="*/ 0 w 19"/>
                <a:gd name="T15" fmla="*/ 14 h 44"/>
                <a:gd name="T16" fmla="*/ 0 w 19"/>
                <a:gd name="T17" fmla="*/ 6 h 44"/>
                <a:gd name="T18" fmla="*/ 7 w 19"/>
                <a:gd name="T19" fmla="*/ 3 h 44"/>
                <a:gd name="T20" fmla="*/ 13 w 19"/>
                <a:gd name="T21" fmla="*/ 0 h 44"/>
                <a:gd name="T22" fmla="*/ 19 w 19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44">
                  <a:moveTo>
                    <a:pt x="19" y="0"/>
                  </a:moveTo>
                  <a:cubicBezTo>
                    <a:pt x="19" y="44"/>
                    <a:pt x="19" y="44"/>
                    <a:pt x="1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1"/>
                    <a:pt x="8" y="11"/>
                    <a:pt x="7" y="12"/>
                  </a:cubicBezTo>
                  <a:cubicBezTo>
                    <a:pt x="6" y="12"/>
                    <a:pt x="6" y="13"/>
                    <a:pt x="5" y="13"/>
                  </a:cubicBezTo>
                  <a:cubicBezTo>
                    <a:pt x="4" y="13"/>
                    <a:pt x="3" y="13"/>
                    <a:pt x="2" y="14"/>
                  </a:cubicBezTo>
                  <a:cubicBezTo>
                    <a:pt x="2" y="14"/>
                    <a:pt x="1" y="14"/>
                    <a:pt x="0" y="1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5"/>
                    <a:pt x="5" y="5"/>
                    <a:pt x="7" y="3"/>
                  </a:cubicBezTo>
                  <a:cubicBezTo>
                    <a:pt x="9" y="2"/>
                    <a:pt x="11" y="1"/>
                    <a:pt x="13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388">
              <a:extLst>
                <a:ext uri="{FF2B5EF4-FFF2-40B4-BE49-F238E27FC236}">
                  <a16:creationId xmlns:a16="http://schemas.microsoft.com/office/drawing/2014/main" id="{B1BE1726-3FF9-414E-96CF-F2C181B84A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5" y="3220"/>
              <a:ext cx="64" cy="89"/>
            </a:xfrm>
            <a:custGeom>
              <a:avLst/>
              <a:gdLst>
                <a:gd name="T0" fmla="*/ 16 w 32"/>
                <a:gd name="T1" fmla="*/ 45 h 45"/>
                <a:gd name="T2" fmla="*/ 0 w 32"/>
                <a:gd name="T3" fmla="*/ 23 h 45"/>
                <a:gd name="T4" fmla="*/ 5 w 32"/>
                <a:gd name="T5" fmla="*/ 6 h 45"/>
                <a:gd name="T6" fmla="*/ 17 w 32"/>
                <a:gd name="T7" fmla="*/ 0 h 45"/>
                <a:gd name="T8" fmla="*/ 32 w 32"/>
                <a:gd name="T9" fmla="*/ 22 h 45"/>
                <a:gd name="T10" fmla="*/ 28 w 32"/>
                <a:gd name="T11" fmla="*/ 39 h 45"/>
                <a:gd name="T12" fmla="*/ 16 w 32"/>
                <a:gd name="T13" fmla="*/ 45 h 45"/>
                <a:gd name="T14" fmla="*/ 16 w 32"/>
                <a:gd name="T15" fmla="*/ 7 h 45"/>
                <a:gd name="T16" fmla="*/ 10 w 32"/>
                <a:gd name="T17" fmla="*/ 23 h 45"/>
                <a:gd name="T18" fmla="*/ 16 w 32"/>
                <a:gd name="T19" fmla="*/ 38 h 45"/>
                <a:gd name="T20" fmla="*/ 22 w 32"/>
                <a:gd name="T21" fmla="*/ 22 h 45"/>
                <a:gd name="T22" fmla="*/ 16 w 32"/>
                <a:gd name="T23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45">
                  <a:moveTo>
                    <a:pt x="16" y="45"/>
                  </a:moveTo>
                  <a:cubicBezTo>
                    <a:pt x="6" y="45"/>
                    <a:pt x="0" y="38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7" y="2"/>
                    <a:pt x="12" y="0"/>
                    <a:pt x="17" y="0"/>
                  </a:cubicBezTo>
                  <a:cubicBezTo>
                    <a:pt x="27" y="0"/>
                    <a:pt x="32" y="7"/>
                    <a:pt x="32" y="22"/>
                  </a:cubicBezTo>
                  <a:cubicBezTo>
                    <a:pt x="32" y="29"/>
                    <a:pt x="31" y="35"/>
                    <a:pt x="28" y="39"/>
                  </a:cubicBezTo>
                  <a:cubicBezTo>
                    <a:pt x="25" y="43"/>
                    <a:pt x="21" y="45"/>
                    <a:pt x="16" y="45"/>
                  </a:cubicBezTo>
                  <a:close/>
                  <a:moveTo>
                    <a:pt x="16" y="7"/>
                  </a:moveTo>
                  <a:cubicBezTo>
                    <a:pt x="12" y="7"/>
                    <a:pt x="10" y="12"/>
                    <a:pt x="10" y="23"/>
                  </a:cubicBezTo>
                  <a:cubicBezTo>
                    <a:pt x="10" y="33"/>
                    <a:pt x="12" y="38"/>
                    <a:pt x="16" y="38"/>
                  </a:cubicBezTo>
                  <a:cubicBezTo>
                    <a:pt x="20" y="38"/>
                    <a:pt x="22" y="32"/>
                    <a:pt x="22" y="22"/>
                  </a:cubicBezTo>
                  <a:cubicBezTo>
                    <a:pt x="22" y="12"/>
                    <a:pt x="20" y="7"/>
                    <a:pt x="16" y="7"/>
                  </a:cubicBez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389">
              <a:extLst>
                <a:ext uri="{FF2B5EF4-FFF2-40B4-BE49-F238E27FC236}">
                  <a16:creationId xmlns:a16="http://schemas.microsoft.com/office/drawing/2014/main" id="{A5CCDD36-3391-4314-9905-AD03062B4F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5" y="3343"/>
              <a:ext cx="64" cy="90"/>
            </a:xfrm>
            <a:custGeom>
              <a:avLst/>
              <a:gdLst>
                <a:gd name="T0" fmla="*/ 16 w 32"/>
                <a:gd name="T1" fmla="*/ 45 h 45"/>
                <a:gd name="T2" fmla="*/ 0 w 32"/>
                <a:gd name="T3" fmla="*/ 23 h 45"/>
                <a:gd name="T4" fmla="*/ 5 w 32"/>
                <a:gd name="T5" fmla="*/ 6 h 45"/>
                <a:gd name="T6" fmla="*/ 17 w 32"/>
                <a:gd name="T7" fmla="*/ 0 h 45"/>
                <a:gd name="T8" fmla="*/ 32 w 32"/>
                <a:gd name="T9" fmla="*/ 22 h 45"/>
                <a:gd name="T10" fmla="*/ 28 w 32"/>
                <a:gd name="T11" fmla="*/ 39 h 45"/>
                <a:gd name="T12" fmla="*/ 16 w 32"/>
                <a:gd name="T13" fmla="*/ 45 h 45"/>
                <a:gd name="T14" fmla="*/ 16 w 32"/>
                <a:gd name="T15" fmla="*/ 7 h 45"/>
                <a:gd name="T16" fmla="*/ 10 w 32"/>
                <a:gd name="T17" fmla="*/ 23 h 45"/>
                <a:gd name="T18" fmla="*/ 16 w 32"/>
                <a:gd name="T19" fmla="*/ 38 h 45"/>
                <a:gd name="T20" fmla="*/ 22 w 32"/>
                <a:gd name="T21" fmla="*/ 22 h 45"/>
                <a:gd name="T22" fmla="*/ 16 w 32"/>
                <a:gd name="T23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45">
                  <a:moveTo>
                    <a:pt x="16" y="45"/>
                  </a:moveTo>
                  <a:cubicBezTo>
                    <a:pt x="6" y="45"/>
                    <a:pt x="0" y="38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7" y="2"/>
                    <a:pt x="12" y="0"/>
                    <a:pt x="17" y="0"/>
                  </a:cubicBezTo>
                  <a:cubicBezTo>
                    <a:pt x="27" y="0"/>
                    <a:pt x="32" y="7"/>
                    <a:pt x="32" y="22"/>
                  </a:cubicBezTo>
                  <a:cubicBezTo>
                    <a:pt x="32" y="29"/>
                    <a:pt x="31" y="35"/>
                    <a:pt x="28" y="39"/>
                  </a:cubicBezTo>
                  <a:cubicBezTo>
                    <a:pt x="25" y="43"/>
                    <a:pt x="21" y="45"/>
                    <a:pt x="16" y="45"/>
                  </a:cubicBezTo>
                  <a:close/>
                  <a:moveTo>
                    <a:pt x="16" y="7"/>
                  </a:moveTo>
                  <a:cubicBezTo>
                    <a:pt x="12" y="7"/>
                    <a:pt x="10" y="12"/>
                    <a:pt x="10" y="23"/>
                  </a:cubicBezTo>
                  <a:cubicBezTo>
                    <a:pt x="10" y="33"/>
                    <a:pt x="12" y="38"/>
                    <a:pt x="16" y="38"/>
                  </a:cubicBezTo>
                  <a:cubicBezTo>
                    <a:pt x="20" y="38"/>
                    <a:pt x="22" y="33"/>
                    <a:pt x="22" y="22"/>
                  </a:cubicBezTo>
                  <a:cubicBezTo>
                    <a:pt x="22" y="12"/>
                    <a:pt x="20" y="7"/>
                    <a:pt x="16" y="7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 390">
              <a:extLst>
                <a:ext uri="{FF2B5EF4-FFF2-40B4-BE49-F238E27FC236}">
                  <a16:creationId xmlns:a16="http://schemas.microsoft.com/office/drawing/2014/main" id="{DB486209-EACD-4E93-96EB-4A5B9BCDF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" y="3467"/>
              <a:ext cx="38" cy="88"/>
            </a:xfrm>
            <a:custGeom>
              <a:avLst/>
              <a:gdLst>
                <a:gd name="T0" fmla="*/ 19 w 19"/>
                <a:gd name="T1" fmla="*/ 0 h 44"/>
                <a:gd name="T2" fmla="*/ 19 w 19"/>
                <a:gd name="T3" fmla="*/ 44 h 44"/>
                <a:gd name="T4" fmla="*/ 9 w 19"/>
                <a:gd name="T5" fmla="*/ 44 h 44"/>
                <a:gd name="T6" fmla="*/ 9 w 19"/>
                <a:gd name="T7" fmla="*/ 11 h 44"/>
                <a:gd name="T8" fmla="*/ 7 w 19"/>
                <a:gd name="T9" fmla="*/ 12 h 44"/>
                <a:gd name="T10" fmla="*/ 5 w 19"/>
                <a:gd name="T11" fmla="*/ 13 h 44"/>
                <a:gd name="T12" fmla="*/ 2 w 19"/>
                <a:gd name="T13" fmla="*/ 14 h 44"/>
                <a:gd name="T14" fmla="*/ 0 w 19"/>
                <a:gd name="T15" fmla="*/ 14 h 44"/>
                <a:gd name="T16" fmla="*/ 0 w 19"/>
                <a:gd name="T17" fmla="*/ 6 h 44"/>
                <a:gd name="T18" fmla="*/ 7 w 19"/>
                <a:gd name="T19" fmla="*/ 3 h 44"/>
                <a:gd name="T20" fmla="*/ 13 w 19"/>
                <a:gd name="T21" fmla="*/ 0 h 44"/>
                <a:gd name="T22" fmla="*/ 19 w 19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44">
                  <a:moveTo>
                    <a:pt x="19" y="0"/>
                  </a:moveTo>
                  <a:cubicBezTo>
                    <a:pt x="19" y="44"/>
                    <a:pt x="19" y="44"/>
                    <a:pt x="1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8" y="11"/>
                    <a:pt x="7" y="12"/>
                  </a:cubicBezTo>
                  <a:cubicBezTo>
                    <a:pt x="6" y="12"/>
                    <a:pt x="6" y="13"/>
                    <a:pt x="5" y="13"/>
                  </a:cubicBezTo>
                  <a:cubicBezTo>
                    <a:pt x="4" y="13"/>
                    <a:pt x="3" y="14"/>
                    <a:pt x="2" y="14"/>
                  </a:cubicBezTo>
                  <a:cubicBezTo>
                    <a:pt x="2" y="14"/>
                    <a:pt x="1" y="14"/>
                    <a:pt x="0" y="1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5" y="5"/>
                    <a:pt x="7" y="3"/>
                  </a:cubicBezTo>
                  <a:cubicBezTo>
                    <a:pt x="9" y="2"/>
                    <a:pt x="11" y="1"/>
                    <a:pt x="13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Freeform 391">
              <a:extLst>
                <a:ext uri="{FF2B5EF4-FFF2-40B4-BE49-F238E27FC236}">
                  <a16:creationId xmlns:a16="http://schemas.microsoft.com/office/drawing/2014/main" id="{2DC636D9-C3BD-461D-BD84-7CBD09FA3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" y="3467"/>
              <a:ext cx="38" cy="88"/>
            </a:xfrm>
            <a:custGeom>
              <a:avLst/>
              <a:gdLst>
                <a:gd name="T0" fmla="*/ 19 w 19"/>
                <a:gd name="T1" fmla="*/ 0 h 44"/>
                <a:gd name="T2" fmla="*/ 19 w 19"/>
                <a:gd name="T3" fmla="*/ 44 h 44"/>
                <a:gd name="T4" fmla="*/ 9 w 19"/>
                <a:gd name="T5" fmla="*/ 44 h 44"/>
                <a:gd name="T6" fmla="*/ 9 w 19"/>
                <a:gd name="T7" fmla="*/ 11 h 44"/>
                <a:gd name="T8" fmla="*/ 7 w 19"/>
                <a:gd name="T9" fmla="*/ 12 h 44"/>
                <a:gd name="T10" fmla="*/ 5 w 19"/>
                <a:gd name="T11" fmla="*/ 13 h 44"/>
                <a:gd name="T12" fmla="*/ 3 w 19"/>
                <a:gd name="T13" fmla="*/ 14 h 44"/>
                <a:gd name="T14" fmla="*/ 0 w 19"/>
                <a:gd name="T15" fmla="*/ 14 h 44"/>
                <a:gd name="T16" fmla="*/ 0 w 19"/>
                <a:gd name="T17" fmla="*/ 6 h 44"/>
                <a:gd name="T18" fmla="*/ 7 w 19"/>
                <a:gd name="T19" fmla="*/ 3 h 44"/>
                <a:gd name="T20" fmla="*/ 13 w 19"/>
                <a:gd name="T21" fmla="*/ 0 h 44"/>
                <a:gd name="T22" fmla="*/ 19 w 19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44">
                  <a:moveTo>
                    <a:pt x="19" y="0"/>
                  </a:moveTo>
                  <a:cubicBezTo>
                    <a:pt x="19" y="44"/>
                    <a:pt x="19" y="44"/>
                    <a:pt x="1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8" y="11"/>
                    <a:pt x="7" y="12"/>
                  </a:cubicBezTo>
                  <a:cubicBezTo>
                    <a:pt x="7" y="12"/>
                    <a:pt x="6" y="13"/>
                    <a:pt x="5" y="13"/>
                  </a:cubicBezTo>
                  <a:cubicBezTo>
                    <a:pt x="4" y="13"/>
                    <a:pt x="3" y="14"/>
                    <a:pt x="3" y="14"/>
                  </a:cubicBezTo>
                  <a:cubicBezTo>
                    <a:pt x="2" y="14"/>
                    <a:pt x="1" y="14"/>
                    <a:pt x="0" y="1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5" y="5"/>
                    <a:pt x="7" y="3"/>
                  </a:cubicBezTo>
                  <a:cubicBezTo>
                    <a:pt x="9" y="2"/>
                    <a:pt x="11" y="1"/>
                    <a:pt x="13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392">
              <a:extLst>
                <a:ext uri="{FF2B5EF4-FFF2-40B4-BE49-F238E27FC236}">
                  <a16:creationId xmlns:a16="http://schemas.microsoft.com/office/drawing/2014/main" id="{BEE01922-2A91-4E9F-B783-EC860DFED3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9" y="3096"/>
              <a:ext cx="64" cy="90"/>
            </a:xfrm>
            <a:custGeom>
              <a:avLst/>
              <a:gdLst>
                <a:gd name="T0" fmla="*/ 16 w 32"/>
                <a:gd name="T1" fmla="*/ 45 h 45"/>
                <a:gd name="T2" fmla="*/ 0 w 32"/>
                <a:gd name="T3" fmla="*/ 23 h 45"/>
                <a:gd name="T4" fmla="*/ 4 w 32"/>
                <a:gd name="T5" fmla="*/ 6 h 45"/>
                <a:gd name="T6" fmla="*/ 16 w 32"/>
                <a:gd name="T7" fmla="*/ 0 h 45"/>
                <a:gd name="T8" fmla="*/ 32 w 32"/>
                <a:gd name="T9" fmla="*/ 22 h 45"/>
                <a:gd name="T10" fmla="*/ 28 w 32"/>
                <a:gd name="T11" fmla="*/ 39 h 45"/>
                <a:gd name="T12" fmla="*/ 16 w 32"/>
                <a:gd name="T13" fmla="*/ 45 h 45"/>
                <a:gd name="T14" fmla="*/ 16 w 32"/>
                <a:gd name="T15" fmla="*/ 7 h 45"/>
                <a:gd name="T16" fmla="*/ 10 w 32"/>
                <a:gd name="T17" fmla="*/ 23 h 45"/>
                <a:gd name="T18" fmla="*/ 16 w 32"/>
                <a:gd name="T19" fmla="*/ 37 h 45"/>
                <a:gd name="T20" fmla="*/ 22 w 32"/>
                <a:gd name="T21" fmla="*/ 22 h 45"/>
                <a:gd name="T22" fmla="*/ 16 w 32"/>
                <a:gd name="T23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45">
                  <a:moveTo>
                    <a:pt x="16" y="45"/>
                  </a:moveTo>
                  <a:cubicBezTo>
                    <a:pt x="5" y="45"/>
                    <a:pt x="0" y="38"/>
                    <a:pt x="0" y="23"/>
                  </a:cubicBezTo>
                  <a:cubicBezTo>
                    <a:pt x="0" y="16"/>
                    <a:pt x="2" y="10"/>
                    <a:pt x="4" y="6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7" y="0"/>
                    <a:pt x="32" y="7"/>
                    <a:pt x="32" y="22"/>
                  </a:cubicBezTo>
                  <a:cubicBezTo>
                    <a:pt x="32" y="29"/>
                    <a:pt x="30" y="35"/>
                    <a:pt x="28" y="39"/>
                  </a:cubicBezTo>
                  <a:cubicBezTo>
                    <a:pt x="25" y="43"/>
                    <a:pt x="21" y="45"/>
                    <a:pt x="16" y="45"/>
                  </a:cubicBezTo>
                  <a:close/>
                  <a:moveTo>
                    <a:pt x="16" y="7"/>
                  </a:moveTo>
                  <a:cubicBezTo>
                    <a:pt x="12" y="7"/>
                    <a:pt x="10" y="12"/>
                    <a:pt x="10" y="23"/>
                  </a:cubicBezTo>
                  <a:cubicBezTo>
                    <a:pt x="10" y="33"/>
                    <a:pt x="12" y="37"/>
                    <a:pt x="16" y="37"/>
                  </a:cubicBezTo>
                  <a:cubicBezTo>
                    <a:pt x="20" y="37"/>
                    <a:pt x="22" y="32"/>
                    <a:pt x="22" y="22"/>
                  </a:cubicBezTo>
                  <a:cubicBezTo>
                    <a:pt x="22" y="12"/>
                    <a:pt x="20" y="7"/>
                    <a:pt x="16" y="7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393">
              <a:extLst>
                <a:ext uri="{FF2B5EF4-FFF2-40B4-BE49-F238E27FC236}">
                  <a16:creationId xmlns:a16="http://schemas.microsoft.com/office/drawing/2014/main" id="{DB467854-8D6A-497A-8C33-320999865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" y="3220"/>
              <a:ext cx="38" cy="87"/>
            </a:xfrm>
            <a:custGeom>
              <a:avLst/>
              <a:gdLst>
                <a:gd name="T0" fmla="*/ 19 w 19"/>
                <a:gd name="T1" fmla="*/ 0 h 44"/>
                <a:gd name="T2" fmla="*/ 19 w 19"/>
                <a:gd name="T3" fmla="*/ 44 h 44"/>
                <a:gd name="T4" fmla="*/ 10 w 19"/>
                <a:gd name="T5" fmla="*/ 44 h 44"/>
                <a:gd name="T6" fmla="*/ 10 w 19"/>
                <a:gd name="T7" fmla="*/ 10 h 44"/>
                <a:gd name="T8" fmla="*/ 8 w 19"/>
                <a:gd name="T9" fmla="*/ 12 h 44"/>
                <a:gd name="T10" fmla="*/ 6 w 19"/>
                <a:gd name="T11" fmla="*/ 13 h 44"/>
                <a:gd name="T12" fmla="*/ 3 w 19"/>
                <a:gd name="T13" fmla="*/ 14 h 44"/>
                <a:gd name="T14" fmla="*/ 0 w 19"/>
                <a:gd name="T15" fmla="*/ 14 h 44"/>
                <a:gd name="T16" fmla="*/ 0 w 19"/>
                <a:gd name="T17" fmla="*/ 6 h 44"/>
                <a:gd name="T18" fmla="*/ 8 w 19"/>
                <a:gd name="T19" fmla="*/ 3 h 44"/>
                <a:gd name="T20" fmla="*/ 13 w 19"/>
                <a:gd name="T21" fmla="*/ 0 h 44"/>
                <a:gd name="T22" fmla="*/ 19 w 19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44">
                  <a:moveTo>
                    <a:pt x="19" y="0"/>
                  </a:moveTo>
                  <a:cubicBezTo>
                    <a:pt x="19" y="44"/>
                    <a:pt x="19" y="44"/>
                    <a:pt x="19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3"/>
                    <a:pt x="6" y="13"/>
                  </a:cubicBezTo>
                  <a:cubicBezTo>
                    <a:pt x="5" y="13"/>
                    <a:pt x="4" y="14"/>
                    <a:pt x="3" y="14"/>
                  </a:cubicBezTo>
                  <a:cubicBezTo>
                    <a:pt x="2" y="14"/>
                    <a:pt x="1" y="14"/>
                    <a:pt x="0" y="1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" y="5"/>
                    <a:pt x="5" y="5"/>
                    <a:pt x="8" y="3"/>
                  </a:cubicBezTo>
                  <a:cubicBezTo>
                    <a:pt x="10" y="2"/>
                    <a:pt x="12" y="1"/>
                    <a:pt x="13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394">
              <a:extLst>
                <a:ext uri="{FF2B5EF4-FFF2-40B4-BE49-F238E27FC236}">
                  <a16:creationId xmlns:a16="http://schemas.microsoft.com/office/drawing/2014/main" id="{8EEBECE5-8753-4404-B5B4-ABEA17A25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" y="3589"/>
              <a:ext cx="38" cy="88"/>
            </a:xfrm>
            <a:custGeom>
              <a:avLst/>
              <a:gdLst>
                <a:gd name="T0" fmla="*/ 19 w 19"/>
                <a:gd name="T1" fmla="*/ 0 h 44"/>
                <a:gd name="T2" fmla="*/ 19 w 19"/>
                <a:gd name="T3" fmla="*/ 44 h 44"/>
                <a:gd name="T4" fmla="*/ 10 w 19"/>
                <a:gd name="T5" fmla="*/ 44 h 44"/>
                <a:gd name="T6" fmla="*/ 10 w 19"/>
                <a:gd name="T7" fmla="*/ 10 h 44"/>
                <a:gd name="T8" fmla="*/ 8 w 19"/>
                <a:gd name="T9" fmla="*/ 12 h 44"/>
                <a:gd name="T10" fmla="*/ 6 w 19"/>
                <a:gd name="T11" fmla="*/ 13 h 44"/>
                <a:gd name="T12" fmla="*/ 3 w 19"/>
                <a:gd name="T13" fmla="*/ 14 h 44"/>
                <a:gd name="T14" fmla="*/ 0 w 19"/>
                <a:gd name="T15" fmla="*/ 14 h 44"/>
                <a:gd name="T16" fmla="*/ 0 w 19"/>
                <a:gd name="T17" fmla="*/ 6 h 44"/>
                <a:gd name="T18" fmla="*/ 8 w 19"/>
                <a:gd name="T19" fmla="*/ 3 h 44"/>
                <a:gd name="T20" fmla="*/ 13 w 19"/>
                <a:gd name="T21" fmla="*/ 0 h 44"/>
                <a:gd name="T22" fmla="*/ 19 w 19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44">
                  <a:moveTo>
                    <a:pt x="19" y="0"/>
                  </a:moveTo>
                  <a:cubicBezTo>
                    <a:pt x="19" y="44"/>
                    <a:pt x="19" y="44"/>
                    <a:pt x="19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3"/>
                    <a:pt x="6" y="13"/>
                  </a:cubicBezTo>
                  <a:cubicBezTo>
                    <a:pt x="5" y="13"/>
                    <a:pt x="4" y="13"/>
                    <a:pt x="3" y="14"/>
                  </a:cubicBezTo>
                  <a:cubicBezTo>
                    <a:pt x="2" y="14"/>
                    <a:pt x="1" y="14"/>
                    <a:pt x="0" y="1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" y="5"/>
                    <a:pt x="5" y="4"/>
                    <a:pt x="8" y="3"/>
                  </a:cubicBezTo>
                  <a:cubicBezTo>
                    <a:pt x="10" y="2"/>
                    <a:pt x="12" y="1"/>
                    <a:pt x="13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395">
              <a:extLst>
                <a:ext uri="{FF2B5EF4-FFF2-40B4-BE49-F238E27FC236}">
                  <a16:creationId xmlns:a16="http://schemas.microsoft.com/office/drawing/2014/main" id="{B315DB1C-1050-4960-A133-9DE6740A8A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9" y="3343"/>
              <a:ext cx="64" cy="90"/>
            </a:xfrm>
            <a:custGeom>
              <a:avLst/>
              <a:gdLst>
                <a:gd name="T0" fmla="*/ 16 w 32"/>
                <a:gd name="T1" fmla="*/ 45 h 45"/>
                <a:gd name="T2" fmla="*/ 0 w 32"/>
                <a:gd name="T3" fmla="*/ 23 h 45"/>
                <a:gd name="T4" fmla="*/ 4 w 32"/>
                <a:gd name="T5" fmla="*/ 6 h 45"/>
                <a:gd name="T6" fmla="*/ 16 w 32"/>
                <a:gd name="T7" fmla="*/ 0 h 45"/>
                <a:gd name="T8" fmla="*/ 32 w 32"/>
                <a:gd name="T9" fmla="*/ 22 h 45"/>
                <a:gd name="T10" fmla="*/ 28 w 32"/>
                <a:gd name="T11" fmla="*/ 39 h 45"/>
                <a:gd name="T12" fmla="*/ 16 w 32"/>
                <a:gd name="T13" fmla="*/ 45 h 45"/>
                <a:gd name="T14" fmla="*/ 16 w 32"/>
                <a:gd name="T15" fmla="*/ 7 h 45"/>
                <a:gd name="T16" fmla="*/ 10 w 32"/>
                <a:gd name="T17" fmla="*/ 23 h 45"/>
                <a:gd name="T18" fmla="*/ 16 w 32"/>
                <a:gd name="T19" fmla="*/ 38 h 45"/>
                <a:gd name="T20" fmla="*/ 22 w 32"/>
                <a:gd name="T21" fmla="*/ 22 h 45"/>
                <a:gd name="T22" fmla="*/ 16 w 32"/>
                <a:gd name="T23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45">
                  <a:moveTo>
                    <a:pt x="16" y="45"/>
                  </a:moveTo>
                  <a:cubicBezTo>
                    <a:pt x="5" y="45"/>
                    <a:pt x="0" y="38"/>
                    <a:pt x="0" y="23"/>
                  </a:cubicBezTo>
                  <a:cubicBezTo>
                    <a:pt x="0" y="16"/>
                    <a:pt x="2" y="10"/>
                    <a:pt x="4" y="6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7" y="0"/>
                    <a:pt x="32" y="7"/>
                    <a:pt x="32" y="22"/>
                  </a:cubicBezTo>
                  <a:cubicBezTo>
                    <a:pt x="32" y="29"/>
                    <a:pt x="30" y="35"/>
                    <a:pt x="28" y="39"/>
                  </a:cubicBezTo>
                  <a:cubicBezTo>
                    <a:pt x="25" y="43"/>
                    <a:pt x="21" y="45"/>
                    <a:pt x="16" y="45"/>
                  </a:cubicBezTo>
                  <a:close/>
                  <a:moveTo>
                    <a:pt x="16" y="7"/>
                  </a:moveTo>
                  <a:cubicBezTo>
                    <a:pt x="12" y="7"/>
                    <a:pt x="10" y="12"/>
                    <a:pt x="10" y="23"/>
                  </a:cubicBezTo>
                  <a:cubicBezTo>
                    <a:pt x="10" y="33"/>
                    <a:pt x="12" y="38"/>
                    <a:pt x="16" y="38"/>
                  </a:cubicBezTo>
                  <a:cubicBezTo>
                    <a:pt x="20" y="38"/>
                    <a:pt x="22" y="33"/>
                    <a:pt x="22" y="22"/>
                  </a:cubicBezTo>
                  <a:cubicBezTo>
                    <a:pt x="22" y="12"/>
                    <a:pt x="20" y="7"/>
                    <a:pt x="16" y="7"/>
                  </a:cubicBez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396">
              <a:extLst>
                <a:ext uri="{FF2B5EF4-FFF2-40B4-BE49-F238E27FC236}">
                  <a16:creationId xmlns:a16="http://schemas.microsoft.com/office/drawing/2014/main" id="{3D568FE0-2026-41F2-B4B1-2A14BC605C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" y="3704"/>
              <a:ext cx="63" cy="90"/>
            </a:xfrm>
            <a:custGeom>
              <a:avLst/>
              <a:gdLst>
                <a:gd name="T0" fmla="*/ 16 w 32"/>
                <a:gd name="T1" fmla="*/ 45 h 45"/>
                <a:gd name="T2" fmla="*/ 0 w 32"/>
                <a:gd name="T3" fmla="*/ 23 h 45"/>
                <a:gd name="T4" fmla="*/ 4 w 32"/>
                <a:gd name="T5" fmla="*/ 6 h 45"/>
                <a:gd name="T6" fmla="*/ 17 w 32"/>
                <a:gd name="T7" fmla="*/ 0 h 45"/>
                <a:gd name="T8" fmla="*/ 32 w 32"/>
                <a:gd name="T9" fmla="*/ 22 h 45"/>
                <a:gd name="T10" fmla="*/ 28 w 32"/>
                <a:gd name="T11" fmla="*/ 39 h 45"/>
                <a:gd name="T12" fmla="*/ 16 w 32"/>
                <a:gd name="T13" fmla="*/ 45 h 45"/>
                <a:gd name="T14" fmla="*/ 16 w 32"/>
                <a:gd name="T15" fmla="*/ 8 h 45"/>
                <a:gd name="T16" fmla="*/ 10 w 32"/>
                <a:gd name="T17" fmla="*/ 23 h 45"/>
                <a:gd name="T18" fmla="*/ 16 w 32"/>
                <a:gd name="T19" fmla="*/ 38 h 45"/>
                <a:gd name="T20" fmla="*/ 22 w 32"/>
                <a:gd name="T21" fmla="*/ 23 h 45"/>
                <a:gd name="T22" fmla="*/ 16 w 32"/>
                <a:gd name="T23" fmla="*/ 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45">
                  <a:moveTo>
                    <a:pt x="16" y="45"/>
                  </a:moveTo>
                  <a:cubicBezTo>
                    <a:pt x="5" y="45"/>
                    <a:pt x="0" y="38"/>
                    <a:pt x="0" y="23"/>
                  </a:cubicBezTo>
                  <a:cubicBezTo>
                    <a:pt x="0" y="16"/>
                    <a:pt x="2" y="10"/>
                    <a:pt x="4" y="6"/>
                  </a:cubicBezTo>
                  <a:cubicBezTo>
                    <a:pt x="7" y="2"/>
                    <a:pt x="11" y="0"/>
                    <a:pt x="17" y="0"/>
                  </a:cubicBezTo>
                  <a:cubicBezTo>
                    <a:pt x="27" y="0"/>
                    <a:pt x="32" y="8"/>
                    <a:pt x="32" y="22"/>
                  </a:cubicBezTo>
                  <a:cubicBezTo>
                    <a:pt x="32" y="30"/>
                    <a:pt x="30" y="35"/>
                    <a:pt x="28" y="39"/>
                  </a:cubicBezTo>
                  <a:cubicBezTo>
                    <a:pt x="25" y="43"/>
                    <a:pt x="21" y="45"/>
                    <a:pt x="16" y="45"/>
                  </a:cubicBezTo>
                  <a:close/>
                  <a:moveTo>
                    <a:pt x="16" y="8"/>
                  </a:moveTo>
                  <a:cubicBezTo>
                    <a:pt x="12" y="8"/>
                    <a:pt x="10" y="13"/>
                    <a:pt x="10" y="23"/>
                  </a:cubicBezTo>
                  <a:cubicBezTo>
                    <a:pt x="10" y="33"/>
                    <a:pt x="12" y="38"/>
                    <a:pt x="16" y="38"/>
                  </a:cubicBezTo>
                  <a:cubicBezTo>
                    <a:pt x="20" y="38"/>
                    <a:pt x="22" y="33"/>
                    <a:pt x="22" y="23"/>
                  </a:cubicBezTo>
                  <a:cubicBezTo>
                    <a:pt x="22" y="13"/>
                    <a:pt x="20" y="8"/>
                    <a:pt x="16" y="8"/>
                  </a:cubicBez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Freeform 397">
              <a:extLst>
                <a:ext uri="{FF2B5EF4-FFF2-40B4-BE49-F238E27FC236}">
                  <a16:creationId xmlns:a16="http://schemas.microsoft.com/office/drawing/2014/main" id="{B92C7E0E-F339-4A49-BD47-F893887A8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" y="3704"/>
              <a:ext cx="38" cy="88"/>
            </a:xfrm>
            <a:custGeom>
              <a:avLst/>
              <a:gdLst>
                <a:gd name="T0" fmla="*/ 19 w 19"/>
                <a:gd name="T1" fmla="*/ 0 h 44"/>
                <a:gd name="T2" fmla="*/ 19 w 19"/>
                <a:gd name="T3" fmla="*/ 44 h 44"/>
                <a:gd name="T4" fmla="*/ 9 w 19"/>
                <a:gd name="T5" fmla="*/ 44 h 44"/>
                <a:gd name="T6" fmla="*/ 9 w 19"/>
                <a:gd name="T7" fmla="*/ 11 h 44"/>
                <a:gd name="T8" fmla="*/ 7 w 19"/>
                <a:gd name="T9" fmla="*/ 12 h 44"/>
                <a:gd name="T10" fmla="*/ 5 w 19"/>
                <a:gd name="T11" fmla="*/ 13 h 44"/>
                <a:gd name="T12" fmla="*/ 3 w 19"/>
                <a:gd name="T13" fmla="*/ 14 h 44"/>
                <a:gd name="T14" fmla="*/ 0 w 19"/>
                <a:gd name="T15" fmla="*/ 15 h 44"/>
                <a:gd name="T16" fmla="*/ 0 w 19"/>
                <a:gd name="T17" fmla="*/ 7 h 44"/>
                <a:gd name="T18" fmla="*/ 7 w 19"/>
                <a:gd name="T19" fmla="*/ 4 h 44"/>
                <a:gd name="T20" fmla="*/ 13 w 19"/>
                <a:gd name="T21" fmla="*/ 0 h 44"/>
                <a:gd name="T22" fmla="*/ 19 w 19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44">
                  <a:moveTo>
                    <a:pt x="19" y="0"/>
                  </a:moveTo>
                  <a:cubicBezTo>
                    <a:pt x="19" y="44"/>
                    <a:pt x="19" y="44"/>
                    <a:pt x="1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8" y="12"/>
                    <a:pt x="7" y="12"/>
                  </a:cubicBezTo>
                  <a:cubicBezTo>
                    <a:pt x="7" y="13"/>
                    <a:pt x="6" y="13"/>
                    <a:pt x="5" y="13"/>
                  </a:cubicBezTo>
                  <a:cubicBezTo>
                    <a:pt x="4" y="14"/>
                    <a:pt x="3" y="14"/>
                    <a:pt x="3" y="14"/>
                  </a:cubicBezTo>
                  <a:cubicBezTo>
                    <a:pt x="2" y="14"/>
                    <a:pt x="1" y="15"/>
                    <a:pt x="0" y="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6"/>
                    <a:pt x="5" y="5"/>
                    <a:pt x="7" y="4"/>
                  </a:cubicBezTo>
                  <a:cubicBezTo>
                    <a:pt x="9" y="3"/>
                    <a:pt x="11" y="1"/>
                    <a:pt x="13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398">
              <a:extLst>
                <a:ext uri="{FF2B5EF4-FFF2-40B4-BE49-F238E27FC236}">
                  <a16:creationId xmlns:a16="http://schemas.microsoft.com/office/drawing/2014/main" id="{F02F4D80-5BF0-47C7-B529-52ADEA0EAE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5" y="3704"/>
              <a:ext cx="64" cy="90"/>
            </a:xfrm>
            <a:custGeom>
              <a:avLst/>
              <a:gdLst>
                <a:gd name="T0" fmla="*/ 16 w 32"/>
                <a:gd name="T1" fmla="*/ 45 h 45"/>
                <a:gd name="T2" fmla="*/ 0 w 32"/>
                <a:gd name="T3" fmla="*/ 23 h 45"/>
                <a:gd name="T4" fmla="*/ 5 w 32"/>
                <a:gd name="T5" fmla="*/ 6 h 45"/>
                <a:gd name="T6" fmla="*/ 17 w 32"/>
                <a:gd name="T7" fmla="*/ 0 h 45"/>
                <a:gd name="T8" fmla="*/ 32 w 32"/>
                <a:gd name="T9" fmla="*/ 22 h 45"/>
                <a:gd name="T10" fmla="*/ 28 w 32"/>
                <a:gd name="T11" fmla="*/ 39 h 45"/>
                <a:gd name="T12" fmla="*/ 16 w 32"/>
                <a:gd name="T13" fmla="*/ 45 h 45"/>
                <a:gd name="T14" fmla="*/ 16 w 32"/>
                <a:gd name="T15" fmla="*/ 8 h 45"/>
                <a:gd name="T16" fmla="*/ 10 w 32"/>
                <a:gd name="T17" fmla="*/ 23 h 45"/>
                <a:gd name="T18" fmla="*/ 16 w 32"/>
                <a:gd name="T19" fmla="*/ 38 h 45"/>
                <a:gd name="T20" fmla="*/ 22 w 32"/>
                <a:gd name="T21" fmla="*/ 23 h 45"/>
                <a:gd name="T22" fmla="*/ 16 w 32"/>
                <a:gd name="T23" fmla="*/ 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45">
                  <a:moveTo>
                    <a:pt x="16" y="45"/>
                  </a:moveTo>
                  <a:cubicBezTo>
                    <a:pt x="5" y="45"/>
                    <a:pt x="0" y="38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7" y="2"/>
                    <a:pt x="11" y="0"/>
                    <a:pt x="17" y="0"/>
                  </a:cubicBezTo>
                  <a:cubicBezTo>
                    <a:pt x="27" y="0"/>
                    <a:pt x="32" y="8"/>
                    <a:pt x="32" y="22"/>
                  </a:cubicBezTo>
                  <a:cubicBezTo>
                    <a:pt x="32" y="30"/>
                    <a:pt x="30" y="35"/>
                    <a:pt x="28" y="39"/>
                  </a:cubicBezTo>
                  <a:cubicBezTo>
                    <a:pt x="25" y="43"/>
                    <a:pt x="21" y="45"/>
                    <a:pt x="16" y="45"/>
                  </a:cubicBezTo>
                  <a:close/>
                  <a:moveTo>
                    <a:pt x="16" y="8"/>
                  </a:moveTo>
                  <a:cubicBezTo>
                    <a:pt x="12" y="8"/>
                    <a:pt x="10" y="13"/>
                    <a:pt x="10" y="23"/>
                  </a:cubicBezTo>
                  <a:cubicBezTo>
                    <a:pt x="10" y="33"/>
                    <a:pt x="12" y="38"/>
                    <a:pt x="16" y="38"/>
                  </a:cubicBezTo>
                  <a:cubicBezTo>
                    <a:pt x="20" y="38"/>
                    <a:pt x="22" y="33"/>
                    <a:pt x="22" y="23"/>
                  </a:cubicBezTo>
                  <a:cubicBezTo>
                    <a:pt x="22" y="13"/>
                    <a:pt x="20" y="8"/>
                    <a:pt x="16" y="8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99">
              <a:extLst>
                <a:ext uri="{FF2B5EF4-FFF2-40B4-BE49-F238E27FC236}">
                  <a16:creationId xmlns:a16="http://schemas.microsoft.com/office/drawing/2014/main" id="{3792AA4A-309F-40B1-806F-7E7AA2F4D8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" y="3828"/>
              <a:ext cx="63" cy="90"/>
            </a:xfrm>
            <a:custGeom>
              <a:avLst/>
              <a:gdLst>
                <a:gd name="T0" fmla="*/ 16 w 32"/>
                <a:gd name="T1" fmla="*/ 45 h 45"/>
                <a:gd name="T2" fmla="*/ 0 w 32"/>
                <a:gd name="T3" fmla="*/ 23 h 45"/>
                <a:gd name="T4" fmla="*/ 4 w 32"/>
                <a:gd name="T5" fmla="*/ 6 h 45"/>
                <a:gd name="T6" fmla="*/ 17 w 32"/>
                <a:gd name="T7" fmla="*/ 0 h 45"/>
                <a:gd name="T8" fmla="*/ 32 w 32"/>
                <a:gd name="T9" fmla="*/ 22 h 45"/>
                <a:gd name="T10" fmla="*/ 28 w 32"/>
                <a:gd name="T11" fmla="*/ 39 h 45"/>
                <a:gd name="T12" fmla="*/ 16 w 32"/>
                <a:gd name="T13" fmla="*/ 45 h 45"/>
                <a:gd name="T14" fmla="*/ 16 w 32"/>
                <a:gd name="T15" fmla="*/ 8 h 45"/>
                <a:gd name="T16" fmla="*/ 10 w 32"/>
                <a:gd name="T17" fmla="*/ 23 h 45"/>
                <a:gd name="T18" fmla="*/ 16 w 32"/>
                <a:gd name="T19" fmla="*/ 38 h 45"/>
                <a:gd name="T20" fmla="*/ 22 w 32"/>
                <a:gd name="T21" fmla="*/ 23 h 45"/>
                <a:gd name="T22" fmla="*/ 16 w 32"/>
                <a:gd name="T23" fmla="*/ 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45">
                  <a:moveTo>
                    <a:pt x="16" y="45"/>
                  </a:moveTo>
                  <a:cubicBezTo>
                    <a:pt x="5" y="45"/>
                    <a:pt x="0" y="38"/>
                    <a:pt x="0" y="23"/>
                  </a:cubicBezTo>
                  <a:cubicBezTo>
                    <a:pt x="0" y="16"/>
                    <a:pt x="2" y="10"/>
                    <a:pt x="4" y="6"/>
                  </a:cubicBezTo>
                  <a:cubicBezTo>
                    <a:pt x="7" y="2"/>
                    <a:pt x="11" y="0"/>
                    <a:pt x="17" y="0"/>
                  </a:cubicBezTo>
                  <a:cubicBezTo>
                    <a:pt x="27" y="0"/>
                    <a:pt x="32" y="8"/>
                    <a:pt x="32" y="22"/>
                  </a:cubicBezTo>
                  <a:cubicBezTo>
                    <a:pt x="32" y="30"/>
                    <a:pt x="30" y="35"/>
                    <a:pt x="28" y="39"/>
                  </a:cubicBezTo>
                  <a:cubicBezTo>
                    <a:pt x="25" y="43"/>
                    <a:pt x="21" y="45"/>
                    <a:pt x="16" y="45"/>
                  </a:cubicBezTo>
                  <a:close/>
                  <a:moveTo>
                    <a:pt x="16" y="8"/>
                  </a:moveTo>
                  <a:cubicBezTo>
                    <a:pt x="12" y="8"/>
                    <a:pt x="10" y="13"/>
                    <a:pt x="10" y="23"/>
                  </a:cubicBezTo>
                  <a:cubicBezTo>
                    <a:pt x="10" y="33"/>
                    <a:pt x="12" y="38"/>
                    <a:pt x="16" y="38"/>
                  </a:cubicBezTo>
                  <a:cubicBezTo>
                    <a:pt x="20" y="38"/>
                    <a:pt x="22" y="33"/>
                    <a:pt x="22" y="23"/>
                  </a:cubicBezTo>
                  <a:cubicBezTo>
                    <a:pt x="22" y="13"/>
                    <a:pt x="20" y="8"/>
                    <a:pt x="16" y="8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Freeform 400">
              <a:extLst>
                <a:ext uri="{FF2B5EF4-FFF2-40B4-BE49-F238E27FC236}">
                  <a16:creationId xmlns:a16="http://schemas.microsoft.com/office/drawing/2014/main" id="{154D6A46-0DBF-47B0-B3FA-D54213B53C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5" y="3828"/>
              <a:ext cx="62" cy="90"/>
            </a:xfrm>
            <a:custGeom>
              <a:avLst/>
              <a:gdLst>
                <a:gd name="T0" fmla="*/ 15 w 31"/>
                <a:gd name="T1" fmla="*/ 45 h 45"/>
                <a:gd name="T2" fmla="*/ 0 w 31"/>
                <a:gd name="T3" fmla="*/ 23 h 45"/>
                <a:gd name="T4" fmla="*/ 4 w 31"/>
                <a:gd name="T5" fmla="*/ 6 h 45"/>
                <a:gd name="T6" fmla="*/ 16 w 31"/>
                <a:gd name="T7" fmla="*/ 0 h 45"/>
                <a:gd name="T8" fmla="*/ 31 w 31"/>
                <a:gd name="T9" fmla="*/ 22 h 45"/>
                <a:gd name="T10" fmla="*/ 27 w 31"/>
                <a:gd name="T11" fmla="*/ 39 h 45"/>
                <a:gd name="T12" fmla="*/ 15 w 31"/>
                <a:gd name="T13" fmla="*/ 45 h 45"/>
                <a:gd name="T14" fmla="*/ 16 w 31"/>
                <a:gd name="T15" fmla="*/ 8 h 45"/>
                <a:gd name="T16" fmla="*/ 9 w 31"/>
                <a:gd name="T17" fmla="*/ 23 h 45"/>
                <a:gd name="T18" fmla="*/ 15 w 31"/>
                <a:gd name="T19" fmla="*/ 38 h 45"/>
                <a:gd name="T20" fmla="*/ 21 w 31"/>
                <a:gd name="T21" fmla="*/ 23 h 45"/>
                <a:gd name="T22" fmla="*/ 16 w 31"/>
                <a:gd name="T23" fmla="*/ 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45">
                  <a:moveTo>
                    <a:pt x="15" y="45"/>
                  </a:moveTo>
                  <a:cubicBezTo>
                    <a:pt x="5" y="45"/>
                    <a:pt x="0" y="38"/>
                    <a:pt x="0" y="23"/>
                  </a:cubicBezTo>
                  <a:cubicBezTo>
                    <a:pt x="0" y="16"/>
                    <a:pt x="1" y="10"/>
                    <a:pt x="4" y="6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6" y="0"/>
                    <a:pt x="31" y="8"/>
                    <a:pt x="31" y="22"/>
                  </a:cubicBezTo>
                  <a:cubicBezTo>
                    <a:pt x="31" y="30"/>
                    <a:pt x="30" y="35"/>
                    <a:pt x="27" y="39"/>
                  </a:cubicBezTo>
                  <a:cubicBezTo>
                    <a:pt x="24" y="43"/>
                    <a:pt x="20" y="45"/>
                    <a:pt x="15" y="45"/>
                  </a:cubicBezTo>
                  <a:close/>
                  <a:moveTo>
                    <a:pt x="16" y="8"/>
                  </a:moveTo>
                  <a:cubicBezTo>
                    <a:pt x="11" y="8"/>
                    <a:pt x="9" y="13"/>
                    <a:pt x="9" y="23"/>
                  </a:cubicBezTo>
                  <a:cubicBezTo>
                    <a:pt x="9" y="33"/>
                    <a:pt x="11" y="38"/>
                    <a:pt x="15" y="38"/>
                  </a:cubicBezTo>
                  <a:cubicBezTo>
                    <a:pt x="19" y="38"/>
                    <a:pt x="21" y="33"/>
                    <a:pt x="21" y="23"/>
                  </a:cubicBezTo>
                  <a:cubicBezTo>
                    <a:pt x="21" y="13"/>
                    <a:pt x="19" y="8"/>
                    <a:pt x="16" y="8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Freeform 401">
              <a:extLst>
                <a:ext uri="{FF2B5EF4-FFF2-40B4-BE49-F238E27FC236}">
                  <a16:creationId xmlns:a16="http://schemas.microsoft.com/office/drawing/2014/main" id="{6C4CD2DB-3C11-4384-9277-6F4331075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" y="3467"/>
              <a:ext cx="38" cy="88"/>
            </a:xfrm>
            <a:custGeom>
              <a:avLst/>
              <a:gdLst>
                <a:gd name="T0" fmla="*/ 19 w 19"/>
                <a:gd name="T1" fmla="*/ 0 h 44"/>
                <a:gd name="T2" fmla="*/ 19 w 19"/>
                <a:gd name="T3" fmla="*/ 44 h 44"/>
                <a:gd name="T4" fmla="*/ 10 w 19"/>
                <a:gd name="T5" fmla="*/ 44 h 44"/>
                <a:gd name="T6" fmla="*/ 10 w 19"/>
                <a:gd name="T7" fmla="*/ 11 h 44"/>
                <a:gd name="T8" fmla="*/ 8 w 19"/>
                <a:gd name="T9" fmla="*/ 12 h 44"/>
                <a:gd name="T10" fmla="*/ 6 w 19"/>
                <a:gd name="T11" fmla="*/ 13 h 44"/>
                <a:gd name="T12" fmla="*/ 3 w 19"/>
                <a:gd name="T13" fmla="*/ 14 h 44"/>
                <a:gd name="T14" fmla="*/ 0 w 19"/>
                <a:gd name="T15" fmla="*/ 14 h 44"/>
                <a:gd name="T16" fmla="*/ 0 w 19"/>
                <a:gd name="T17" fmla="*/ 6 h 44"/>
                <a:gd name="T18" fmla="*/ 8 w 19"/>
                <a:gd name="T19" fmla="*/ 3 h 44"/>
                <a:gd name="T20" fmla="*/ 13 w 19"/>
                <a:gd name="T21" fmla="*/ 0 h 44"/>
                <a:gd name="T22" fmla="*/ 19 w 19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44">
                  <a:moveTo>
                    <a:pt x="19" y="0"/>
                  </a:moveTo>
                  <a:cubicBezTo>
                    <a:pt x="19" y="44"/>
                    <a:pt x="19" y="44"/>
                    <a:pt x="19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3"/>
                    <a:pt x="6" y="13"/>
                  </a:cubicBezTo>
                  <a:cubicBezTo>
                    <a:pt x="5" y="13"/>
                    <a:pt x="4" y="14"/>
                    <a:pt x="3" y="14"/>
                  </a:cubicBezTo>
                  <a:cubicBezTo>
                    <a:pt x="2" y="14"/>
                    <a:pt x="1" y="14"/>
                    <a:pt x="0" y="1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" y="6"/>
                    <a:pt x="5" y="5"/>
                    <a:pt x="8" y="3"/>
                  </a:cubicBezTo>
                  <a:cubicBezTo>
                    <a:pt x="10" y="2"/>
                    <a:pt x="12" y="1"/>
                    <a:pt x="13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402">
              <a:extLst>
                <a:ext uri="{FF2B5EF4-FFF2-40B4-BE49-F238E27FC236}">
                  <a16:creationId xmlns:a16="http://schemas.microsoft.com/office/drawing/2014/main" id="{D6D42DBC-749D-410C-ADA8-C53A9AA61D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5" y="3467"/>
              <a:ext cx="64" cy="90"/>
            </a:xfrm>
            <a:custGeom>
              <a:avLst/>
              <a:gdLst>
                <a:gd name="T0" fmla="*/ 16 w 32"/>
                <a:gd name="T1" fmla="*/ 45 h 45"/>
                <a:gd name="T2" fmla="*/ 0 w 32"/>
                <a:gd name="T3" fmla="*/ 23 h 45"/>
                <a:gd name="T4" fmla="*/ 5 w 32"/>
                <a:gd name="T5" fmla="*/ 6 h 45"/>
                <a:gd name="T6" fmla="*/ 17 w 32"/>
                <a:gd name="T7" fmla="*/ 0 h 45"/>
                <a:gd name="T8" fmla="*/ 32 w 32"/>
                <a:gd name="T9" fmla="*/ 22 h 45"/>
                <a:gd name="T10" fmla="*/ 28 w 32"/>
                <a:gd name="T11" fmla="*/ 39 h 45"/>
                <a:gd name="T12" fmla="*/ 16 w 32"/>
                <a:gd name="T13" fmla="*/ 45 h 45"/>
                <a:gd name="T14" fmla="*/ 16 w 32"/>
                <a:gd name="T15" fmla="*/ 7 h 45"/>
                <a:gd name="T16" fmla="*/ 10 w 32"/>
                <a:gd name="T17" fmla="*/ 23 h 45"/>
                <a:gd name="T18" fmla="*/ 16 w 32"/>
                <a:gd name="T19" fmla="*/ 38 h 45"/>
                <a:gd name="T20" fmla="*/ 22 w 32"/>
                <a:gd name="T21" fmla="*/ 22 h 45"/>
                <a:gd name="T22" fmla="*/ 16 w 32"/>
                <a:gd name="T23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45">
                  <a:moveTo>
                    <a:pt x="16" y="45"/>
                  </a:moveTo>
                  <a:cubicBezTo>
                    <a:pt x="5" y="45"/>
                    <a:pt x="0" y="38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7" y="2"/>
                    <a:pt x="11" y="0"/>
                    <a:pt x="17" y="0"/>
                  </a:cubicBezTo>
                  <a:cubicBezTo>
                    <a:pt x="27" y="0"/>
                    <a:pt x="32" y="7"/>
                    <a:pt x="32" y="22"/>
                  </a:cubicBezTo>
                  <a:cubicBezTo>
                    <a:pt x="32" y="29"/>
                    <a:pt x="30" y="35"/>
                    <a:pt x="28" y="39"/>
                  </a:cubicBezTo>
                  <a:cubicBezTo>
                    <a:pt x="25" y="43"/>
                    <a:pt x="21" y="45"/>
                    <a:pt x="16" y="45"/>
                  </a:cubicBezTo>
                  <a:close/>
                  <a:moveTo>
                    <a:pt x="16" y="7"/>
                  </a:moveTo>
                  <a:cubicBezTo>
                    <a:pt x="12" y="7"/>
                    <a:pt x="10" y="13"/>
                    <a:pt x="10" y="23"/>
                  </a:cubicBezTo>
                  <a:cubicBezTo>
                    <a:pt x="10" y="33"/>
                    <a:pt x="12" y="38"/>
                    <a:pt x="16" y="38"/>
                  </a:cubicBezTo>
                  <a:cubicBezTo>
                    <a:pt x="20" y="38"/>
                    <a:pt x="22" y="33"/>
                    <a:pt x="22" y="22"/>
                  </a:cubicBezTo>
                  <a:cubicBezTo>
                    <a:pt x="22" y="12"/>
                    <a:pt x="20" y="7"/>
                    <a:pt x="16" y="7"/>
                  </a:cubicBez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Rectangle 403">
              <a:extLst>
                <a:ext uri="{FF2B5EF4-FFF2-40B4-BE49-F238E27FC236}">
                  <a16:creationId xmlns:a16="http://schemas.microsoft.com/office/drawing/2014/main" id="{7914316A-8958-4CE5-A00E-D54064585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" y="1905"/>
              <a:ext cx="174" cy="3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Rectangle 404">
              <a:extLst>
                <a:ext uri="{FF2B5EF4-FFF2-40B4-BE49-F238E27FC236}">
                  <a16:creationId xmlns:a16="http://schemas.microsoft.com/office/drawing/2014/main" id="{F62BAE04-DD16-47E5-8544-F46CF7E22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" y="1979"/>
              <a:ext cx="148" cy="263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Rectangle 405">
              <a:extLst>
                <a:ext uri="{FF2B5EF4-FFF2-40B4-BE49-F238E27FC236}">
                  <a16:creationId xmlns:a16="http://schemas.microsoft.com/office/drawing/2014/main" id="{33B8EF68-E328-42CD-AECB-29864A999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" y="1849"/>
              <a:ext cx="32" cy="261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Rectangle 406">
              <a:extLst>
                <a:ext uri="{FF2B5EF4-FFF2-40B4-BE49-F238E27FC236}">
                  <a16:creationId xmlns:a16="http://schemas.microsoft.com/office/drawing/2014/main" id="{9F103FC9-EC8A-4103-934A-CEBF73145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837"/>
              <a:ext cx="177" cy="405"/>
            </a:xfrm>
            <a:prstGeom prst="rect">
              <a:avLst/>
            </a:pr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Rectangle 407">
              <a:extLst>
                <a:ext uri="{FF2B5EF4-FFF2-40B4-BE49-F238E27FC236}">
                  <a16:creationId xmlns:a16="http://schemas.microsoft.com/office/drawing/2014/main" id="{BC52C46C-3424-4445-92BC-AD532D8B8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" y="1803"/>
              <a:ext cx="112" cy="439"/>
            </a:xfrm>
            <a:prstGeom prst="rect">
              <a:avLst/>
            </a:pr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Rectangle 408">
              <a:extLst>
                <a:ext uri="{FF2B5EF4-FFF2-40B4-BE49-F238E27FC236}">
                  <a16:creationId xmlns:a16="http://schemas.microsoft.com/office/drawing/2014/main" id="{518FF036-4C9F-412D-8BAB-7157C3277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" y="1945"/>
              <a:ext cx="97" cy="29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14B5E11-EEF6-455E-9757-083345397ACC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00" y="847675"/>
            <a:ext cx="256032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8463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F93E3-C12B-4749-AD9C-4DB3BEEB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normAutofit fontScale="90000"/>
          </a:bodyPr>
          <a:lstStyle/>
          <a:p>
            <a:r>
              <a:rPr lang="en-US"/>
              <a:t>Deploy and Monitor Performance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7C6BAA-A48D-4741-A4CC-86B2060D3C2E}"/>
              </a:ext>
            </a:extLst>
          </p:cNvPr>
          <p:cNvSpPr txBox="1"/>
          <p:nvPr/>
        </p:nvSpPr>
        <p:spPr>
          <a:xfrm>
            <a:off x="1851815" y="1896689"/>
            <a:ext cx="2935628" cy="908897"/>
          </a:xfrm>
          <a:prstGeom prst="rect">
            <a:avLst/>
          </a:prstGeom>
          <a:noFill/>
          <a:ln w="19050">
            <a:noFill/>
          </a:ln>
        </p:spPr>
        <p:txBody>
          <a:bodyPr wrap="square" lIns="182880" tIns="146304" rIns="182880" bIns="146304" rtlCol="0">
            <a:noAutofit/>
          </a:bodyPr>
          <a:lstStyle/>
          <a:p>
            <a:pPr lvl="0"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Model deployment/</a:t>
            </a:r>
            <a:r>
              <a:rPr lang="en-US" sz="2000" kern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operationalization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90A42-B095-48DF-B384-452854B82F28}"/>
              </a:ext>
            </a:extLst>
          </p:cNvPr>
          <p:cNvSpPr txBox="1"/>
          <p:nvPr/>
        </p:nvSpPr>
        <p:spPr>
          <a:xfrm>
            <a:off x="4208610" y="1797026"/>
            <a:ext cx="3209621" cy="1237025"/>
          </a:xfrm>
          <a:prstGeom prst="rect">
            <a:avLst/>
          </a:prstGeom>
          <a:noFill/>
          <a:ln w="19050">
            <a:noFill/>
          </a:ln>
        </p:spPr>
        <p:txBody>
          <a:bodyPr wrap="square" lIns="182880" tIns="146304" rIns="182880" bIns="146304" rtlCol="0">
            <a:noAutofit/>
          </a:bodyPr>
          <a:lstStyle/>
          <a:p>
            <a:pPr lvl="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600" ker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Systematic integration into dashboards, systems, applications including continued data ingestion and training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CCC16D-94FE-4017-8D75-AFF401F9810B}"/>
              </a:ext>
            </a:extLst>
          </p:cNvPr>
          <p:cNvCxnSpPr/>
          <p:nvPr/>
        </p:nvCxnSpPr>
        <p:spPr>
          <a:xfrm>
            <a:off x="1019893" y="3239375"/>
            <a:ext cx="2795969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1D7A48D-E5D3-4F3A-AC31-E43CBF953B3A}"/>
              </a:ext>
            </a:extLst>
          </p:cNvPr>
          <p:cNvSpPr txBox="1"/>
          <p:nvPr/>
        </p:nvSpPr>
        <p:spPr>
          <a:xfrm>
            <a:off x="1910523" y="3556630"/>
            <a:ext cx="2427372" cy="908897"/>
          </a:xfrm>
          <a:prstGeom prst="rect">
            <a:avLst/>
          </a:prstGeom>
          <a:noFill/>
          <a:ln w="19050">
            <a:noFill/>
          </a:ln>
        </p:spPr>
        <p:txBody>
          <a:bodyPr wrap="square" lIns="182880" tIns="146304" rIns="182880" bIns="146304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Monitor performance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D603B0-9D70-4395-A7E4-BBCE3AABE95F}"/>
              </a:ext>
            </a:extLst>
          </p:cNvPr>
          <p:cNvSpPr txBox="1"/>
          <p:nvPr/>
        </p:nvSpPr>
        <p:spPr>
          <a:xfrm>
            <a:off x="4187540" y="3372615"/>
            <a:ext cx="3298712" cy="1032994"/>
          </a:xfrm>
          <a:prstGeom prst="rect">
            <a:avLst/>
          </a:prstGeom>
          <a:noFill/>
          <a:ln w="19050">
            <a:noFill/>
          </a:ln>
        </p:spPr>
        <p:txBody>
          <a:bodyPr wrap="square" lIns="182880" tIns="146304" rIns="182880" bIns="146304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Continuous monitoring of model performance, refine model based on field feedback,</a:t>
            </a:r>
            <a:r>
              <a:rPr kumimoji="0" lang="en-US" sz="1600" b="0" i="0" u="none" strike="noStrike" kern="0" cap="none" spc="0" normalizeH="0" noProof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retrain model on new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2B7581-4CC6-43F8-AF74-60B637BE1181}"/>
              </a:ext>
            </a:extLst>
          </p:cNvPr>
          <p:cNvSpPr txBox="1"/>
          <p:nvPr/>
        </p:nvSpPr>
        <p:spPr>
          <a:xfrm>
            <a:off x="7677502" y="1860868"/>
            <a:ext cx="2850168" cy="4432525"/>
          </a:xfrm>
          <a:prstGeom prst="rect">
            <a:avLst/>
          </a:prstGeom>
          <a:noFill/>
          <a:ln w="19050">
            <a:noFill/>
          </a:ln>
        </p:spPr>
        <p:txBody>
          <a:bodyPr wrap="square" lIns="182880" tIns="146304" rIns="182880" bIns="146304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Move beyond “experimentation” into production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2000" kern="0">
              <a:solidFill>
                <a:srgbClr val="7030A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Integrate into dashboards, apps and acquire new data sets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Monitor performance accuracy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Revisit the modelling stage to refine the model as needed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28548B-D600-4105-B5F9-0464D91BD9D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0453859" y="4556305"/>
            <a:ext cx="2259913" cy="8266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D899A3-ECD1-4312-BA3C-899A2302C15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0676898" y="5638017"/>
            <a:ext cx="1160291" cy="7356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BAEA1F-0D4B-4F54-83FD-3659A4DA089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" y="3504719"/>
            <a:ext cx="1801780" cy="180178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A0BB84D-83AE-4255-BF0A-549F6F70352E}"/>
              </a:ext>
            </a:extLst>
          </p:cNvPr>
          <p:cNvGrpSpPr/>
          <p:nvPr/>
        </p:nvGrpSpPr>
        <p:grpSpPr>
          <a:xfrm>
            <a:off x="2897935" y="4120699"/>
            <a:ext cx="3779015" cy="2560320"/>
            <a:chOff x="5184628" y="3929601"/>
            <a:chExt cx="3779015" cy="256032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4A265E4-55D1-4E9B-A463-F41E82D18322}"/>
                </a:ext>
              </a:extLst>
            </p:cNvPr>
            <p:cNvGrpSpPr/>
            <p:nvPr/>
          </p:nvGrpSpPr>
          <p:grpSpPr>
            <a:xfrm>
              <a:off x="5184628" y="5016541"/>
              <a:ext cx="2263989" cy="1333180"/>
              <a:chOff x="5005482" y="5056331"/>
              <a:chExt cx="2694859" cy="156906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9AAE8303-BB2D-404F-8B1C-690CC3230C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131279" y="5056331"/>
                <a:ext cx="1569062" cy="1569062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77BB0171-FB5C-47FD-A9CF-10A8316227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005482" y="5161582"/>
                <a:ext cx="1463051" cy="1463051"/>
              </a:xfrm>
              <a:prstGeom prst="rect">
                <a:avLst/>
              </a:prstGeom>
            </p:spPr>
          </p:pic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DCD48DF-AE77-42F4-BB69-9752B57B3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03323" y="3929601"/>
              <a:ext cx="2560320" cy="256032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34C6A7D9-DF98-4A5B-874A-015B47A60231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21" y="1116021"/>
            <a:ext cx="2237481" cy="223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8879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1F13722-E2B4-4AC8-8E24-195413737F21}"/>
              </a:ext>
            </a:extLst>
          </p:cNvPr>
          <p:cNvSpPr/>
          <p:nvPr/>
        </p:nvSpPr>
        <p:spPr bwMode="auto">
          <a:xfrm>
            <a:off x="8189182" y="2117331"/>
            <a:ext cx="3533635" cy="58919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2AE839-BE28-4F34-AFBA-53FFFE666D36}"/>
              </a:ext>
            </a:extLst>
          </p:cNvPr>
          <p:cNvSpPr/>
          <p:nvPr/>
        </p:nvSpPr>
        <p:spPr bwMode="auto">
          <a:xfrm>
            <a:off x="4681338" y="2118698"/>
            <a:ext cx="3000373" cy="58919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B4DD25-1C00-4ADA-92A5-70B712E2F429}"/>
              </a:ext>
            </a:extLst>
          </p:cNvPr>
          <p:cNvSpPr/>
          <p:nvPr/>
        </p:nvSpPr>
        <p:spPr bwMode="auto">
          <a:xfrm>
            <a:off x="588262" y="2117331"/>
            <a:ext cx="3414559" cy="58919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49DB4-8D10-4213-81D7-841958041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148939"/>
            <a:ext cx="10515600" cy="1325563"/>
          </a:xfrm>
        </p:spPr>
        <p:txBody>
          <a:bodyPr/>
          <a:lstStyle/>
          <a:p>
            <a:r>
              <a:rPr lang="en-US" dirty="0"/>
              <a:t>Model Monitoring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A374009A-2AC0-4FF6-B905-76B30678B9BE}"/>
              </a:ext>
            </a:extLst>
          </p:cNvPr>
          <p:cNvSpPr txBox="1">
            <a:spLocks/>
          </p:cNvSpPr>
          <p:nvPr/>
        </p:nvSpPr>
        <p:spPr>
          <a:xfrm>
            <a:off x="588262" y="1198657"/>
            <a:ext cx="11134554" cy="568714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Real testing </a:t>
            </a:r>
            <a:r>
              <a:rPr lang="en-US" sz="1600" dirty="0"/>
              <a:t>of a model happens in a </a:t>
            </a:r>
            <a:r>
              <a:rPr lang="en-US" sz="1600" b="1" dirty="0"/>
              <a:t>live environment</a:t>
            </a:r>
            <a:r>
              <a:rPr lang="en-US" sz="1600" dirty="0"/>
              <a:t>. There are 3 reasons for which a model may shows unexpected behavior once deployed to production. This challenge can only be solved with </a:t>
            </a:r>
            <a:r>
              <a:rPr lang="en-US" sz="1600" b="1" dirty="0"/>
              <a:t>data</a:t>
            </a:r>
            <a:r>
              <a:rPr lang="en-US" sz="1600" dirty="0"/>
              <a:t> </a:t>
            </a:r>
            <a:r>
              <a:rPr lang="en-US" sz="1600" b="1" dirty="0"/>
              <a:t>feedback loop </a:t>
            </a:r>
            <a:r>
              <a:rPr lang="en-US" sz="1600" dirty="0"/>
              <a:t>to the ML team.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1026" name="Picture 2" descr="Overfitting and underfitting">
            <a:extLst>
              <a:ext uri="{FF2B5EF4-FFF2-40B4-BE49-F238E27FC236}">
                <a16:creationId xmlns:a16="http://schemas.microsoft.com/office/drawing/2014/main" id="{82A0A3EF-F67E-4BB6-A285-0A0E77266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262" y="2913069"/>
            <a:ext cx="3414559" cy="1365824"/>
          </a:xfrm>
          <a:prstGeom prst="rect">
            <a:avLst/>
          </a:prstGeom>
          <a:noFill/>
        </p:spPr>
      </p:pic>
      <p:pic>
        <p:nvPicPr>
          <p:cNvPr id="3074" name="Picture 2" descr="Chart, waterfall chart&#10;&#10;Description automatically generated">
            <a:extLst>
              <a:ext uri="{FF2B5EF4-FFF2-40B4-BE49-F238E27FC236}">
                <a16:creationId xmlns:a16="http://schemas.microsoft.com/office/drawing/2014/main" id="{FAEA32D9-A2A5-4ED3-8204-40EAB0A83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36266" y="2706527"/>
            <a:ext cx="3686551" cy="1778907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22FEC9-A1E4-4D1A-9B85-6A31E785DE1C}"/>
              </a:ext>
            </a:extLst>
          </p:cNvPr>
          <p:cNvSpPr txBox="1"/>
          <p:nvPr/>
        </p:nvSpPr>
        <p:spPr>
          <a:xfrm>
            <a:off x="1610033" y="2240554"/>
            <a:ext cx="1270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kern="800" spc="99">
                <a:solidFill>
                  <a:schemeClr val="bg1"/>
                </a:solidFill>
                <a:latin typeface="Segoe UI Light"/>
                <a:cs typeface="Segoe UI Semibold" panose="020B0702040204020203" pitchFamily="34" charset="0"/>
              </a:rPr>
              <a:t>Model Bias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4110E0-0893-43FD-A97A-9C660736D17B}"/>
              </a:ext>
            </a:extLst>
          </p:cNvPr>
          <p:cNvSpPr txBox="1"/>
          <p:nvPr/>
        </p:nvSpPr>
        <p:spPr>
          <a:xfrm>
            <a:off x="5460590" y="2229217"/>
            <a:ext cx="1270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kern="800" spc="99">
                <a:solidFill>
                  <a:schemeClr val="bg1"/>
                </a:solidFill>
                <a:latin typeface="Segoe UI Light"/>
                <a:cs typeface="Segoe UI Semibold" panose="020B0702040204020203" pitchFamily="34" charset="0"/>
              </a:rPr>
              <a:t>Data Drift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04CC28-91A3-4423-9259-ED0E098FE0D7}"/>
              </a:ext>
            </a:extLst>
          </p:cNvPr>
          <p:cNvSpPr txBox="1"/>
          <p:nvPr/>
        </p:nvSpPr>
        <p:spPr>
          <a:xfrm>
            <a:off x="9338187" y="2237057"/>
            <a:ext cx="1585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kern="800" spc="99">
                <a:solidFill>
                  <a:schemeClr val="bg1"/>
                </a:solidFill>
                <a:latin typeface="Segoe UI Light"/>
                <a:cs typeface="Segoe UI Semibold" panose="020B0702040204020203" pitchFamily="34" charset="0"/>
              </a:rPr>
              <a:t>Concept Drift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F17FE2A-EADF-4CA6-86BF-A21BE89B31EA}"/>
              </a:ext>
            </a:extLst>
          </p:cNvPr>
          <p:cNvSpPr txBox="1">
            <a:spLocks/>
          </p:cNvSpPr>
          <p:nvPr/>
        </p:nvSpPr>
        <p:spPr>
          <a:xfrm>
            <a:off x="588262" y="4698200"/>
            <a:ext cx="3521622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400" dirty="0"/>
              <a:t>The model was wrongly trained because the model’s prediction differs from the target value, compared to the training data. </a:t>
            </a:r>
            <a:endParaRPr lang="en-US" sz="1400" i="1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5DC6DC4-9644-46DC-B059-49D43BDD1825}"/>
              </a:ext>
            </a:extLst>
          </p:cNvPr>
          <p:cNvSpPr txBox="1">
            <a:spLocks/>
          </p:cNvSpPr>
          <p:nvPr/>
        </p:nvSpPr>
        <p:spPr>
          <a:xfrm>
            <a:off x="4650728" y="4712530"/>
            <a:ext cx="289054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400" dirty="0"/>
              <a:t>The features created to train the model on have statistically changed over time.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F4631ED-18DC-48BF-BBFE-EFE3ADACF80E}"/>
              </a:ext>
            </a:extLst>
          </p:cNvPr>
          <p:cNvSpPr txBox="1">
            <a:spLocks/>
          </p:cNvSpPr>
          <p:nvPr/>
        </p:nvSpPr>
        <p:spPr>
          <a:xfrm>
            <a:off x="4681338" y="5473626"/>
            <a:ext cx="2890542" cy="133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400" dirty="0"/>
              <a:t>Example: </a:t>
            </a:r>
          </a:p>
          <a:p>
            <a:pPr lvl="0"/>
            <a:r>
              <a:rPr lang="en-US" sz="1400" dirty="0"/>
              <a:t>The company has gained a new and younger customer base with different characteristics (less experience, lower budget, …) that model did not see before.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38C691C-87AC-4AEA-958E-D0383BECEA8A}"/>
              </a:ext>
            </a:extLst>
          </p:cNvPr>
          <p:cNvSpPr txBox="1">
            <a:spLocks/>
          </p:cNvSpPr>
          <p:nvPr/>
        </p:nvSpPr>
        <p:spPr>
          <a:xfrm>
            <a:off x="8336665" y="4698199"/>
            <a:ext cx="3386151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400" dirty="0"/>
              <a:t>The features are the same, but the value of the target variable has changed.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44633E2-3BD0-41E9-A811-1A7855191221}"/>
              </a:ext>
            </a:extLst>
          </p:cNvPr>
          <p:cNvSpPr txBox="1">
            <a:spLocks/>
          </p:cNvSpPr>
          <p:nvPr/>
        </p:nvSpPr>
        <p:spPr>
          <a:xfrm>
            <a:off x="8336665" y="5473626"/>
            <a:ext cx="3533635" cy="116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400" dirty="0"/>
              <a:t>Examples: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company launching a new product to the same customer base.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Change in interest rates, salaries, </a:t>
            </a:r>
            <a:r>
              <a:rPr lang="en-US" sz="1400" dirty="0" err="1"/>
              <a:t>etc</a:t>
            </a:r>
            <a:r>
              <a:rPr lang="en-US" sz="1400" dirty="0"/>
              <a:t> which cause attraction/churn of clients</a:t>
            </a:r>
          </a:p>
        </p:txBody>
      </p:sp>
      <p:pic>
        <p:nvPicPr>
          <p:cNvPr id="4098" name="Picture 2" descr="Chart&#10;&#10;Description automatically generated">
            <a:extLst>
              <a:ext uri="{FF2B5EF4-FFF2-40B4-BE49-F238E27FC236}">
                <a16:creationId xmlns:a16="http://schemas.microsoft.com/office/drawing/2014/main" id="{4D8DACF4-9E6B-4737-9358-6F33C49E9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1504" y="2848016"/>
            <a:ext cx="3000376" cy="18526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89209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A4AC-9A63-48E5-8495-F41D37A32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normAutofit fontScale="90000"/>
          </a:bodyPr>
          <a:lstStyle/>
          <a:p>
            <a:r>
              <a:rPr lang="en-US"/>
              <a:t>Success Ingredients for a Data Science Project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0D8C75-5ABC-4A41-9BD7-63243290CA2C}"/>
              </a:ext>
            </a:extLst>
          </p:cNvPr>
          <p:cNvGrpSpPr/>
          <p:nvPr/>
        </p:nvGrpSpPr>
        <p:grpSpPr>
          <a:xfrm>
            <a:off x="2018508" y="1355250"/>
            <a:ext cx="8230732" cy="5045882"/>
            <a:chOff x="189708" y="1418750"/>
            <a:chExt cx="8230732" cy="504588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F145D8C-C11B-44A1-85CA-A9AA4F2CE489}"/>
                </a:ext>
              </a:extLst>
            </p:cNvPr>
            <p:cNvGrpSpPr/>
            <p:nvPr/>
          </p:nvGrpSpPr>
          <p:grpSpPr>
            <a:xfrm>
              <a:off x="461700" y="1418750"/>
              <a:ext cx="6812385" cy="1222556"/>
              <a:chOff x="2587225" y="1481469"/>
              <a:chExt cx="6812385" cy="1222556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37C4EC6-96B5-4664-A7DA-E325AC29F4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587225" y="1481469"/>
                <a:ext cx="581218" cy="983599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0BE73B-1899-4F7E-BF56-9C4E93067D34}"/>
                  </a:ext>
                </a:extLst>
              </p:cNvPr>
              <p:cNvSpPr txBox="1"/>
              <p:nvPr/>
            </p:nvSpPr>
            <p:spPr>
              <a:xfrm>
                <a:off x="6174981" y="1574732"/>
                <a:ext cx="3224629" cy="9925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182880" tIns="146304" rIns="182880" bIns="146304" rtlCol="0">
                <a:noAutofit/>
              </a:bodyPr>
              <a:lstStyle/>
              <a:p>
                <a:pPr lvl="0">
                  <a:defRPr/>
                </a:pPr>
                <a:r>
                  <a:rPr lang="en-US" sz="160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Is there a clear business need? </a:t>
                </a:r>
              </a:p>
              <a:p>
                <a:pPr lvl="0">
                  <a:defRPr/>
                </a:pPr>
                <a:r>
                  <a:rPr lang="en-US" sz="160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Is the outcome measurable? 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705981B-B2E5-474E-BDF8-410AE97AB97A}"/>
                  </a:ext>
                </a:extLst>
              </p:cNvPr>
              <p:cNvSpPr txBox="1"/>
              <p:nvPr/>
            </p:nvSpPr>
            <p:spPr>
              <a:xfrm>
                <a:off x="3320843" y="1633869"/>
                <a:ext cx="2954912" cy="90889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182880" tIns="146304" rIns="182880" bIns="146304" rtlCol="0">
                <a:noAutofit/>
              </a:bodyPr>
              <a:lstStyle/>
              <a:p>
                <a:pPr lvl="0">
                  <a:defRPr/>
                </a:pPr>
                <a:r>
                  <a:rPr lang="en-US" sz="2000">
                    <a:solidFill>
                      <a:srgbClr val="7030A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Know your problem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32197A7-DF3C-4F82-87F8-A03FDBC964D9}"/>
                  </a:ext>
                </a:extLst>
              </p:cNvPr>
              <p:cNvCxnSpPr/>
              <p:nvPr/>
            </p:nvCxnSpPr>
            <p:spPr>
              <a:xfrm>
                <a:off x="2747093" y="2704025"/>
                <a:ext cx="27959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8A3B90-0566-48BB-90C3-845B0751B049}"/>
                </a:ext>
              </a:extLst>
            </p:cNvPr>
            <p:cNvGrpSpPr/>
            <p:nvPr/>
          </p:nvGrpSpPr>
          <p:grpSpPr>
            <a:xfrm>
              <a:off x="189708" y="2599737"/>
              <a:ext cx="7715331" cy="1553102"/>
              <a:chOff x="189708" y="2701337"/>
              <a:chExt cx="7715331" cy="1553102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FF8BE08-6766-4381-9E03-984050E09478}"/>
                  </a:ext>
                </a:extLst>
              </p:cNvPr>
              <p:cNvSpPr txBox="1"/>
              <p:nvPr/>
            </p:nvSpPr>
            <p:spPr>
              <a:xfrm>
                <a:off x="1430393" y="3122959"/>
                <a:ext cx="2724748" cy="90889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182880" tIns="146304" rIns="182880" bIns="146304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Know your data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DF256E1-2D21-4509-988F-9153B988684B}"/>
                  </a:ext>
                </a:extLst>
              </p:cNvPr>
              <p:cNvSpPr txBox="1"/>
              <p:nvPr/>
            </p:nvSpPr>
            <p:spPr>
              <a:xfrm>
                <a:off x="4049456" y="2861390"/>
                <a:ext cx="3855583" cy="91522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182880" tIns="146304" rIns="182880" bIns="146304" rtlCol="0">
                <a:noAutofit/>
              </a:bodyPr>
              <a:lstStyle/>
              <a:p>
                <a:pPr lvl="0">
                  <a:defRPr/>
                </a:pPr>
                <a:r>
                  <a:rPr lang="en-US" sz="1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Is there data to support the business scenario? What are the caveats? Data exploration and validation are essential.</a:t>
                </a: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6B92EFD-F810-4AC4-A6FB-E5582C275593}"/>
                  </a:ext>
                </a:extLst>
              </p:cNvPr>
              <p:cNvCxnSpPr/>
              <p:nvPr/>
            </p:nvCxnSpPr>
            <p:spPr>
              <a:xfrm>
                <a:off x="662226" y="4067637"/>
                <a:ext cx="27959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95BAC712-2CB8-4354-B879-064E6854D1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89708" y="2701337"/>
                <a:ext cx="1553102" cy="1553102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46CC7B2-DA08-4EF3-BC90-4F0D144BE14F}"/>
                </a:ext>
              </a:extLst>
            </p:cNvPr>
            <p:cNvGrpSpPr/>
            <p:nvPr/>
          </p:nvGrpSpPr>
          <p:grpSpPr>
            <a:xfrm>
              <a:off x="417968" y="3983106"/>
              <a:ext cx="8002472" cy="1325575"/>
              <a:chOff x="2368434" y="4015102"/>
              <a:chExt cx="8002472" cy="132557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A0CAF2-7B5A-48AB-AA6D-F3BC49F9BF76}"/>
                  </a:ext>
                </a:extLst>
              </p:cNvPr>
              <p:cNvSpPr txBox="1"/>
              <p:nvPr/>
            </p:nvSpPr>
            <p:spPr>
              <a:xfrm>
                <a:off x="2993384" y="4271716"/>
                <a:ext cx="2661080" cy="90889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182880" tIns="146304" rIns="182880" bIns="146304" rtlCol="0">
                <a:noAutofit/>
              </a:bodyPr>
              <a:lstStyle/>
              <a:p>
                <a:pPr lvl="0">
                  <a:defRPr/>
                </a:pPr>
                <a:r>
                  <a:rPr lang="en-US" sz="2000">
                    <a:solidFill>
                      <a:srgbClr val="7030A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Build relevant models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DEB451-EAAF-4827-84D8-3AD397133D8F}"/>
                  </a:ext>
                </a:extLst>
              </p:cNvPr>
              <p:cNvSpPr txBox="1"/>
              <p:nvPr/>
            </p:nvSpPr>
            <p:spPr>
              <a:xfrm>
                <a:off x="5981923" y="4015102"/>
                <a:ext cx="4388983" cy="11871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182880" tIns="146304" rIns="182880" bIns="146304" rtlCol="0">
                <a:noAutofit/>
              </a:bodyPr>
              <a:lstStyle/>
              <a:p>
                <a:pPr lvl="0">
                  <a:defRPr/>
                </a:pPr>
                <a:r>
                  <a:rPr lang="en-US" sz="160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Which types of models can answer the business question? Is it a regression, classification, anomaly detection, clustering, recommendation, or other problem?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151EB1A-862C-4720-B5BB-696F4F0B87E9}"/>
                  </a:ext>
                </a:extLst>
              </p:cNvPr>
              <p:cNvCxnSpPr/>
              <p:nvPr/>
            </p:nvCxnSpPr>
            <p:spPr>
              <a:xfrm>
                <a:off x="2612691" y="5340677"/>
                <a:ext cx="27959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55594D1-00DA-446F-98BD-F602F941ED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8434" y="4358728"/>
                <a:ext cx="624950" cy="793780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DC955A9-04DF-4BEA-803F-45101E9DF0D2}"/>
                </a:ext>
              </a:extLst>
            </p:cNvPr>
            <p:cNvGrpSpPr/>
            <p:nvPr/>
          </p:nvGrpSpPr>
          <p:grpSpPr>
            <a:xfrm>
              <a:off x="245516" y="5451047"/>
              <a:ext cx="7832363" cy="1013585"/>
              <a:chOff x="245516" y="5451047"/>
              <a:chExt cx="7832363" cy="1013585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EA70C0-346F-40DC-B740-E6DDF707BD6F}"/>
                  </a:ext>
                </a:extLst>
              </p:cNvPr>
              <p:cNvSpPr txBox="1"/>
              <p:nvPr/>
            </p:nvSpPr>
            <p:spPr>
              <a:xfrm>
                <a:off x="1060612" y="5453797"/>
                <a:ext cx="3089617" cy="90889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182880" tIns="146304" rIns="182880" bIns="146304" rtlCol="0">
                <a:noAutofit/>
              </a:bodyPr>
              <a:lstStyle/>
              <a:p>
                <a:pPr lvl="0">
                  <a:defRPr/>
                </a:pPr>
                <a:r>
                  <a:rPr lang="en-US" sz="2000">
                    <a:solidFill>
                      <a:srgbClr val="7030A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Integrate with business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0A054B-4A5E-4D07-A92A-3CC809AAEAE0}"/>
                  </a:ext>
                </a:extLst>
              </p:cNvPr>
              <p:cNvSpPr txBox="1"/>
              <p:nvPr/>
            </p:nvSpPr>
            <p:spPr>
              <a:xfrm>
                <a:off x="4031457" y="5451047"/>
                <a:ext cx="4046422" cy="87567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182880" tIns="146304" rIns="182880" bIns="146304" rtlCol="0">
                <a:noAutofit/>
              </a:bodyPr>
              <a:lstStyle/>
              <a:p>
                <a:pPr lvl="0">
                  <a:defRPr/>
                </a:pPr>
                <a:r>
                  <a:rPr lang="en-US" sz="1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Trust building through testing and validation, then deploy </a:t>
                </a: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6AC8BCC-0BB2-49CE-B622-184BEBA3F3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45516" y="5451047"/>
                <a:ext cx="1013585" cy="101358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75643458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jt.GJKZ0gEK3IGHKgaodD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5gH9kVU0kuHdBfCqVWhd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.H.1sGai3UOC4ptG_lG1k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.H.1sGai3UOC4ptG_lG1k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.H.1sGai3UOC4ptG_lG1k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.H.1sGai3UOC4ptG_lG1k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5gH9kVU0kuHdBfCqVWhd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.H.1sGai3UOC4ptG_lG1k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5gH9kVU0kuHdBfCqVWhd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.H.1sGai3UOC4ptG_lG1k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.H.1sGai3UOC4ptG_lG1k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.H.1sGai3UOC4ptG_lG1k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.H.1sGai3UOC4ptG_lG1k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1513</Words>
  <Application>Microsoft Macintosh PowerPoint</Application>
  <PresentationFormat>Widescreen</PresentationFormat>
  <Paragraphs>307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Calibri Light</vt:lpstr>
      <vt:lpstr>Rockwell Extra Bold</vt:lpstr>
      <vt:lpstr>Segoe UI</vt:lpstr>
      <vt:lpstr>Segoe UI Light</vt:lpstr>
      <vt:lpstr>Segoe UI Semibold</vt:lpstr>
      <vt:lpstr>Segoe UI Semilight</vt:lpstr>
      <vt:lpstr>Wingdings</vt:lpstr>
      <vt:lpstr>Office Theme</vt:lpstr>
      <vt:lpstr>MLOps with Azure Machine Learning</vt:lpstr>
      <vt:lpstr>Table of Contents</vt:lpstr>
      <vt:lpstr>Machine Learning Development Flow</vt:lpstr>
      <vt:lpstr>Microsoft Team Data Science Process</vt:lpstr>
      <vt:lpstr>Build Business Understanding</vt:lpstr>
      <vt:lpstr>Data Prep and Modeling</vt:lpstr>
      <vt:lpstr>Deploy and Monitor Performance</vt:lpstr>
      <vt:lpstr>Model Monitoring</vt:lpstr>
      <vt:lpstr>Success Ingredients for a Data Science Project</vt:lpstr>
      <vt:lpstr>General Roles in a Data Science Project</vt:lpstr>
      <vt:lpstr>Challenges of ML Model Management</vt:lpstr>
      <vt:lpstr>Traditional DS Delivery </vt:lpstr>
      <vt:lpstr>Key Challenges </vt:lpstr>
      <vt:lpstr>DevOps and What it Provides</vt:lpstr>
      <vt:lpstr>MLOps Business Value</vt:lpstr>
      <vt:lpstr>What is DevOps?</vt:lpstr>
      <vt:lpstr>DevOps practices</vt:lpstr>
      <vt:lpstr>Bringing Machine Learning and DevOps Together (MLOps)</vt:lpstr>
      <vt:lpstr>MLOps = ML + DEV + OPS</vt:lpstr>
      <vt:lpstr>MLOps Workflow </vt:lpstr>
      <vt:lpstr>Continuous Integration in MLOps</vt:lpstr>
      <vt:lpstr>Continuous Deployment in MLOps</vt:lpstr>
      <vt:lpstr>MLOps Reference Architecture</vt:lpstr>
      <vt:lpstr>Branching Strategy for MLOps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MLOps with Azure Machine Learning</dc:title>
  <dc:creator>Rachael Phillips</dc:creator>
  <cp:lastModifiedBy>Lev Selector</cp:lastModifiedBy>
  <cp:revision>23</cp:revision>
  <dcterms:created xsi:type="dcterms:W3CDTF">2022-03-22T03:58:01Z</dcterms:created>
  <dcterms:modified xsi:type="dcterms:W3CDTF">2022-03-25T22:11:46Z</dcterms:modified>
</cp:coreProperties>
</file>