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74" r:id="rId2"/>
    <p:sldId id="268" r:id="rId3"/>
    <p:sldId id="270" r:id="rId4"/>
    <p:sldId id="272" r:id="rId5"/>
    <p:sldId id="275" r:id="rId6"/>
    <p:sldId id="259" r:id="rId7"/>
    <p:sldId id="278" r:id="rId8"/>
    <p:sldId id="271" r:id="rId9"/>
    <p:sldId id="269" r:id="rId10"/>
    <p:sldId id="257" r:id="rId11"/>
    <p:sldId id="256" r:id="rId12"/>
    <p:sldId id="277" r:id="rId13"/>
    <p:sldId id="279" r:id="rId14"/>
    <p:sldId id="273" r:id="rId15"/>
    <p:sldId id="280" r:id="rId16"/>
    <p:sldId id="276" r:id="rId17"/>
    <p:sldId id="281" r:id="rId18"/>
    <p:sldId id="283" r:id="rId19"/>
    <p:sldId id="28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14"/>
    <p:restoredTop sz="96809"/>
  </p:normalViewPr>
  <p:slideViewPr>
    <p:cSldViewPr snapToGrid="0" snapToObjects="1">
      <p:cViewPr varScale="1">
        <p:scale>
          <a:sx n="115" d="100"/>
          <a:sy n="115" d="100"/>
        </p:scale>
        <p:origin x="240"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4EA3BA-6C53-F144-B48D-E41E6E2177CC}" type="datetimeFigureOut">
              <a:t>7/23/22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6276FD-34B7-9C45-9D07-D7764E3A9F55}" type="slidenum">
              <a:t>‹#›</a:t>
            </a:fld>
            <a:endParaRPr lang="en-US"/>
          </a:p>
        </p:txBody>
      </p:sp>
    </p:spTree>
    <p:extLst>
      <p:ext uri="{BB962C8B-B14F-4D97-AF65-F5344CB8AC3E}">
        <p14:creationId xmlns:p14="http://schemas.microsoft.com/office/powerpoint/2010/main" val="331265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30fc06a7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30fc06a7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31dc2a48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31dc2a4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7FC4D-2BBA-E842-954B-5415457B8C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890047-279B-2342-AC6A-9E83954790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E95468-90B2-5B4D-B150-87EECDE0FAB5}"/>
              </a:ext>
            </a:extLst>
          </p:cNvPr>
          <p:cNvSpPr>
            <a:spLocks noGrp="1"/>
          </p:cNvSpPr>
          <p:nvPr>
            <p:ph type="dt" sz="half" idx="10"/>
          </p:nvPr>
        </p:nvSpPr>
        <p:spPr/>
        <p:txBody>
          <a:bodyPr/>
          <a:lstStyle/>
          <a:p>
            <a:fld id="{BE373148-7F87-594F-8980-70E55AA588E3}" type="datetimeFigureOut">
              <a:t>7/23/22</a:t>
            </a:fld>
            <a:endParaRPr lang="en-US"/>
          </a:p>
        </p:txBody>
      </p:sp>
      <p:sp>
        <p:nvSpPr>
          <p:cNvPr id="5" name="Footer Placeholder 4">
            <a:extLst>
              <a:ext uri="{FF2B5EF4-FFF2-40B4-BE49-F238E27FC236}">
                <a16:creationId xmlns:a16="http://schemas.microsoft.com/office/drawing/2014/main" id="{C686C71F-CDB3-A648-BD34-085BADE863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9B83C4-ABBD-D847-8016-698E40E00294}"/>
              </a:ext>
            </a:extLst>
          </p:cNvPr>
          <p:cNvSpPr>
            <a:spLocks noGrp="1"/>
          </p:cNvSpPr>
          <p:nvPr>
            <p:ph type="sldNum" sz="quarter" idx="12"/>
          </p:nvPr>
        </p:nvSpPr>
        <p:spPr/>
        <p:txBody>
          <a:bodyPr/>
          <a:lstStyle/>
          <a:p>
            <a:fld id="{D8B1889D-6089-524B-9CDF-FA6B413E792F}" type="slidenum">
              <a:t>‹#›</a:t>
            </a:fld>
            <a:endParaRPr lang="en-US"/>
          </a:p>
        </p:txBody>
      </p:sp>
    </p:spTree>
    <p:extLst>
      <p:ext uri="{BB962C8B-B14F-4D97-AF65-F5344CB8AC3E}">
        <p14:creationId xmlns:p14="http://schemas.microsoft.com/office/powerpoint/2010/main" val="2901557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C05EE-41CB-7C4A-A3EE-C617C0F408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2D74B5-DCAD-E547-9229-CE13010CC1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109297-A864-4949-BEE2-5A77BA23E4DB}"/>
              </a:ext>
            </a:extLst>
          </p:cNvPr>
          <p:cNvSpPr>
            <a:spLocks noGrp="1"/>
          </p:cNvSpPr>
          <p:nvPr>
            <p:ph type="dt" sz="half" idx="10"/>
          </p:nvPr>
        </p:nvSpPr>
        <p:spPr/>
        <p:txBody>
          <a:bodyPr/>
          <a:lstStyle/>
          <a:p>
            <a:fld id="{BE373148-7F87-594F-8980-70E55AA588E3}" type="datetimeFigureOut">
              <a:t>7/23/22</a:t>
            </a:fld>
            <a:endParaRPr lang="en-US"/>
          </a:p>
        </p:txBody>
      </p:sp>
      <p:sp>
        <p:nvSpPr>
          <p:cNvPr id="5" name="Footer Placeholder 4">
            <a:extLst>
              <a:ext uri="{FF2B5EF4-FFF2-40B4-BE49-F238E27FC236}">
                <a16:creationId xmlns:a16="http://schemas.microsoft.com/office/drawing/2014/main" id="{47169238-257C-6643-9F64-9829213F6D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733BA3-C67E-0447-9134-3D5DD929D50F}"/>
              </a:ext>
            </a:extLst>
          </p:cNvPr>
          <p:cNvSpPr>
            <a:spLocks noGrp="1"/>
          </p:cNvSpPr>
          <p:nvPr>
            <p:ph type="sldNum" sz="quarter" idx="12"/>
          </p:nvPr>
        </p:nvSpPr>
        <p:spPr/>
        <p:txBody>
          <a:bodyPr/>
          <a:lstStyle/>
          <a:p>
            <a:fld id="{D8B1889D-6089-524B-9CDF-FA6B413E792F}" type="slidenum">
              <a:t>‹#›</a:t>
            </a:fld>
            <a:endParaRPr lang="en-US"/>
          </a:p>
        </p:txBody>
      </p:sp>
    </p:spTree>
    <p:extLst>
      <p:ext uri="{BB962C8B-B14F-4D97-AF65-F5344CB8AC3E}">
        <p14:creationId xmlns:p14="http://schemas.microsoft.com/office/powerpoint/2010/main" val="3784391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F22D26-790D-2646-A84E-699C193508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2492A5-753F-2F43-8D36-9B5CB80BB2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72891F-0B71-864B-B895-D26D71D141A9}"/>
              </a:ext>
            </a:extLst>
          </p:cNvPr>
          <p:cNvSpPr>
            <a:spLocks noGrp="1"/>
          </p:cNvSpPr>
          <p:nvPr>
            <p:ph type="dt" sz="half" idx="10"/>
          </p:nvPr>
        </p:nvSpPr>
        <p:spPr/>
        <p:txBody>
          <a:bodyPr/>
          <a:lstStyle/>
          <a:p>
            <a:fld id="{BE373148-7F87-594F-8980-70E55AA588E3}" type="datetimeFigureOut">
              <a:t>7/23/22</a:t>
            </a:fld>
            <a:endParaRPr lang="en-US"/>
          </a:p>
        </p:txBody>
      </p:sp>
      <p:sp>
        <p:nvSpPr>
          <p:cNvPr id="5" name="Footer Placeholder 4">
            <a:extLst>
              <a:ext uri="{FF2B5EF4-FFF2-40B4-BE49-F238E27FC236}">
                <a16:creationId xmlns:a16="http://schemas.microsoft.com/office/drawing/2014/main" id="{F130926A-A387-084E-8934-53881CFB2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24C7FA-0F11-AA42-A9B2-BC30FCA910CD}"/>
              </a:ext>
            </a:extLst>
          </p:cNvPr>
          <p:cNvSpPr>
            <a:spLocks noGrp="1"/>
          </p:cNvSpPr>
          <p:nvPr>
            <p:ph type="sldNum" sz="quarter" idx="12"/>
          </p:nvPr>
        </p:nvSpPr>
        <p:spPr/>
        <p:txBody>
          <a:bodyPr/>
          <a:lstStyle/>
          <a:p>
            <a:fld id="{D8B1889D-6089-524B-9CDF-FA6B413E792F}" type="slidenum">
              <a:t>‹#›</a:t>
            </a:fld>
            <a:endParaRPr lang="en-US"/>
          </a:p>
        </p:txBody>
      </p:sp>
    </p:spTree>
    <p:extLst>
      <p:ext uri="{BB962C8B-B14F-4D97-AF65-F5344CB8AC3E}">
        <p14:creationId xmlns:p14="http://schemas.microsoft.com/office/powerpoint/2010/main" val="782451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lang="en"/>
          </a:p>
        </p:txBody>
      </p:sp>
    </p:spTree>
    <p:extLst>
      <p:ext uri="{BB962C8B-B14F-4D97-AF65-F5344CB8AC3E}">
        <p14:creationId xmlns:p14="http://schemas.microsoft.com/office/powerpoint/2010/main" val="116112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B8492-2766-8A4B-9C9C-146E0BE1D6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5E28B4-A155-8F49-859F-B01A075C65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9EAA47-C1C4-ED4B-B428-906635612F1A}"/>
              </a:ext>
            </a:extLst>
          </p:cNvPr>
          <p:cNvSpPr>
            <a:spLocks noGrp="1"/>
          </p:cNvSpPr>
          <p:nvPr>
            <p:ph type="dt" sz="half" idx="10"/>
          </p:nvPr>
        </p:nvSpPr>
        <p:spPr/>
        <p:txBody>
          <a:bodyPr/>
          <a:lstStyle/>
          <a:p>
            <a:fld id="{BE373148-7F87-594F-8980-70E55AA588E3}" type="datetimeFigureOut">
              <a:t>7/23/22</a:t>
            </a:fld>
            <a:endParaRPr lang="en-US"/>
          </a:p>
        </p:txBody>
      </p:sp>
      <p:sp>
        <p:nvSpPr>
          <p:cNvPr id="5" name="Footer Placeholder 4">
            <a:extLst>
              <a:ext uri="{FF2B5EF4-FFF2-40B4-BE49-F238E27FC236}">
                <a16:creationId xmlns:a16="http://schemas.microsoft.com/office/drawing/2014/main" id="{145404A9-0C7C-1F4D-B1F3-FE1D977F82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A2174-AC0C-044F-97D4-9C3DB3A11138}"/>
              </a:ext>
            </a:extLst>
          </p:cNvPr>
          <p:cNvSpPr>
            <a:spLocks noGrp="1"/>
          </p:cNvSpPr>
          <p:nvPr>
            <p:ph type="sldNum" sz="quarter" idx="12"/>
          </p:nvPr>
        </p:nvSpPr>
        <p:spPr/>
        <p:txBody>
          <a:bodyPr/>
          <a:lstStyle/>
          <a:p>
            <a:fld id="{D8B1889D-6089-524B-9CDF-FA6B413E792F}" type="slidenum">
              <a:t>‹#›</a:t>
            </a:fld>
            <a:endParaRPr lang="en-US"/>
          </a:p>
        </p:txBody>
      </p:sp>
    </p:spTree>
    <p:extLst>
      <p:ext uri="{BB962C8B-B14F-4D97-AF65-F5344CB8AC3E}">
        <p14:creationId xmlns:p14="http://schemas.microsoft.com/office/powerpoint/2010/main" val="2188039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3C0A-E2CD-BA41-9493-5DC34BC793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AE0F38-2BE8-F249-9233-5105022FEB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6C2E3A-247C-1743-ABE4-0A51A530FBEF}"/>
              </a:ext>
            </a:extLst>
          </p:cNvPr>
          <p:cNvSpPr>
            <a:spLocks noGrp="1"/>
          </p:cNvSpPr>
          <p:nvPr>
            <p:ph type="dt" sz="half" idx="10"/>
          </p:nvPr>
        </p:nvSpPr>
        <p:spPr/>
        <p:txBody>
          <a:bodyPr/>
          <a:lstStyle/>
          <a:p>
            <a:fld id="{BE373148-7F87-594F-8980-70E55AA588E3}" type="datetimeFigureOut">
              <a:t>7/23/22</a:t>
            </a:fld>
            <a:endParaRPr lang="en-US"/>
          </a:p>
        </p:txBody>
      </p:sp>
      <p:sp>
        <p:nvSpPr>
          <p:cNvPr id="5" name="Footer Placeholder 4">
            <a:extLst>
              <a:ext uri="{FF2B5EF4-FFF2-40B4-BE49-F238E27FC236}">
                <a16:creationId xmlns:a16="http://schemas.microsoft.com/office/drawing/2014/main" id="{2B3A7AFC-A2BB-2D4A-87F6-DBFE184FFF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CB0FF5-358E-2546-A2AC-B95327E5BA7F}"/>
              </a:ext>
            </a:extLst>
          </p:cNvPr>
          <p:cNvSpPr>
            <a:spLocks noGrp="1"/>
          </p:cNvSpPr>
          <p:nvPr>
            <p:ph type="sldNum" sz="quarter" idx="12"/>
          </p:nvPr>
        </p:nvSpPr>
        <p:spPr/>
        <p:txBody>
          <a:bodyPr/>
          <a:lstStyle/>
          <a:p>
            <a:fld id="{D8B1889D-6089-524B-9CDF-FA6B413E792F}" type="slidenum">
              <a:t>‹#›</a:t>
            </a:fld>
            <a:endParaRPr lang="en-US"/>
          </a:p>
        </p:txBody>
      </p:sp>
    </p:spTree>
    <p:extLst>
      <p:ext uri="{BB962C8B-B14F-4D97-AF65-F5344CB8AC3E}">
        <p14:creationId xmlns:p14="http://schemas.microsoft.com/office/powerpoint/2010/main" val="996650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ABFE1-767D-3441-A8B4-BF14C7F56D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BB6D2A-9AB7-F84D-8745-10F5F53AC6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243E43-109D-B741-910B-5E3D179768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E637A1-EB43-0448-A9DD-A923FFA3AB73}"/>
              </a:ext>
            </a:extLst>
          </p:cNvPr>
          <p:cNvSpPr>
            <a:spLocks noGrp="1"/>
          </p:cNvSpPr>
          <p:nvPr>
            <p:ph type="dt" sz="half" idx="10"/>
          </p:nvPr>
        </p:nvSpPr>
        <p:spPr/>
        <p:txBody>
          <a:bodyPr/>
          <a:lstStyle/>
          <a:p>
            <a:fld id="{BE373148-7F87-594F-8980-70E55AA588E3}" type="datetimeFigureOut">
              <a:t>7/23/22</a:t>
            </a:fld>
            <a:endParaRPr lang="en-US"/>
          </a:p>
        </p:txBody>
      </p:sp>
      <p:sp>
        <p:nvSpPr>
          <p:cNvPr id="6" name="Footer Placeholder 5">
            <a:extLst>
              <a:ext uri="{FF2B5EF4-FFF2-40B4-BE49-F238E27FC236}">
                <a16:creationId xmlns:a16="http://schemas.microsoft.com/office/drawing/2014/main" id="{B843A69D-C4EA-C743-87EF-7A7BE27488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9BC4-1F5D-674B-A24C-57F557FAFD32}"/>
              </a:ext>
            </a:extLst>
          </p:cNvPr>
          <p:cNvSpPr>
            <a:spLocks noGrp="1"/>
          </p:cNvSpPr>
          <p:nvPr>
            <p:ph type="sldNum" sz="quarter" idx="12"/>
          </p:nvPr>
        </p:nvSpPr>
        <p:spPr/>
        <p:txBody>
          <a:bodyPr/>
          <a:lstStyle/>
          <a:p>
            <a:fld id="{D8B1889D-6089-524B-9CDF-FA6B413E792F}" type="slidenum">
              <a:t>‹#›</a:t>
            </a:fld>
            <a:endParaRPr lang="en-US"/>
          </a:p>
        </p:txBody>
      </p:sp>
    </p:spTree>
    <p:extLst>
      <p:ext uri="{BB962C8B-B14F-4D97-AF65-F5344CB8AC3E}">
        <p14:creationId xmlns:p14="http://schemas.microsoft.com/office/powerpoint/2010/main" val="133044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A3D7B-6DD1-2549-87A3-C07A7C25D6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E93652-E056-154D-AADC-85FDC5D44A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F582C4-B27B-CF4E-9EDB-CBC15955F9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8AA780-277A-3840-A875-1967748492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12A0C9-FB04-BE46-8FB8-21E9EDACBB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7149FB-DD81-0146-94CD-F85C6E877C36}"/>
              </a:ext>
            </a:extLst>
          </p:cNvPr>
          <p:cNvSpPr>
            <a:spLocks noGrp="1"/>
          </p:cNvSpPr>
          <p:nvPr>
            <p:ph type="dt" sz="half" idx="10"/>
          </p:nvPr>
        </p:nvSpPr>
        <p:spPr/>
        <p:txBody>
          <a:bodyPr/>
          <a:lstStyle/>
          <a:p>
            <a:fld id="{BE373148-7F87-594F-8980-70E55AA588E3}" type="datetimeFigureOut">
              <a:t>7/23/22</a:t>
            </a:fld>
            <a:endParaRPr lang="en-US"/>
          </a:p>
        </p:txBody>
      </p:sp>
      <p:sp>
        <p:nvSpPr>
          <p:cNvPr id="8" name="Footer Placeholder 7">
            <a:extLst>
              <a:ext uri="{FF2B5EF4-FFF2-40B4-BE49-F238E27FC236}">
                <a16:creationId xmlns:a16="http://schemas.microsoft.com/office/drawing/2014/main" id="{3DEEFC72-8267-FF46-A3BA-9C790C87BC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59234C-54C5-644E-8AE5-E72AC386F40E}"/>
              </a:ext>
            </a:extLst>
          </p:cNvPr>
          <p:cNvSpPr>
            <a:spLocks noGrp="1"/>
          </p:cNvSpPr>
          <p:nvPr>
            <p:ph type="sldNum" sz="quarter" idx="12"/>
          </p:nvPr>
        </p:nvSpPr>
        <p:spPr/>
        <p:txBody>
          <a:bodyPr/>
          <a:lstStyle/>
          <a:p>
            <a:fld id="{D8B1889D-6089-524B-9CDF-FA6B413E792F}" type="slidenum">
              <a:t>‹#›</a:t>
            </a:fld>
            <a:endParaRPr lang="en-US"/>
          </a:p>
        </p:txBody>
      </p:sp>
    </p:spTree>
    <p:extLst>
      <p:ext uri="{BB962C8B-B14F-4D97-AF65-F5344CB8AC3E}">
        <p14:creationId xmlns:p14="http://schemas.microsoft.com/office/powerpoint/2010/main" val="3324636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1EF39-8B2C-594B-B44A-F3A37E875A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76DE46-CD6D-2243-A157-21E8373FFFFF}"/>
              </a:ext>
            </a:extLst>
          </p:cNvPr>
          <p:cNvSpPr>
            <a:spLocks noGrp="1"/>
          </p:cNvSpPr>
          <p:nvPr>
            <p:ph type="dt" sz="half" idx="10"/>
          </p:nvPr>
        </p:nvSpPr>
        <p:spPr/>
        <p:txBody>
          <a:bodyPr/>
          <a:lstStyle/>
          <a:p>
            <a:fld id="{BE373148-7F87-594F-8980-70E55AA588E3}" type="datetimeFigureOut">
              <a:t>7/23/22</a:t>
            </a:fld>
            <a:endParaRPr lang="en-US"/>
          </a:p>
        </p:txBody>
      </p:sp>
      <p:sp>
        <p:nvSpPr>
          <p:cNvPr id="4" name="Footer Placeholder 3">
            <a:extLst>
              <a:ext uri="{FF2B5EF4-FFF2-40B4-BE49-F238E27FC236}">
                <a16:creationId xmlns:a16="http://schemas.microsoft.com/office/drawing/2014/main" id="{33900738-C42D-8344-9BB7-CBA33984D2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A1A819-8541-4D43-AE1D-B9F033AC6F27}"/>
              </a:ext>
            </a:extLst>
          </p:cNvPr>
          <p:cNvSpPr>
            <a:spLocks noGrp="1"/>
          </p:cNvSpPr>
          <p:nvPr>
            <p:ph type="sldNum" sz="quarter" idx="12"/>
          </p:nvPr>
        </p:nvSpPr>
        <p:spPr/>
        <p:txBody>
          <a:bodyPr/>
          <a:lstStyle/>
          <a:p>
            <a:fld id="{D8B1889D-6089-524B-9CDF-FA6B413E792F}" type="slidenum">
              <a:t>‹#›</a:t>
            </a:fld>
            <a:endParaRPr lang="en-US"/>
          </a:p>
        </p:txBody>
      </p:sp>
    </p:spTree>
    <p:extLst>
      <p:ext uri="{BB962C8B-B14F-4D97-AF65-F5344CB8AC3E}">
        <p14:creationId xmlns:p14="http://schemas.microsoft.com/office/powerpoint/2010/main" val="3938010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6A12F9-ACCB-8C45-A8DA-C4413A51CA17}"/>
              </a:ext>
            </a:extLst>
          </p:cNvPr>
          <p:cNvSpPr>
            <a:spLocks noGrp="1"/>
          </p:cNvSpPr>
          <p:nvPr>
            <p:ph type="dt" sz="half" idx="10"/>
          </p:nvPr>
        </p:nvSpPr>
        <p:spPr/>
        <p:txBody>
          <a:bodyPr/>
          <a:lstStyle/>
          <a:p>
            <a:fld id="{BE373148-7F87-594F-8980-70E55AA588E3}" type="datetimeFigureOut">
              <a:t>7/23/22</a:t>
            </a:fld>
            <a:endParaRPr lang="en-US"/>
          </a:p>
        </p:txBody>
      </p:sp>
      <p:sp>
        <p:nvSpPr>
          <p:cNvPr id="3" name="Footer Placeholder 2">
            <a:extLst>
              <a:ext uri="{FF2B5EF4-FFF2-40B4-BE49-F238E27FC236}">
                <a16:creationId xmlns:a16="http://schemas.microsoft.com/office/drawing/2014/main" id="{3F0155ED-CD88-8044-9071-EDDB70AB1A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01791C-DA99-D14C-AB8B-EC3AF2576F82}"/>
              </a:ext>
            </a:extLst>
          </p:cNvPr>
          <p:cNvSpPr>
            <a:spLocks noGrp="1"/>
          </p:cNvSpPr>
          <p:nvPr>
            <p:ph type="sldNum" sz="quarter" idx="12"/>
          </p:nvPr>
        </p:nvSpPr>
        <p:spPr/>
        <p:txBody>
          <a:bodyPr/>
          <a:lstStyle/>
          <a:p>
            <a:fld id="{D8B1889D-6089-524B-9CDF-FA6B413E792F}" type="slidenum">
              <a:t>‹#›</a:t>
            </a:fld>
            <a:endParaRPr lang="en-US"/>
          </a:p>
        </p:txBody>
      </p:sp>
    </p:spTree>
    <p:extLst>
      <p:ext uri="{BB962C8B-B14F-4D97-AF65-F5344CB8AC3E}">
        <p14:creationId xmlns:p14="http://schemas.microsoft.com/office/powerpoint/2010/main" val="2641410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24787-CC63-8343-A931-05C8481DCA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905326-61B5-8E4D-AE0B-E5EEBD8E82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E35487-287C-D844-B4AE-8A40052169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85F78-0756-6742-9B40-8927B3770160}"/>
              </a:ext>
            </a:extLst>
          </p:cNvPr>
          <p:cNvSpPr>
            <a:spLocks noGrp="1"/>
          </p:cNvSpPr>
          <p:nvPr>
            <p:ph type="dt" sz="half" idx="10"/>
          </p:nvPr>
        </p:nvSpPr>
        <p:spPr/>
        <p:txBody>
          <a:bodyPr/>
          <a:lstStyle/>
          <a:p>
            <a:fld id="{BE373148-7F87-594F-8980-70E55AA588E3}" type="datetimeFigureOut">
              <a:t>7/23/22</a:t>
            </a:fld>
            <a:endParaRPr lang="en-US"/>
          </a:p>
        </p:txBody>
      </p:sp>
      <p:sp>
        <p:nvSpPr>
          <p:cNvPr id="6" name="Footer Placeholder 5">
            <a:extLst>
              <a:ext uri="{FF2B5EF4-FFF2-40B4-BE49-F238E27FC236}">
                <a16:creationId xmlns:a16="http://schemas.microsoft.com/office/drawing/2014/main" id="{4E090264-FE2D-914B-8A35-19885CCA41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7D380C-B34D-4F44-84C9-C4E371D7F714}"/>
              </a:ext>
            </a:extLst>
          </p:cNvPr>
          <p:cNvSpPr>
            <a:spLocks noGrp="1"/>
          </p:cNvSpPr>
          <p:nvPr>
            <p:ph type="sldNum" sz="quarter" idx="12"/>
          </p:nvPr>
        </p:nvSpPr>
        <p:spPr/>
        <p:txBody>
          <a:bodyPr/>
          <a:lstStyle/>
          <a:p>
            <a:fld id="{D8B1889D-6089-524B-9CDF-FA6B413E792F}" type="slidenum">
              <a:t>‹#›</a:t>
            </a:fld>
            <a:endParaRPr lang="en-US"/>
          </a:p>
        </p:txBody>
      </p:sp>
    </p:spTree>
    <p:extLst>
      <p:ext uri="{BB962C8B-B14F-4D97-AF65-F5344CB8AC3E}">
        <p14:creationId xmlns:p14="http://schemas.microsoft.com/office/powerpoint/2010/main" val="2240311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78A3E-87C5-6D47-A5C8-41EA3F6DE4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116EF0-F0A2-564C-A7E6-FA53D934D9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9C226D-6222-BF4C-97A5-A06D2338CD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E10DA3-1A84-234D-9820-990456AB47AC}"/>
              </a:ext>
            </a:extLst>
          </p:cNvPr>
          <p:cNvSpPr>
            <a:spLocks noGrp="1"/>
          </p:cNvSpPr>
          <p:nvPr>
            <p:ph type="dt" sz="half" idx="10"/>
          </p:nvPr>
        </p:nvSpPr>
        <p:spPr/>
        <p:txBody>
          <a:bodyPr/>
          <a:lstStyle/>
          <a:p>
            <a:fld id="{BE373148-7F87-594F-8980-70E55AA588E3}" type="datetimeFigureOut">
              <a:t>7/23/22</a:t>
            </a:fld>
            <a:endParaRPr lang="en-US"/>
          </a:p>
        </p:txBody>
      </p:sp>
      <p:sp>
        <p:nvSpPr>
          <p:cNvPr id="6" name="Footer Placeholder 5">
            <a:extLst>
              <a:ext uri="{FF2B5EF4-FFF2-40B4-BE49-F238E27FC236}">
                <a16:creationId xmlns:a16="http://schemas.microsoft.com/office/drawing/2014/main" id="{83D73718-67EA-3D4E-AFDC-F136C42CC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2879B9-40A6-154C-A697-9C0903E79E82}"/>
              </a:ext>
            </a:extLst>
          </p:cNvPr>
          <p:cNvSpPr>
            <a:spLocks noGrp="1"/>
          </p:cNvSpPr>
          <p:nvPr>
            <p:ph type="sldNum" sz="quarter" idx="12"/>
          </p:nvPr>
        </p:nvSpPr>
        <p:spPr/>
        <p:txBody>
          <a:bodyPr/>
          <a:lstStyle/>
          <a:p>
            <a:fld id="{D8B1889D-6089-524B-9CDF-FA6B413E792F}" type="slidenum">
              <a:t>‹#›</a:t>
            </a:fld>
            <a:endParaRPr lang="en-US"/>
          </a:p>
        </p:txBody>
      </p:sp>
    </p:spTree>
    <p:extLst>
      <p:ext uri="{BB962C8B-B14F-4D97-AF65-F5344CB8AC3E}">
        <p14:creationId xmlns:p14="http://schemas.microsoft.com/office/powerpoint/2010/main" val="230963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82D5B6-C136-4743-978A-C79A32051F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F4F64D-2FA1-5142-991A-EBF708C8D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EABCC-9D43-EE44-8087-8AE97BB027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373148-7F87-594F-8980-70E55AA588E3}" type="datetimeFigureOut">
              <a:t>7/23/22</a:t>
            </a:fld>
            <a:endParaRPr lang="en-US"/>
          </a:p>
        </p:txBody>
      </p:sp>
      <p:sp>
        <p:nvSpPr>
          <p:cNvPr id="5" name="Footer Placeholder 4">
            <a:extLst>
              <a:ext uri="{FF2B5EF4-FFF2-40B4-BE49-F238E27FC236}">
                <a16:creationId xmlns:a16="http://schemas.microsoft.com/office/drawing/2014/main" id="{82402658-F5A6-2E41-98B6-BC22D1F8BF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E24714-FD98-2E40-AEB2-FD364CE724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1889D-6089-524B-9CDF-FA6B413E792F}" type="slidenum">
              <a:t>‹#›</a:t>
            </a:fld>
            <a:endParaRPr lang="en-US"/>
          </a:p>
        </p:txBody>
      </p:sp>
    </p:spTree>
    <p:extLst>
      <p:ext uri="{BB962C8B-B14F-4D97-AF65-F5344CB8AC3E}">
        <p14:creationId xmlns:p14="http://schemas.microsoft.com/office/powerpoint/2010/main" val="1739519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Monad_(functional_programming)" TargetMode="External"/><Relationship Id="rId3" Type="http://schemas.openxmlformats.org/officeDocument/2006/relationships/hyperlink" Target="http://adit.io/posts/2013-04-17-functors,_applicatives,_and_monads_in_pictures.html" TargetMode="External"/><Relationship Id="rId7" Type="http://schemas.openxmlformats.org/officeDocument/2006/relationships/hyperlink" Target="https://en.wikipedia.org/wiki/Monad_(category_theory)"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en.wikipedia.org/wiki/Monad_(philosophy)" TargetMode="External"/><Relationship Id="rId5" Type="http://schemas.openxmlformats.org/officeDocument/2006/relationships/hyperlink" Target="http://blog.klipse.tech/javascript/2016/08/31/monads-javascript.html" TargetMode="External"/><Relationship Id="rId4" Type="http://schemas.openxmlformats.org/officeDocument/2006/relationships/hyperlink" Target="http://nikgrozev.com/2013/12/10/monads-in-15-minut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Monoid" TargetMode="External"/><Relationship Id="rId7" Type="http://schemas.openxmlformats.org/officeDocument/2006/relationships/image" Target="../media/image14.png"/><Relationship Id="rId2" Type="http://schemas.openxmlformats.org/officeDocument/2006/relationships/hyperlink" Target="https://en.wikipedia.org/wiki/Function_composition" TargetMode="External"/><Relationship Id="rId1" Type="http://schemas.openxmlformats.org/officeDocument/2006/relationships/slideLayout" Target="../slideLayouts/slideLayout7.xml"/><Relationship Id="rId6" Type="http://schemas.openxmlformats.org/officeDocument/2006/relationships/hyperlink" Target="https://www.youtube.com/watch?v=XxzzJiXHOJs" TargetMode="External"/><Relationship Id="rId5" Type="http://schemas.openxmlformats.org/officeDocument/2006/relationships/hyperlink" Target="https://www.youtube.com/watch?v=ZhuHCtR3xq8" TargetMode="External"/><Relationship Id="rId4" Type="http://schemas.openxmlformats.org/officeDocument/2006/relationships/hyperlink" Target="https://en.wikipedia.org/wiki/Monad_(functional_programming)"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downloads.haskell.org/~ghc/9.0.1/docs/html/users_guide/ghci.html" TargetMode="External"/><Relationship Id="rId3" Type="http://schemas.openxmlformats.org/officeDocument/2006/relationships/image" Target="../media/image15.png"/><Relationship Id="rId7" Type="http://schemas.openxmlformats.org/officeDocument/2006/relationships/hyperlink" Target="https://downloads.haskell.org/~ghc/7.4.1/docs/html/users_guide/index.html" TargetMode="External"/><Relationship Id="rId2" Type="http://schemas.openxmlformats.org/officeDocument/2006/relationships/hyperlink" Target="https://riptutorial.com/haskell" TargetMode="External"/><Relationship Id="rId1" Type="http://schemas.openxmlformats.org/officeDocument/2006/relationships/slideLayout" Target="../slideLayouts/slideLayout7.xml"/><Relationship Id="rId6" Type="http://schemas.openxmlformats.org/officeDocument/2006/relationships/hyperlink" Target="http://book.realworldhaskell.org/read/" TargetMode="External"/><Relationship Id="rId5" Type="http://schemas.openxmlformats.org/officeDocument/2006/relationships/hyperlink" Target="http://learnyouahaskell.com/chapters" TargetMode="External"/><Relationship Id="rId4" Type="http://schemas.openxmlformats.org/officeDocument/2006/relationships/hyperlink" Target="https://www.youtube.com/results?search_query=haskell+tutorial" TargetMode="External"/><Relationship Id="rId9" Type="http://schemas.openxmlformats.org/officeDocument/2006/relationships/hyperlink" Target="https://www.haskell.org/"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hackage.haskell.org/package/Frames" TargetMode="External"/><Relationship Id="rId3" Type="http://schemas.openxmlformats.org/officeDocument/2006/relationships/hyperlink" Target="http://learnyouahaskell.com/input-and-output#randomness" TargetMode="External"/><Relationship Id="rId7" Type="http://schemas.openxmlformats.org/officeDocument/2006/relationships/hyperlink" Target="https://github.com/paul-rouse/mysql-simple/blob/master/test/main.hs" TargetMode="External"/><Relationship Id="rId2" Type="http://schemas.openxmlformats.org/officeDocument/2006/relationships/hyperlink" Target="https://stackoverflow.com/questions/35027952/why-is-haskell-ghc-so-darn-fast" TargetMode="External"/><Relationship Id="rId1" Type="http://schemas.openxmlformats.org/officeDocument/2006/relationships/slideLayout" Target="../slideLayouts/slideLayout7.xml"/><Relationship Id="rId6" Type="http://schemas.openxmlformats.org/officeDocument/2006/relationships/hyperlink" Target="https://hackage.haskell.org/package/mysql-simple" TargetMode="External"/><Relationship Id="rId11" Type="http://schemas.openxmlformats.org/officeDocument/2006/relationships/image" Target="../media/image15.png"/><Relationship Id="rId5" Type="http://schemas.openxmlformats.org/officeDocument/2006/relationships/hyperlink" Target="https://hackage.haskell.org/package/HDBC" TargetMode="External"/><Relationship Id="rId10" Type="http://schemas.openxmlformats.org/officeDocument/2006/relationships/hyperlink" Target="https://github.com/barbuz/Husk" TargetMode="External"/><Relationship Id="rId4" Type="http://schemas.openxmlformats.org/officeDocument/2006/relationships/hyperlink" Target="https://hackage.haskell.org/package/random" TargetMode="External"/><Relationship Id="rId9" Type="http://schemas.openxmlformats.org/officeDocument/2006/relationships/hyperlink" Target="https://catonmat.net/simple-haskell-tcp-server"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ELwEdb_pD0k" TargetMode="External"/><Relationship Id="rId2" Type="http://schemas.openxmlformats.org/officeDocument/2006/relationships/hyperlink" Target="https://finematics.com/actor-model-explained/" TargetMode="Externa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s://www.amazon.com/gp/product/1937785653/"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hyperlink" Target="https://github.com/graydon" TargetMode="External"/><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hyperlink" Target="https://www.linkedin.com/in/graydon-h-881374212/" TargetMode="External"/><Relationship Id="rId5" Type="http://schemas.openxmlformats.org/officeDocument/2006/relationships/image" Target="../media/image20.jpeg"/><Relationship Id="rId4" Type="http://schemas.openxmlformats.org/officeDocument/2006/relationships/hyperlink" Target="https://www.reddit.com/r/rust/comments/27jvdt/internet_archaeology_the_definitive_endall_source/"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youtube.com/watch?v=em6BOXY9jMY" TargetMode="External"/><Relationship Id="rId13" Type="http://schemas.openxmlformats.org/officeDocument/2006/relationships/image" Target="../media/image23.png"/><Relationship Id="rId3" Type="http://schemas.openxmlformats.org/officeDocument/2006/relationships/hyperlink" Target="https://www.youtube.com/watch?v=CSk_QRE7GKg" TargetMode="External"/><Relationship Id="rId7" Type="http://schemas.openxmlformats.org/officeDocument/2006/relationships/hyperlink" Target="https://www.youtube.com/watch?v=U1EFgCNLDB8" TargetMode="External"/><Relationship Id="rId12" Type="http://schemas.openxmlformats.org/officeDocument/2006/relationships/image" Target="../media/image22.png"/><Relationship Id="rId2" Type="http://schemas.openxmlformats.org/officeDocument/2006/relationships/hyperlink" Target="https://www.youtube.com/watch?v=9x7W3_KKKeA" TargetMode="External"/><Relationship Id="rId1" Type="http://schemas.openxmlformats.org/officeDocument/2006/relationships/slideLayout" Target="../slideLayouts/slideLayout7.xml"/><Relationship Id="rId6" Type="http://schemas.openxmlformats.org/officeDocument/2006/relationships/hyperlink" Target="https://www.youtube.com/watch?v=IYLf8lUqR40" TargetMode="External"/><Relationship Id="rId11" Type="http://schemas.openxmlformats.org/officeDocument/2006/relationships/image" Target="../media/image21.png"/><Relationship Id="rId5" Type="http://schemas.openxmlformats.org/officeDocument/2006/relationships/hyperlink" Target="https://www.youtube.com/watch?v=IPmRDS0OSxM" TargetMode="External"/><Relationship Id="rId10" Type="http://schemas.openxmlformats.org/officeDocument/2006/relationships/hyperlink" Target="https://play.rust-lang.org/" TargetMode="External"/><Relationship Id="rId4" Type="http://schemas.openxmlformats.org/officeDocument/2006/relationships/hyperlink" Target="https://www.youtube.com/watch?v=HKXmEFvsi6M" TargetMode="External"/><Relationship Id="rId9" Type="http://schemas.openxmlformats.org/officeDocument/2006/relationships/hyperlink" Target="https://www.youtube.com/watch?v=MjwAxZIMYDs"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levelup.gitconnected.com/machine-learning-and-rust-part-2-linear-regression-d3b820ed28f9" TargetMode="External"/><Relationship Id="rId13" Type="http://schemas.openxmlformats.org/officeDocument/2006/relationships/image" Target="../media/image24.png"/><Relationship Id="rId3" Type="http://schemas.openxmlformats.org/officeDocument/2006/relationships/hyperlink" Target="https://www.arewelearningyet.com/" TargetMode="External"/><Relationship Id="rId7" Type="http://schemas.openxmlformats.org/officeDocument/2006/relationships/hyperlink" Target="https://levelup.gitconnected.com/machine-learning-and-rust-part-1-getting-started-745885771bc2" TargetMode="External"/><Relationship Id="rId12" Type="http://schemas.openxmlformats.org/officeDocument/2006/relationships/hyperlink" Target="https://python.plainenglish.io/using-python-in-rus-and-trust-in-python-ac5cf77d5ece" TargetMode="External"/><Relationship Id="rId2" Type="http://schemas.openxmlformats.org/officeDocument/2006/relationships/hyperlink" Target="https://qvault.io/python/rust-vs-python/" TargetMode="External"/><Relationship Id="rId1" Type="http://schemas.openxmlformats.org/officeDocument/2006/relationships/slideLayout" Target="../slideLayouts/slideLayout7.xml"/><Relationship Id="rId6" Type="http://schemas.openxmlformats.org/officeDocument/2006/relationships/hyperlink" Target="https://github.com/Steboss/ML_and_Rust" TargetMode="External"/><Relationship Id="rId11" Type="http://schemas.openxmlformats.org/officeDocument/2006/relationships/hyperlink" Target="http://saidvandeklundert.net/learn/2021-11-18-calling-rust-from-python-using-pyo3/" TargetMode="External"/><Relationship Id="rId5" Type="http://schemas.openxmlformats.org/officeDocument/2006/relationships/hyperlink" Target="https://rustrepo.com/repo/rust-ml-linfa-rust-machine-learning" TargetMode="External"/><Relationship Id="rId10" Type="http://schemas.openxmlformats.org/officeDocument/2006/relationships/hyperlink" Target="http://saidvandeklundert.net/learn/2021-11-06-calling-rust-from-python/" TargetMode="External"/><Relationship Id="rId4" Type="http://schemas.openxmlformats.org/officeDocument/2006/relationships/hyperlink" Target="https://smartcorelib.org/user_guide/supervised.html" TargetMode="External"/><Relationship Id="rId9" Type="http://schemas.openxmlformats.org/officeDocument/2006/relationships/hyperlink" Target="https://levelup.gitconnected.com/machine-learning-and-rust-part-3-smartcore-dataframe-and-linear-regression-10451fdc2e60"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educative.io/blog/what-is-functional-programming-python-js-java" TargetMode="External"/><Relationship Id="rId2" Type="http://schemas.openxmlformats.org/officeDocument/2006/relationships/hyperlink" Target="https://en.wikipedia.org/wiki/Functional_programming"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hyperlink" Target="https://en.wikipedia.org/wiki/Raku_(programming_language)" TargetMode="External"/><Relationship Id="rId7" Type="http://schemas.openxmlformats.org/officeDocument/2006/relationships/image" Target="../media/image3.png"/><Relationship Id="rId2" Type="http://schemas.openxmlformats.org/officeDocument/2006/relationships/hyperlink" Target="https://www.microsoft.com/en-us/research/wp-content/uploads/2016/07/history.pdf" TargetMode="External"/><Relationship Id="rId1" Type="http://schemas.openxmlformats.org/officeDocument/2006/relationships/slideLayout" Target="../slideLayouts/slideLayout7.xml"/><Relationship Id="rId6" Type="http://schemas.openxmlformats.org/officeDocument/2006/relationships/hyperlink" Target="https://en.wikipedia.org/wiki/Audrey_Tang" TargetMode="External"/><Relationship Id="rId5" Type="http://schemas.openxmlformats.org/officeDocument/2006/relationships/hyperlink" Target="https://en.wikipedia.org/wiki/Rakudo" TargetMode="External"/><Relationship Id="rId4" Type="http://schemas.openxmlformats.org/officeDocument/2006/relationships/hyperlink" Target="https://en.wikipedia.org/wiki/Pugs_(programming)" TargetMode="Externa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IEhwc2q1zG4" TargetMode="External"/><Relationship Id="rId2" Type="http://schemas.openxmlformats.org/officeDocument/2006/relationships/hyperlink" Target="https://www.youtube.com/watch?v=02_H3LjqMr8" TargetMode="External"/><Relationship Id="rId1" Type="http://schemas.openxmlformats.org/officeDocument/2006/relationships/slideLayout" Target="../slideLayouts/slideLayout1.xml"/><Relationship Id="rId5" Type="http://schemas.openxmlformats.org/officeDocument/2006/relationships/hyperlink" Target="https://github.com/carp-lang/Carp" TargetMode="External"/><Relationship Id="rId4" Type="http://schemas.openxmlformats.org/officeDocument/2006/relationships/hyperlink" Target="https://www.youtube.com/watch?v=pBNOavRoNL0"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math.stackexchange.com/questions/2221432/lambda-calculus-factorial" TargetMode="Externa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Lambda_calculus_definition" TargetMode="External"/><Relationship Id="rId7" Type="http://schemas.openxmlformats.org/officeDocument/2006/relationships/image" Target="../media/image12.png"/><Relationship Id="rId2" Type="http://schemas.openxmlformats.org/officeDocument/2006/relationships/hyperlink" Target="https://en.wikipedia.org/wiki/Lambda_calculus" TargetMode="Externa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hyperlink" Target="https://en.wikipedia.org/wiki/Haskell_(programming_language)" TargetMode="External"/><Relationship Id="rId4" Type="http://schemas.openxmlformats.org/officeDocument/2006/relationships/hyperlink" Target="https://en.wikipedia.org/wiki/Lisp_(programming_languag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educative.io/blog/what-is-functional-programming-python-js-java"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CE2B9A-A87B-0D48-A26F-EEF89DA101C2}"/>
              </a:ext>
            </a:extLst>
          </p:cNvPr>
          <p:cNvSpPr txBox="1"/>
          <p:nvPr/>
        </p:nvSpPr>
        <p:spPr>
          <a:xfrm>
            <a:off x="3026228" y="1983179"/>
            <a:ext cx="6139543" cy="2308324"/>
          </a:xfrm>
          <a:prstGeom prst="rect">
            <a:avLst/>
          </a:prstGeom>
          <a:noFill/>
        </p:spPr>
        <p:txBody>
          <a:bodyPr wrap="square" rtlCol="0">
            <a:spAutoFit/>
          </a:bodyPr>
          <a:lstStyle/>
          <a:p>
            <a:pPr algn="ctr"/>
            <a:r>
              <a:rPr lang="en-US" sz="7200" b="1">
                <a:solidFill>
                  <a:srgbClr val="00B0F0"/>
                </a:solidFill>
              </a:rPr>
              <a:t>Functional Programming</a:t>
            </a:r>
          </a:p>
        </p:txBody>
      </p:sp>
      <p:cxnSp>
        <p:nvCxnSpPr>
          <p:cNvPr id="4" name="Straight Connector 3">
            <a:extLst>
              <a:ext uri="{FF2B5EF4-FFF2-40B4-BE49-F238E27FC236}">
                <a16:creationId xmlns:a16="http://schemas.microsoft.com/office/drawing/2014/main" id="{F034839B-B65C-E047-3C86-262F4D672D76}"/>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090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p:nvPr/>
        </p:nvSpPr>
        <p:spPr>
          <a:xfrm>
            <a:off x="92153" y="105705"/>
            <a:ext cx="4863233" cy="1384995"/>
          </a:xfrm>
          <a:prstGeom prst="rect">
            <a:avLst/>
          </a:prstGeom>
          <a:solidFill>
            <a:schemeClr val="accent4">
              <a:lumMod val="20000"/>
              <a:lumOff val="80000"/>
            </a:schemeClr>
          </a:solidFill>
          <a:ln>
            <a:solidFill>
              <a:schemeClr val="accent1"/>
            </a:solidFill>
          </a:ln>
        </p:spPr>
        <p:txBody>
          <a:bodyPr spcFirstLastPara="1" wrap="square" lIns="121900" tIns="45720" rIns="121900" bIns="45720" anchor="t" anchorCtr="0">
            <a:spAutoFit/>
          </a:bodyPr>
          <a:lstStyle/>
          <a:p>
            <a:pPr>
              <a:buClr>
                <a:schemeClr val="dk1"/>
              </a:buClr>
              <a:buSzPts val="1100"/>
            </a:pPr>
            <a:r>
              <a:rPr lang="en-US" b="1">
                <a:solidFill>
                  <a:srgbClr val="00B050"/>
                </a:solidFill>
              </a:rPr>
              <a:t>Recursion</a:t>
            </a:r>
            <a:endParaRPr lang="en-US" sz="800" b="1">
              <a:solidFill>
                <a:srgbClr val="00B0F0"/>
              </a:solidFill>
              <a:ea typeface="Menlo" panose="020B0609030804020204" pitchFamily="49" charset="0"/>
              <a:cs typeface="Menlo" panose="020B0609030804020204" pitchFamily="49" charset="0"/>
            </a:endParaRPr>
          </a:p>
          <a:p>
            <a:pPr>
              <a:buClr>
                <a:schemeClr val="dk1"/>
              </a:buClr>
              <a:buSzPts val="1100"/>
            </a:pPr>
            <a:r>
              <a:rPr lang="en-US" sz="1100" b="1">
                <a:solidFill>
                  <a:srgbClr val="00B0F0"/>
                </a:solidFill>
                <a:latin typeface="Menlo" panose="020B0609030804020204" pitchFamily="49" charset="0"/>
                <a:ea typeface="Menlo" panose="020B0609030804020204" pitchFamily="49" charset="0"/>
                <a:cs typeface="Menlo" panose="020B0609030804020204" pitchFamily="49" charset="0"/>
              </a:rPr>
              <a:t>def myCount(i):</a:t>
            </a:r>
          </a:p>
          <a:p>
            <a:pPr>
              <a:buClr>
                <a:schemeClr val="dk1"/>
              </a:buClr>
              <a:buSzPts val="1100"/>
            </a:pPr>
            <a:r>
              <a:rPr lang="en-US" sz="1100" b="1">
                <a:solidFill>
                  <a:srgbClr val="00B0F0"/>
                </a:solidFill>
                <a:latin typeface="Menlo" panose="020B0609030804020204" pitchFamily="49" charset="0"/>
                <a:ea typeface="Menlo" panose="020B0609030804020204" pitchFamily="49" charset="0"/>
                <a:cs typeface="Menlo" panose="020B0609030804020204" pitchFamily="49" charset="0"/>
              </a:rPr>
              <a:t>    if i &gt;= 10:</a:t>
            </a:r>
          </a:p>
          <a:p>
            <a:pPr>
              <a:buClr>
                <a:schemeClr val="dk1"/>
              </a:buClr>
              <a:buSzPts val="1100"/>
            </a:pPr>
            <a:r>
              <a:rPr lang="en-US" sz="1100" b="1">
                <a:solidFill>
                  <a:srgbClr val="00B0F0"/>
                </a:solidFill>
                <a:latin typeface="Menlo" panose="020B0609030804020204" pitchFamily="49" charset="0"/>
                <a:ea typeface="Menlo" panose="020B0609030804020204" pitchFamily="49" charset="0"/>
                <a:cs typeface="Menlo" panose="020B0609030804020204" pitchFamily="49" charset="0"/>
              </a:rPr>
              <a:t>        return 0 </a:t>
            </a:r>
          </a:p>
          <a:p>
            <a:pPr>
              <a:buClr>
                <a:schemeClr val="dk1"/>
              </a:buClr>
              <a:buSzPts val="1100"/>
            </a:pPr>
            <a:r>
              <a:rPr lang="en-US" sz="1100" b="1">
                <a:solidFill>
                  <a:srgbClr val="00B0F0"/>
                </a:solidFill>
                <a:latin typeface="Menlo" panose="020B0609030804020204" pitchFamily="49" charset="0"/>
                <a:ea typeface="Menlo" panose="020B0609030804020204" pitchFamily="49" charset="0"/>
                <a:cs typeface="Menlo" panose="020B0609030804020204" pitchFamily="49" charset="0"/>
              </a:rPr>
              <a:t>    return i + myCount(i+1)</a:t>
            </a:r>
          </a:p>
          <a:p>
            <a:pPr>
              <a:buClr>
                <a:schemeClr val="dk1"/>
              </a:buClr>
              <a:buSzPts val="1100"/>
            </a:pPr>
            <a:endParaRPr lang="en-US" sz="1100" b="1">
              <a:solidFill>
                <a:srgbClr val="00B0F0"/>
              </a:solidFill>
              <a:latin typeface="Menlo" panose="020B0609030804020204" pitchFamily="49" charset="0"/>
              <a:ea typeface="Menlo" panose="020B0609030804020204" pitchFamily="49" charset="0"/>
              <a:cs typeface="Menlo" panose="020B0609030804020204" pitchFamily="49" charset="0"/>
            </a:endParaRPr>
          </a:p>
          <a:p>
            <a:pPr>
              <a:buClr>
                <a:schemeClr val="dk1"/>
              </a:buClr>
              <a:buSzPts val="1100"/>
            </a:pPr>
            <a:r>
              <a:rPr lang="en-US" sz="1100" b="1">
                <a:solidFill>
                  <a:srgbClr val="00B0F0"/>
                </a:solidFill>
                <a:latin typeface="Menlo" panose="020B0609030804020204" pitchFamily="49" charset="0"/>
                <a:ea typeface="Menlo" panose="020B0609030804020204" pitchFamily="49" charset="0"/>
                <a:cs typeface="Menlo" panose="020B0609030804020204" pitchFamily="49" charset="0"/>
              </a:rPr>
              <a:t>myCount(1);</a:t>
            </a:r>
            <a:endParaRPr lang="en" sz="1100" b="1">
              <a:solidFill>
                <a:srgbClr val="00B0F0"/>
              </a:solidFill>
              <a:latin typeface="Menlo" panose="020B0609030804020204" pitchFamily="49" charset="0"/>
              <a:ea typeface="Menlo" panose="020B0609030804020204" pitchFamily="49" charset="0"/>
              <a:cs typeface="Menlo" panose="020B0609030804020204" pitchFamily="49" charset="0"/>
            </a:endParaRPr>
          </a:p>
        </p:txBody>
      </p:sp>
      <p:sp>
        <p:nvSpPr>
          <p:cNvPr id="2" name="TextBox 1">
            <a:extLst>
              <a:ext uri="{FF2B5EF4-FFF2-40B4-BE49-F238E27FC236}">
                <a16:creationId xmlns:a16="http://schemas.microsoft.com/office/drawing/2014/main" id="{A5A0DDB9-206E-D041-80A8-1C59ED224829}"/>
              </a:ext>
            </a:extLst>
          </p:cNvPr>
          <p:cNvSpPr txBox="1"/>
          <p:nvPr/>
        </p:nvSpPr>
        <p:spPr>
          <a:xfrm>
            <a:off x="5384749" y="170673"/>
            <a:ext cx="6683566" cy="800219"/>
          </a:xfrm>
          <a:prstGeom prst="rect">
            <a:avLst/>
          </a:prstGeom>
          <a:solidFill>
            <a:schemeClr val="accent1">
              <a:lumMod val="20000"/>
              <a:lumOff val="80000"/>
            </a:schemeClr>
          </a:solidFill>
          <a:ln>
            <a:solidFill>
              <a:schemeClr val="accent1"/>
            </a:solidFill>
          </a:ln>
        </p:spPr>
        <p:txBody>
          <a:bodyPr wrap="square" rtlCol="0">
            <a:spAutoFit/>
          </a:bodyPr>
          <a:lstStyle/>
          <a:p>
            <a:r>
              <a:rPr lang="en-US" b="1">
                <a:solidFill>
                  <a:srgbClr val="00B050"/>
                </a:solidFill>
              </a:rPr>
              <a:t>Lazy evaluation</a:t>
            </a:r>
            <a:r>
              <a:rPr lang="en-US" sz="1400"/>
              <a:t> </a:t>
            </a:r>
            <a:br>
              <a:rPr lang="en-US" sz="1400"/>
            </a:br>
            <a:r>
              <a:rPr lang="en-US" sz="1400"/>
              <a:t>Expressions are not evaluated when they are bound to variables, but their evaluation is deferred until their results are needed by other computations.</a:t>
            </a:r>
          </a:p>
        </p:txBody>
      </p:sp>
      <p:sp>
        <p:nvSpPr>
          <p:cNvPr id="5" name="TextBox 4">
            <a:extLst>
              <a:ext uri="{FF2B5EF4-FFF2-40B4-BE49-F238E27FC236}">
                <a16:creationId xmlns:a16="http://schemas.microsoft.com/office/drawing/2014/main" id="{264799A3-A082-A949-86E5-F3A85D2615E8}"/>
              </a:ext>
            </a:extLst>
          </p:cNvPr>
          <p:cNvSpPr txBox="1"/>
          <p:nvPr/>
        </p:nvSpPr>
        <p:spPr>
          <a:xfrm>
            <a:off x="5384749" y="1147349"/>
            <a:ext cx="6683566" cy="5539978"/>
          </a:xfrm>
          <a:prstGeom prst="rect">
            <a:avLst/>
          </a:prstGeom>
          <a:solidFill>
            <a:schemeClr val="accent4">
              <a:lumMod val="20000"/>
              <a:lumOff val="80000"/>
            </a:schemeClr>
          </a:solidFill>
          <a:ln>
            <a:solidFill>
              <a:schemeClr val="accent1"/>
            </a:solidFill>
          </a:ln>
        </p:spPr>
        <p:txBody>
          <a:bodyPr wrap="square" rtlCol="0">
            <a:spAutoFit/>
          </a:bodyPr>
          <a:lstStyle/>
          <a:p>
            <a:r>
              <a:rPr lang="en-US" b="1">
                <a:solidFill>
                  <a:srgbClr val="00B050"/>
                </a:solidFill>
              </a:rPr>
              <a:t>Immutability</a:t>
            </a:r>
          </a:p>
          <a:p>
            <a:r>
              <a:rPr lang="en-US" sz="1400"/>
              <a:t>You do not change values of variables. Variables are immutable. </a:t>
            </a:r>
          </a:p>
          <a:p>
            <a:r>
              <a:rPr lang="en-US" sz="1400"/>
              <a:t>You do not change state of anything. Everything is immutable. </a:t>
            </a:r>
          </a:p>
          <a:p>
            <a:r>
              <a:rPr lang="en-US" sz="1400"/>
              <a:t>You avoid mutable data and side-effects (dependence on global/external data, file or network IO).</a:t>
            </a:r>
          </a:p>
          <a:p>
            <a:endParaRPr lang="en-US" sz="800"/>
          </a:p>
          <a:p>
            <a:r>
              <a:rPr lang="en-US" sz="1400"/>
              <a:t>In imperative language you can re-assign value</a:t>
            </a:r>
            <a:endParaRPr lang="en-US" sz="800"/>
          </a:p>
          <a:p>
            <a:r>
              <a:rPr lang="en-US" sz="1100">
                <a:solidFill>
                  <a:srgbClr val="00B0F0"/>
                </a:solidFill>
                <a:latin typeface="Menlo" panose="020B0609030804020204" pitchFamily="49" charset="0"/>
                <a:ea typeface="Menlo" panose="020B0609030804020204" pitchFamily="49" charset="0"/>
                <a:cs typeface="Menlo" panose="020B0609030804020204" pitchFamily="49" charset="0"/>
              </a:rPr>
              <a:t>    a = b; </a:t>
            </a:r>
          </a:p>
          <a:p>
            <a:r>
              <a:rPr lang="en-US" sz="1100">
                <a:solidFill>
                  <a:srgbClr val="00B0F0"/>
                </a:solidFill>
                <a:latin typeface="Menlo" panose="020B0609030804020204" pitchFamily="49" charset="0"/>
                <a:ea typeface="Menlo" panose="020B0609030804020204" pitchFamily="49" charset="0"/>
                <a:cs typeface="Menlo" panose="020B0609030804020204" pitchFamily="49" charset="0"/>
              </a:rPr>
              <a:t>    a = c;</a:t>
            </a:r>
            <a:endParaRPr lang="en-US" sz="1400"/>
          </a:p>
          <a:p>
            <a:endParaRPr lang="en-US" sz="800"/>
          </a:p>
          <a:p>
            <a:r>
              <a:rPr lang="en-US" sz="1400"/>
              <a:t>In functional language the same syntax would have different meaning:</a:t>
            </a:r>
            <a:br>
              <a:rPr lang="en-US" sz="800"/>
            </a:br>
            <a:r>
              <a:rPr lang="en-US" sz="1400"/>
              <a:t>      </a:t>
            </a:r>
            <a:r>
              <a:rPr lang="en-US" sz="1400">
                <a:solidFill>
                  <a:srgbClr val="00B0F0"/>
                </a:solidFill>
              </a:rPr>
              <a:t> Declare a variable «a» and assign «b» to it.</a:t>
            </a:r>
          </a:p>
          <a:p>
            <a:r>
              <a:rPr lang="en-US" sz="1400">
                <a:solidFill>
                  <a:srgbClr val="00B0F0"/>
                </a:solidFill>
              </a:rPr>
              <a:t>       Declare another variable «a» and assign «c» to it.</a:t>
            </a:r>
          </a:p>
          <a:p>
            <a:endParaRPr lang="en-US" sz="800"/>
          </a:p>
          <a:p>
            <a:r>
              <a:rPr lang="en-US" sz="1400"/>
              <a:t>You can have mutable variables, but the syntax changes, for example in F#:</a:t>
            </a:r>
            <a:endParaRPr lang="en-US" sz="800"/>
          </a:p>
          <a:p>
            <a:r>
              <a:rPr lang="en-US" sz="1100">
                <a:solidFill>
                  <a:srgbClr val="00B0F0"/>
                </a:solidFill>
                <a:latin typeface="Menlo" panose="020B0609030804020204" pitchFamily="49" charset="0"/>
                <a:ea typeface="Menlo" panose="020B0609030804020204" pitchFamily="49" charset="0"/>
                <a:cs typeface="Menlo" panose="020B0609030804020204" pitchFamily="49" charset="0"/>
              </a:rPr>
              <a:t>    let mutable a = b; </a:t>
            </a:r>
          </a:p>
          <a:p>
            <a:r>
              <a:rPr lang="en-US" sz="1100">
                <a:solidFill>
                  <a:srgbClr val="00B0F0"/>
                </a:solidFill>
                <a:latin typeface="Menlo" panose="020B0609030804020204" pitchFamily="49" charset="0"/>
                <a:ea typeface="Menlo" panose="020B0609030804020204" pitchFamily="49" charset="0"/>
                <a:cs typeface="Menlo" panose="020B0609030804020204" pitchFamily="49" charset="0"/>
              </a:rPr>
              <a:t>    a &lt;- c;</a:t>
            </a:r>
          </a:p>
          <a:p>
            <a:endParaRPr lang="en-US" sz="800"/>
          </a:p>
          <a:p>
            <a:r>
              <a:rPr lang="en-US" sz="1400">
                <a:solidFill>
                  <a:srgbClr val="00B050"/>
                </a:solidFill>
              </a:rPr>
              <a:t>Immutability is not always the answer.  </a:t>
            </a:r>
          </a:p>
          <a:p>
            <a:r>
              <a:rPr lang="en-US" sz="1400">
                <a:solidFill>
                  <a:srgbClr val="00B050"/>
                </a:solidFill>
              </a:rPr>
              <a:t>Imagine a huge Pandas DataFrame. You probably don't want to create and pass </a:t>
            </a:r>
          </a:p>
          <a:p>
            <a:r>
              <a:rPr lang="en-US" sz="1400">
                <a:solidFill>
                  <a:srgbClr val="00B050"/>
                </a:solidFill>
              </a:rPr>
              <a:t>copies of this huge DataFrame between functions – you will run out of memory.</a:t>
            </a:r>
          </a:p>
          <a:p>
            <a:endParaRPr lang="en-US" sz="800"/>
          </a:p>
          <a:p>
            <a:r>
              <a:rPr lang="en-US" sz="1400"/>
              <a:t>Immutability:</a:t>
            </a:r>
          </a:p>
          <a:p>
            <a:pPr marL="285750" indent="-285750">
              <a:buFont typeface="Arial" panose="020B0604020202020204" pitchFamily="34" charset="0"/>
              <a:buChar char="•"/>
            </a:pPr>
            <a:r>
              <a:rPr lang="en-US" sz="1400"/>
              <a:t>makes it easier to write bug-free code (especially when you have many developers)</a:t>
            </a:r>
          </a:p>
          <a:p>
            <a:pPr marL="285750" indent="-285750">
              <a:buFont typeface="Arial" panose="020B0604020202020204" pitchFamily="34" charset="0"/>
              <a:buChar char="•"/>
            </a:pPr>
            <a:r>
              <a:rPr lang="en-US" sz="1400"/>
              <a:t>makes it easier to debug the code</a:t>
            </a:r>
          </a:p>
          <a:p>
            <a:pPr marL="285750" indent="-285750">
              <a:buFont typeface="Arial" panose="020B0604020202020204" pitchFamily="34" charset="0"/>
              <a:buChar char="•"/>
            </a:pPr>
            <a:r>
              <a:rPr lang="en-US" sz="1400"/>
              <a:t>makes it easier to write thread-safe code</a:t>
            </a:r>
          </a:p>
          <a:p>
            <a:pPr marL="285750" indent="-285750">
              <a:buFont typeface="Arial" panose="020B0604020202020204" pitchFamily="34" charset="0"/>
              <a:buChar char="•"/>
            </a:pPr>
            <a:r>
              <a:rPr lang="en-US" sz="1400"/>
              <a:t>allows compiler to make effective optimizations (for speed - parallel execution, converting immutable into mutable, etc.)</a:t>
            </a:r>
          </a:p>
        </p:txBody>
      </p:sp>
      <p:sp>
        <p:nvSpPr>
          <p:cNvPr id="6" name="Google Shape;59;p14">
            <a:extLst>
              <a:ext uri="{FF2B5EF4-FFF2-40B4-BE49-F238E27FC236}">
                <a16:creationId xmlns:a16="http://schemas.microsoft.com/office/drawing/2014/main" id="{363B64C4-3F1D-BE4F-8FCC-74A924F9D2B3}"/>
              </a:ext>
            </a:extLst>
          </p:cNvPr>
          <p:cNvSpPr txBox="1"/>
          <p:nvPr/>
        </p:nvSpPr>
        <p:spPr>
          <a:xfrm>
            <a:off x="80867" y="1659470"/>
            <a:ext cx="4863233" cy="2154436"/>
          </a:xfrm>
          <a:prstGeom prst="rect">
            <a:avLst/>
          </a:prstGeom>
          <a:solidFill>
            <a:schemeClr val="accent6">
              <a:lumMod val="20000"/>
              <a:lumOff val="80000"/>
            </a:schemeClr>
          </a:solidFill>
          <a:ln>
            <a:solidFill>
              <a:schemeClr val="accent1"/>
            </a:solidFill>
          </a:ln>
        </p:spPr>
        <p:txBody>
          <a:bodyPr spcFirstLastPara="1" wrap="square" lIns="121900" tIns="45720" rIns="121900" bIns="45720" anchor="t" anchorCtr="0">
            <a:spAutoFit/>
          </a:bodyPr>
          <a:lstStyle/>
          <a:p>
            <a:pPr>
              <a:buClr>
                <a:schemeClr val="dk1"/>
              </a:buClr>
              <a:buSzPts val="1100"/>
            </a:pPr>
            <a:r>
              <a:rPr lang="en" b="1">
                <a:solidFill>
                  <a:srgbClr val="00B050"/>
                </a:solidFill>
              </a:rPr>
              <a:t>Currying</a:t>
            </a:r>
            <a:r>
              <a:rPr lang="en" sz="1600"/>
              <a:t> </a:t>
            </a:r>
          </a:p>
          <a:p>
            <a:pPr>
              <a:buClr>
                <a:schemeClr val="dk1"/>
              </a:buClr>
              <a:buSzPts val="1100"/>
            </a:pPr>
            <a:r>
              <a:rPr lang="en" sz="1400"/>
              <a:t>Break down a function that takes multiple arguments </a:t>
            </a:r>
          </a:p>
          <a:p>
            <a:pPr>
              <a:buClr>
                <a:schemeClr val="dk1"/>
              </a:buClr>
              <a:buSzPts val="1100"/>
            </a:pPr>
            <a:r>
              <a:rPr lang="en" sz="1400"/>
              <a:t>into a series of functions that take part of the arguments.</a:t>
            </a:r>
            <a:endParaRPr sz="1400"/>
          </a:p>
          <a:p>
            <a:pPr>
              <a:buClr>
                <a:schemeClr val="dk1"/>
              </a:buClr>
              <a:buSzPts val="1100"/>
            </a:pPr>
            <a:r>
              <a:rPr lang="en" sz="1400"/>
              <a:t>Example - adding two numbers can be done as</a:t>
            </a:r>
            <a:r>
              <a:rPr lang="en" sz="1400" b="1">
                <a:solidFill>
                  <a:srgbClr val="00B0F0"/>
                </a:solidFill>
              </a:rPr>
              <a:t> f(a,b)</a:t>
            </a:r>
            <a:r>
              <a:rPr lang="en" sz="1400"/>
              <a:t> or </a:t>
            </a:r>
            <a:r>
              <a:rPr lang="en" sz="1400" b="1">
                <a:solidFill>
                  <a:srgbClr val="00B0F0"/>
                </a:solidFill>
              </a:rPr>
              <a:t>f(a)(b)</a:t>
            </a:r>
            <a:r>
              <a:rPr lang="en" sz="1400"/>
              <a:t>.</a:t>
            </a:r>
          </a:p>
          <a:p>
            <a:pPr>
              <a:buClr>
                <a:schemeClr val="dk1"/>
              </a:buClr>
              <a:buSzPts val="1100"/>
            </a:pPr>
            <a:endParaRPr sz="800"/>
          </a:p>
          <a:p>
            <a:pPr>
              <a:buClr>
                <a:schemeClr val="dk1"/>
              </a:buClr>
              <a:buSzPts val="1100"/>
            </a:pPr>
            <a:r>
              <a:rPr lang="en" sz="1100" b="1">
                <a:solidFill>
                  <a:srgbClr val="00B0F0"/>
                </a:solidFill>
                <a:latin typeface="Menlo" panose="020B0609030804020204" pitchFamily="49" charset="0"/>
                <a:ea typeface="Menlo" panose="020B0609030804020204" pitchFamily="49" charset="0"/>
                <a:cs typeface="Menlo" panose="020B0609030804020204" pitchFamily="49" charset="0"/>
                <a:sym typeface="Overpass Mono"/>
              </a:rPr>
              <a:t>def f(a):</a:t>
            </a:r>
            <a:endParaRPr sz="1100" b="1">
              <a:solidFill>
                <a:srgbClr val="00B0F0"/>
              </a:solidFill>
              <a:latin typeface="Menlo" panose="020B0609030804020204" pitchFamily="49" charset="0"/>
              <a:ea typeface="Menlo" panose="020B0609030804020204" pitchFamily="49" charset="0"/>
              <a:cs typeface="Menlo" panose="020B0609030804020204" pitchFamily="49" charset="0"/>
              <a:sym typeface="Overpass Mono"/>
            </a:endParaRPr>
          </a:p>
          <a:p>
            <a:pPr>
              <a:buClr>
                <a:schemeClr val="dk1"/>
              </a:buClr>
              <a:buSzPts val="1100"/>
            </a:pPr>
            <a:r>
              <a:rPr lang="en" sz="1100" b="1">
                <a:solidFill>
                  <a:srgbClr val="00B0F0"/>
                </a:solidFill>
                <a:latin typeface="Menlo" panose="020B0609030804020204" pitchFamily="49" charset="0"/>
                <a:ea typeface="Menlo" panose="020B0609030804020204" pitchFamily="49" charset="0"/>
                <a:cs typeface="Menlo" panose="020B0609030804020204" pitchFamily="49" charset="0"/>
                <a:sym typeface="Overpass Mono"/>
              </a:rPr>
              <a:t>    def g(b): </a:t>
            </a:r>
            <a:endParaRPr sz="1100" b="1">
              <a:solidFill>
                <a:srgbClr val="00B0F0"/>
              </a:solidFill>
              <a:latin typeface="Menlo" panose="020B0609030804020204" pitchFamily="49" charset="0"/>
              <a:ea typeface="Menlo" panose="020B0609030804020204" pitchFamily="49" charset="0"/>
              <a:cs typeface="Menlo" panose="020B0609030804020204" pitchFamily="49" charset="0"/>
              <a:sym typeface="Overpass Mono"/>
            </a:endParaRPr>
          </a:p>
          <a:p>
            <a:pPr>
              <a:buClr>
                <a:schemeClr val="dk1"/>
              </a:buClr>
              <a:buSzPts val="1100"/>
            </a:pPr>
            <a:r>
              <a:rPr lang="en" sz="1100" b="1">
                <a:solidFill>
                  <a:srgbClr val="00B0F0"/>
                </a:solidFill>
                <a:latin typeface="Menlo" panose="020B0609030804020204" pitchFamily="49" charset="0"/>
                <a:ea typeface="Menlo" panose="020B0609030804020204" pitchFamily="49" charset="0"/>
                <a:cs typeface="Menlo" panose="020B0609030804020204" pitchFamily="49" charset="0"/>
                <a:sym typeface="Overpass Mono"/>
              </a:rPr>
              <a:t>        return a+b</a:t>
            </a:r>
            <a:endParaRPr sz="1100" b="1">
              <a:solidFill>
                <a:srgbClr val="00B0F0"/>
              </a:solidFill>
              <a:latin typeface="Menlo" panose="020B0609030804020204" pitchFamily="49" charset="0"/>
              <a:ea typeface="Menlo" panose="020B0609030804020204" pitchFamily="49" charset="0"/>
              <a:cs typeface="Menlo" panose="020B0609030804020204" pitchFamily="49" charset="0"/>
              <a:sym typeface="Overpass Mono"/>
            </a:endParaRPr>
          </a:p>
          <a:p>
            <a:pPr>
              <a:buClr>
                <a:schemeClr val="dk1"/>
              </a:buClr>
              <a:buSzPts val="1100"/>
            </a:pPr>
            <a:r>
              <a:rPr lang="en" sz="1100" b="1">
                <a:solidFill>
                  <a:srgbClr val="00B0F0"/>
                </a:solidFill>
                <a:latin typeface="Menlo" panose="020B0609030804020204" pitchFamily="49" charset="0"/>
                <a:ea typeface="Menlo" panose="020B0609030804020204" pitchFamily="49" charset="0"/>
                <a:cs typeface="Menlo" panose="020B0609030804020204" pitchFamily="49" charset="0"/>
                <a:sym typeface="Overpass Mono"/>
              </a:rPr>
              <a:t>    return g</a:t>
            </a:r>
            <a:endParaRPr sz="1100" b="1">
              <a:solidFill>
                <a:srgbClr val="00B0F0"/>
              </a:solidFill>
              <a:latin typeface="Menlo" panose="020B0609030804020204" pitchFamily="49" charset="0"/>
              <a:ea typeface="Menlo" panose="020B0609030804020204" pitchFamily="49" charset="0"/>
              <a:cs typeface="Menlo" panose="020B0609030804020204" pitchFamily="49" charset="0"/>
              <a:sym typeface="Overpass Mono"/>
            </a:endParaRPr>
          </a:p>
          <a:p>
            <a:pPr>
              <a:buClr>
                <a:schemeClr val="dk1"/>
              </a:buClr>
              <a:buSzPts val="1100"/>
            </a:pPr>
            <a:endParaRPr sz="1100" b="1">
              <a:solidFill>
                <a:srgbClr val="00B0F0"/>
              </a:solidFill>
              <a:latin typeface="Menlo" panose="020B0609030804020204" pitchFamily="49" charset="0"/>
              <a:ea typeface="Menlo" panose="020B0609030804020204" pitchFamily="49" charset="0"/>
              <a:cs typeface="Menlo" panose="020B0609030804020204" pitchFamily="49" charset="0"/>
              <a:sym typeface="Overpass Mono"/>
            </a:endParaRPr>
          </a:p>
          <a:p>
            <a:pPr>
              <a:buClr>
                <a:schemeClr val="dk1"/>
              </a:buClr>
              <a:buSzPts val="1100"/>
            </a:pPr>
            <a:r>
              <a:rPr lang="en" sz="1100" b="1">
                <a:solidFill>
                  <a:srgbClr val="00B0F0"/>
                </a:solidFill>
                <a:latin typeface="Menlo" panose="020B0609030804020204" pitchFamily="49" charset="0"/>
                <a:ea typeface="Menlo" panose="020B0609030804020204" pitchFamily="49" charset="0"/>
                <a:cs typeface="Menlo" panose="020B0609030804020204" pitchFamily="49" charset="0"/>
                <a:sym typeface="Overpass Mono"/>
              </a:rPr>
              <a:t>f(3)(4)  # 7</a:t>
            </a:r>
            <a:endParaRPr sz="1100" b="1">
              <a:solidFill>
                <a:srgbClr val="00B0F0"/>
              </a:solidFill>
              <a:latin typeface="Menlo" panose="020B0609030804020204" pitchFamily="49" charset="0"/>
              <a:ea typeface="Menlo" panose="020B0609030804020204" pitchFamily="49" charset="0"/>
              <a:cs typeface="Menlo" panose="020B0609030804020204" pitchFamily="49" charset="0"/>
              <a:sym typeface="Overpass Mono"/>
            </a:endParaRPr>
          </a:p>
        </p:txBody>
      </p:sp>
      <p:sp>
        <p:nvSpPr>
          <p:cNvPr id="7" name="Google Shape;59;p14">
            <a:extLst>
              <a:ext uri="{FF2B5EF4-FFF2-40B4-BE49-F238E27FC236}">
                <a16:creationId xmlns:a16="http://schemas.microsoft.com/office/drawing/2014/main" id="{8422A0F3-303F-6043-AEE2-5928A7510EC8}"/>
              </a:ext>
            </a:extLst>
          </p:cNvPr>
          <p:cNvSpPr txBox="1"/>
          <p:nvPr/>
        </p:nvSpPr>
        <p:spPr>
          <a:xfrm>
            <a:off x="80867" y="3962254"/>
            <a:ext cx="4863233" cy="2785378"/>
          </a:xfrm>
          <a:prstGeom prst="rect">
            <a:avLst/>
          </a:prstGeom>
          <a:solidFill>
            <a:schemeClr val="accent2">
              <a:lumMod val="20000"/>
              <a:lumOff val="80000"/>
            </a:schemeClr>
          </a:solidFill>
          <a:ln>
            <a:solidFill>
              <a:schemeClr val="accent1"/>
            </a:solidFill>
          </a:ln>
        </p:spPr>
        <p:txBody>
          <a:bodyPr spcFirstLastPara="1" wrap="square" lIns="118872" tIns="45720" rIns="121900" bIns="45720" anchor="t" anchorCtr="0">
            <a:spAutoFit/>
          </a:bodyPr>
          <a:lstStyle/>
          <a:p>
            <a:pPr>
              <a:buClr>
                <a:schemeClr val="dk1"/>
              </a:buClr>
              <a:buSzPts val="1100"/>
            </a:pPr>
            <a:r>
              <a:rPr lang="en" b="1">
                <a:solidFill>
                  <a:srgbClr val="00B050"/>
                </a:solidFill>
              </a:rPr>
              <a:t>Closure</a:t>
            </a:r>
            <a:r>
              <a:rPr lang="en" sz="1600"/>
              <a:t> </a:t>
            </a:r>
          </a:p>
          <a:p>
            <a:pPr>
              <a:buClr>
                <a:schemeClr val="dk1"/>
              </a:buClr>
              <a:buSzPts val="1100"/>
            </a:pPr>
            <a:r>
              <a:rPr lang="en" sz="1400"/>
              <a:t>An inner function that has access to the outer (enclosing) function's variable</a:t>
            </a:r>
            <a:endParaRPr sz="1400"/>
          </a:p>
          <a:p>
            <a:endParaRPr sz="800"/>
          </a:p>
          <a:p>
            <a:pPr>
              <a:buClr>
                <a:schemeClr val="dk1"/>
              </a:buClr>
              <a:buSzPts val="1100"/>
            </a:pPr>
            <a:r>
              <a:rPr lang="en" sz="1100" b="1">
                <a:solidFill>
                  <a:srgbClr val="00B0F0"/>
                </a:solidFill>
                <a:latin typeface="Menlo" panose="020B0609030804020204" pitchFamily="49" charset="0"/>
                <a:ea typeface="Menlo" panose="020B0609030804020204" pitchFamily="49" charset="0"/>
                <a:cs typeface="Menlo" panose="020B0609030804020204" pitchFamily="49" charset="0"/>
                <a:sym typeface="Overpass Mono"/>
              </a:rPr>
              <a:t>def make_multiplier_of(n):</a:t>
            </a:r>
            <a:endParaRPr sz="1100" b="1">
              <a:solidFill>
                <a:srgbClr val="00B0F0"/>
              </a:solidFill>
              <a:latin typeface="Menlo" panose="020B0609030804020204" pitchFamily="49" charset="0"/>
              <a:ea typeface="Menlo" panose="020B0609030804020204" pitchFamily="49" charset="0"/>
              <a:cs typeface="Menlo" panose="020B0609030804020204" pitchFamily="49" charset="0"/>
              <a:sym typeface="Overpass Mono"/>
            </a:endParaRPr>
          </a:p>
          <a:p>
            <a:pPr>
              <a:buClr>
                <a:schemeClr val="dk1"/>
              </a:buClr>
              <a:buSzPts val="1100"/>
            </a:pPr>
            <a:r>
              <a:rPr lang="en" sz="1100" b="1">
                <a:solidFill>
                  <a:srgbClr val="00B0F0"/>
                </a:solidFill>
                <a:latin typeface="Menlo" panose="020B0609030804020204" pitchFamily="49" charset="0"/>
                <a:ea typeface="Menlo" panose="020B0609030804020204" pitchFamily="49" charset="0"/>
                <a:cs typeface="Menlo" panose="020B0609030804020204" pitchFamily="49" charset="0"/>
                <a:sym typeface="Overpass Mono"/>
              </a:rPr>
              <a:t>    def multiplier(x):</a:t>
            </a:r>
            <a:endParaRPr sz="1100" b="1">
              <a:solidFill>
                <a:srgbClr val="00B0F0"/>
              </a:solidFill>
              <a:latin typeface="Menlo" panose="020B0609030804020204" pitchFamily="49" charset="0"/>
              <a:ea typeface="Menlo" panose="020B0609030804020204" pitchFamily="49" charset="0"/>
              <a:cs typeface="Menlo" panose="020B0609030804020204" pitchFamily="49" charset="0"/>
              <a:sym typeface="Overpass Mono"/>
            </a:endParaRPr>
          </a:p>
          <a:p>
            <a:pPr>
              <a:buClr>
                <a:schemeClr val="dk1"/>
              </a:buClr>
              <a:buSzPts val="1100"/>
            </a:pPr>
            <a:r>
              <a:rPr lang="en" sz="1100" b="1">
                <a:solidFill>
                  <a:srgbClr val="00B0F0"/>
                </a:solidFill>
                <a:latin typeface="Menlo" panose="020B0609030804020204" pitchFamily="49" charset="0"/>
                <a:ea typeface="Menlo" panose="020B0609030804020204" pitchFamily="49" charset="0"/>
                <a:cs typeface="Menlo" panose="020B0609030804020204" pitchFamily="49" charset="0"/>
                <a:sym typeface="Overpass Mono"/>
              </a:rPr>
              <a:t>        return x * n</a:t>
            </a:r>
            <a:endParaRPr sz="1100" b="1">
              <a:solidFill>
                <a:srgbClr val="00B0F0"/>
              </a:solidFill>
              <a:latin typeface="Menlo" panose="020B0609030804020204" pitchFamily="49" charset="0"/>
              <a:ea typeface="Menlo" panose="020B0609030804020204" pitchFamily="49" charset="0"/>
              <a:cs typeface="Menlo" panose="020B0609030804020204" pitchFamily="49" charset="0"/>
              <a:sym typeface="Overpass Mono"/>
            </a:endParaRPr>
          </a:p>
          <a:p>
            <a:pPr>
              <a:buClr>
                <a:schemeClr val="dk1"/>
              </a:buClr>
              <a:buSzPts val="1100"/>
            </a:pPr>
            <a:r>
              <a:rPr lang="en" sz="1100" b="1">
                <a:solidFill>
                  <a:srgbClr val="00B0F0"/>
                </a:solidFill>
                <a:latin typeface="Menlo" panose="020B0609030804020204" pitchFamily="49" charset="0"/>
                <a:ea typeface="Menlo" panose="020B0609030804020204" pitchFamily="49" charset="0"/>
                <a:cs typeface="Menlo" panose="020B0609030804020204" pitchFamily="49" charset="0"/>
                <a:sym typeface="Overpass Mono"/>
              </a:rPr>
              <a:t>    return multiplier</a:t>
            </a:r>
            <a:endParaRPr sz="1100" b="1">
              <a:solidFill>
                <a:srgbClr val="00B0F0"/>
              </a:solidFill>
              <a:latin typeface="Menlo" panose="020B0609030804020204" pitchFamily="49" charset="0"/>
              <a:ea typeface="Menlo" panose="020B0609030804020204" pitchFamily="49" charset="0"/>
              <a:cs typeface="Menlo" panose="020B0609030804020204" pitchFamily="49" charset="0"/>
              <a:sym typeface="Overpass Mono"/>
            </a:endParaRPr>
          </a:p>
          <a:p>
            <a:pPr>
              <a:buClr>
                <a:schemeClr val="dk1"/>
              </a:buClr>
              <a:buSzPts val="1100"/>
            </a:pPr>
            <a:endParaRPr sz="1100" b="1">
              <a:solidFill>
                <a:srgbClr val="00B0F0"/>
              </a:solidFill>
              <a:latin typeface="Menlo" panose="020B0609030804020204" pitchFamily="49" charset="0"/>
              <a:ea typeface="Menlo" panose="020B0609030804020204" pitchFamily="49" charset="0"/>
              <a:cs typeface="Menlo" panose="020B0609030804020204" pitchFamily="49" charset="0"/>
              <a:sym typeface="Overpass Mono"/>
            </a:endParaRPr>
          </a:p>
          <a:p>
            <a:pPr>
              <a:buClr>
                <a:schemeClr val="dk1"/>
              </a:buClr>
              <a:buSzPts val="1100"/>
            </a:pPr>
            <a:r>
              <a:rPr lang="en" sz="1100" b="1">
                <a:solidFill>
                  <a:srgbClr val="00B0F0"/>
                </a:solidFill>
                <a:latin typeface="Menlo" panose="020B0609030804020204" pitchFamily="49" charset="0"/>
                <a:ea typeface="Menlo" panose="020B0609030804020204" pitchFamily="49" charset="0"/>
                <a:cs typeface="Menlo" panose="020B0609030804020204" pitchFamily="49" charset="0"/>
                <a:sym typeface="Overpass Mono"/>
              </a:rPr>
              <a:t>times3 = make_multiplier_of(3)</a:t>
            </a:r>
            <a:endParaRPr sz="1100" b="1">
              <a:solidFill>
                <a:srgbClr val="00B0F0"/>
              </a:solidFill>
              <a:latin typeface="Menlo" panose="020B0609030804020204" pitchFamily="49" charset="0"/>
              <a:ea typeface="Menlo" panose="020B0609030804020204" pitchFamily="49" charset="0"/>
              <a:cs typeface="Menlo" panose="020B0609030804020204" pitchFamily="49" charset="0"/>
              <a:sym typeface="Overpass Mono"/>
            </a:endParaRPr>
          </a:p>
          <a:p>
            <a:pPr>
              <a:buClr>
                <a:schemeClr val="dk1"/>
              </a:buClr>
              <a:buSzPts val="1100"/>
            </a:pPr>
            <a:r>
              <a:rPr lang="en" sz="1100" b="1">
                <a:solidFill>
                  <a:srgbClr val="00B0F0"/>
                </a:solidFill>
                <a:latin typeface="Menlo" panose="020B0609030804020204" pitchFamily="49" charset="0"/>
                <a:ea typeface="Menlo" panose="020B0609030804020204" pitchFamily="49" charset="0"/>
                <a:cs typeface="Menlo" panose="020B0609030804020204" pitchFamily="49" charset="0"/>
                <a:sym typeface="Overpass Mono"/>
              </a:rPr>
              <a:t>times5 = make_multiplier_of(5)</a:t>
            </a:r>
            <a:endParaRPr sz="1100" b="1">
              <a:solidFill>
                <a:srgbClr val="00B0F0"/>
              </a:solidFill>
              <a:latin typeface="Menlo" panose="020B0609030804020204" pitchFamily="49" charset="0"/>
              <a:ea typeface="Menlo" panose="020B0609030804020204" pitchFamily="49" charset="0"/>
              <a:cs typeface="Menlo" panose="020B0609030804020204" pitchFamily="49" charset="0"/>
              <a:sym typeface="Overpass Mono"/>
            </a:endParaRPr>
          </a:p>
          <a:p>
            <a:pPr>
              <a:buClr>
                <a:schemeClr val="dk1"/>
              </a:buClr>
              <a:buSzPts val="1100"/>
            </a:pPr>
            <a:endParaRPr sz="1100" b="1">
              <a:solidFill>
                <a:srgbClr val="00B0F0"/>
              </a:solidFill>
              <a:latin typeface="Menlo" panose="020B0609030804020204" pitchFamily="49" charset="0"/>
              <a:ea typeface="Menlo" panose="020B0609030804020204" pitchFamily="49" charset="0"/>
              <a:cs typeface="Menlo" panose="020B0609030804020204" pitchFamily="49" charset="0"/>
              <a:sym typeface="Overpass Mono"/>
            </a:endParaRPr>
          </a:p>
          <a:p>
            <a:pPr>
              <a:buClr>
                <a:schemeClr val="dk1"/>
              </a:buClr>
              <a:buSzPts val="1100"/>
            </a:pPr>
            <a:r>
              <a:rPr lang="en" sz="1100" b="1">
                <a:solidFill>
                  <a:srgbClr val="00B0F0"/>
                </a:solidFill>
                <a:latin typeface="Menlo" panose="020B0609030804020204" pitchFamily="49" charset="0"/>
                <a:ea typeface="Menlo" panose="020B0609030804020204" pitchFamily="49" charset="0"/>
                <a:cs typeface="Menlo" panose="020B0609030804020204" pitchFamily="49" charset="0"/>
                <a:sym typeface="Overpass Mono"/>
              </a:rPr>
              <a:t>print(times3(9))          # 27</a:t>
            </a:r>
            <a:endParaRPr sz="1100" b="1">
              <a:solidFill>
                <a:srgbClr val="00B0F0"/>
              </a:solidFill>
              <a:latin typeface="Menlo" panose="020B0609030804020204" pitchFamily="49" charset="0"/>
              <a:ea typeface="Menlo" panose="020B0609030804020204" pitchFamily="49" charset="0"/>
              <a:cs typeface="Menlo" panose="020B0609030804020204" pitchFamily="49" charset="0"/>
              <a:sym typeface="Overpass Mono"/>
            </a:endParaRPr>
          </a:p>
          <a:p>
            <a:pPr>
              <a:buClr>
                <a:schemeClr val="dk1"/>
              </a:buClr>
              <a:buSzPts val="1100"/>
            </a:pPr>
            <a:r>
              <a:rPr lang="en" sz="1100" b="1">
                <a:solidFill>
                  <a:srgbClr val="00B0F0"/>
                </a:solidFill>
                <a:latin typeface="Menlo" panose="020B0609030804020204" pitchFamily="49" charset="0"/>
                <a:ea typeface="Menlo" panose="020B0609030804020204" pitchFamily="49" charset="0"/>
                <a:cs typeface="Menlo" panose="020B0609030804020204" pitchFamily="49" charset="0"/>
                <a:sym typeface="Overpass Mono"/>
              </a:rPr>
              <a:t>print(times5(3))          # 15</a:t>
            </a:r>
            <a:endParaRPr sz="1100" b="1">
              <a:solidFill>
                <a:srgbClr val="00B0F0"/>
              </a:solidFill>
              <a:latin typeface="Menlo" panose="020B0609030804020204" pitchFamily="49" charset="0"/>
              <a:ea typeface="Menlo" panose="020B0609030804020204" pitchFamily="49" charset="0"/>
              <a:cs typeface="Menlo" panose="020B0609030804020204" pitchFamily="49" charset="0"/>
              <a:sym typeface="Overpass Mono"/>
            </a:endParaRPr>
          </a:p>
          <a:p>
            <a:pPr>
              <a:buClr>
                <a:schemeClr val="dk1"/>
              </a:buClr>
              <a:buSzPts val="1100"/>
            </a:pPr>
            <a:r>
              <a:rPr lang="en" sz="1100" b="1">
                <a:solidFill>
                  <a:srgbClr val="00B0F0"/>
                </a:solidFill>
                <a:latin typeface="Menlo" panose="020B0609030804020204" pitchFamily="49" charset="0"/>
                <a:ea typeface="Menlo" panose="020B0609030804020204" pitchFamily="49" charset="0"/>
                <a:cs typeface="Menlo" panose="020B0609030804020204" pitchFamily="49" charset="0"/>
                <a:sym typeface="Overpass Mono"/>
              </a:rPr>
              <a:t>print(times5(times3(2)))  # 30</a:t>
            </a:r>
            <a:endParaRPr sz="1100" b="1">
              <a:solidFill>
                <a:srgbClr val="00B0F0"/>
              </a:solidFill>
              <a:latin typeface="Menlo" panose="020B0609030804020204" pitchFamily="49" charset="0"/>
              <a:ea typeface="Menlo" panose="020B0609030804020204" pitchFamily="49" charset="0"/>
              <a:cs typeface="Menlo" panose="020B0609030804020204" pitchFamily="49" charset="0"/>
              <a:sym typeface="Overpass Mono"/>
            </a:endParaRPr>
          </a:p>
        </p:txBody>
      </p:sp>
      <p:cxnSp>
        <p:nvCxnSpPr>
          <p:cNvPr id="3" name="Straight Connector 2">
            <a:extLst>
              <a:ext uri="{FF2B5EF4-FFF2-40B4-BE49-F238E27FC236}">
                <a16:creationId xmlns:a16="http://schemas.microsoft.com/office/drawing/2014/main" id="{0E8727AD-84DD-7169-0E9D-B768DCDB93DD}"/>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1510398" y="1642780"/>
            <a:ext cx="3665762" cy="307777"/>
          </a:xfrm>
          <a:prstGeom prst="rect">
            <a:avLst/>
          </a:prstGeom>
          <a:solidFill>
            <a:schemeClr val="accent5">
              <a:lumMod val="20000"/>
              <a:lumOff val="80000"/>
            </a:schemeClr>
          </a:solidFill>
          <a:ln>
            <a:noFill/>
          </a:ln>
        </p:spPr>
        <p:txBody>
          <a:bodyPr spcFirstLastPara="1" wrap="square" lIns="121900" tIns="45720" rIns="118872" bIns="45720" anchor="t" anchorCtr="0">
            <a:spAutoFit/>
          </a:bodyPr>
          <a:lstStyle/>
          <a:p>
            <a:r>
              <a:rPr lang="en" sz="1400" b="1">
                <a:solidFill>
                  <a:srgbClr val="00B050"/>
                </a:solidFill>
              </a:rPr>
              <a:t>functor</a:t>
            </a:r>
            <a:r>
              <a:rPr lang="en" sz="1400"/>
              <a:t> - something that can be mapped over.</a:t>
            </a:r>
            <a:endParaRPr sz="1400"/>
          </a:p>
        </p:txBody>
      </p:sp>
      <p:sp>
        <p:nvSpPr>
          <p:cNvPr id="3" name="Google Shape;54;p13">
            <a:extLst>
              <a:ext uri="{FF2B5EF4-FFF2-40B4-BE49-F238E27FC236}">
                <a16:creationId xmlns:a16="http://schemas.microsoft.com/office/drawing/2014/main" id="{3964608D-E810-D546-9AD9-CDB078741E53}"/>
              </a:ext>
            </a:extLst>
          </p:cNvPr>
          <p:cNvSpPr txBox="1"/>
          <p:nvPr/>
        </p:nvSpPr>
        <p:spPr>
          <a:xfrm>
            <a:off x="97974" y="101845"/>
            <a:ext cx="5078186" cy="523220"/>
          </a:xfrm>
          <a:prstGeom prst="rect">
            <a:avLst/>
          </a:prstGeom>
          <a:solidFill>
            <a:schemeClr val="accent4">
              <a:lumMod val="20000"/>
              <a:lumOff val="80000"/>
            </a:schemeClr>
          </a:solidFill>
          <a:ln>
            <a:noFill/>
          </a:ln>
        </p:spPr>
        <p:txBody>
          <a:bodyPr spcFirstLastPara="1" wrap="square" lIns="121900" tIns="45720" rIns="118872" bIns="45720" anchor="t" anchorCtr="0">
            <a:spAutoFit/>
          </a:bodyPr>
          <a:lstStyle/>
          <a:p>
            <a:r>
              <a:rPr lang="en" sz="1400">
                <a:solidFill>
                  <a:schemeClr val="dk1"/>
                </a:solidFill>
              </a:rPr>
              <a:t>For debugging a map if you want so see on which step you are - in advance convert your data to list of tuples [(d0,0),(d1,1), …]</a:t>
            </a:r>
            <a:endParaRPr sz="1400">
              <a:solidFill>
                <a:schemeClr val="dk1"/>
              </a:solidFill>
            </a:endParaRPr>
          </a:p>
        </p:txBody>
      </p:sp>
      <p:sp>
        <p:nvSpPr>
          <p:cNvPr id="4" name="Google Shape;54;p13">
            <a:extLst>
              <a:ext uri="{FF2B5EF4-FFF2-40B4-BE49-F238E27FC236}">
                <a16:creationId xmlns:a16="http://schemas.microsoft.com/office/drawing/2014/main" id="{1089C597-2486-BF4E-B99C-40623E39BE24}"/>
              </a:ext>
            </a:extLst>
          </p:cNvPr>
          <p:cNvSpPr txBox="1"/>
          <p:nvPr/>
        </p:nvSpPr>
        <p:spPr>
          <a:xfrm>
            <a:off x="570453" y="616608"/>
            <a:ext cx="5184695" cy="523220"/>
          </a:xfrm>
          <a:prstGeom prst="rect">
            <a:avLst/>
          </a:prstGeom>
          <a:solidFill>
            <a:schemeClr val="accent6">
              <a:lumMod val="20000"/>
              <a:lumOff val="80000"/>
            </a:schemeClr>
          </a:solidFill>
          <a:ln>
            <a:noFill/>
          </a:ln>
        </p:spPr>
        <p:txBody>
          <a:bodyPr spcFirstLastPara="1" wrap="square" lIns="121900" tIns="45720" rIns="118872" bIns="45720" anchor="t" anchorCtr="0">
            <a:spAutoFit/>
          </a:bodyPr>
          <a:lstStyle/>
          <a:p>
            <a:r>
              <a:rPr lang="en" sz="1400" b="1">
                <a:solidFill>
                  <a:srgbClr val="00B050"/>
                </a:solidFill>
              </a:rPr>
              <a:t>Side-Effects</a:t>
            </a:r>
            <a:r>
              <a:rPr lang="en" sz="1400"/>
              <a:t> (to avoid) - modifying global/external variables, writing to a file, network, or screen, triggering any external process.</a:t>
            </a:r>
            <a:endParaRPr sz="1400"/>
          </a:p>
        </p:txBody>
      </p:sp>
      <p:sp>
        <p:nvSpPr>
          <p:cNvPr id="5" name="Google Shape;54;p13">
            <a:extLst>
              <a:ext uri="{FF2B5EF4-FFF2-40B4-BE49-F238E27FC236}">
                <a16:creationId xmlns:a16="http://schemas.microsoft.com/office/drawing/2014/main" id="{5EBA898A-8DFC-244B-80A0-9BD1E932580C}"/>
              </a:ext>
            </a:extLst>
          </p:cNvPr>
          <p:cNvSpPr txBox="1"/>
          <p:nvPr/>
        </p:nvSpPr>
        <p:spPr>
          <a:xfrm>
            <a:off x="97974" y="1132732"/>
            <a:ext cx="4254020" cy="523220"/>
          </a:xfrm>
          <a:prstGeom prst="rect">
            <a:avLst/>
          </a:prstGeom>
          <a:solidFill>
            <a:schemeClr val="accent2">
              <a:lumMod val="20000"/>
              <a:lumOff val="80000"/>
            </a:schemeClr>
          </a:solidFill>
          <a:ln>
            <a:noFill/>
          </a:ln>
        </p:spPr>
        <p:txBody>
          <a:bodyPr spcFirstLastPara="1" wrap="square" lIns="121900" tIns="45720" rIns="118872" bIns="45720" anchor="t" anchorCtr="0">
            <a:spAutoFit/>
          </a:bodyPr>
          <a:lstStyle/>
          <a:p>
            <a:r>
              <a:rPr lang="en" sz="1400" b="1">
                <a:solidFill>
                  <a:srgbClr val="00B050"/>
                </a:solidFill>
              </a:rPr>
              <a:t>trie data structures</a:t>
            </a:r>
            <a:r>
              <a:rPr lang="en" sz="1400"/>
              <a:t> (pronounced “tree”) - no property or subproperty can change (regardless of “depth”)</a:t>
            </a:r>
            <a:endParaRPr sz="1400"/>
          </a:p>
        </p:txBody>
      </p:sp>
      <p:sp>
        <p:nvSpPr>
          <p:cNvPr id="6" name="Google Shape;54;p13">
            <a:extLst>
              <a:ext uri="{FF2B5EF4-FFF2-40B4-BE49-F238E27FC236}">
                <a16:creationId xmlns:a16="http://schemas.microsoft.com/office/drawing/2014/main" id="{CDD66FF4-6637-0A47-96B5-950B40500741}"/>
              </a:ext>
            </a:extLst>
          </p:cNvPr>
          <p:cNvSpPr txBox="1"/>
          <p:nvPr/>
        </p:nvSpPr>
        <p:spPr>
          <a:xfrm>
            <a:off x="338543" y="1931248"/>
            <a:ext cx="2860223" cy="307777"/>
          </a:xfrm>
          <a:prstGeom prst="rect">
            <a:avLst/>
          </a:prstGeom>
          <a:solidFill>
            <a:schemeClr val="accent4">
              <a:lumMod val="20000"/>
              <a:lumOff val="80000"/>
            </a:schemeClr>
          </a:solidFill>
          <a:ln>
            <a:noFill/>
          </a:ln>
        </p:spPr>
        <p:txBody>
          <a:bodyPr spcFirstLastPara="1" wrap="square" lIns="121900" tIns="45720" rIns="118872" bIns="45720" anchor="t" anchorCtr="0">
            <a:spAutoFit/>
          </a:bodyPr>
          <a:lstStyle/>
          <a:p>
            <a:r>
              <a:rPr lang="en" sz="1400" b="1">
                <a:solidFill>
                  <a:srgbClr val="00B050"/>
                </a:solidFill>
              </a:rPr>
              <a:t>stream</a:t>
            </a:r>
            <a:r>
              <a:rPr lang="en" sz="1400"/>
              <a:t> - a list expressed over time</a:t>
            </a:r>
            <a:endParaRPr sz="1400"/>
          </a:p>
        </p:txBody>
      </p:sp>
      <p:sp>
        <p:nvSpPr>
          <p:cNvPr id="7" name="Google Shape;54;p13">
            <a:extLst>
              <a:ext uri="{FF2B5EF4-FFF2-40B4-BE49-F238E27FC236}">
                <a16:creationId xmlns:a16="http://schemas.microsoft.com/office/drawing/2014/main" id="{4209DAB0-122E-A947-8E01-27C2B4F36FDA}"/>
              </a:ext>
            </a:extLst>
          </p:cNvPr>
          <p:cNvSpPr txBox="1"/>
          <p:nvPr/>
        </p:nvSpPr>
        <p:spPr>
          <a:xfrm>
            <a:off x="94172" y="2275484"/>
            <a:ext cx="6418387" cy="4370427"/>
          </a:xfrm>
          <a:prstGeom prst="rect">
            <a:avLst/>
          </a:prstGeom>
          <a:solidFill>
            <a:schemeClr val="accent2">
              <a:lumMod val="20000"/>
              <a:lumOff val="80000"/>
            </a:schemeClr>
          </a:solidFill>
          <a:ln>
            <a:noFill/>
          </a:ln>
        </p:spPr>
        <p:txBody>
          <a:bodyPr spcFirstLastPara="1" wrap="square" lIns="121900" tIns="45720" rIns="118872" bIns="45720" anchor="t" anchorCtr="0">
            <a:spAutoFit/>
          </a:bodyPr>
          <a:lstStyle/>
          <a:p>
            <a:pPr>
              <a:buClr>
                <a:schemeClr val="dk1"/>
              </a:buClr>
              <a:buSzPts val="1100"/>
            </a:pPr>
            <a:r>
              <a:rPr lang="en" sz="1400" b="1">
                <a:solidFill>
                  <a:srgbClr val="FF0000"/>
                </a:solidFill>
              </a:rPr>
              <a:t>Monads</a:t>
            </a:r>
            <a:r>
              <a:rPr lang="en" sz="1400"/>
              <a:t> - design pattern to chain operations/functions together. </a:t>
            </a:r>
          </a:p>
          <a:p>
            <a:pPr>
              <a:buClr>
                <a:schemeClr val="dk1"/>
              </a:buClr>
              <a:buSzPts val="1100"/>
            </a:pPr>
            <a:endParaRPr lang="en-US" sz="1400"/>
          </a:p>
          <a:p>
            <a:pPr>
              <a:buClr>
                <a:schemeClr val="dk1"/>
              </a:buClr>
              <a:buSzPts val="1100"/>
            </a:pPr>
            <a:r>
              <a:rPr lang="en-US" sz="1400"/>
              <a:t>Monad overloads function composition to perform some exrta computation on the intermediate value (changing type, checking for error or existance , ... ).</a:t>
            </a:r>
          </a:p>
          <a:p>
            <a:pPr>
              <a:buClr>
                <a:schemeClr val="dk1"/>
              </a:buClr>
              <a:buSzPts val="1100"/>
            </a:pPr>
            <a:endParaRPr sz="1400"/>
          </a:p>
          <a:p>
            <a:pPr>
              <a:buClr>
                <a:schemeClr val="dk1"/>
              </a:buClr>
              <a:buSzPts val="1100"/>
            </a:pPr>
            <a:r>
              <a:rPr lang="en-US" sz="1400"/>
              <a:t>Monads typically use two functions:</a:t>
            </a:r>
          </a:p>
          <a:p>
            <a:pPr marL="285750" indent="-285750">
              <a:buClr>
                <a:schemeClr val="dk1"/>
              </a:buClr>
              <a:buSzPts val="1100"/>
              <a:buFont typeface="Arial" panose="020B0604020202020204" pitchFamily="34" charset="0"/>
              <a:buChar char="•"/>
            </a:pPr>
            <a:r>
              <a:rPr lang="en-US" sz="1400" b="1">
                <a:solidFill>
                  <a:srgbClr val="FF0000"/>
                </a:solidFill>
              </a:rPr>
              <a:t>bind()</a:t>
            </a:r>
            <a:r>
              <a:rPr lang="en-US" sz="1400"/>
              <a:t>  ( &gt;&gt;= in Haskell) - to convert our functions to have composable signatures</a:t>
            </a:r>
          </a:p>
          <a:p>
            <a:pPr marL="285750" indent="-285750">
              <a:buClr>
                <a:schemeClr val="dk1"/>
              </a:buClr>
              <a:buSzPts val="1100"/>
              <a:buFont typeface="Arial" panose="020B0604020202020204" pitchFamily="34" charset="0"/>
              <a:buChar char="•"/>
            </a:pPr>
            <a:r>
              <a:rPr lang="en-US" sz="1400" b="1">
                <a:solidFill>
                  <a:srgbClr val="FF0000"/>
                </a:solidFill>
              </a:rPr>
              <a:t>unit()</a:t>
            </a:r>
            <a:r>
              <a:rPr lang="en-US" sz="1400"/>
              <a:t> - wrap the value in a basic container for function to consume</a:t>
            </a:r>
          </a:p>
          <a:p>
            <a:pPr>
              <a:buClr>
                <a:schemeClr val="dk1"/>
              </a:buClr>
              <a:buSzPts val="1100"/>
            </a:pPr>
            <a:endParaRPr lang="en" sz="1400"/>
          </a:p>
          <a:p>
            <a:pPr>
              <a:buClr>
                <a:schemeClr val="dk1"/>
              </a:buClr>
              <a:buSzPts val="1100"/>
            </a:pPr>
            <a:r>
              <a:rPr lang="en-US" sz="1400" b="1">
                <a:solidFill>
                  <a:srgbClr val="FF0000"/>
                </a:solidFill>
              </a:rPr>
              <a:t>Monads</a:t>
            </a:r>
            <a:r>
              <a:rPr lang="en-US" sz="1400">
                <a:solidFill>
                  <a:srgbClr val="00B050"/>
                </a:solidFill>
              </a:rPr>
              <a:t> apply a </a:t>
            </a:r>
            <a:r>
              <a:rPr lang="en-US" sz="1400">
                <a:solidFill>
                  <a:srgbClr val="00B0F0"/>
                </a:solidFill>
              </a:rPr>
              <a:t>function that returns a wrapped value</a:t>
            </a:r>
            <a:r>
              <a:rPr lang="en-US" sz="1400">
                <a:solidFill>
                  <a:srgbClr val="00B050"/>
                </a:solidFill>
              </a:rPr>
              <a:t> to a wrapped value.</a:t>
            </a:r>
          </a:p>
          <a:p>
            <a:pPr>
              <a:buClr>
                <a:schemeClr val="dk1"/>
              </a:buClr>
              <a:buSzPts val="1100"/>
            </a:pPr>
            <a:r>
              <a:rPr lang="en-US" sz="1400" b="1">
                <a:solidFill>
                  <a:srgbClr val="FF0000"/>
                </a:solidFill>
              </a:rPr>
              <a:t>Monads</a:t>
            </a:r>
            <a:r>
              <a:rPr lang="en-US" sz="1400">
                <a:solidFill>
                  <a:srgbClr val="00B050"/>
                </a:solidFill>
              </a:rPr>
              <a:t> have a "</a:t>
            </a:r>
            <a:r>
              <a:rPr lang="en-US" sz="1400" b="1">
                <a:solidFill>
                  <a:srgbClr val="FF0000"/>
                </a:solidFill>
              </a:rPr>
              <a:t>bind</a:t>
            </a:r>
            <a:r>
              <a:rPr lang="en-US" sz="1400">
                <a:solidFill>
                  <a:srgbClr val="00B050"/>
                </a:solidFill>
              </a:rPr>
              <a:t>" function   "</a:t>
            </a:r>
            <a:r>
              <a:rPr lang="en-US" sz="1400" b="1">
                <a:solidFill>
                  <a:srgbClr val="FF0000"/>
                </a:solidFill>
              </a:rPr>
              <a:t>&gt;&gt;=</a:t>
            </a:r>
            <a:r>
              <a:rPr lang="en-US" sz="1400">
                <a:solidFill>
                  <a:srgbClr val="00B050"/>
                </a:solidFill>
              </a:rPr>
              <a:t>"  to do this.</a:t>
            </a:r>
          </a:p>
          <a:p>
            <a:pPr>
              <a:buClr>
                <a:schemeClr val="dk1"/>
              </a:buClr>
              <a:buSzPts val="1100"/>
            </a:pPr>
            <a:endParaRPr lang="en-US" sz="1400">
              <a:solidFill>
                <a:srgbClr val="00B050"/>
              </a:solidFill>
            </a:endParaRPr>
          </a:p>
          <a:p>
            <a:pPr>
              <a:buClr>
                <a:schemeClr val="dk1"/>
              </a:buClr>
              <a:buSzPts val="1100"/>
            </a:pPr>
            <a:r>
              <a:rPr lang="en-US" sz="1400">
                <a:solidFill>
                  <a:srgbClr val="00B050"/>
                </a:solidFill>
              </a:rPr>
              <a:t>Monads examples: Failure Monad, Error Monad, List Monad, Reader Monad, State &amp; Writer Monad</a:t>
            </a:r>
            <a:endParaRPr lang="en" sz="1400">
              <a:solidFill>
                <a:srgbClr val="00B050"/>
              </a:solidFill>
            </a:endParaRPr>
          </a:p>
          <a:p>
            <a:pPr>
              <a:buClr>
                <a:schemeClr val="dk1"/>
              </a:buClr>
              <a:buSzPts val="1100"/>
            </a:pPr>
            <a:endParaRPr lang="en" sz="1400"/>
          </a:p>
          <a:p>
            <a:pPr>
              <a:buClr>
                <a:schemeClr val="dk1"/>
              </a:buClr>
              <a:buSzPts val="1100"/>
            </a:pPr>
            <a:r>
              <a:rPr lang="en" sz="1400" b="1">
                <a:solidFill>
                  <a:srgbClr val="FF0000"/>
                </a:solidFill>
              </a:rPr>
              <a:t>Monads:</a:t>
            </a:r>
          </a:p>
          <a:p>
            <a:pPr marL="285750" indent="-285750">
              <a:buClr>
                <a:schemeClr val="dk1"/>
              </a:buClr>
              <a:buSzPts val="1100"/>
              <a:buFont typeface="Arial" panose="020B0604020202020204" pitchFamily="34" charset="0"/>
              <a:buChar char="•"/>
            </a:pPr>
            <a:r>
              <a:rPr lang="en" sz="1400" b="1">
                <a:solidFill>
                  <a:srgbClr val="00B050"/>
                </a:solidFill>
              </a:rPr>
              <a:t>in pictures</a:t>
            </a:r>
            <a:r>
              <a:rPr lang="en" sz="1200"/>
              <a:t> - </a:t>
            </a:r>
            <a:r>
              <a:rPr lang="en" sz="1200" u="sng">
                <a:solidFill>
                  <a:schemeClr val="hlink"/>
                </a:solidFill>
                <a:hlinkClick r:id="rId3"/>
              </a:rPr>
              <a:t>http://adit.io/posts/2013-04-17-functors,_applicatives,_and_monads_in_pictures.html</a:t>
            </a:r>
            <a:endParaRPr lang="en-US" sz="1200"/>
          </a:p>
          <a:p>
            <a:pPr marL="285750" indent="-285750">
              <a:buClr>
                <a:schemeClr val="dk1"/>
              </a:buClr>
              <a:buSzPts val="1100"/>
              <a:buFont typeface="Arial" panose="020B0604020202020204" pitchFamily="34" charset="0"/>
              <a:buChar char="•"/>
            </a:pPr>
            <a:r>
              <a:rPr lang="en" sz="1400" b="1">
                <a:solidFill>
                  <a:srgbClr val="00B050"/>
                </a:solidFill>
              </a:rPr>
              <a:t>in 15 minutes</a:t>
            </a:r>
            <a:r>
              <a:rPr lang="en" sz="1200"/>
              <a:t> - </a:t>
            </a:r>
            <a:r>
              <a:rPr lang="en" sz="1200" u="sng">
                <a:solidFill>
                  <a:schemeClr val="hlink"/>
                </a:solidFill>
                <a:hlinkClick r:id="rId4"/>
              </a:rPr>
              <a:t>http://nikgrozev.com/2013/12/10/monads-in-15-minutes/</a:t>
            </a:r>
            <a:endParaRPr lang="en-US" sz="1200"/>
          </a:p>
          <a:p>
            <a:pPr marL="285750" indent="-285750">
              <a:buFont typeface="Arial" panose="020B0604020202020204" pitchFamily="34" charset="0"/>
              <a:buChar char="•"/>
            </a:pPr>
            <a:r>
              <a:rPr lang="en-US" sz="1400" b="1">
                <a:solidFill>
                  <a:srgbClr val="00B050"/>
                </a:solidFill>
              </a:rPr>
              <a:t>in Javascript</a:t>
            </a:r>
            <a:r>
              <a:rPr lang="en-US" sz="1200"/>
              <a:t> - </a:t>
            </a:r>
            <a:r>
              <a:rPr lang="en" sz="1200" u="sng">
                <a:solidFill>
                  <a:schemeClr val="hlink"/>
                </a:solidFill>
                <a:hlinkClick r:id="rId5"/>
              </a:rPr>
              <a:t>http://blog.klipse.tech/javascript/2016/08/31/monads-javascript.html</a:t>
            </a:r>
            <a:endParaRPr sz="1200"/>
          </a:p>
        </p:txBody>
      </p:sp>
      <p:sp>
        <p:nvSpPr>
          <p:cNvPr id="2" name="TextBox 1">
            <a:extLst>
              <a:ext uri="{FF2B5EF4-FFF2-40B4-BE49-F238E27FC236}">
                <a16:creationId xmlns:a16="http://schemas.microsoft.com/office/drawing/2014/main" id="{3BE2912E-E8F9-0F4B-B1EC-2AFA5B8CDD93}"/>
              </a:ext>
            </a:extLst>
          </p:cNvPr>
          <p:cNvSpPr txBox="1"/>
          <p:nvPr/>
        </p:nvSpPr>
        <p:spPr>
          <a:xfrm>
            <a:off x="6674989" y="90270"/>
            <a:ext cx="5443499" cy="6124754"/>
          </a:xfrm>
          <a:prstGeom prst="rect">
            <a:avLst/>
          </a:prstGeom>
          <a:noFill/>
        </p:spPr>
        <p:txBody>
          <a:bodyPr wrap="square" rtlCol="0">
            <a:spAutoFit/>
          </a:bodyPr>
          <a:lstStyle/>
          <a:p>
            <a:r>
              <a:rPr lang="en-US" sz="1400" b="1">
                <a:solidFill>
                  <a:srgbClr val="00B050"/>
                </a:solidFill>
              </a:rPr>
              <a:t>Mondad in Philosophy</a:t>
            </a:r>
          </a:p>
          <a:p>
            <a:r>
              <a:rPr lang="en-US" sz="1400"/>
              <a:t>The term monad (from Greek </a:t>
            </a:r>
            <a:r>
              <a:rPr lang="el-GR" sz="1400"/>
              <a:t>μονάς </a:t>
            </a:r>
            <a:r>
              <a:rPr lang="en-US" sz="1400"/>
              <a:t>monas, "singularity" in turn from </a:t>
            </a:r>
            <a:r>
              <a:rPr lang="el-GR" sz="1400"/>
              <a:t>μόνος </a:t>
            </a:r>
            <a:r>
              <a:rPr lang="en-US" sz="1400"/>
              <a:t>monos, "alone") ... refer to a most basic or original substance. As originally conceived the Pythagoreans, the Monad is the Supreme Being, divinity or the totality of all things. In the philosophy of Gottfried Wilhelm Leibniz, there are infinite monads, which are the basic and immaterial elementary particles, or simplest units, that make up the universe.</a:t>
            </a:r>
          </a:p>
          <a:p>
            <a:r>
              <a:rPr lang="en-US" sz="1400"/>
              <a:t> - </a:t>
            </a:r>
            <a:r>
              <a:rPr lang="en-US" sz="1400">
                <a:hlinkClick r:id="rId6"/>
              </a:rPr>
              <a:t>https://en.wikipedia.org/wiki/Monad_(philosophy)</a:t>
            </a:r>
            <a:endParaRPr lang="en-US" sz="1400"/>
          </a:p>
          <a:p>
            <a:endParaRPr lang="en-US" sz="1400"/>
          </a:p>
          <a:p>
            <a:endParaRPr lang="en-US" sz="1400"/>
          </a:p>
          <a:p>
            <a:r>
              <a:rPr lang="en-US" sz="1400" b="1">
                <a:solidFill>
                  <a:srgbClr val="00B050"/>
                </a:solidFill>
              </a:rPr>
              <a:t>Monad in Category Theory</a:t>
            </a:r>
          </a:p>
          <a:p>
            <a:r>
              <a:rPr lang="en-US" sz="1400"/>
              <a:t>an endofunctor (a functor mapping a category to itself), together with two natural transformations required to fulfill certain coherence conditions</a:t>
            </a:r>
          </a:p>
          <a:p>
            <a:r>
              <a:rPr lang="en-US" sz="1400"/>
              <a:t> - </a:t>
            </a:r>
            <a:r>
              <a:rPr lang="en-US" sz="1400">
                <a:hlinkClick r:id="rId7"/>
              </a:rPr>
              <a:t>https://en.wikipedia.org/wiki/Monad_(category_theory)</a:t>
            </a:r>
            <a:endParaRPr lang="en-US" sz="1400"/>
          </a:p>
          <a:p>
            <a:endParaRPr lang="en-US" sz="1400"/>
          </a:p>
          <a:p>
            <a:endParaRPr lang="en-US" sz="1400"/>
          </a:p>
          <a:p>
            <a:r>
              <a:rPr lang="en-US" sz="1400" b="1">
                <a:solidFill>
                  <a:srgbClr val="00B050"/>
                </a:solidFill>
              </a:rPr>
              <a:t>Monad IN Functional Programming</a:t>
            </a:r>
          </a:p>
          <a:p>
            <a:r>
              <a:rPr lang="en-US" sz="1400"/>
              <a:t>A monad is a software design pattern with a structure that combines program fragments (functions) and wraps their return values in a "monadic" type with </a:t>
            </a:r>
            <a:r>
              <a:rPr lang="en-US" sz="1400" b="1">
                <a:solidFill>
                  <a:srgbClr val="00B050"/>
                </a:solidFill>
              </a:rPr>
              <a:t>additional computation</a:t>
            </a:r>
            <a:r>
              <a:rPr lang="en-US" sz="1400"/>
              <a:t>.  </a:t>
            </a:r>
          </a:p>
          <a:p>
            <a:r>
              <a:rPr lang="en-US" sz="1400" b="1">
                <a:solidFill>
                  <a:srgbClr val="FF0000"/>
                </a:solidFill>
              </a:rPr>
              <a:t>Monads</a:t>
            </a:r>
            <a:r>
              <a:rPr lang="en-US" sz="1400"/>
              <a:t> help to turn complicated sequences of functions into succinct pipelines that </a:t>
            </a:r>
            <a:r>
              <a:rPr lang="en-US" sz="1400" b="1">
                <a:solidFill>
                  <a:srgbClr val="FF0000"/>
                </a:solidFill>
              </a:rPr>
              <a:t>abstract away control flow, and side-effects</a:t>
            </a:r>
            <a:r>
              <a:rPr lang="en-US" sz="1400"/>
              <a:t> (dealing with "real" world - errors, type mismatch, IO, database operations, etc. etc.).</a:t>
            </a:r>
          </a:p>
          <a:p>
            <a:r>
              <a:rPr lang="en-US" sz="1400" b="1">
                <a:solidFill>
                  <a:srgbClr val="00B050"/>
                </a:solidFill>
              </a:rPr>
              <a:t>Haskell’s I/O is based on Monads.</a:t>
            </a:r>
          </a:p>
          <a:p>
            <a:endParaRPr lang="en-US" sz="1400"/>
          </a:p>
          <a:p>
            <a:r>
              <a:rPr lang="en-US" sz="1400"/>
              <a:t> - </a:t>
            </a:r>
            <a:r>
              <a:rPr lang="en-US" sz="1400">
                <a:hlinkClick r:id="rId8"/>
              </a:rPr>
              <a:t>https://en.wikipedia.org/wiki/Monad_(functional_programming)</a:t>
            </a:r>
            <a:endParaRPr lang="en-US" sz="1400"/>
          </a:p>
        </p:txBody>
      </p:sp>
      <p:cxnSp>
        <p:nvCxnSpPr>
          <p:cNvPr id="8" name="Straight Connector 7">
            <a:extLst>
              <a:ext uri="{FF2B5EF4-FFF2-40B4-BE49-F238E27FC236}">
                <a16:creationId xmlns:a16="http://schemas.microsoft.com/office/drawing/2014/main" id="{2D0B5D71-1262-E8EE-5751-0B87B3A483A2}"/>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F37DD9-3224-464F-8A7A-FC70D679C00B}"/>
              </a:ext>
            </a:extLst>
          </p:cNvPr>
          <p:cNvSpPr txBox="1"/>
          <p:nvPr/>
        </p:nvSpPr>
        <p:spPr>
          <a:xfrm>
            <a:off x="0" y="0"/>
            <a:ext cx="6940626" cy="954107"/>
          </a:xfrm>
          <a:prstGeom prst="rect">
            <a:avLst/>
          </a:prstGeom>
          <a:noFill/>
        </p:spPr>
        <p:txBody>
          <a:bodyPr wrap="square" rtlCol="0">
            <a:spAutoFit/>
          </a:bodyPr>
          <a:lstStyle/>
          <a:p>
            <a:r>
              <a:rPr lang="en-US" sz="2800" b="1"/>
              <a:t>Examples of good software that is written using functional programming today</a:t>
            </a:r>
          </a:p>
        </p:txBody>
      </p:sp>
      <p:sp>
        <p:nvSpPr>
          <p:cNvPr id="3" name="TextBox 2">
            <a:extLst>
              <a:ext uri="{FF2B5EF4-FFF2-40B4-BE49-F238E27FC236}">
                <a16:creationId xmlns:a16="http://schemas.microsoft.com/office/drawing/2014/main" id="{FE20958E-3544-F843-8951-9097D9AF85B0}"/>
              </a:ext>
            </a:extLst>
          </p:cNvPr>
          <p:cNvSpPr txBox="1"/>
          <p:nvPr/>
        </p:nvSpPr>
        <p:spPr>
          <a:xfrm>
            <a:off x="749146" y="1509310"/>
            <a:ext cx="9474507" cy="3293209"/>
          </a:xfrm>
          <a:prstGeom prst="rect">
            <a:avLst/>
          </a:prstGeom>
          <a:noFill/>
        </p:spPr>
        <p:txBody>
          <a:bodyPr wrap="square" rtlCol="0">
            <a:spAutoFit/>
          </a:bodyPr>
          <a:lstStyle/>
          <a:p>
            <a:pPr marL="285750" indent="-285750">
              <a:buFont typeface="Arial" panose="020B0604020202020204" pitchFamily="34" charset="0"/>
              <a:buChar char="•"/>
            </a:pPr>
            <a:r>
              <a:rPr lang="en-US" sz="1600" b="1">
                <a:solidFill>
                  <a:srgbClr val="00B050"/>
                </a:solidFill>
              </a:rPr>
              <a:t>Pandoc</a:t>
            </a:r>
            <a:r>
              <a:rPr lang="en-US" sz="1600"/>
              <a:t> - a Haskell library a9d tools for converting from one markup format to another - https://github.com/jgm/pandoc</a:t>
            </a:r>
          </a:p>
          <a:p>
            <a:pPr marL="285750" indent="-285750">
              <a:buFont typeface="Arial" panose="020B0604020202020204" pitchFamily="34" charset="0"/>
              <a:buChar char="•"/>
            </a:pPr>
            <a:r>
              <a:rPr lang="en-US" sz="1600" b="1">
                <a:solidFill>
                  <a:srgbClr val="00B050"/>
                </a:solidFill>
              </a:rPr>
              <a:t>Flow</a:t>
            </a:r>
            <a:r>
              <a:rPr lang="en-US" sz="1600"/>
              <a:t> – (facebook, OCaml) – a static typechecker for JavaScript - https://github.com/facebook/flow</a:t>
            </a:r>
          </a:p>
          <a:p>
            <a:pPr marL="285750" indent="-285750">
              <a:buFont typeface="Arial" panose="020B0604020202020204" pitchFamily="34" charset="0"/>
              <a:buChar char="•"/>
            </a:pPr>
            <a:r>
              <a:rPr lang="en-US" sz="1600" b="1">
                <a:solidFill>
                  <a:srgbClr val="00B050"/>
                </a:solidFill>
              </a:rPr>
              <a:t>Infer</a:t>
            </a:r>
            <a:r>
              <a:rPr lang="en-US" sz="1600"/>
              <a:t> (facebook, OCaml) - a static analysis tool for Java, C++, Objective-C, and C - https://github.com/facebook/infer</a:t>
            </a:r>
          </a:p>
          <a:p>
            <a:pPr marL="285750" indent="-285750">
              <a:buFont typeface="Arial" panose="020B0604020202020204" pitchFamily="34" charset="0"/>
              <a:buChar char="•"/>
            </a:pPr>
            <a:r>
              <a:rPr lang="en-US" sz="1600" b="1">
                <a:solidFill>
                  <a:srgbClr val="00B050"/>
                </a:solidFill>
              </a:rPr>
              <a:t>Reason</a:t>
            </a:r>
            <a:r>
              <a:rPr lang="en-US" sz="1600"/>
              <a:t> - write simple, fast and quality type safe code (JavaScript &amp; OCaml) - https://github.com/reasonml/reason</a:t>
            </a:r>
          </a:p>
          <a:p>
            <a:pPr marL="285750" indent="-285750">
              <a:buFont typeface="Arial" panose="020B0604020202020204" pitchFamily="34" charset="0"/>
              <a:buChar char="•"/>
            </a:pPr>
            <a:r>
              <a:rPr lang="en-US" sz="1600" b="1">
                <a:solidFill>
                  <a:srgbClr val="00B050"/>
                </a:solidFill>
              </a:rPr>
              <a:t>MirageOS</a:t>
            </a:r>
            <a:r>
              <a:rPr lang="en-US" sz="1600"/>
              <a:t> (OCaml) - a library operating system - https://github.com/mirage/mirage</a:t>
            </a:r>
          </a:p>
          <a:p>
            <a:pPr marL="285750" indent="-285750">
              <a:buFont typeface="Arial" panose="020B0604020202020204" pitchFamily="34" charset="0"/>
              <a:buChar char="•"/>
            </a:pPr>
            <a:r>
              <a:rPr lang="en-US" sz="1600" b="1">
                <a:solidFill>
                  <a:srgbClr val="00B050"/>
                </a:solidFill>
              </a:rPr>
              <a:t>OCaml compiler</a:t>
            </a:r>
            <a:r>
              <a:rPr lang="en-US" sz="1600"/>
              <a:t> - https://github.com/ocaml/ocaml</a:t>
            </a:r>
          </a:p>
          <a:p>
            <a:pPr marL="285750" indent="-285750">
              <a:buFont typeface="Arial" panose="020B0604020202020204" pitchFamily="34" charset="0"/>
              <a:buChar char="•"/>
            </a:pPr>
            <a:r>
              <a:rPr lang="en-US" sz="1600" b="1">
                <a:solidFill>
                  <a:srgbClr val="00B050"/>
                </a:solidFill>
              </a:rPr>
              <a:t>Glasgow Haskell Compiler</a:t>
            </a:r>
            <a:r>
              <a:rPr lang="en-US" sz="1600"/>
              <a:t> - https://github.com/ghc/ghc</a:t>
            </a:r>
          </a:p>
          <a:p>
            <a:pPr marL="285750" indent="-285750">
              <a:buFont typeface="Arial" panose="020B0604020202020204" pitchFamily="34" charset="0"/>
              <a:buChar char="•"/>
            </a:pPr>
            <a:r>
              <a:rPr lang="en-US" sz="1600"/>
              <a:t>in Erlang – </a:t>
            </a:r>
            <a:r>
              <a:rPr lang="en-US" sz="1600" b="1">
                <a:solidFill>
                  <a:srgbClr val="00B050"/>
                </a:solidFill>
              </a:rPr>
              <a:t>RabbitMQ, Amazon SimpleDB, Apache CouchDB</a:t>
            </a:r>
          </a:p>
          <a:p>
            <a:pPr marL="285750" indent="-285750">
              <a:buFont typeface="Arial" panose="020B0604020202020204" pitchFamily="34" charset="0"/>
              <a:buChar char="•"/>
            </a:pPr>
            <a:r>
              <a:rPr lang="en-US" sz="1600"/>
              <a:t>in Scala – Apache Spark, Apache Samza, Twitter Finagle, Apache Kafka</a:t>
            </a:r>
          </a:p>
          <a:p>
            <a:pPr marL="285750" indent="-285750">
              <a:buFont typeface="Arial" panose="020B0604020202020204" pitchFamily="34" charset="0"/>
              <a:buChar char="•"/>
            </a:pPr>
            <a:r>
              <a:rPr lang="en-US" sz="1600"/>
              <a:t>in Clojure – </a:t>
            </a:r>
            <a:r>
              <a:rPr lang="en-US" sz="1600" b="1">
                <a:solidFill>
                  <a:srgbClr val="00B050"/>
                </a:solidFill>
              </a:rPr>
              <a:t>Apache Storm</a:t>
            </a:r>
          </a:p>
        </p:txBody>
      </p:sp>
      <p:sp>
        <p:nvSpPr>
          <p:cNvPr id="4" name="TextBox 3">
            <a:extLst>
              <a:ext uri="{FF2B5EF4-FFF2-40B4-BE49-F238E27FC236}">
                <a16:creationId xmlns:a16="http://schemas.microsoft.com/office/drawing/2014/main" id="{D2508809-A51B-D043-9874-1D8134D92F81}"/>
              </a:ext>
            </a:extLst>
          </p:cNvPr>
          <p:cNvSpPr txBox="1"/>
          <p:nvPr/>
        </p:nvSpPr>
        <p:spPr>
          <a:xfrm>
            <a:off x="8558270" y="5530371"/>
            <a:ext cx="3330766" cy="1077218"/>
          </a:xfrm>
          <a:prstGeom prst="rect">
            <a:avLst/>
          </a:prstGeom>
          <a:noFill/>
        </p:spPr>
        <p:txBody>
          <a:bodyPr wrap="square" rtlCol="0">
            <a:spAutoFit/>
          </a:bodyPr>
          <a:lstStyle/>
          <a:p>
            <a:r>
              <a:rPr lang="en-US" sz="1600" b="1">
                <a:solidFill>
                  <a:srgbClr val="00B050"/>
                </a:solidFill>
              </a:rPr>
              <a:t>map-reduce:</a:t>
            </a:r>
          </a:p>
          <a:p>
            <a:pPr marL="285750" indent="-285750">
              <a:buFont typeface="Arial" panose="020B0604020202020204" pitchFamily="34" charset="0"/>
              <a:buChar char="•"/>
            </a:pPr>
            <a:r>
              <a:rPr lang="en-US" sz="1600"/>
              <a:t>in functional programming</a:t>
            </a:r>
          </a:p>
          <a:p>
            <a:pPr marL="285750" indent="-285750">
              <a:buFont typeface="Arial" panose="020B0604020202020204" pitchFamily="34" charset="0"/>
              <a:buChar char="•"/>
            </a:pPr>
            <a:r>
              <a:rPr lang="en-US" sz="1600"/>
              <a:t>in computer clusters (Google Big Table, Hadoop/Spark)</a:t>
            </a:r>
          </a:p>
        </p:txBody>
      </p:sp>
      <p:cxnSp>
        <p:nvCxnSpPr>
          <p:cNvPr id="5" name="Straight Connector 4">
            <a:extLst>
              <a:ext uri="{FF2B5EF4-FFF2-40B4-BE49-F238E27FC236}">
                <a16:creationId xmlns:a16="http://schemas.microsoft.com/office/drawing/2014/main" id="{107CCD91-F307-15B0-F186-660ED381AA33}"/>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5463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F4ADF0-2323-6E49-95B7-0D4B7D59FEF1}"/>
              </a:ext>
            </a:extLst>
          </p:cNvPr>
          <p:cNvSpPr txBox="1"/>
          <p:nvPr/>
        </p:nvSpPr>
        <p:spPr>
          <a:xfrm>
            <a:off x="-69273" y="0"/>
            <a:ext cx="6165273" cy="523220"/>
          </a:xfrm>
          <a:prstGeom prst="rect">
            <a:avLst/>
          </a:prstGeom>
          <a:noFill/>
        </p:spPr>
        <p:txBody>
          <a:bodyPr wrap="square" rtlCol="0">
            <a:spAutoFit/>
          </a:bodyPr>
          <a:lstStyle/>
          <a:p>
            <a:r>
              <a:rPr lang="en-US" sz="2800" b="1"/>
              <a:t>Function Composition, Monoid, Monad</a:t>
            </a:r>
          </a:p>
        </p:txBody>
      </p:sp>
      <p:sp>
        <p:nvSpPr>
          <p:cNvPr id="3" name="TextBox 2">
            <a:extLst>
              <a:ext uri="{FF2B5EF4-FFF2-40B4-BE49-F238E27FC236}">
                <a16:creationId xmlns:a16="http://schemas.microsoft.com/office/drawing/2014/main" id="{D54B5FAF-45A5-044A-B9E4-15A383163C8A}"/>
              </a:ext>
            </a:extLst>
          </p:cNvPr>
          <p:cNvSpPr txBox="1"/>
          <p:nvPr/>
        </p:nvSpPr>
        <p:spPr>
          <a:xfrm>
            <a:off x="0" y="523220"/>
            <a:ext cx="4633209" cy="4493538"/>
          </a:xfrm>
          <a:prstGeom prst="rect">
            <a:avLst/>
          </a:prstGeom>
          <a:noFill/>
        </p:spPr>
        <p:txBody>
          <a:bodyPr wrap="square" rtlCol="0">
            <a:spAutoFit/>
          </a:bodyPr>
          <a:lstStyle/>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x : a            where a = any type</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f : a -&gt; a</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g : a -&gt; a</a:t>
            </a:r>
          </a:p>
          <a:p>
            <a:endParaRPr lang="en-US" sz="1400"/>
          </a:p>
          <a:p>
            <a:r>
              <a:rPr lang="en-US" sz="1400"/>
              <a:t>In mathematics, </a:t>
            </a:r>
            <a:r>
              <a:rPr lang="en-US" sz="1400" b="1">
                <a:solidFill>
                  <a:srgbClr val="FF0000"/>
                </a:solidFill>
              </a:rPr>
              <a:t>function composition</a:t>
            </a:r>
            <a:r>
              <a:rPr lang="en-US" sz="1400"/>
              <a:t> is an operation "∘" </a:t>
            </a:r>
          </a:p>
          <a:p>
            <a:r>
              <a:rPr lang="en-US" sz="1400"/>
              <a:t>that takes two functions f and g, </a:t>
            </a:r>
          </a:p>
          <a:p>
            <a:r>
              <a:rPr lang="en-US" sz="1400"/>
              <a:t>and produces a function h = g∘f such that </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(g∘f)(x) = g(f(x)) </a:t>
            </a:r>
            <a:endParaRPr lang="en-US" sz="1400"/>
          </a:p>
          <a:p>
            <a:r>
              <a:rPr lang="en-US" sz="1400"/>
              <a:t>Associativity:</a:t>
            </a:r>
          </a:p>
          <a:p>
            <a:r>
              <a:rPr lang="en-US" sz="1400"/>
              <a:t>              </a:t>
            </a:r>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h∘(g∘f)(x) = h(g(f(x))) = (h∘g)∘f(x)</a:t>
            </a:r>
          </a:p>
          <a:p>
            <a:endParaRPr lang="en-US" sz="1400"/>
          </a:p>
          <a:p>
            <a:pPr marL="285750" indent="-285750">
              <a:buFont typeface="Arial" panose="020B0604020202020204" pitchFamily="34" charset="0"/>
              <a:buChar char="•"/>
            </a:pPr>
            <a:r>
              <a:rPr lang="en-US" sz="1400">
                <a:hlinkClick r:id="rId2"/>
              </a:rPr>
              <a:t>https://en.wikipedia.org/wiki/Function_composition</a:t>
            </a:r>
            <a:endParaRPr lang="en-US" sz="1400"/>
          </a:p>
          <a:p>
            <a:pPr marL="285750" indent="-285750">
              <a:buFont typeface="Arial" panose="020B0604020202020204" pitchFamily="34" charset="0"/>
              <a:buChar char="•"/>
            </a:pPr>
            <a:r>
              <a:rPr lang="en-US" sz="1400">
                <a:hlinkClick r:id="rId3"/>
              </a:rPr>
              <a:t>https://en.wikipedia.org/wiki/Monoid</a:t>
            </a:r>
            <a:r>
              <a:rPr lang="en-US" sz="1400"/>
              <a:t> </a:t>
            </a:r>
          </a:p>
          <a:p>
            <a:endParaRPr lang="en-US" sz="1400"/>
          </a:p>
          <a:p>
            <a:r>
              <a:rPr lang="en-US" sz="1400" b="1">
                <a:solidFill>
                  <a:srgbClr val="FF0000"/>
                </a:solidFill>
              </a:rPr>
              <a:t>Monoids are semigroups with identity</a:t>
            </a:r>
          </a:p>
          <a:p>
            <a:pPr marL="285750" indent="-285750">
              <a:buFont typeface="Arial" panose="020B0604020202020204" pitchFamily="34" charset="0"/>
              <a:buChar char="•"/>
            </a:pPr>
            <a:r>
              <a:rPr lang="en-US" sz="1400"/>
              <a:t>a set </a:t>
            </a:r>
          </a:p>
          <a:p>
            <a:pPr marL="285750" indent="-285750">
              <a:buFont typeface="Arial" panose="020B0604020202020204" pitchFamily="34" charset="0"/>
              <a:buChar char="•"/>
            </a:pPr>
            <a:r>
              <a:rPr lang="en-US" sz="1400"/>
              <a:t>with an associative binary operation </a:t>
            </a:r>
          </a:p>
          <a:p>
            <a:pPr marL="285750" indent="-285750">
              <a:buFont typeface="Arial" panose="020B0604020202020204" pitchFamily="34" charset="0"/>
              <a:buChar char="•"/>
            </a:pPr>
            <a:r>
              <a:rPr lang="en-US" sz="1400"/>
              <a:t>with an identity element</a:t>
            </a:r>
          </a:p>
          <a:p>
            <a:endParaRPr lang="en-US" sz="1400"/>
          </a:p>
          <a:p>
            <a:r>
              <a:rPr lang="en-US" sz="1400"/>
              <a:t>For example, the functions from a set into itself </a:t>
            </a:r>
          </a:p>
          <a:p>
            <a:r>
              <a:rPr lang="en-US" sz="1400"/>
              <a:t>form a monoid with respect to function composition</a:t>
            </a:r>
          </a:p>
        </p:txBody>
      </p:sp>
      <p:sp>
        <p:nvSpPr>
          <p:cNvPr id="5" name="TextBox 4">
            <a:extLst>
              <a:ext uri="{FF2B5EF4-FFF2-40B4-BE49-F238E27FC236}">
                <a16:creationId xmlns:a16="http://schemas.microsoft.com/office/drawing/2014/main" id="{06F35F9A-66A6-B046-99FE-7650A83681AC}"/>
              </a:ext>
            </a:extLst>
          </p:cNvPr>
          <p:cNvSpPr txBox="1"/>
          <p:nvPr/>
        </p:nvSpPr>
        <p:spPr>
          <a:xfrm>
            <a:off x="6347012" y="261610"/>
            <a:ext cx="5628405" cy="5909310"/>
          </a:xfrm>
          <a:prstGeom prst="rect">
            <a:avLst/>
          </a:prstGeom>
          <a:noFill/>
          <a:ln>
            <a:solidFill>
              <a:schemeClr val="accent1"/>
            </a:solidFill>
          </a:ln>
        </p:spPr>
        <p:txBody>
          <a:bodyPr wrap="square" rtlCol="0">
            <a:spAutoFit/>
          </a:bodyPr>
          <a:lstStyle/>
          <a:p>
            <a:r>
              <a:rPr lang="en-US" sz="1400"/>
              <a:t>\a     lambda of a</a:t>
            </a:r>
          </a:p>
          <a:p>
            <a:r>
              <a:rPr lang="en-US" sz="1400"/>
              <a:t>&gt;&gt;=   bind operator ( shove operator)</a:t>
            </a:r>
          </a:p>
          <a:p>
            <a:endParaRPr lang="en-US" sz="1400"/>
          </a:p>
          <a:p>
            <a:r>
              <a:rPr lang="en-US" sz="1400"/>
              <a:t>f : a -&gt; Ma</a:t>
            </a:r>
          </a:p>
          <a:p>
            <a:r>
              <a:rPr lang="en-US" sz="1400"/>
              <a:t>g: a -&gt; Ma</a:t>
            </a:r>
          </a:p>
          <a:p>
            <a:endParaRPr lang="en-US" sz="1400"/>
          </a:p>
          <a:p>
            <a:r>
              <a:rPr lang="en-US" sz="1400"/>
              <a:t>\a -&gt;</a:t>
            </a:r>
            <a:r>
              <a:rPr lang="en-US" sz="1400">
                <a:solidFill>
                  <a:srgbClr val="FF0000"/>
                </a:solidFill>
              </a:rPr>
              <a:t> [</a:t>
            </a:r>
            <a:r>
              <a:rPr lang="en-US" sz="1400"/>
              <a:t> (fa)  &gt;&gt;=  \a -&gt; (ga) </a:t>
            </a:r>
            <a:r>
              <a:rPr lang="en-US" sz="1400">
                <a:solidFill>
                  <a:srgbClr val="FF0000"/>
                </a:solidFill>
              </a:rPr>
              <a:t>]</a:t>
            </a:r>
          </a:p>
          <a:p>
            <a:endParaRPr lang="en-US" sz="1400"/>
          </a:p>
          <a:p>
            <a:pPr marL="285750" indent="-285750">
              <a:buFont typeface="Arial" panose="020B0604020202020204" pitchFamily="34" charset="0"/>
              <a:buChar char="•"/>
            </a:pPr>
            <a:r>
              <a:rPr lang="en-US" sz="1400">
                <a:hlinkClick r:id="rId4"/>
              </a:rPr>
              <a:t>https://en.wikipedia.org/wiki/Monad_(functional_programming)</a:t>
            </a:r>
            <a:endParaRPr lang="en-US" sz="1400"/>
          </a:p>
          <a:p>
            <a:endParaRPr lang="en-US" sz="1400"/>
          </a:p>
          <a:p>
            <a:r>
              <a:rPr lang="en-US" sz="1400"/>
              <a:t>A </a:t>
            </a:r>
            <a:r>
              <a:rPr lang="en-US" sz="1400" b="1">
                <a:solidFill>
                  <a:srgbClr val="FF0000"/>
                </a:solidFill>
              </a:rPr>
              <a:t>monad</a:t>
            </a:r>
            <a:r>
              <a:rPr lang="en-US" sz="1400"/>
              <a:t> is a functor.</a:t>
            </a:r>
          </a:p>
          <a:p>
            <a:r>
              <a:rPr lang="en-US" sz="1400"/>
              <a:t>A </a:t>
            </a:r>
            <a:r>
              <a:rPr lang="en-US" sz="1400" b="1">
                <a:solidFill>
                  <a:srgbClr val="FF0000"/>
                </a:solidFill>
              </a:rPr>
              <a:t>monad</a:t>
            </a:r>
            <a:r>
              <a:rPr lang="en-US" sz="1400"/>
              <a:t> is a software design pattern with a structure that combines functions and wraps their return values in a "</a:t>
            </a:r>
            <a:r>
              <a:rPr lang="en-US" sz="1400" b="1">
                <a:solidFill>
                  <a:srgbClr val="FF0000"/>
                </a:solidFill>
              </a:rPr>
              <a:t>monadic</a:t>
            </a:r>
            <a:r>
              <a:rPr lang="en-US" sz="1400"/>
              <a:t>" type </a:t>
            </a:r>
            <a:r>
              <a:rPr lang="en-US" sz="1400" b="1">
                <a:solidFill>
                  <a:srgbClr val="00B050"/>
                </a:solidFill>
              </a:rPr>
              <a:t>with additional computation</a:t>
            </a:r>
            <a:r>
              <a:rPr lang="en-US" sz="1400"/>
              <a:t>.</a:t>
            </a:r>
          </a:p>
          <a:p>
            <a:r>
              <a:rPr lang="en-US" sz="1400" b="1">
                <a:solidFill>
                  <a:srgbClr val="FF0000"/>
                </a:solidFill>
              </a:rPr>
              <a:t>Monads</a:t>
            </a:r>
            <a:r>
              <a:rPr lang="en-US" sz="1400"/>
              <a:t> define </a:t>
            </a:r>
            <a:r>
              <a:rPr lang="en-US" sz="1400" b="1">
                <a:solidFill>
                  <a:srgbClr val="FF0000"/>
                </a:solidFill>
              </a:rPr>
              <a:t>two operators</a:t>
            </a:r>
            <a:r>
              <a:rPr lang="en-US" sz="1400"/>
              <a:t>: </a:t>
            </a:r>
          </a:p>
          <a:p>
            <a:pPr marL="285750" indent="-285750">
              <a:buFont typeface="Arial" panose="020B0604020202020204" pitchFamily="34" charset="0"/>
              <a:buChar char="•"/>
            </a:pPr>
            <a:r>
              <a:rPr lang="en-US" sz="1400"/>
              <a:t>one to wrap a value in the monad type, </a:t>
            </a:r>
          </a:p>
          <a:p>
            <a:pPr marL="285750" indent="-285750">
              <a:buFont typeface="Arial" panose="020B0604020202020204" pitchFamily="34" charset="0"/>
              <a:buChar char="•"/>
            </a:pPr>
            <a:r>
              <a:rPr lang="en-US" sz="1400"/>
              <a:t>and another to compose together functions that output values of the monad type (these are known as </a:t>
            </a:r>
            <a:r>
              <a:rPr lang="en-US" sz="1400" b="1">
                <a:solidFill>
                  <a:srgbClr val="FF0000"/>
                </a:solidFill>
              </a:rPr>
              <a:t>monadic functions</a:t>
            </a:r>
            <a:r>
              <a:rPr lang="en-US" sz="1400"/>
              <a:t>)</a:t>
            </a:r>
          </a:p>
          <a:p>
            <a:endParaRPr lang="en-US" sz="1400"/>
          </a:p>
          <a:p>
            <a:r>
              <a:rPr lang="en-US" sz="1400"/>
              <a:t>Functional languages use </a:t>
            </a:r>
            <a:r>
              <a:rPr lang="en-US" sz="1400" b="1">
                <a:solidFill>
                  <a:srgbClr val="FF0000"/>
                </a:solidFill>
              </a:rPr>
              <a:t>monads</a:t>
            </a:r>
            <a:r>
              <a:rPr lang="en-US" sz="1400"/>
              <a:t> to turn complicated sequences of functions into succinct pipelines that </a:t>
            </a:r>
            <a:r>
              <a:rPr lang="en-US" sz="1400" b="1">
                <a:solidFill>
                  <a:srgbClr val="FF0000"/>
                </a:solidFill>
              </a:rPr>
              <a:t>abstract away control flow, and side-effects</a:t>
            </a:r>
            <a:r>
              <a:rPr lang="en-US" sz="1400"/>
              <a:t>.</a:t>
            </a:r>
          </a:p>
          <a:p>
            <a:endParaRPr lang="en-US" sz="1400"/>
          </a:p>
          <a:p>
            <a:r>
              <a:rPr lang="en-US" sz="1400"/>
              <a:t>Brian Beckman: Don't fear the Monad</a:t>
            </a:r>
          </a:p>
          <a:p>
            <a:r>
              <a:rPr lang="en-US" sz="1400"/>
              <a:t> - </a:t>
            </a:r>
            <a:r>
              <a:rPr lang="en-US" sz="1400">
                <a:hlinkClick r:id="rId5"/>
              </a:rPr>
              <a:t>https://www.youtube.com/watch?v=ZhuHCtR3xq8</a:t>
            </a:r>
            <a:endParaRPr lang="en-US" sz="1400"/>
          </a:p>
          <a:p>
            <a:r>
              <a:rPr lang="en-US" sz="1400"/>
              <a:t>Brian Beckman: The Zen of Stateless State - The State Monad</a:t>
            </a:r>
            <a:br>
              <a:rPr lang="en-US" sz="1400"/>
            </a:br>
            <a:r>
              <a:rPr lang="en-US" sz="1400"/>
              <a:t> - </a:t>
            </a:r>
            <a:r>
              <a:rPr lang="en-US" sz="1400">
                <a:hlinkClick r:id="rId6"/>
              </a:rPr>
              <a:t>https://www.youtube.com/watch?v=XxzzJiXHOJs</a:t>
            </a:r>
            <a:endParaRPr lang="en-US" sz="1400"/>
          </a:p>
        </p:txBody>
      </p:sp>
      <p:pic>
        <p:nvPicPr>
          <p:cNvPr id="4" name="Picture 3">
            <a:extLst>
              <a:ext uri="{FF2B5EF4-FFF2-40B4-BE49-F238E27FC236}">
                <a16:creationId xmlns:a16="http://schemas.microsoft.com/office/drawing/2014/main" id="{71EA95D7-3615-8742-AD67-5FB282F464B9}"/>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24004" y="5142878"/>
            <a:ext cx="5740400" cy="1701800"/>
          </a:xfrm>
          <a:prstGeom prst="rect">
            <a:avLst/>
          </a:prstGeom>
        </p:spPr>
      </p:pic>
      <p:cxnSp>
        <p:nvCxnSpPr>
          <p:cNvPr id="6" name="Straight Connector 5">
            <a:extLst>
              <a:ext uri="{FF2B5EF4-FFF2-40B4-BE49-F238E27FC236}">
                <a16:creationId xmlns:a16="http://schemas.microsoft.com/office/drawing/2014/main" id="{2B4DC431-E84B-3CA4-AE87-61441123071C}"/>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073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232E9F-8D64-8343-8FE3-7F96DC97C990}"/>
              </a:ext>
            </a:extLst>
          </p:cNvPr>
          <p:cNvSpPr txBox="1"/>
          <p:nvPr/>
        </p:nvSpPr>
        <p:spPr>
          <a:xfrm>
            <a:off x="-1" y="0"/>
            <a:ext cx="3037841" cy="523220"/>
          </a:xfrm>
          <a:prstGeom prst="rect">
            <a:avLst/>
          </a:prstGeom>
          <a:noFill/>
        </p:spPr>
        <p:txBody>
          <a:bodyPr wrap="square" rtlCol="0">
            <a:spAutoFit/>
          </a:bodyPr>
          <a:lstStyle/>
          <a:p>
            <a:r>
              <a:rPr lang="en-US" sz="2800" b="1"/>
              <a:t>Haskell Starter</a:t>
            </a:r>
          </a:p>
        </p:txBody>
      </p:sp>
      <p:sp>
        <p:nvSpPr>
          <p:cNvPr id="3" name="TextBox 2">
            <a:extLst>
              <a:ext uri="{FF2B5EF4-FFF2-40B4-BE49-F238E27FC236}">
                <a16:creationId xmlns:a16="http://schemas.microsoft.com/office/drawing/2014/main" id="{F37DF475-F9DB-7F4B-A377-3F913A614301}"/>
              </a:ext>
            </a:extLst>
          </p:cNvPr>
          <p:cNvSpPr txBox="1"/>
          <p:nvPr/>
        </p:nvSpPr>
        <p:spPr>
          <a:xfrm>
            <a:off x="0" y="660400"/>
            <a:ext cx="2692400" cy="307777"/>
          </a:xfrm>
          <a:prstGeom prst="rect">
            <a:avLst/>
          </a:prstGeom>
          <a:noFill/>
        </p:spPr>
        <p:txBody>
          <a:bodyPr wrap="square" rtlCol="0">
            <a:spAutoFit/>
          </a:bodyPr>
          <a:lstStyle/>
          <a:p>
            <a:r>
              <a:rPr lang="en-US" sz="1400">
                <a:hlinkClick r:id="rId2"/>
              </a:rPr>
              <a:t>https://riptutorial.com/haskell</a:t>
            </a:r>
            <a:endParaRPr lang="en-US" sz="1400"/>
          </a:p>
        </p:txBody>
      </p:sp>
      <p:sp>
        <p:nvSpPr>
          <p:cNvPr id="4" name="TextBox 3">
            <a:extLst>
              <a:ext uri="{FF2B5EF4-FFF2-40B4-BE49-F238E27FC236}">
                <a16:creationId xmlns:a16="http://schemas.microsoft.com/office/drawing/2014/main" id="{F21319EC-362B-0E4F-A27E-166F38EBC3CA}"/>
              </a:ext>
            </a:extLst>
          </p:cNvPr>
          <p:cNvSpPr txBox="1"/>
          <p:nvPr/>
        </p:nvSpPr>
        <p:spPr>
          <a:xfrm>
            <a:off x="142239" y="1246763"/>
            <a:ext cx="3803227" cy="3970318"/>
          </a:xfrm>
          <a:prstGeom prst="rect">
            <a:avLst/>
          </a:prstGeom>
          <a:noFill/>
        </p:spPr>
        <p:txBody>
          <a:bodyPr wrap="square" rtlCol="0">
            <a:spAutoFit/>
          </a:bodyPr>
          <a:lstStyle/>
          <a:p>
            <a:r>
              <a:rPr lang="en-US" sz="1400">
                <a:solidFill>
                  <a:srgbClr val="00B050"/>
                </a:solidFill>
                <a:latin typeface="Menlo" panose="020B0609030804020204" pitchFamily="49" charset="0"/>
                <a:ea typeface="Menlo" panose="020B0609030804020204" pitchFamily="49" charset="0"/>
                <a:cs typeface="Menlo" panose="020B0609030804020204" pitchFamily="49" charset="0"/>
              </a:rPr>
              <a:t>--  file helloworld.hs  --</a:t>
            </a:r>
          </a:p>
          <a:p>
            <a:endParaRPr lang="en-US" sz="1400">
              <a:solidFill>
                <a:srgbClr val="00B0F0"/>
              </a:solidFill>
              <a:latin typeface="Menlo" panose="020B0609030804020204" pitchFamily="49" charset="0"/>
              <a:ea typeface="Menlo" panose="020B0609030804020204" pitchFamily="49" charset="0"/>
              <a:cs typeface="Menlo" panose="020B0609030804020204" pitchFamily="49" charset="0"/>
            </a:endParaRPr>
          </a:p>
          <a:p>
            <a:r>
              <a:rPr lang="en-US" sz="1400">
                <a:solidFill>
                  <a:srgbClr val="00B0F0"/>
                </a:solidFill>
                <a:latin typeface="Menlo" panose="020B0609030804020204" pitchFamily="49" charset="0"/>
                <a:ea typeface="Menlo" panose="020B0609030804020204" pitchFamily="49" charset="0"/>
                <a:cs typeface="Menlo" panose="020B0609030804020204" pitchFamily="49" charset="0"/>
              </a:rPr>
              <a:t>main :: IO () </a:t>
            </a:r>
          </a:p>
          <a:p>
            <a:r>
              <a:rPr lang="en-US" sz="1400">
                <a:solidFill>
                  <a:srgbClr val="00B0F0"/>
                </a:solidFill>
                <a:latin typeface="Menlo" panose="020B0609030804020204" pitchFamily="49" charset="0"/>
                <a:ea typeface="Menlo" panose="020B0609030804020204" pitchFamily="49" charset="0"/>
                <a:cs typeface="Menlo" panose="020B0609030804020204" pitchFamily="49" charset="0"/>
              </a:rPr>
              <a:t>main = putStrLn "Hello, World!"</a:t>
            </a:r>
          </a:p>
          <a:p>
            <a:endParaRPr lang="en-US" sz="1400">
              <a:solidFill>
                <a:srgbClr val="00B0F0"/>
              </a:solidFill>
              <a:latin typeface="Menlo" panose="020B0609030804020204" pitchFamily="49" charset="0"/>
              <a:ea typeface="Menlo" panose="020B0609030804020204" pitchFamily="49" charset="0"/>
              <a:cs typeface="Menlo" panose="020B0609030804020204" pitchFamily="49" charset="0"/>
            </a:endParaRPr>
          </a:p>
          <a:p>
            <a:endParaRPr lang="en-US" sz="1400">
              <a:solidFill>
                <a:srgbClr val="00B050"/>
              </a:solidFill>
              <a:latin typeface="Menlo" panose="020B0609030804020204" pitchFamily="49" charset="0"/>
              <a:ea typeface="Menlo" panose="020B0609030804020204" pitchFamily="49" charset="0"/>
              <a:cs typeface="Menlo" panose="020B0609030804020204" pitchFamily="49" charset="0"/>
            </a:endParaRPr>
          </a:p>
          <a:p>
            <a:r>
              <a:rPr lang="en-US" sz="1400">
                <a:solidFill>
                  <a:srgbClr val="00B050"/>
                </a:solidFill>
                <a:latin typeface="Menlo" panose="020B0609030804020204" pitchFamily="49" charset="0"/>
                <a:ea typeface="Menlo" panose="020B0609030804020204" pitchFamily="49" charset="0"/>
                <a:cs typeface="Menlo" panose="020B0609030804020204" pitchFamily="49" charset="0"/>
              </a:rPr>
              <a:t>--  compile  --</a:t>
            </a:r>
          </a:p>
          <a:p>
            <a:endParaRPr lang="en-US" sz="1400">
              <a:solidFill>
                <a:srgbClr val="00B0F0"/>
              </a:solidFill>
              <a:latin typeface="Menlo" panose="020B0609030804020204" pitchFamily="49" charset="0"/>
              <a:ea typeface="Menlo" panose="020B0609030804020204" pitchFamily="49" charset="0"/>
              <a:cs typeface="Menlo" panose="020B0609030804020204" pitchFamily="49" charset="0"/>
            </a:endParaRPr>
          </a:p>
          <a:p>
            <a:r>
              <a:rPr lang="en-US" sz="1400">
                <a:solidFill>
                  <a:srgbClr val="00B0F0"/>
                </a:solidFill>
                <a:latin typeface="Menlo" panose="020B0609030804020204" pitchFamily="49" charset="0"/>
                <a:ea typeface="Menlo" panose="020B0609030804020204" pitchFamily="49" charset="0"/>
                <a:cs typeface="Menlo" panose="020B0609030804020204" pitchFamily="49" charset="0"/>
              </a:rPr>
              <a:t>ghc helloworld.hs</a:t>
            </a:r>
          </a:p>
          <a:p>
            <a:endParaRPr lang="en-US" sz="1400">
              <a:solidFill>
                <a:srgbClr val="00B0F0"/>
              </a:solidFill>
              <a:latin typeface="Menlo" panose="020B0609030804020204" pitchFamily="49" charset="0"/>
              <a:ea typeface="Menlo" panose="020B0609030804020204" pitchFamily="49" charset="0"/>
              <a:cs typeface="Menlo" panose="020B0609030804020204" pitchFamily="49" charset="0"/>
            </a:endParaRPr>
          </a:p>
          <a:p>
            <a:endParaRPr lang="en-US" sz="1400">
              <a:solidFill>
                <a:srgbClr val="00B050"/>
              </a:solidFill>
              <a:latin typeface="Menlo" panose="020B0609030804020204" pitchFamily="49" charset="0"/>
              <a:ea typeface="Menlo" panose="020B0609030804020204" pitchFamily="49" charset="0"/>
              <a:cs typeface="Menlo" panose="020B0609030804020204" pitchFamily="49" charset="0"/>
            </a:endParaRPr>
          </a:p>
          <a:p>
            <a:r>
              <a:rPr lang="en-US" sz="1400">
                <a:solidFill>
                  <a:srgbClr val="00B050"/>
                </a:solidFill>
                <a:latin typeface="Menlo" panose="020B0609030804020204" pitchFamily="49" charset="0"/>
                <a:ea typeface="Menlo" panose="020B0609030804020204" pitchFamily="49" charset="0"/>
                <a:cs typeface="Menlo" panose="020B0609030804020204" pitchFamily="49" charset="0"/>
              </a:rPr>
              <a:t>--  execute (3 ways)  --</a:t>
            </a:r>
          </a:p>
          <a:p>
            <a:endParaRPr lang="en-US" sz="1400">
              <a:solidFill>
                <a:srgbClr val="00B0F0"/>
              </a:solidFill>
              <a:latin typeface="Menlo" panose="020B0609030804020204" pitchFamily="49" charset="0"/>
              <a:ea typeface="Menlo" panose="020B0609030804020204" pitchFamily="49" charset="0"/>
              <a:cs typeface="Menlo" panose="020B0609030804020204" pitchFamily="49" charset="0"/>
            </a:endParaRPr>
          </a:p>
          <a:p>
            <a:r>
              <a:rPr lang="en-US" sz="1400">
                <a:solidFill>
                  <a:srgbClr val="00B0F0"/>
                </a:solidFill>
                <a:latin typeface="Menlo" panose="020B0609030804020204" pitchFamily="49" charset="0"/>
                <a:ea typeface="Menlo" panose="020B0609030804020204" pitchFamily="49" charset="0"/>
                <a:cs typeface="Menlo" panose="020B0609030804020204" pitchFamily="49" charset="0"/>
              </a:rPr>
              <a:t>./helloworld </a:t>
            </a:r>
          </a:p>
          <a:p>
            <a:endParaRPr lang="en-US" sz="1400">
              <a:solidFill>
                <a:srgbClr val="00B0F0"/>
              </a:solidFill>
              <a:latin typeface="Menlo" panose="020B0609030804020204" pitchFamily="49" charset="0"/>
              <a:ea typeface="Menlo" panose="020B0609030804020204" pitchFamily="49" charset="0"/>
              <a:cs typeface="Menlo" panose="020B0609030804020204" pitchFamily="49" charset="0"/>
            </a:endParaRPr>
          </a:p>
          <a:p>
            <a:r>
              <a:rPr lang="en-US" sz="1400">
                <a:solidFill>
                  <a:srgbClr val="00B0F0"/>
                </a:solidFill>
                <a:latin typeface="Menlo" panose="020B0609030804020204" pitchFamily="49" charset="0"/>
                <a:ea typeface="Menlo" panose="020B0609030804020204" pitchFamily="49" charset="0"/>
                <a:cs typeface="Menlo" panose="020B0609030804020204" pitchFamily="49" charset="0"/>
              </a:rPr>
              <a:t>runhaskell helloworld.hs</a:t>
            </a:r>
          </a:p>
          <a:p>
            <a:endParaRPr lang="en-US" sz="1400">
              <a:solidFill>
                <a:srgbClr val="00B0F0"/>
              </a:solidFill>
              <a:latin typeface="Menlo" panose="020B0609030804020204" pitchFamily="49" charset="0"/>
              <a:ea typeface="Menlo" panose="020B0609030804020204" pitchFamily="49" charset="0"/>
              <a:cs typeface="Menlo" panose="020B0609030804020204" pitchFamily="49" charset="0"/>
            </a:endParaRPr>
          </a:p>
          <a:p>
            <a:r>
              <a:rPr lang="en-US" sz="1400">
                <a:solidFill>
                  <a:srgbClr val="00B0F0"/>
                </a:solidFill>
                <a:latin typeface="Menlo" panose="020B0609030804020204" pitchFamily="49" charset="0"/>
                <a:ea typeface="Menlo" panose="020B0609030804020204" pitchFamily="49" charset="0"/>
                <a:cs typeface="Menlo" panose="020B0609030804020204" pitchFamily="49" charset="0"/>
              </a:rPr>
              <a:t>runghc helloworld.hs</a:t>
            </a:r>
          </a:p>
        </p:txBody>
      </p:sp>
      <p:cxnSp>
        <p:nvCxnSpPr>
          <p:cNvPr id="5" name="Straight Connector 4">
            <a:extLst>
              <a:ext uri="{FF2B5EF4-FFF2-40B4-BE49-F238E27FC236}">
                <a16:creationId xmlns:a16="http://schemas.microsoft.com/office/drawing/2014/main" id="{D2E7AF28-9DCC-D345-B575-26B8B665357F}"/>
              </a:ext>
            </a:extLst>
          </p:cNvPr>
          <p:cNvCxnSpPr/>
          <p:nvPr/>
        </p:nvCxnSpPr>
        <p:spPr>
          <a:xfrm>
            <a:off x="4114800" y="134007"/>
            <a:ext cx="0" cy="6589986"/>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C440273-AE0B-EA4E-9D94-B332FEB8983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335563" y="191343"/>
            <a:ext cx="1460783" cy="1047953"/>
          </a:xfrm>
          <a:prstGeom prst="rect">
            <a:avLst/>
          </a:prstGeom>
        </p:spPr>
      </p:pic>
      <p:sp>
        <p:nvSpPr>
          <p:cNvPr id="8" name="TextBox 7">
            <a:extLst>
              <a:ext uri="{FF2B5EF4-FFF2-40B4-BE49-F238E27FC236}">
                <a16:creationId xmlns:a16="http://schemas.microsoft.com/office/drawing/2014/main" id="{F6222FD3-3C4D-3843-A4B7-FB6D86FF812B}"/>
              </a:ext>
            </a:extLst>
          </p:cNvPr>
          <p:cNvSpPr txBox="1"/>
          <p:nvPr/>
        </p:nvSpPr>
        <p:spPr>
          <a:xfrm>
            <a:off x="4284135" y="231674"/>
            <a:ext cx="6304832" cy="4001095"/>
          </a:xfrm>
          <a:prstGeom prst="rect">
            <a:avLst/>
          </a:prstGeom>
          <a:noFill/>
        </p:spPr>
        <p:txBody>
          <a:bodyPr wrap="square" rtlCol="0">
            <a:spAutoFit/>
          </a:bodyPr>
          <a:lstStyle/>
          <a:p>
            <a:r>
              <a:rPr lang="en-US" sz="1400"/>
              <a:t>Haskell is a compiled language</a:t>
            </a:r>
          </a:p>
          <a:p>
            <a:endParaRPr lang="en-US" sz="1400"/>
          </a:p>
          <a:p>
            <a:r>
              <a:rPr lang="en-US" sz="1400" b="1">
                <a:solidFill>
                  <a:srgbClr val="00B050"/>
                </a:solidFill>
              </a:rPr>
              <a:t>ghc</a:t>
            </a:r>
            <a:r>
              <a:rPr lang="en-US" sz="1400"/>
              <a:t> = Glasgow Haskell Compiler</a:t>
            </a:r>
          </a:p>
          <a:p>
            <a:r>
              <a:rPr lang="en-US" sz="1400" b="1">
                <a:solidFill>
                  <a:srgbClr val="00B050"/>
                </a:solidFill>
              </a:rPr>
              <a:t>ghci</a:t>
            </a:r>
            <a:r>
              <a:rPr lang="en-US" sz="1400"/>
              <a:t> = interactive (Prelude, run commands from prompt)</a:t>
            </a:r>
          </a:p>
          <a:p>
            <a:endParaRPr lang="en-US" sz="1400"/>
          </a:p>
          <a:p>
            <a:r>
              <a:rPr lang="en-US" sz="1400"/>
              <a:t>Install Haskel on Mac:</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brew install ghc</a:t>
            </a:r>
          </a:p>
          <a:p>
            <a:endParaRPr lang="en-US" sz="1200">
              <a:solidFill>
                <a:srgbClr val="00B0F0"/>
              </a:solidFill>
              <a:latin typeface="Menlo" panose="020B0609030804020204" pitchFamily="49" charset="0"/>
              <a:ea typeface="Menlo" panose="020B0609030804020204" pitchFamily="49" charset="0"/>
              <a:cs typeface="Menlo" panose="020B0609030804020204" pitchFamily="49" charset="0"/>
            </a:endParaRPr>
          </a:p>
          <a:p>
            <a:r>
              <a:rPr lang="en-US" sz="1400"/>
              <a:t>Run interactively:</a:t>
            </a:r>
          </a:p>
          <a:p>
            <a:endParaRPr lang="en-US" sz="1200">
              <a:solidFill>
                <a:srgbClr val="00B0F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B050"/>
                </a:solidFill>
                <a:latin typeface="Menlo" panose="020B0609030804020204" pitchFamily="49" charset="0"/>
                <a:ea typeface="Menlo" panose="020B0609030804020204" pitchFamily="49" charset="0"/>
                <a:cs typeface="Menlo" panose="020B0609030804020204" pitchFamily="49" charset="0"/>
              </a:rPr>
              <a:t>~ ❯❯❯</a:t>
            </a:r>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ghci</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GHCi, version 8.10.7: https://www.haskell.org/ghc/  :? for help</a:t>
            </a:r>
          </a:p>
          <a:p>
            <a:endParaRPr lang="en-US" sz="1200">
              <a:solidFill>
                <a:srgbClr val="00B05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B050"/>
                </a:solidFill>
                <a:latin typeface="Menlo" panose="020B0609030804020204" pitchFamily="49" charset="0"/>
                <a:ea typeface="Menlo" panose="020B0609030804020204" pitchFamily="49" charset="0"/>
                <a:cs typeface="Menlo" panose="020B0609030804020204" pitchFamily="49" charset="0"/>
              </a:rPr>
              <a:t>Prelude&gt;</a:t>
            </a:r>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putStrLn "Hello World!"</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Hello World!</a:t>
            </a:r>
          </a:p>
          <a:p>
            <a:endParaRPr lang="en-US" sz="1200">
              <a:solidFill>
                <a:srgbClr val="00B05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B050"/>
                </a:solidFill>
                <a:latin typeface="Menlo" panose="020B0609030804020204" pitchFamily="49" charset="0"/>
                <a:ea typeface="Menlo" panose="020B0609030804020204" pitchFamily="49" charset="0"/>
                <a:cs typeface="Menlo" panose="020B0609030804020204" pitchFamily="49" charset="0"/>
              </a:rPr>
              <a:t>Prelude&gt;</a:t>
            </a:r>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:quit</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Leaving GHCi.</a:t>
            </a:r>
          </a:p>
          <a:p>
            <a:endParaRPr lang="en-US" sz="1200">
              <a:solidFill>
                <a:srgbClr val="00B05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B050"/>
                </a:solidFill>
                <a:latin typeface="Menlo" panose="020B0609030804020204" pitchFamily="49" charset="0"/>
                <a:ea typeface="Menlo" panose="020B0609030804020204" pitchFamily="49" charset="0"/>
                <a:cs typeface="Menlo" panose="020B0609030804020204" pitchFamily="49" charset="0"/>
              </a:rPr>
              <a:t>~ ❯❯❯</a:t>
            </a:r>
          </a:p>
        </p:txBody>
      </p:sp>
      <p:sp>
        <p:nvSpPr>
          <p:cNvPr id="9" name="TextBox 8">
            <a:extLst>
              <a:ext uri="{FF2B5EF4-FFF2-40B4-BE49-F238E27FC236}">
                <a16:creationId xmlns:a16="http://schemas.microsoft.com/office/drawing/2014/main" id="{4E9DCECF-234C-D849-80A2-5E286F9AC0CF}"/>
              </a:ext>
            </a:extLst>
          </p:cNvPr>
          <p:cNvSpPr txBox="1"/>
          <p:nvPr/>
        </p:nvSpPr>
        <p:spPr>
          <a:xfrm>
            <a:off x="4284135" y="4414249"/>
            <a:ext cx="6304842" cy="2246769"/>
          </a:xfrm>
          <a:prstGeom prst="rect">
            <a:avLst/>
          </a:prstGeom>
          <a:noFill/>
        </p:spPr>
        <p:txBody>
          <a:bodyPr wrap="square" rtlCol="0">
            <a:spAutoFit/>
          </a:bodyPr>
          <a:lstStyle/>
          <a:p>
            <a:r>
              <a:rPr lang="en-US" sz="1400"/>
              <a:t>Haskell Tutorial by Derek Banas (75 minutes – Learn Haskell in One Video</a:t>
            </a:r>
          </a:p>
          <a:p>
            <a:r>
              <a:rPr lang="en-US" sz="1400"/>
              <a:t> - </a:t>
            </a:r>
            <a:r>
              <a:rPr lang="en-US" sz="1400">
                <a:hlinkClick r:id="rId4"/>
              </a:rPr>
              <a:t>https://www.youtube.com/results?search_query=haskell+tutorial</a:t>
            </a:r>
            <a:endParaRPr lang="en-US" sz="1400"/>
          </a:p>
          <a:p>
            <a:endParaRPr lang="en-US" sz="1400"/>
          </a:p>
          <a:p>
            <a:r>
              <a:rPr lang="en-US" sz="1400"/>
              <a:t>Learn You a Haskell for Great Good!</a:t>
            </a:r>
          </a:p>
          <a:p>
            <a:r>
              <a:rPr lang="en-US" sz="1400"/>
              <a:t> - </a:t>
            </a:r>
            <a:r>
              <a:rPr lang="en-US" sz="1400">
                <a:hlinkClick r:id="rId5"/>
              </a:rPr>
              <a:t>http://learnyouahaskell.com/chapters</a:t>
            </a:r>
            <a:r>
              <a:rPr lang="en-US" sz="1400"/>
              <a:t> </a:t>
            </a:r>
          </a:p>
          <a:p>
            <a:r>
              <a:rPr lang="en-US" sz="1400"/>
              <a:t> - </a:t>
            </a:r>
            <a:r>
              <a:rPr lang="en-US" sz="1400">
                <a:hlinkClick r:id="rId6"/>
              </a:rPr>
              <a:t>http://book.realworldhaskell.org/read/</a:t>
            </a:r>
            <a:endParaRPr lang="en-US" sz="1400"/>
          </a:p>
          <a:p>
            <a:endParaRPr lang="en-US" sz="1400"/>
          </a:p>
          <a:p>
            <a:r>
              <a:rPr lang="en-US" sz="1400"/>
              <a:t>User Guide:</a:t>
            </a:r>
          </a:p>
          <a:p>
            <a:r>
              <a:rPr lang="en-US" sz="1400"/>
              <a:t> - </a:t>
            </a:r>
            <a:r>
              <a:rPr lang="en-US" sz="1400">
                <a:hlinkClick r:id="rId7"/>
              </a:rPr>
              <a:t>https://downloads.haskell.org/~ghc/7.4.1/docs/html/users_guide/index.html</a:t>
            </a:r>
            <a:r>
              <a:rPr lang="en-US" sz="1400"/>
              <a:t> </a:t>
            </a:r>
          </a:p>
          <a:p>
            <a:r>
              <a:rPr lang="en-US" sz="1400"/>
              <a:t> - </a:t>
            </a:r>
            <a:r>
              <a:rPr lang="en-US" sz="1400">
                <a:hlinkClick r:id="rId8"/>
              </a:rPr>
              <a:t>https://downloads.haskell.org/~ghc/9.0.1/docs/html/users_guide/ghci.html</a:t>
            </a:r>
            <a:r>
              <a:rPr lang="en-US" sz="1400"/>
              <a:t> </a:t>
            </a:r>
          </a:p>
        </p:txBody>
      </p:sp>
      <p:sp>
        <p:nvSpPr>
          <p:cNvPr id="6" name="TextBox 5">
            <a:extLst>
              <a:ext uri="{FF2B5EF4-FFF2-40B4-BE49-F238E27FC236}">
                <a16:creationId xmlns:a16="http://schemas.microsoft.com/office/drawing/2014/main" id="{7C90BACA-BD75-2B4B-9879-7EB2D2B766C3}"/>
              </a:ext>
            </a:extLst>
          </p:cNvPr>
          <p:cNvSpPr txBox="1"/>
          <p:nvPr/>
        </p:nvSpPr>
        <p:spPr>
          <a:xfrm>
            <a:off x="10082151" y="1330036"/>
            <a:ext cx="1967609" cy="307777"/>
          </a:xfrm>
          <a:prstGeom prst="rect">
            <a:avLst/>
          </a:prstGeom>
          <a:noFill/>
        </p:spPr>
        <p:txBody>
          <a:bodyPr wrap="square" rtlCol="0">
            <a:spAutoFit/>
          </a:bodyPr>
          <a:lstStyle/>
          <a:p>
            <a:pPr algn="ctr"/>
            <a:r>
              <a:rPr lang="en-US" sz="1400">
                <a:hlinkClick r:id="rId9"/>
              </a:rPr>
              <a:t>https://www.haskell.org</a:t>
            </a:r>
            <a:endParaRPr lang="en-US" sz="1400"/>
          </a:p>
        </p:txBody>
      </p:sp>
      <p:cxnSp>
        <p:nvCxnSpPr>
          <p:cNvPr id="10" name="Straight Connector 9">
            <a:extLst>
              <a:ext uri="{FF2B5EF4-FFF2-40B4-BE49-F238E27FC236}">
                <a16:creationId xmlns:a16="http://schemas.microsoft.com/office/drawing/2014/main" id="{8AA3FE78-703C-26AE-729D-205565513AD3}"/>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9267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6A59D2-1E50-1645-86DD-2CD2CDF87202}"/>
              </a:ext>
            </a:extLst>
          </p:cNvPr>
          <p:cNvSpPr txBox="1"/>
          <p:nvPr/>
        </p:nvSpPr>
        <p:spPr>
          <a:xfrm>
            <a:off x="1" y="0"/>
            <a:ext cx="4181581" cy="523220"/>
          </a:xfrm>
          <a:prstGeom prst="rect">
            <a:avLst/>
          </a:prstGeom>
          <a:noFill/>
        </p:spPr>
        <p:txBody>
          <a:bodyPr wrap="square" rtlCol="0">
            <a:spAutoFit/>
          </a:bodyPr>
          <a:lstStyle/>
          <a:p>
            <a:r>
              <a:rPr lang="en-US" sz="2800" b="1"/>
              <a:t>Haskell – more ...</a:t>
            </a:r>
          </a:p>
        </p:txBody>
      </p:sp>
      <p:sp>
        <p:nvSpPr>
          <p:cNvPr id="3" name="TextBox 2">
            <a:extLst>
              <a:ext uri="{FF2B5EF4-FFF2-40B4-BE49-F238E27FC236}">
                <a16:creationId xmlns:a16="http://schemas.microsoft.com/office/drawing/2014/main" id="{3C3FDCD0-4ECE-BF4A-B8D3-AB28CF34BC05}"/>
              </a:ext>
            </a:extLst>
          </p:cNvPr>
          <p:cNvSpPr txBox="1"/>
          <p:nvPr/>
        </p:nvSpPr>
        <p:spPr>
          <a:xfrm>
            <a:off x="0" y="715319"/>
            <a:ext cx="7001189" cy="5478423"/>
          </a:xfrm>
          <a:prstGeom prst="rect">
            <a:avLst/>
          </a:prstGeom>
          <a:noFill/>
        </p:spPr>
        <p:txBody>
          <a:bodyPr wrap="square" rtlCol="0">
            <a:spAutoFit/>
          </a:bodyPr>
          <a:lstStyle/>
          <a:p>
            <a:pPr marL="285750" indent="-285750">
              <a:buFont typeface="Arial" panose="020B0604020202020204" pitchFamily="34" charset="0"/>
              <a:buChar char="•"/>
            </a:pPr>
            <a:r>
              <a:rPr lang="en-US" sz="1400"/>
              <a:t>Why Haskell is so darn fast? (only 5-10% slower than C)</a:t>
            </a:r>
            <a:br>
              <a:rPr lang="en-US" sz="1400"/>
            </a:br>
            <a:r>
              <a:rPr lang="en-US" sz="1400"/>
              <a:t>Because it is compiled, not interpreted. No virtual machine.</a:t>
            </a:r>
            <a:br>
              <a:rPr lang="en-US" sz="1400"/>
            </a:br>
            <a:r>
              <a:rPr lang="en-US" sz="1400"/>
              <a:t>Purity. Static types. Laziness. But above all, being sufficiently high-level that the compiler </a:t>
            </a:r>
            <a:br>
              <a:rPr lang="en-US" sz="1400"/>
            </a:br>
            <a:r>
              <a:rPr lang="en-US" sz="1400"/>
              <a:t>can radically change the implementation without breaking your code's expectations.</a:t>
            </a:r>
            <a:br>
              <a:rPr lang="en-US" sz="1400"/>
            </a:br>
            <a:r>
              <a:rPr lang="en-US" sz="1400"/>
              <a:t> - </a:t>
            </a:r>
            <a:r>
              <a:rPr lang="en-US" sz="1400">
                <a:hlinkClick r:id="rId2"/>
              </a:rPr>
              <a:t>https://stackoverflow.com/questions/35027952/why-is-haskell-ghc-so-darn-fast</a:t>
            </a:r>
            <a:endParaRPr lang="en-US" sz="1400"/>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r>
              <a:rPr lang="en-US" sz="1400"/>
              <a:t>How to generate random numbers in Haskell? </a:t>
            </a:r>
            <a:br>
              <a:rPr lang="en-US" sz="1400"/>
            </a:br>
            <a:r>
              <a:rPr lang="en-US" sz="1400"/>
              <a:t> - System.Random module</a:t>
            </a:r>
            <a:br>
              <a:rPr lang="en-US" sz="1400"/>
            </a:br>
            <a:r>
              <a:rPr lang="en-US" sz="1400"/>
              <a:t> - </a:t>
            </a:r>
            <a:r>
              <a:rPr lang="en-US" sz="1400">
                <a:hlinkClick r:id="rId3"/>
              </a:rPr>
              <a:t>http://learnyouahaskell.com/input-and-output#randomness</a:t>
            </a:r>
            <a:br>
              <a:rPr lang="en-US" sz="1400"/>
            </a:br>
            <a:r>
              <a:rPr lang="en-US" sz="1400"/>
              <a:t> - </a:t>
            </a:r>
            <a:r>
              <a:rPr lang="en-US" sz="1400">
                <a:hlinkClick r:id="rId4"/>
              </a:rPr>
              <a:t>https://hackage.haskell.org/package/random</a:t>
            </a:r>
            <a:endParaRPr lang="en-US" sz="1400"/>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r>
              <a:rPr lang="en-US" sz="1400"/>
              <a:t>How you handle database connections in Haskell ?</a:t>
            </a:r>
            <a:br>
              <a:rPr lang="en-US" sz="1400"/>
            </a:br>
            <a:r>
              <a:rPr lang="en-US" sz="1400"/>
              <a:t> - </a:t>
            </a:r>
            <a:r>
              <a:rPr lang="en-US" sz="1400">
                <a:hlinkClick r:id="rId5"/>
              </a:rPr>
              <a:t>https://hackage.haskell.org/package/HDBC</a:t>
            </a:r>
            <a:br>
              <a:rPr lang="en-US" sz="1400"/>
            </a:br>
            <a:r>
              <a:rPr lang="en-US" sz="1400"/>
              <a:t> - </a:t>
            </a:r>
            <a:r>
              <a:rPr lang="en-US" sz="1400">
                <a:hlinkClick r:id="rId6"/>
              </a:rPr>
              <a:t>https://hackage.haskell.org/package/mysql-simple</a:t>
            </a:r>
            <a:br>
              <a:rPr lang="en-US" sz="1400"/>
            </a:br>
            <a:r>
              <a:rPr lang="en-US" sz="1400"/>
              <a:t> - </a:t>
            </a:r>
            <a:r>
              <a:rPr lang="en-US" sz="1400">
                <a:hlinkClick r:id="rId7"/>
              </a:rPr>
              <a:t>https://github.com/paul-rouse/mysql-simple/blob/master/test/main.hs</a:t>
            </a:r>
            <a:endParaRPr lang="en-US" sz="1400"/>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r>
              <a:rPr lang="en-US" sz="1400"/>
              <a:t>How do we process big DataFrames in Haskell ?</a:t>
            </a:r>
            <a:br>
              <a:rPr lang="en-US" sz="1400"/>
            </a:br>
            <a:r>
              <a:rPr lang="en-US" sz="1400"/>
              <a:t> - </a:t>
            </a:r>
            <a:r>
              <a:rPr lang="en-US" sz="1400">
                <a:hlinkClick r:id="rId8"/>
              </a:rPr>
              <a:t>https://hackage.haskell.org/package/Frames</a:t>
            </a:r>
            <a:endParaRPr lang="en-US" sz="1400"/>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r>
              <a:rPr lang="en-US" sz="1400"/>
              <a:t>How to make a server in Haskell ?</a:t>
            </a:r>
            <a:br>
              <a:rPr lang="en-US" sz="1400"/>
            </a:br>
            <a:r>
              <a:rPr lang="en-US" sz="1400"/>
              <a:t> - </a:t>
            </a:r>
            <a:r>
              <a:rPr lang="en-US" sz="1400">
                <a:hlinkClick r:id="rId9"/>
              </a:rPr>
              <a:t>https://catonmat.net/simple-haskell-tcp-server</a:t>
            </a:r>
            <a:endParaRPr lang="en-US" sz="1400"/>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r>
              <a:rPr lang="en-US" sz="1400"/>
              <a:t>Husk - a functional golfing language, inspired by (and implemented in) Haskell</a:t>
            </a:r>
            <a:br>
              <a:rPr lang="en-US" sz="1400"/>
            </a:br>
            <a:r>
              <a:rPr lang="en-US" sz="1400"/>
              <a:t> - </a:t>
            </a:r>
            <a:r>
              <a:rPr lang="en-US" sz="1400">
                <a:hlinkClick r:id="rId10"/>
              </a:rPr>
              <a:t>https://github.com/barbuz/Husk</a:t>
            </a:r>
            <a:endParaRPr lang="en-US" sz="1400"/>
          </a:p>
          <a:p>
            <a:endParaRPr lang="en-US" sz="1400"/>
          </a:p>
        </p:txBody>
      </p:sp>
      <p:pic>
        <p:nvPicPr>
          <p:cNvPr id="4" name="Picture 3">
            <a:extLst>
              <a:ext uri="{FF2B5EF4-FFF2-40B4-BE49-F238E27FC236}">
                <a16:creationId xmlns:a16="http://schemas.microsoft.com/office/drawing/2014/main" id="{81BD2D53-2695-8740-B2EB-6FEF43D620ED}"/>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0335563" y="191343"/>
            <a:ext cx="1460783" cy="1047953"/>
          </a:xfrm>
          <a:prstGeom prst="rect">
            <a:avLst/>
          </a:prstGeom>
        </p:spPr>
      </p:pic>
      <p:sp>
        <p:nvSpPr>
          <p:cNvPr id="5" name="TextBox 4">
            <a:extLst>
              <a:ext uri="{FF2B5EF4-FFF2-40B4-BE49-F238E27FC236}">
                <a16:creationId xmlns:a16="http://schemas.microsoft.com/office/drawing/2014/main" id="{1ABC73CF-9165-A245-B141-7D392310B0C9}"/>
              </a:ext>
            </a:extLst>
          </p:cNvPr>
          <p:cNvSpPr txBox="1"/>
          <p:nvPr/>
        </p:nvSpPr>
        <p:spPr>
          <a:xfrm>
            <a:off x="7819697" y="2385847"/>
            <a:ext cx="3846787" cy="2246769"/>
          </a:xfrm>
          <a:prstGeom prst="rect">
            <a:avLst/>
          </a:prstGeom>
          <a:noFill/>
          <a:ln>
            <a:solidFill>
              <a:schemeClr val="accent1"/>
            </a:solidFill>
          </a:ln>
        </p:spPr>
        <p:txBody>
          <a:bodyPr wrap="square" rtlCol="0">
            <a:spAutoFit/>
          </a:bodyPr>
          <a:lstStyle/>
          <a:p>
            <a:r>
              <a:rPr lang="en-US" sz="1400" b="1">
                <a:solidFill>
                  <a:srgbClr val="00B050"/>
                </a:solidFill>
              </a:rPr>
              <a:t>Haskell vs production environment</a:t>
            </a:r>
          </a:p>
          <a:p>
            <a:endParaRPr lang="en-US" sz="1400"/>
          </a:p>
          <a:p>
            <a:r>
              <a:rPr lang="en-US" sz="1400"/>
              <a:t>Haskell community is "academic", interested in developing cool ideas, </a:t>
            </a:r>
          </a:p>
          <a:p>
            <a:r>
              <a:rPr lang="en-US" sz="1400"/>
              <a:t>but unfortunately not good at providing solid bug-free tools for production environment.</a:t>
            </a:r>
          </a:p>
          <a:p>
            <a:endParaRPr lang="en-US" sz="1400"/>
          </a:p>
          <a:p>
            <a:r>
              <a:rPr lang="en-US" sz="1400"/>
              <a:t>Sometimes the compiled code is fast, sometimes it is amazingly slow. Sometimes a minor change in code can make it slow.</a:t>
            </a:r>
          </a:p>
        </p:txBody>
      </p:sp>
      <p:cxnSp>
        <p:nvCxnSpPr>
          <p:cNvPr id="6" name="Straight Connector 5">
            <a:extLst>
              <a:ext uri="{FF2B5EF4-FFF2-40B4-BE49-F238E27FC236}">
                <a16:creationId xmlns:a16="http://schemas.microsoft.com/office/drawing/2014/main" id="{DD7183E9-3360-E8F5-4EC1-17B9D6A85626}"/>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0388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8B5B1D-7D9D-4A40-9814-006CD5F4A95F}"/>
              </a:ext>
            </a:extLst>
          </p:cNvPr>
          <p:cNvSpPr txBox="1"/>
          <p:nvPr/>
        </p:nvSpPr>
        <p:spPr>
          <a:xfrm>
            <a:off x="0" y="0"/>
            <a:ext cx="4428067" cy="2031325"/>
          </a:xfrm>
          <a:prstGeom prst="rect">
            <a:avLst/>
          </a:prstGeom>
          <a:noFill/>
        </p:spPr>
        <p:txBody>
          <a:bodyPr wrap="square" rtlCol="0">
            <a:spAutoFit/>
          </a:bodyPr>
          <a:lstStyle/>
          <a:p>
            <a:r>
              <a:rPr lang="en-US" sz="2800" b="1"/>
              <a:t>Actor Model</a:t>
            </a:r>
          </a:p>
          <a:p>
            <a:endParaRPr lang="en-US" sz="1400" b="1"/>
          </a:p>
          <a:p>
            <a:r>
              <a:rPr lang="en-US" sz="1400"/>
              <a:t>Concurrency without any shared memory.</a:t>
            </a:r>
          </a:p>
          <a:p>
            <a:r>
              <a:rPr lang="en-US" sz="1400"/>
              <a:t>Data sent between actors via messages.</a:t>
            </a:r>
          </a:p>
          <a:p>
            <a:endParaRPr lang="en-US" sz="1400"/>
          </a:p>
          <a:p>
            <a:pPr marL="285750" indent="-285750">
              <a:buFont typeface="Arial" panose="020B0604020202020204" pitchFamily="34" charset="0"/>
              <a:buChar char="•"/>
            </a:pPr>
            <a:r>
              <a:rPr lang="en-US" sz="1400">
                <a:hlinkClick r:id="rId2"/>
              </a:rPr>
              <a:t>https://finematics.com/actor-model-explained/</a:t>
            </a:r>
            <a:endParaRPr lang="en-US" sz="1400"/>
          </a:p>
          <a:p>
            <a:pPr marL="285750" indent="-285750">
              <a:buFont typeface="Arial" panose="020B0604020202020204" pitchFamily="34" charset="0"/>
              <a:buChar char="•"/>
            </a:pPr>
            <a:r>
              <a:rPr lang="en-US" sz="1400">
                <a:hlinkClick r:id="rId3"/>
              </a:rPr>
              <a:t>https://www.youtube.com/watch?v=ELwEdb_pD0k</a:t>
            </a:r>
            <a:endParaRPr lang="en-US" sz="1400"/>
          </a:p>
          <a:p>
            <a:pPr marL="285750" indent="-285750">
              <a:buFont typeface="Arial" panose="020B0604020202020204" pitchFamily="34" charset="0"/>
              <a:buChar char="•"/>
            </a:pPr>
            <a:r>
              <a:rPr lang="en-US" sz="1400"/>
              <a:t>also search for </a:t>
            </a:r>
            <a:r>
              <a:rPr lang="en-US" sz="1400" b="1"/>
              <a:t>Vagif Abilov </a:t>
            </a:r>
          </a:p>
        </p:txBody>
      </p:sp>
      <p:sp>
        <p:nvSpPr>
          <p:cNvPr id="3" name="TextBox 2">
            <a:extLst>
              <a:ext uri="{FF2B5EF4-FFF2-40B4-BE49-F238E27FC236}">
                <a16:creationId xmlns:a16="http://schemas.microsoft.com/office/drawing/2014/main" id="{5D53ECF3-C92B-004B-9E29-C36F14BF5BD4}"/>
              </a:ext>
            </a:extLst>
          </p:cNvPr>
          <p:cNvSpPr txBox="1"/>
          <p:nvPr/>
        </p:nvSpPr>
        <p:spPr>
          <a:xfrm>
            <a:off x="8706678" y="2518188"/>
            <a:ext cx="3591339" cy="923330"/>
          </a:xfrm>
          <a:prstGeom prst="rect">
            <a:avLst/>
          </a:prstGeom>
          <a:noFill/>
        </p:spPr>
        <p:txBody>
          <a:bodyPr wrap="square" rtlCol="0">
            <a:spAutoFit/>
          </a:bodyPr>
          <a:lstStyle/>
          <a:p>
            <a:r>
              <a:rPr lang="en-US" sz="1400"/>
              <a:t>Seven Concurrency Models in Seven Weeks: When Threads Unravel (The Pragmatic Programmers) - by Paul Butcher</a:t>
            </a:r>
          </a:p>
          <a:p>
            <a:r>
              <a:rPr lang="en-US" sz="1200">
                <a:hlinkClick r:id="rId4"/>
              </a:rPr>
              <a:t>https://www.amazon.com/gp/product/1937785653/</a:t>
            </a:r>
            <a:endParaRPr lang="en-US" sz="1200"/>
          </a:p>
        </p:txBody>
      </p:sp>
      <p:pic>
        <p:nvPicPr>
          <p:cNvPr id="4" name="Picture 3">
            <a:extLst>
              <a:ext uri="{FF2B5EF4-FFF2-40B4-BE49-F238E27FC236}">
                <a16:creationId xmlns:a16="http://schemas.microsoft.com/office/drawing/2014/main" id="{D3AC8ED8-A71D-9240-9230-90440C470C20}"/>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554898" y="397564"/>
            <a:ext cx="1652024" cy="2027859"/>
          </a:xfrm>
          <a:prstGeom prst="rect">
            <a:avLst/>
          </a:prstGeom>
        </p:spPr>
      </p:pic>
      <p:pic>
        <p:nvPicPr>
          <p:cNvPr id="6" name="Picture 5">
            <a:extLst>
              <a:ext uri="{FF2B5EF4-FFF2-40B4-BE49-F238E27FC236}">
                <a16:creationId xmlns:a16="http://schemas.microsoft.com/office/drawing/2014/main" id="{F28E426E-6F60-DE40-B4F6-FC8F477CD7A5}"/>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311400" y="2186496"/>
            <a:ext cx="5850467" cy="4223048"/>
          </a:xfrm>
          <a:prstGeom prst="rect">
            <a:avLst/>
          </a:prstGeom>
        </p:spPr>
      </p:pic>
      <p:cxnSp>
        <p:nvCxnSpPr>
          <p:cNvPr id="5" name="Straight Connector 4">
            <a:extLst>
              <a:ext uri="{FF2B5EF4-FFF2-40B4-BE49-F238E27FC236}">
                <a16:creationId xmlns:a16="http://schemas.microsoft.com/office/drawing/2014/main" id="{96662E48-FE24-67BC-254E-8519C7AB4ADD}"/>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783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DCB358-1FFA-AB4E-BC70-2F46EF563646}"/>
              </a:ext>
            </a:extLst>
          </p:cNvPr>
          <p:cNvSpPr txBox="1"/>
          <p:nvPr/>
        </p:nvSpPr>
        <p:spPr>
          <a:xfrm>
            <a:off x="0" y="59267"/>
            <a:ext cx="5344160" cy="523220"/>
          </a:xfrm>
          <a:prstGeom prst="rect">
            <a:avLst/>
          </a:prstGeom>
          <a:noFill/>
        </p:spPr>
        <p:txBody>
          <a:bodyPr wrap="square" rtlCol="0">
            <a:spAutoFit/>
          </a:bodyPr>
          <a:lstStyle/>
          <a:p>
            <a:r>
              <a:rPr lang="en-US" sz="2800" b="1"/>
              <a:t>Functional Programming in Rust</a:t>
            </a:r>
          </a:p>
        </p:txBody>
      </p:sp>
      <p:pic>
        <p:nvPicPr>
          <p:cNvPr id="4" name="Picture 3">
            <a:extLst>
              <a:ext uri="{FF2B5EF4-FFF2-40B4-BE49-F238E27FC236}">
                <a16:creationId xmlns:a16="http://schemas.microsoft.com/office/drawing/2014/main" id="{66C70181-5718-5C4A-A861-D9DEB9CF615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69223" y="153670"/>
            <a:ext cx="2480536" cy="1169551"/>
          </a:xfrm>
          <a:prstGeom prst="rect">
            <a:avLst/>
          </a:prstGeom>
        </p:spPr>
      </p:pic>
      <p:pic>
        <p:nvPicPr>
          <p:cNvPr id="5" name="Picture 4">
            <a:extLst>
              <a:ext uri="{FF2B5EF4-FFF2-40B4-BE49-F238E27FC236}">
                <a16:creationId xmlns:a16="http://schemas.microsoft.com/office/drawing/2014/main" id="{1C27B493-1290-1644-8ECC-EEAB4780820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56634" y="153670"/>
            <a:ext cx="1536422" cy="1045460"/>
          </a:xfrm>
          <a:prstGeom prst="rect">
            <a:avLst/>
          </a:prstGeom>
        </p:spPr>
      </p:pic>
      <p:sp>
        <p:nvSpPr>
          <p:cNvPr id="6" name="TextBox 5">
            <a:extLst>
              <a:ext uri="{FF2B5EF4-FFF2-40B4-BE49-F238E27FC236}">
                <a16:creationId xmlns:a16="http://schemas.microsoft.com/office/drawing/2014/main" id="{40605DE7-6130-9241-8DE8-2289E4F704A9}"/>
              </a:ext>
            </a:extLst>
          </p:cNvPr>
          <p:cNvSpPr txBox="1"/>
          <p:nvPr/>
        </p:nvSpPr>
        <p:spPr>
          <a:xfrm>
            <a:off x="5906815" y="1225227"/>
            <a:ext cx="6142944" cy="4647426"/>
          </a:xfrm>
          <a:prstGeom prst="rect">
            <a:avLst/>
          </a:prstGeom>
          <a:noFill/>
        </p:spPr>
        <p:txBody>
          <a:bodyPr wrap="square" rtlCol="0">
            <a:spAutoFit/>
          </a:bodyPr>
          <a:lstStyle/>
          <a:p>
            <a:r>
              <a:rPr lang="en-US" sz="1400" b="1">
                <a:solidFill>
                  <a:srgbClr val="FF0000"/>
                </a:solidFill>
              </a:rPr>
              <a:t>Functional Rust:</a:t>
            </a:r>
          </a:p>
          <a:p>
            <a:endParaRPr lang="en-US" sz="1100"/>
          </a:p>
          <a:p>
            <a:pPr marL="171450" indent="-171450">
              <a:buFont typeface="Arial" panose="020B0604020202020204" pitchFamily="34" charset="0"/>
              <a:buChar char="•"/>
            </a:pPr>
            <a:r>
              <a:rPr lang="en-US" sz="1400"/>
              <a:t>Pure functions – easy to write in Rust</a:t>
            </a:r>
          </a:p>
          <a:p>
            <a:pPr marL="171450" indent="-171450">
              <a:buFont typeface="Arial" panose="020B0604020202020204" pitchFamily="34" charset="0"/>
              <a:buChar char="•"/>
            </a:pPr>
            <a:r>
              <a:rPr lang="en-US" sz="1400"/>
              <a:t>Mutability - Variables are immutable by default in Rust. </a:t>
            </a:r>
            <a:br>
              <a:rPr lang="en-US" sz="1400"/>
            </a:br>
            <a:r>
              <a:rPr lang="en-US" sz="1400"/>
              <a:t>Rust has strong control over mutability. </a:t>
            </a:r>
          </a:p>
          <a:p>
            <a:pPr marL="171450" indent="-171450">
              <a:buFont typeface="Arial" panose="020B0604020202020204" pitchFamily="34" charset="0"/>
              <a:buChar char="•"/>
            </a:pPr>
            <a:r>
              <a:rPr lang="en-US" sz="1400"/>
              <a:t>Recursion - You can do recursion. You can also use iterators. </a:t>
            </a:r>
          </a:p>
          <a:p>
            <a:pPr marL="171450" indent="-171450">
              <a:buFont typeface="Arial" panose="020B0604020202020204" pitchFamily="34" charset="0"/>
              <a:buChar char="•"/>
            </a:pPr>
            <a:r>
              <a:rPr lang="en-US" sz="1400"/>
              <a:t>Lazy evaluation (iterators).</a:t>
            </a:r>
          </a:p>
          <a:p>
            <a:pPr marL="171450" indent="-171450">
              <a:buFont typeface="Arial" panose="020B0604020202020204" pitchFamily="34" charset="0"/>
              <a:buChar char="•"/>
            </a:pPr>
            <a:r>
              <a:rPr lang="en-US" sz="1400"/>
              <a:t>Type inference, compiler enforced. Type annotation on function params and return values are required. Generics. Type variables. Traits (interfaces).</a:t>
            </a:r>
          </a:p>
          <a:p>
            <a:pPr marL="171450" indent="-171450">
              <a:buFont typeface="Arial" panose="020B0604020202020204" pitchFamily="34" charset="0"/>
              <a:buChar char="•"/>
            </a:pPr>
            <a:r>
              <a:rPr lang="en-US" sz="1400"/>
              <a:t>Function declarations in Rust are statements – they can not be assigned to variables or used as arbitrary value. But we can bind the function to a variable. And we can use </a:t>
            </a:r>
            <a:r>
              <a:rPr lang="en-US" sz="1400" b="1">
                <a:solidFill>
                  <a:srgbClr val="00B050"/>
                </a:solidFill>
              </a:rPr>
              <a:t>anonymous functions (closures)</a:t>
            </a:r>
            <a:r>
              <a:rPr lang="en-US" sz="1400"/>
              <a:t>, their declarations can be stored in variables. Closures don't need annotations. </a:t>
            </a:r>
          </a:p>
          <a:p>
            <a:pPr marL="171450" indent="-171450">
              <a:buFont typeface="Arial" panose="020B0604020202020204" pitchFamily="34" charset="0"/>
              <a:buChar char="•"/>
            </a:pPr>
            <a:r>
              <a:rPr lang="en-US" sz="1400"/>
              <a:t>Higher order functions (hof) – composing functions together (runs fast).</a:t>
            </a:r>
            <a:br>
              <a:rPr lang="en-US" sz="1400"/>
            </a:br>
            <a:r>
              <a:rPr lang="en-US" sz="1400"/>
              <a:t>Example: take numbers 1..100, multiply by 2 and sum them together</a:t>
            </a:r>
          </a:p>
          <a:p>
            <a:endParaRPr lang="en-US" sz="1400"/>
          </a:p>
          <a:p>
            <a:r>
              <a:rPr lang="en-US" sz="1100">
                <a:solidFill>
                  <a:srgbClr val="0070C0"/>
                </a:solidFill>
                <a:latin typeface="Menlo" panose="020B0609030804020204" pitchFamily="49" charset="0"/>
                <a:ea typeface="Menlo" panose="020B0609030804020204" pitchFamily="49" charset="0"/>
                <a:cs typeface="Menlo" panose="020B0609030804020204" pitchFamily="49" charset="0"/>
              </a:rPr>
              <a:t>     fn hof_example() {</a:t>
            </a:r>
          </a:p>
          <a:p>
            <a:r>
              <a:rPr lang="en-US" sz="1100">
                <a:solidFill>
                  <a:srgbClr val="0070C0"/>
                </a:solidFill>
                <a:latin typeface="Menlo" panose="020B0609030804020204" pitchFamily="49" charset="0"/>
                <a:ea typeface="Menlo" panose="020B0609030804020204" pitchFamily="49" charset="0"/>
                <a:cs typeface="Menlo" panose="020B0609030804020204" pitchFamily="49" charset="0"/>
              </a:rPr>
              <a:t>         println!("{}", (1..101).map(|x| x * 2).fold(0, |x, y| x+y));</a:t>
            </a:r>
          </a:p>
          <a:p>
            <a:r>
              <a:rPr lang="en-US" sz="1100">
                <a:solidFill>
                  <a:srgbClr val="0070C0"/>
                </a:solidFill>
                <a:latin typeface="Menlo" panose="020B0609030804020204" pitchFamily="49" charset="0"/>
                <a:ea typeface="Menlo" panose="020B0609030804020204" pitchFamily="49" charset="0"/>
                <a:cs typeface="Menlo" panose="020B0609030804020204" pitchFamily="49" charset="0"/>
              </a:rPr>
              <a:t>     }</a:t>
            </a:r>
          </a:p>
          <a:p>
            <a:endParaRPr lang="en-US" sz="1400"/>
          </a:p>
          <a:p>
            <a:pPr marL="285750" indent="-285750">
              <a:buFont typeface="Arial" panose="020B0604020202020204" pitchFamily="34" charset="0"/>
              <a:buChar char="•"/>
            </a:pPr>
            <a:r>
              <a:rPr lang="en-US" sz="1400"/>
              <a:t>Declarative style is possible</a:t>
            </a:r>
          </a:p>
          <a:p>
            <a:pPr marL="285750" indent="-285750">
              <a:buFont typeface="Arial" panose="020B0604020202020204" pitchFamily="34" charset="0"/>
              <a:buChar char="•"/>
            </a:pPr>
            <a:r>
              <a:rPr lang="en-US" sz="1400"/>
              <a:t>Currying  - careful, may interfere with memory safety when multithreading </a:t>
            </a:r>
          </a:p>
        </p:txBody>
      </p:sp>
      <p:sp>
        <p:nvSpPr>
          <p:cNvPr id="7" name="TextBox 6">
            <a:extLst>
              <a:ext uri="{FF2B5EF4-FFF2-40B4-BE49-F238E27FC236}">
                <a16:creationId xmlns:a16="http://schemas.microsoft.com/office/drawing/2014/main" id="{F06DE25E-CA90-B34F-8B86-46C50C140268}"/>
              </a:ext>
            </a:extLst>
          </p:cNvPr>
          <p:cNvSpPr txBox="1"/>
          <p:nvPr/>
        </p:nvSpPr>
        <p:spPr>
          <a:xfrm>
            <a:off x="326953" y="682949"/>
            <a:ext cx="4293125" cy="954107"/>
          </a:xfrm>
          <a:prstGeom prst="rect">
            <a:avLst/>
          </a:prstGeom>
          <a:noFill/>
        </p:spPr>
        <p:txBody>
          <a:bodyPr wrap="square" rtlCol="0">
            <a:spAutoFit/>
          </a:bodyPr>
          <a:lstStyle/>
          <a:p>
            <a:r>
              <a:rPr lang="en-US" sz="1400"/>
              <a:t>According to the Stack Overflow Developer Survey 2021 conducted among over 80,000 developers, </a:t>
            </a:r>
            <a:r>
              <a:rPr lang="en-US" sz="1400" b="1">
                <a:solidFill>
                  <a:srgbClr val="FF0000"/>
                </a:solidFill>
              </a:rPr>
              <a:t>Rust is the most beloved programming language</a:t>
            </a:r>
            <a:r>
              <a:rPr lang="en-US" sz="1400"/>
              <a:t>. And it won the title </a:t>
            </a:r>
            <a:r>
              <a:rPr lang="en-US" sz="1400" b="1">
                <a:solidFill>
                  <a:srgbClr val="00B050"/>
                </a:solidFill>
              </a:rPr>
              <a:t>for the sixth year running</a:t>
            </a:r>
            <a:r>
              <a:rPr lang="en-US" sz="1400"/>
              <a:t>.</a:t>
            </a:r>
          </a:p>
        </p:txBody>
      </p:sp>
      <p:sp>
        <p:nvSpPr>
          <p:cNvPr id="8" name="TextBox 7">
            <a:extLst>
              <a:ext uri="{FF2B5EF4-FFF2-40B4-BE49-F238E27FC236}">
                <a16:creationId xmlns:a16="http://schemas.microsoft.com/office/drawing/2014/main" id="{60D98747-7E49-324D-B9D0-0991A0877C85}"/>
              </a:ext>
            </a:extLst>
          </p:cNvPr>
          <p:cNvSpPr txBox="1"/>
          <p:nvPr/>
        </p:nvSpPr>
        <p:spPr>
          <a:xfrm>
            <a:off x="0" y="3874458"/>
            <a:ext cx="5153247" cy="2800767"/>
          </a:xfrm>
          <a:prstGeom prst="rect">
            <a:avLst/>
          </a:prstGeom>
          <a:noFill/>
        </p:spPr>
        <p:txBody>
          <a:bodyPr wrap="square" rtlCol="0">
            <a:spAutoFit/>
          </a:bodyPr>
          <a:lstStyle/>
          <a:p>
            <a:pPr marL="285750" indent="-285750">
              <a:buFont typeface="Arial" panose="020B0604020202020204" pitchFamily="34" charset="0"/>
              <a:buChar char="•"/>
            </a:pPr>
            <a:r>
              <a:rPr lang="en-US" sz="1400"/>
              <a:t>Main benefit of Rust – makes code more reliable. Prevents segfaults and guarantees thread safety. Super fast. Open source</a:t>
            </a:r>
          </a:p>
          <a:p>
            <a:pPr marL="285750" indent="-285750">
              <a:buFont typeface="Arial" panose="020B0604020202020204" pitchFamily="34" charset="0"/>
              <a:buChar char="•"/>
            </a:pPr>
            <a:r>
              <a:rPr lang="en-US" sz="1400"/>
              <a:t>The language grew out of a personal project begun in 2006 by Mozilla employee </a:t>
            </a:r>
            <a:r>
              <a:rPr lang="en-US" sz="1400" b="1">
                <a:solidFill>
                  <a:srgbClr val="00B050"/>
                </a:solidFill>
              </a:rPr>
              <a:t>Graydon Hoare</a:t>
            </a:r>
            <a:endParaRPr lang="en-US" sz="1400"/>
          </a:p>
          <a:p>
            <a:pPr marL="285750" indent="-285750">
              <a:buFont typeface="Arial" panose="020B0604020202020204" pitchFamily="34" charset="0"/>
              <a:buChar char="•"/>
            </a:pPr>
            <a:r>
              <a:rPr lang="en-US" sz="1400"/>
              <a:t>Hoare has stated that the project was possibly named after </a:t>
            </a:r>
            <a:r>
              <a:rPr lang="en-US" sz="1400" b="1">
                <a:solidFill>
                  <a:srgbClr val="00B050"/>
                </a:solidFill>
              </a:rPr>
              <a:t>rust fungi</a:t>
            </a:r>
            <a:r>
              <a:rPr lang="en-US" sz="1400"/>
              <a:t> (a plant disease "over-engineered for survival") and that the name is also a subsequence of "</a:t>
            </a:r>
            <a:r>
              <a:rPr lang="en-US" sz="1400" b="1">
                <a:solidFill>
                  <a:srgbClr val="00B050"/>
                </a:solidFill>
              </a:rPr>
              <a:t>robust</a:t>
            </a:r>
            <a:r>
              <a:rPr lang="en-US" sz="1400"/>
              <a:t>". </a:t>
            </a:r>
            <a:r>
              <a:rPr lang="en-US" sz="1100">
                <a:hlinkClick r:id="rId4"/>
              </a:rPr>
              <a:t>https://www.reddit.com/r/rust/comments/27jvdt/internet_archaeology_the_definitive_endall_source/</a:t>
            </a:r>
            <a:endParaRPr lang="en-US" sz="1100"/>
          </a:p>
          <a:p>
            <a:pPr marL="285750" indent="-285750">
              <a:buFont typeface="Arial" panose="020B0604020202020204" pitchFamily="34" charset="0"/>
              <a:buChar char="•"/>
            </a:pPr>
            <a:r>
              <a:rPr lang="en-US" sz="1400"/>
              <a:t>Mozilla began sponsoring the project in 2009. Original compiler was written in </a:t>
            </a:r>
            <a:r>
              <a:rPr lang="en-US" sz="1400" b="1">
                <a:solidFill>
                  <a:srgbClr val="00B050"/>
                </a:solidFill>
              </a:rPr>
              <a:t>OCaml</a:t>
            </a:r>
            <a:r>
              <a:rPr lang="en-US" sz="1400"/>
              <a:t>, then it was shifted into an LLVM-based self-hosting compiler written in Rust (2011). The first stable release, was released in 2015</a:t>
            </a:r>
          </a:p>
        </p:txBody>
      </p:sp>
      <p:pic>
        <p:nvPicPr>
          <p:cNvPr id="2050" name="Picture 2" descr="Photo of Graydon Hoare">
            <a:extLst>
              <a:ext uri="{FF2B5EF4-FFF2-40B4-BE49-F238E27FC236}">
                <a16:creationId xmlns:a16="http://schemas.microsoft.com/office/drawing/2014/main" id="{CE5A01A5-A866-E544-91D7-8C5EDFDBE6FE}"/>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26953" y="1963607"/>
            <a:ext cx="1448164" cy="144816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2F23BFC-6596-1442-8A88-B91094BC0C6A}"/>
              </a:ext>
            </a:extLst>
          </p:cNvPr>
          <p:cNvSpPr txBox="1"/>
          <p:nvPr/>
        </p:nvSpPr>
        <p:spPr>
          <a:xfrm>
            <a:off x="326954" y="3423990"/>
            <a:ext cx="1448164" cy="307777"/>
          </a:xfrm>
          <a:prstGeom prst="rect">
            <a:avLst/>
          </a:prstGeom>
          <a:noFill/>
        </p:spPr>
        <p:txBody>
          <a:bodyPr wrap="square" rtlCol="0">
            <a:spAutoFit/>
          </a:bodyPr>
          <a:lstStyle/>
          <a:p>
            <a:pPr algn="ctr"/>
            <a:r>
              <a:rPr lang="en-US" sz="1400" b="1">
                <a:solidFill>
                  <a:srgbClr val="00B050"/>
                </a:solidFill>
              </a:rPr>
              <a:t>Graydon Hoare</a:t>
            </a:r>
          </a:p>
        </p:txBody>
      </p:sp>
      <p:sp>
        <p:nvSpPr>
          <p:cNvPr id="3" name="TextBox 2">
            <a:extLst>
              <a:ext uri="{FF2B5EF4-FFF2-40B4-BE49-F238E27FC236}">
                <a16:creationId xmlns:a16="http://schemas.microsoft.com/office/drawing/2014/main" id="{92BE7D5E-0C5F-824E-869A-3A6D9D4C3F66}"/>
              </a:ext>
            </a:extLst>
          </p:cNvPr>
          <p:cNvSpPr txBox="1"/>
          <p:nvPr/>
        </p:nvSpPr>
        <p:spPr>
          <a:xfrm>
            <a:off x="1810738" y="1887470"/>
            <a:ext cx="3246684" cy="1600438"/>
          </a:xfrm>
          <a:prstGeom prst="rect">
            <a:avLst/>
          </a:prstGeom>
          <a:noFill/>
        </p:spPr>
        <p:txBody>
          <a:bodyPr wrap="square" rtlCol="0">
            <a:spAutoFit/>
          </a:bodyPr>
          <a:lstStyle/>
          <a:p>
            <a:pPr marL="285750" indent="-285750">
              <a:buFont typeface="Arial" panose="020B0604020202020204" pitchFamily="34" charset="0"/>
              <a:buChar char="•"/>
            </a:pPr>
            <a:r>
              <a:rPr lang="en-US" sz="1400">
                <a:hlinkClick r:id="rId6"/>
              </a:rPr>
              <a:t>https://www.linkedin.com/in/graydon-h-881374212/</a:t>
            </a:r>
            <a:endParaRPr lang="en-US" sz="1400"/>
          </a:p>
          <a:p>
            <a:pPr marL="285750" indent="-285750">
              <a:buFont typeface="Arial" panose="020B0604020202020204" pitchFamily="34" charset="0"/>
              <a:buChar char="•"/>
            </a:pPr>
            <a:r>
              <a:rPr lang="en-US" sz="1400">
                <a:hlinkClick r:id="rId7"/>
              </a:rPr>
              <a:t>https://github.com/graydon</a:t>
            </a:r>
            <a:endParaRPr lang="en-US" sz="1400"/>
          </a:p>
          <a:p>
            <a:pPr marL="285750" indent="-285750">
              <a:buFont typeface="Arial" panose="020B0604020202020204" pitchFamily="34" charset="0"/>
              <a:buChar char="•"/>
            </a:pPr>
            <a:r>
              <a:rPr lang="en-US" sz="1400"/>
              <a:t>2001-2005 – Red Hat</a:t>
            </a:r>
          </a:p>
          <a:p>
            <a:pPr marL="285750" indent="-285750">
              <a:buFont typeface="Arial" panose="020B0604020202020204" pitchFamily="34" charset="0"/>
              <a:buChar char="•"/>
            </a:pPr>
            <a:r>
              <a:rPr lang="en-US" sz="1400"/>
              <a:t>2006-2014 - Mozilla</a:t>
            </a:r>
          </a:p>
          <a:p>
            <a:pPr marL="285750" indent="-285750">
              <a:buFont typeface="Arial" panose="020B0604020202020204" pitchFamily="34" charset="0"/>
              <a:buChar char="•"/>
            </a:pPr>
            <a:r>
              <a:rPr lang="en-US" sz="1400"/>
              <a:t>2016-2018 - Apple</a:t>
            </a:r>
          </a:p>
          <a:p>
            <a:pPr marL="285750" indent="-285750">
              <a:buFont typeface="Arial" panose="020B0604020202020204" pitchFamily="34" charset="0"/>
              <a:buChar char="•"/>
            </a:pPr>
            <a:r>
              <a:rPr lang="en-US" sz="1400"/>
              <a:t>2019 – present - Stellar</a:t>
            </a:r>
          </a:p>
        </p:txBody>
      </p:sp>
      <p:cxnSp>
        <p:nvCxnSpPr>
          <p:cNvPr id="10" name="Straight Connector 9">
            <a:extLst>
              <a:ext uri="{FF2B5EF4-FFF2-40B4-BE49-F238E27FC236}">
                <a16:creationId xmlns:a16="http://schemas.microsoft.com/office/drawing/2014/main" id="{44D36369-64AA-87B5-0DCE-0EAB1DC8E183}"/>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447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DCB358-1FFA-AB4E-BC70-2F46EF563646}"/>
              </a:ext>
            </a:extLst>
          </p:cNvPr>
          <p:cNvSpPr txBox="1"/>
          <p:nvPr/>
        </p:nvSpPr>
        <p:spPr>
          <a:xfrm>
            <a:off x="0" y="59267"/>
            <a:ext cx="2480536" cy="523220"/>
          </a:xfrm>
          <a:prstGeom prst="rect">
            <a:avLst/>
          </a:prstGeom>
          <a:noFill/>
        </p:spPr>
        <p:txBody>
          <a:bodyPr wrap="square" rtlCol="0">
            <a:spAutoFit/>
          </a:bodyPr>
          <a:lstStyle/>
          <a:p>
            <a:r>
              <a:rPr lang="en-US" sz="2800" b="1"/>
              <a:t>Rust ...</a:t>
            </a:r>
          </a:p>
        </p:txBody>
      </p:sp>
      <p:sp>
        <p:nvSpPr>
          <p:cNvPr id="3" name="TextBox 2">
            <a:extLst>
              <a:ext uri="{FF2B5EF4-FFF2-40B4-BE49-F238E27FC236}">
                <a16:creationId xmlns:a16="http://schemas.microsoft.com/office/drawing/2014/main" id="{6BD4C0BF-2947-FE42-9E72-97D8D2B8CC49}"/>
              </a:ext>
            </a:extLst>
          </p:cNvPr>
          <p:cNvSpPr txBox="1"/>
          <p:nvPr/>
        </p:nvSpPr>
        <p:spPr>
          <a:xfrm>
            <a:off x="5425674" y="2481073"/>
            <a:ext cx="6677247" cy="4185761"/>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sz="1400"/>
              <a:t>YOW! Lambda Jam 2019 - Amit Dev - Introduction to Functional Programming in Rust</a:t>
            </a:r>
            <a:br>
              <a:rPr lang="en-US" sz="1400"/>
            </a:br>
            <a:r>
              <a:rPr lang="en-US" sz="1400"/>
              <a:t> - </a:t>
            </a:r>
            <a:r>
              <a:rPr lang="en-US" sz="1400">
                <a:hlinkClick r:id="rId2"/>
              </a:rPr>
              <a:t>https://www.youtube.com/watch?v=9x7W3_KKKeA</a:t>
            </a:r>
            <a:endParaRPr lang="en-US" sz="1400"/>
          </a:p>
          <a:p>
            <a:pPr marL="285750" indent="-285750">
              <a:buFont typeface="Arial" panose="020B0604020202020204" pitchFamily="34" charset="0"/>
              <a:buChar char="•"/>
            </a:pPr>
            <a:r>
              <a:rPr lang="en-US" sz="1400"/>
              <a:t>Jeffrey Olson, "Functional Programming in Rust" 2021 (time 52:23 ... 1:00:30)</a:t>
            </a:r>
            <a:br>
              <a:rPr lang="en-US" sz="1400"/>
            </a:br>
            <a:r>
              <a:rPr lang="en-US" sz="1400"/>
              <a:t> - </a:t>
            </a:r>
            <a:r>
              <a:rPr lang="en-US" sz="1400">
                <a:hlinkClick r:id="rId3"/>
              </a:rPr>
              <a:t>https://www.youtube.com/watch?v=CSk_QRE7GKg</a:t>
            </a:r>
            <a:endParaRPr lang="en-US" sz="1400"/>
          </a:p>
          <a:p>
            <a:pPr marL="285750" indent="-285750">
              <a:buFont typeface="Arial" panose="020B0604020202020204" pitchFamily="34" charset="0"/>
              <a:buChar char="•"/>
            </a:pPr>
            <a:r>
              <a:rPr lang="en-US" sz="1400"/>
              <a:t>Michael Snoyman: From Haskell to Rust?</a:t>
            </a:r>
            <a:br>
              <a:rPr lang="en-US" sz="1400"/>
            </a:br>
            <a:r>
              <a:rPr lang="en-US" sz="1400"/>
              <a:t> - </a:t>
            </a:r>
            <a:r>
              <a:rPr lang="en-US" sz="1400">
                <a:hlinkClick r:id="rId4"/>
              </a:rPr>
              <a:t>https://www.youtube.com/watch?v=HKXmEFvsi6M</a:t>
            </a:r>
            <a:endParaRPr lang="en-US" sz="1400"/>
          </a:p>
          <a:p>
            <a:pPr marL="285750" indent="-285750">
              <a:buFont typeface="Arial" panose="020B0604020202020204" pitchFamily="34" charset="0"/>
              <a:buChar char="•"/>
            </a:pPr>
            <a:r>
              <a:rPr lang="en-US" sz="1400"/>
              <a:t>A Firehose of Rust, for busy people who know some C++</a:t>
            </a:r>
            <a:br>
              <a:rPr lang="en-US" sz="1400"/>
            </a:br>
            <a:r>
              <a:rPr lang="en-US" sz="1400"/>
              <a:t> - </a:t>
            </a:r>
            <a:r>
              <a:rPr lang="en-US" sz="1400">
                <a:hlinkClick r:id="rId5"/>
              </a:rPr>
              <a:t>https://www.youtube.com/watch?v=IPmRDS0OSxM</a:t>
            </a:r>
            <a:endParaRPr lang="en-US" sz="1400"/>
          </a:p>
          <a:p>
            <a:pPr marL="285750" indent="-285750">
              <a:buFont typeface="Arial" panose="020B0604020202020204" pitchFamily="34" charset="0"/>
              <a:buChar char="•"/>
            </a:pPr>
            <a:r>
              <a:rPr lang="en-US" sz="1400"/>
              <a:t>Why would a python programmer learn rust when there are no jobs in it (2019)</a:t>
            </a:r>
            <a:br>
              <a:rPr lang="en-US" sz="1400"/>
            </a:br>
            <a:r>
              <a:rPr lang="en-US" sz="1400"/>
              <a:t> - </a:t>
            </a:r>
            <a:r>
              <a:rPr lang="en-US" sz="1400">
                <a:hlinkClick r:id="rId6"/>
              </a:rPr>
              <a:t>https://www.youtube.com/watch?v=IYLf8lUqR40</a:t>
            </a:r>
            <a:endParaRPr lang="en-US" sz="1400"/>
          </a:p>
          <a:p>
            <a:pPr marL="285750" indent="-285750">
              <a:buFont typeface="Arial" panose="020B0604020202020204" pitchFamily="34" charset="0"/>
              <a:buChar char="•"/>
            </a:pPr>
            <a:r>
              <a:rPr lang="en-US" sz="1400"/>
              <a:t>Rust Tutorial (47 min) by Derek Banas (2016)</a:t>
            </a:r>
            <a:br>
              <a:rPr lang="en-US" sz="1400"/>
            </a:br>
            <a:r>
              <a:rPr lang="en-US" sz="1400"/>
              <a:t> - </a:t>
            </a:r>
            <a:r>
              <a:rPr lang="en-US" sz="1400">
                <a:hlinkClick r:id="rId7"/>
              </a:rPr>
              <a:t>https://www.youtube.com/watch?v=U1EFgCNLDB8</a:t>
            </a:r>
            <a:endParaRPr lang="en-US" sz="1400"/>
          </a:p>
          <a:p>
            <a:pPr marL="285750" indent="-285750">
              <a:buFont typeface="Arial" panose="020B0604020202020204" pitchFamily="34" charset="0"/>
              <a:buChar char="•"/>
            </a:pPr>
            <a:r>
              <a:rPr lang="en-US" sz="1400"/>
              <a:t>Lambda World 2018 - Rust and Haskell, sitting in a tree - Lisa Passing</a:t>
            </a:r>
            <a:br>
              <a:rPr lang="en-US" sz="1400"/>
            </a:br>
            <a:r>
              <a:rPr lang="en-US" sz="1400"/>
              <a:t> - </a:t>
            </a:r>
            <a:r>
              <a:rPr lang="en-US" sz="1400">
                <a:hlinkClick r:id="rId8"/>
              </a:rPr>
              <a:t>https://www.youtube.com/watch?v=em6BOXY9jMY</a:t>
            </a:r>
            <a:r>
              <a:rPr lang="en-US" sz="1400"/>
              <a:t> </a:t>
            </a:r>
          </a:p>
          <a:p>
            <a:pPr marL="285750" indent="-285750">
              <a:buFont typeface="Arial" panose="020B0604020202020204" pitchFamily="34" charset="0"/>
              <a:buChar char="•"/>
            </a:pPr>
            <a:r>
              <a:rPr lang="en-US" sz="1400"/>
              <a:t>Rust: Functional Programming</a:t>
            </a:r>
            <a:br>
              <a:rPr lang="en-US" sz="1400"/>
            </a:br>
            <a:r>
              <a:rPr lang="en-US" sz="1400"/>
              <a:t> - </a:t>
            </a:r>
            <a:r>
              <a:rPr lang="en-US" sz="1400">
                <a:hlinkClick r:id="rId9"/>
              </a:rPr>
              <a:t>https://www.youtube.com/watch?v=MjwAxZIMYDs</a:t>
            </a:r>
            <a:r>
              <a:rPr lang="en-US" sz="1400"/>
              <a:t> </a:t>
            </a:r>
          </a:p>
          <a:p>
            <a:pPr marL="285750" indent="-285750">
              <a:buFont typeface="Arial" panose="020B0604020202020204" pitchFamily="34" charset="0"/>
              <a:buChar char="•"/>
            </a:pPr>
            <a:r>
              <a:rPr lang="en-US" sz="1400"/>
              <a:t>Play with Rust online:</a:t>
            </a:r>
            <a:br>
              <a:rPr lang="en-US" sz="1400"/>
            </a:br>
            <a:r>
              <a:rPr lang="en-US" sz="1400"/>
              <a:t> - </a:t>
            </a:r>
            <a:r>
              <a:rPr lang="en-US" sz="1400">
                <a:hlinkClick r:id="rId10"/>
              </a:rPr>
              <a:t>https://play.rust-lang.org</a:t>
            </a:r>
            <a:r>
              <a:rPr lang="en-US" sz="1400"/>
              <a:t> </a:t>
            </a:r>
          </a:p>
          <a:p>
            <a:pPr marL="285750" indent="-285750">
              <a:buFont typeface="Arial" panose="020B0604020202020204" pitchFamily="34" charset="0"/>
              <a:buChar char="•"/>
            </a:pPr>
            <a:endParaRPr lang="en-US" sz="1400"/>
          </a:p>
        </p:txBody>
      </p:sp>
      <p:pic>
        <p:nvPicPr>
          <p:cNvPr id="9" name="Picture 8">
            <a:extLst>
              <a:ext uri="{FF2B5EF4-FFF2-40B4-BE49-F238E27FC236}">
                <a16:creationId xmlns:a16="http://schemas.microsoft.com/office/drawing/2014/main" id="{C50C6D54-F309-E240-80F6-F72D4CE788C1}"/>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5572341" y="649391"/>
            <a:ext cx="3404546" cy="1269029"/>
          </a:xfrm>
          <a:prstGeom prst="rect">
            <a:avLst/>
          </a:prstGeom>
        </p:spPr>
      </p:pic>
      <p:pic>
        <p:nvPicPr>
          <p:cNvPr id="10" name="Picture 9">
            <a:extLst>
              <a:ext uri="{FF2B5EF4-FFF2-40B4-BE49-F238E27FC236}">
                <a16:creationId xmlns:a16="http://schemas.microsoft.com/office/drawing/2014/main" id="{4B940210-C062-C248-A64D-E2BFA13C3820}"/>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9144166" y="649391"/>
            <a:ext cx="2827227" cy="661261"/>
          </a:xfrm>
          <a:prstGeom prst="rect">
            <a:avLst/>
          </a:prstGeom>
        </p:spPr>
      </p:pic>
      <p:sp>
        <p:nvSpPr>
          <p:cNvPr id="11" name="TextBox 10">
            <a:extLst>
              <a:ext uri="{FF2B5EF4-FFF2-40B4-BE49-F238E27FC236}">
                <a16:creationId xmlns:a16="http://schemas.microsoft.com/office/drawing/2014/main" id="{F2035C2F-33BB-C64C-AB30-71D15717423D}"/>
              </a:ext>
            </a:extLst>
          </p:cNvPr>
          <p:cNvSpPr txBox="1"/>
          <p:nvPr/>
        </p:nvSpPr>
        <p:spPr>
          <a:xfrm>
            <a:off x="6503989" y="94397"/>
            <a:ext cx="1350334" cy="369332"/>
          </a:xfrm>
          <a:prstGeom prst="rect">
            <a:avLst/>
          </a:prstGeom>
          <a:noFill/>
        </p:spPr>
        <p:txBody>
          <a:bodyPr wrap="square" rtlCol="0">
            <a:spAutoFit/>
          </a:bodyPr>
          <a:lstStyle/>
          <a:p>
            <a:r>
              <a:rPr lang="en-US" b="1">
                <a:solidFill>
                  <a:srgbClr val="FF0000"/>
                </a:solidFill>
              </a:rPr>
              <a:t>Imperative</a:t>
            </a:r>
          </a:p>
        </p:txBody>
      </p:sp>
      <p:sp>
        <p:nvSpPr>
          <p:cNvPr id="13" name="TextBox 12">
            <a:extLst>
              <a:ext uri="{FF2B5EF4-FFF2-40B4-BE49-F238E27FC236}">
                <a16:creationId xmlns:a16="http://schemas.microsoft.com/office/drawing/2014/main" id="{170A075F-B686-5842-ACF4-F23583F6C694}"/>
              </a:ext>
            </a:extLst>
          </p:cNvPr>
          <p:cNvSpPr txBox="1"/>
          <p:nvPr/>
        </p:nvSpPr>
        <p:spPr>
          <a:xfrm>
            <a:off x="9770453" y="94397"/>
            <a:ext cx="1350334" cy="369332"/>
          </a:xfrm>
          <a:prstGeom prst="rect">
            <a:avLst/>
          </a:prstGeom>
          <a:noFill/>
        </p:spPr>
        <p:txBody>
          <a:bodyPr wrap="square" rtlCol="0">
            <a:spAutoFit/>
          </a:bodyPr>
          <a:lstStyle/>
          <a:p>
            <a:r>
              <a:rPr lang="en-US" b="1">
                <a:solidFill>
                  <a:srgbClr val="FF0000"/>
                </a:solidFill>
              </a:rPr>
              <a:t>Declarative</a:t>
            </a:r>
          </a:p>
        </p:txBody>
      </p:sp>
      <p:sp>
        <p:nvSpPr>
          <p:cNvPr id="14" name="TextBox 13">
            <a:extLst>
              <a:ext uri="{FF2B5EF4-FFF2-40B4-BE49-F238E27FC236}">
                <a16:creationId xmlns:a16="http://schemas.microsoft.com/office/drawing/2014/main" id="{0D8C6324-435E-2643-A143-58DAC6B3DEBA}"/>
              </a:ext>
            </a:extLst>
          </p:cNvPr>
          <p:cNvSpPr txBox="1"/>
          <p:nvPr/>
        </p:nvSpPr>
        <p:spPr>
          <a:xfrm>
            <a:off x="0" y="582487"/>
            <a:ext cx="2466242" cy="800219"/>
          </a:xfrm>
          <a:prstGeom prst="rect">
            <a:avLst/>
          </a:prstGeom>
          <a:noFill/>
        </p:spPr>
        <p:txBody>
          <a:bodyPr wrap="square" rtlCol="0">
            <a:spAutoFit/>
          </a:bodyPr>
          <a:lstStyle/>
          <a:p>
            <a:r>
              <a:rPr lang="en-US" b="1">
                <a:solidFill>
                  <a:srgbClr val="FF0000"/>
                </a:solidFill>
              </a:rPr>
              <a:t>Closure</a:t>
            </a:r>
            <a:r>
              <a:rPr lang="en-US" sz="1400"/>
              <a:t> - anonymous function that can be put into a variable and passed around</a:t>
            </a:r>
          </a:p>
        </p:txBody>
      </p:sp>
      <p:sp>
        <p:nvSpPr>
          <p:cNvPr id="15" name="TextBox 14">
            <a:extLst>
              <a:ext uri="{FF2B5EF4-FFF2-40B4-BE49-F238E27FC236}">
                <a16:creationId xmlns:a16="http://schemas.microsoft.com/office/drawing/2014/main" id="{E7C7553C-E4BE-DF4E-9CA7-067F5D17B9B3}"/>
              </a:ext>
            </a:extLst>
          </p:cNvPr>
          <p:cNvSpPr txBox="1"/>
          <p:nvPr/>
        </p:nvSpPr>
        <p:spPr>
          <a:xfrm>
            <a:off x="2480536" y="1892377"/>
            <a:ext cx="2825091" cy="1223412"/>
          </a:xfrm>
          <a:prstGeom prst="rect">
            <a:avLst/>
          </a:prstGeom>
          <a:noFill/>
          <a:ln>
            <a:solidFill>
              <a:schemeClr val="accent1"/>
            </a:solidFill>
          </a:ln>
        </p:spPr>
        <p:txBody>
          <a:bodyPr wrap="square" rtlCol="0">
            <a:spAutoFit/>
          </a:bodyPr>
          <a:lstStyle/>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fn add(a: u32, b: u32) -&gt; u32 {</a:t>
            </a: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    a + b</a:t>
            </a: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a:t>
            </a:r>
          </a:p>
          <a:p>
            <a:endParaRPr lang="en-US" sz="1050">
              <a:solidFill>
                <a:srgbClr val="00B0F0"/>
              </a:solidFill>
              <a:latin typeface="Menlo" panose="020B0609030804020204" pitchFamily="49" charset="0"/>
              <a:ea typeface="Menlo" panose="020B0609030804020204" pitchFamily="49" charset="0"/>
              <a:cs typeface="Menlo" panose="020B0609030804020204" pitchFamily="49" charset="0"/>
            </a:endParaRP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let add5 = move |x| add(5, x);</a:t>
            </a:r>
          </a:p>
          <a:p>
            <a:endParaRPr lang="en-US" sz="1050">
              <a:solidFill>
                <a:srgbClr val="00B0F0"/>
              </a:solidFill>
              <a:latin typeface="Menlo" panose="020B0609030804020204" pitchFamily="49" charset="0"/>
              <a:ea typeface="Menlo" panose="020B0609030804020204" pitchFamily="49" charset="0"/>
              <a:cs typeface="Menlo" panose="020B0609030804020204" pitchFamily="49" charset="0"/>
            </a:endParaRP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println!(add5(2));   // 7</a:t>
            </a:r>
          </a:p>
        </p:txBody>
      </p:sp>
      <p:sp>
        <p:nvSpPr>
          <p:cNvPr id="17" name="TextBox 16">
            <a:extLst>
              <a:ext uri="{FF2B5EF4-FFF2-40B4-BE49-F238E27FC236}">
                <a16:creationId xmlns:a16="http://schemas.microsoft.com/office/drawing/2014/main" id="{1290D275-930D-F347-A3F0-9A9F2DFCC55F}"/>
              </a:ext>
            </a:extLst>
          </p:cNvPr>
          <p:cNvSpPr txBox="1"/>
          <p:nvPr/>
        </p:nvSpPr>
        <p:spPr>
          <a:xfrm>
            <a:off x="14294" y="1695569"/>
            <a:ext cx="2466242" cy="1661993"/>
          </a:xfrm>
          <a:prstGeom prst="rect">
            <a:avLst/>
          </a:prstGeom>
          <a:noFill/>
        </p:spPr>
        <p:txBody>
          <a:bodyPr wrap="square" rtlCol="0">
            <a:spAutoFit/>
          </a:bodyPr>
          <a:lstStyle/>
          <a:p>
            <a:r>
              <a:rPr lang="en-US" b="1">
                <a:solidFill>
                  <a:srgbClr val="FF0000"/>
                </a:solidFill>
              </a:rPr>
              <a:t>Currying</a:t>
            </a:r>
            <a:r>
              <a:rPr lang="en-US" sz="1400"/>
              <a:t> - a way to reduce the number of params passed to a function. Currying means  to use a function that gets a parameter and returns a function (lambda) that contains the parameter from before.</a:t>
            </a:r>
          </a:p>
        </p:txBody>
      </p:sp>
      <p:sp>
        <p:nvSpPr>
          <p:cNvPr id="16" name="TextBox 15">
            <a:extLst>
              <a:ext uri="{FF2B5EF4-FFF2-40B4-BE49-F238E27FC236}">
                <a16:creationId xmlns:a16="http://schemas.microsoft.com/office/drawing/2014/main" id="{BA05396B-B4EE-514A-901F-449CCA32967F}"/>
              </a:ext>
            </a:extLst>
          </p:cNvPr>
          <p:cNvSpPr txBox="1"/>
          <p:nvPr/>
        </p:nvSpPr>
        <p:spPr>
          <a:xfrm>
            <a:off x="2480535" y="418756"/>
            <a:ext cx="2825092" cy="1223412"/>
          </a:xfrm>
          <a:prstGeom prst="rect">
            <a:avLst/>
          </a:prstGeom>
          <a:noFill/>
          <a:ln>
            <a:solidFill>
              <a:schemeClr val="accent1"/>
            </a:solidFill>
          </a:ln>
        </p:spPr>
        <p:txBody>
          <a:bodyPr wrap="square" rtlCol="0">
            <a:spAutoFit/>
          </a:bodyPr>
          <a:lstStyle/>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let add_one = |x| { </a:t>
            </a: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    </a:t>
            </a:r>
            <a:r>
              <a:rPr lang="en-US" sz="1050">
                <a:solidFill>
                  <a:srgbClr val="00B050"/>
                </a:solidFill>
                <a:latin typeface="Menlo" panose="020B0609030804020204" pitchFamily="49" charset="0"/>
                <a:ea typeface="Menlo" panose="020B0609030804020204" pitchFamily="49" charset="0"/>
                <a:cs typeface="Menlo" panose="020B0609030804020204" pitchFamily="49" charset="0"/>
              </a:rPr>
              <a:t>// body of the function</a:t>
            </a: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    1 + x </a:t>
            </a: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a:t>
            </a:r>
          </a:p>
          <a:p>
            <a:endParaRPr lang="en-US" sz="1050">
              <a:solidFill>
                <a:srgbClr val="00B0F0"/>
              </a:solidFill>
              <a:latin typeface="Menlo" panose="020B0609030804020204" pitchFamily="49" charset="0"/>
              <a:ea typeface="Menlo" panose="020B0609030804020204" pitchFamily="49" charset="0"/>
              <a:cs typeface="Menlo" panose="020B0609030804020204" pitchFamily="49" charset="0"/>
            </a:endParaRP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println!("5 + 1 = {}.", add_one(5));</a:t>
            </a:r>
          </a:p>
        </p:txBody>
      </p:sp>
      <p:sp>
        <p:nvSpPr>
          <p:cNvPr id="4" name="TextBox 3">
            <a:extLst>
              <a:ext uri="{FF2B5EF4-FFF2-40B4-BE49-F238E27FC236}">
                <a16:creationId xmlns:a16="http://schemas.microsoft.com/office/drawing/2014/main" id="{162F2912-1302-7448-AF36-85B28BA82C93}"/>
              </a:ext>
            </a:extLst>
          </p:cNvPr>
          <p:cNvSpPr txBox="1"/>
          <p:nvPr/>
        </p:nvSpPr>
        <p:spPr>
          <a:xfrm>
            <a:off x="89079" y="4954522"/>
            <a:ext cx="5253361" cy="1869743"/>
          </a:xfrm>
          <a:prstGeom prst="rect">
            <a:avLst/>
          </a:prstGeom>
          <a:noFill/>
          <a:ln>
            <a:solidFill>
              <a:schemeClr val="accent1"/>
            </a:solidFill>
          </a:ln>
        </p:spPr>
        <p:txBody>
          <a:bodyPr wrap="none" rtlCol="0">
            <a:spAutoFit/>
          </a:bodyPr>
          <a:lstStyle/>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fn move_(n: i32, from: i32, to: i32, via: i32) {</a:t>
            </a: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  if n &gt; 0 {</a:t>
            </a: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      move_(n - 1, from, via, to);</a:t>
            </a: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      println!("Move disk from pole {} to pole {}", from, to);</a:t>
            </a: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      move_(n - 1, via, to, from);</a:t>
            </a: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  }</a:t>
            </a: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a:t>
            </a:r>
          </a:p>
          <a:p>
            <a:endParaRPr lang="en-US" sz="1050">
              <a:solidFill>
                <a:srgbClr val="00B0F0"/>
              </a:solidFill>
              <a:latin typeface="Menlo" panose="020B0609030804020204" pitchFamily="49" charset="0"/>
              <a:ea typeface="Menlo" panose="020B0609030804020204" pitchFamily="49" charset="0"/>
              <a:cs typeface="Menlo" panose="020B0609030804020204" pitchFamily="49" charset="0"/>
            </a:endParaRP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fn main() {</a:t>
            </a: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  move_(4, 1,2,3);</a:t>
            </a: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a:t>
            </a:r>
          </a:p>
        </p:txBody>
      </p:sp>
      <p:sp>
        <p:nvSpPr>
          <p:cNvPr id="5" name="TextBox 4">
            <a:extLst>
              <a:ext uri="{FF2B5EF4-FFF2-40B4-BE49-F238E27FC236}">
                <a16:creationId xmlns:a16="http://schemas.microsoft.com/office/drawing/2014/main" id="{F2AFFC7A-066D-8046-A467-CC203F1158FE}"/>
              </a:ext>
            </a:extLst>
          </p:cNvPr>
          <p:cNvSpPr txBox="1"/>
          <p:nvPr/>
        </p:nvSpPr>
        <p:spPr>
          <a:xfrm>
            <a:off x="0" y="4585190"/>
            <a:ext cx="1825367" cy="369332"/>
          </a:xfrm>
          <a:prstGeom prst="rect">
            <a:avLst/>
          </a:prstGeom>
          <a:noFill/>
        </p:spPr>
        <p:txBody>
          <a:bodyPr wrap="square" rtlCol="0">
            <a:spAutoFit/>
          </a:bodyPr>
          <a:lstStyle/>
          <a:p>
            <a:r>
              <a:rPr lang="en-US" b="1">
                <a:solidFill>
                  <a:srgbClr val="FF0000"/>
                </a:solidFill>
                <a:ea typeface="Menlo" panose="020B0609030804020204" pitchFamily="49" charset="0"/>
                <a:cs typeface="Menlo" panose="020B0609030804020204" pitchFamily="49" charset="0"/>
              </a:rPr>
              <a:t>Towers of Hanoi</a:t>
            </a:r>
          </a:p>
        </p:txBody>
      </p:sp>
      <p:sp>
        <p:nvSpPr>
          <p:cNvPr id="18" name="TextBox 17">
            <a:extLst>
              <a:ext uri="{FF2B5EF4-FFF2-40B4-BE49-F238E27FC236}">
                <a16:creationId xmlns:a16="http://schemas.microsoft.com/office/drawing/2014/main" id="{12B3C742-2D28-504F-A6A7-10C3EA4E6E88}"/>
              </a:ext>
            </a:extLst>
          </p:cNvPr>
          <p:cNvSpPr txBox="1"/>
          <p:nvPr/>
        </p:nvSpPr>
        <p:spPr>
          <a:xfrm>
            <a:off x="2338812" y="3363926"/>
            <a:ext cx="2966333" cy="1061829"/>
          </a:xfrm>
          <a:prstGeom prst="rect">
            <a:avLst/>
          </a:prstGeom>
          <a:noFill/>
          <a:ln>
            <a:solidFill>
              <a:schemeClr val="accent1"/>
            </a:solidFill>
          </a:ln>
        </p:spPr>
        <p:txBody>
          <a:bodyPr wrap="square" rtlCol="0">
            <a:spAutoFit/>
          </a:bodyPr>
          <a:lstStyle/>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fn sum2(n1: i32, n2: i32) -&gt; i32 {</a:t>
            </a: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    n1 + n2</a:t>
            </a: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a:t>
            </a:r>
          </a:p>
          <a:p>
            <a:endParaRPr lang="en-US" sz="1050">
              <a:solidFill>
                <a:srgbClr val="00B0F0"/>
              </a:solidFill>
              <a:latin typeface="Menlo" panose="020B0609030804020204" pitchFamily="49" charset="0"/>
              <a:ea typeface="Menlo" panose="020B0609030804020204" pitchFamily="49" charset="0"/>
              <a:cs typeface="Menlo" panose="020B0609030804020204" pitchFamily="49" charset="0"/>
            </a:endParaRP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let mysum = sum2;</a:t>
            </a: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println!("6+4={}", mysum(6,4));</a:t>
            </a:r>
          </a:p>
        </p:txBody>
      </p:sp>
      <p:sp>
        <p:nvSpPr>
          <p:cNvPr id="19" name="TextBox 18">
            <a:extLst>
              <a:ext uri="{FF2B5EF4-FFF2-40B4-BE49-F238E27FC236}">
                <a16:creationId xmlns:a16="http://schemas.microsoft.com/office/drawing/2014/main" id="{DF2EF1B7-811B-0940-8C71-824223A34167}"/>
              </a:ext>
            </a:extLst>
          </p:cNvPr>
          <p:cNvSpPr txBox="1"/>
          <p:nvPr/>
        </p:nvSpPr>
        <p:spPr>
          <a:xfrm>
            <a:off x="-27156" y="3624881"/>
            <a:ext cx="1825367" cy="584775"/>
          </a:xfrm>
          <a:prstGeom prst="rect">
            <a:avLst/>
          </a:prstGeom>
          <a:noFill/>
        </p:spPr>
        <p:txBody>
          <a:bodyPr wrap="square" rtlCol="0">
            <a:spAutoFit/>
          </a:bodyPr>
          <a:lstStyle/>
          <a:p>
            <a:r>
              <a:rPr lang="en-US" b="1">
                <a:solidFill>
                  <a:srgbClr val="FF0000"/>
                </a:solidFill>
              </a:rPr>
              <a:t>Binding</a:t>
            </a:r>
            <a:r>
              <a:rPr lang="en-US" sz="1400"/>
              <a:t> – a variable to a function</a:t>
            </a:r>
          </a:p>
        </p:txBody>
      </p:sp>
      <p:pic>
        <p:nvPicPr>
          <p:cNvPr id="20" name="Picture 19">
            <a:extLst>
              <a:ext uri="{FF2B5EF4-FFF2-40B4-BE49-F238E27FC236}">
                <a16:creationId xmlns:a16="http://schemas.microsoft.com/office/drawing/2014/main" id="{62497BB3-45E2-9F47-825A-E43ABB7622C6}"/>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3714044" y="6036380"/>
            <a:ext cx="1470523" cy="657866"/>
          </a:xfrm>
          <a:prstGeom prst="rect">
            <a:avLst/>
          </a:prstGeom>
        </p:spPr>
      </p:pic>
      <p:cxnSp>
        <p:nvCxnSpPr>
          <p:cNvPr id="6" name="Straight Connector 5">
            <a:extLst>
              <a:ext uri="{FF2B5EF4-FFF2-40B4-BE49-F238E27FC236}">
                <a16:creationId xmlns:a16="http://schemas.microsoft.com/office/drawing/2014/main" id="{BB0AA542-A4EE-7A28-62BA-27331797CB05}"/>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185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5040C1-75AE-2F44-AC79-1C34E15219A7}"/>
              </a:ext>
            </a:extLst>
          </p:cNvPr>
          <p:cNvSpPr txBox="1"/>
          <p:nvPr/>
        </p:nvSpPr>
        <p:spPr>
          <a:xfrm>
            <a:off x="0" y="0"/>
            <a:ext cx="4142342" cy="523220"/>
          </a:xfrm>
          <a:prstGeom prst="rect">
            <a:avLst/>
          </a:prstGeom>
          <a:noFill/>
        </p:spPr>
        <p:txBody>
          <a:bodyPr wrap="square" rtlCol="0">
            <a:spAutoFit/>
          </a:bodyPr>
          <a:lstStyle/>
          <a:p>
            <a:r>
              <a:rPr lang="en-US" sz="2800" b="1"/>
              <a:t>Rust for Machine Learning</a:t>
            </a:r>
          </a:p>
        </p:txBody>
      </p:sp>
      <p:sp>
        <p:nvSpPr>
          <p:cNvPr id="3" name="TextBox 2">
            <a:extLst>
              <a:ext uri="{FF2B5EF4-FFF2-40B4-BE49-F238E27FC236}">
                <a16:creationId xmlns:a16="http://schemas.microsoft.com/office/drawing/2014/main" id="{9CA0FA06-0897-F645-976E-A0C8A4FD6CE8}"/>
              </a:ext>
            </a:extLst>
          </p:cNvPr>
          <p:cNvSpPr txBox="1"/>
          <p:nvPr/>
        </p:nvSpPr>
        <p:spPr>
          <a:xfrm>
            <a:off x="341522" y="837282"/>
            <a:ext cx="10113485" cy="5693866"/>
          </a:xfrm>
          <a:prstGeom prst="rect">
            <a:avLst/>
          </a:prstGeom>
          <a:noFill/>
        </p:spPr>
        <p:txBody>
          <a:bodyPr wrap="square" rtlCol="0">
            <a:spAutoFit/>
          </a:bodyPr>
          <a:lstStyle/>
          <a:p>
            <a:r>
              <a:rPr lang="en-US" sz="1400"/>
              <a:t>Rust can be used for Data Science:</a:t>
            </a:r>
          </a:p>
          <a:p>
            <a:r>
              <a:rPr lang="en-US" sz="1400"/>
              <a:t> - </a:t>
            </a:r>
            <a:r>
              <a:rPr lang="en-US" sz="1400">
                <a:hlinkClick r:id="rId2"/>
              </a:rPr>
              <a:t>https://qvault.io/python/rust-vs-python/</a:t>
            </a:r>
            <a:endParaRPr lang="en-US" sz="1400"/>
          </a:p>
          <a:p>
            <a:r>
              <a:rPr lang="en-US" sz="1400"/>
              <a:t> - </a:t>
            </a:r>
            <a:r>
              <a:rPr lang="en-US" sz="1400">
                <a:hlinkClick r:id="rId3"/>
              </a:rPr>
              <a:t>https://www.arewelearningyet.com/</a:t>
            </a:r>
            <a:endParaRPr lang="en-US" sz="1400"/>
          </a:p>
          <a:p>
            <a:r>
              <a:rPr lang="en-US" sz="1400"/>
              <a:t> - </a:t>
            </a:r>
            <a:r>
              <a:rPr lang="en-US" sz="1400">
                <a:hlinkClick r:id="rId4"/>
              </a:rPr>
              <a:t>https://smartcorelib.org/user_guide/supervised.html</a:t>
            </a:r>
            <a:endParaRPr lang="en-US" sz="1400"/>
          </a:p>
          <a:p>
            <a:endParaRPr lang="en-US" sz="1400"/>
          </a:p>
          <a:p>
            <a:r>
              <a:rPr lang="en-US" sz="1400" b="1">
                <a:solidFill>
                  <a:srgbClr val="FF0000"/>
                </a:solidFill>
              </a:rPr>
              <a:t>Linfa</a:t>
            </a:r>
            <a:r>
              <a:rPr lang="en-US" sz="1400"/>
              <a:t> – ML Framework:</a:t>
            </a:r>
          </a:p>
          <a:p>
            <a:r>
              <a:rPr lang="en-US" sz="1400"/>
              <a:t>Linfa aims to provide a comprehensive toolkit to build Machine Learning applications with Rust.</a:t>
            </a:r>
          </a:p>
          <a:p>
            <a:r>
              <a:rPr lang="en-US" sz="1400"/>
              <a:t>Kin in spirit to Python's </a:t>
            </a:r>
            <a:r>
              <a:rPr lang="en-US" sz="1400" b="1">
                <a:solidFill>
                  <a:srgbClr val="00B050"/>
                </a:solidFill>
              </a:rPr>
              <a:t>scikit-learn</a:t>
            </a:r>
            <a:r>
              <a:rPr lang="en-US" sz="1400"/>
              <a:t>, it focuses on common preprocessing tasks </a:t>
            </a:r>
          </a:p>
          <a:p>
            <a:r>
              <a:rPr lang="en-US" sz="1400"/>
              <a:t>and classical ML algorithms for your everyday ML tasks.</a:t>
            </a:r>
          </a:p>
          <a:p>
            <a:r>
              <a:rPr lang="en-US" sz="1400"/>
              <a:t> - </a:t>
            </a:r>
            <a:r>
              <a:rPr lang="en-US" sz="1400">
                <a:hlinkClick r:id="rId5"/>
              </a:rPr>
              <a:t>https://rustrepo.com/repo/rust-ml-linfa-rust-machine-learning</a:t>
            </a:r>
            <a:endParaRPr lang="en-US" sz="1400"/>
          </a:p>
          <a:p>
            <a:endParaRPr lang="en-US" sz="1400"/>
          </a:p>
          <a:p>
            <a:r>
              <a:rPr lang="en-US" sz="1400"/>
              <a:t>Tutorial:</a:t>
            </a:r>
          </a:p>
          <a:p>
            <a:r>
              <a:rPr lang="en-US" sz="1400"/>
              <a:t> - </a:t>
            </a:r>
            <a:r>
              <a:rPr lang="en-US" sz="1400">
                <a:hlinkClick r:id="rId6"/>
              </a:rPr>
              <a:t>https://github.com/Steboss/ML_and_Rust</a:t>
            </a:r>
            <a:endParaRPr lang="en-US" sz="1400"/>
          </a:p>
          <a:p>
            <a:r>
              <a:rPr lang="en-US" sz="1400"/>
              <a:t>part 1: </a:t>
            </a:r>
            <a:r>
              <a:rPr lang="en-US" sz="1400">
                <a:hlinkClick r:id="rId7"/>
              </a:rPr>
              <a:t>https://levelup.gitconnected.com/machine-learning-and-rust-part-1-getting-started-745885771bc2</a:t>
            </a:r>
            <a:endParaRPr lang="en-US" sz="1400"/>
          </a:p>
          <a:p>
            <a:r>
              <a:rPr lang="en-US" sz="1400"/>
              <a:t>part 2: </a:t>
            </a:r>
            <a:r>
              <a:rPr lang="en-US" sz="1400">
                <a:hlinkClick r:id="rId8"/>
              </a:rPr>
              <a:t>https://levelup.gitconnected.com/machine-learning-and-rust-part-2-linear-regression-d3b820ed28f9</a:t>
            </a:r>
            <a:endParaRPr lang="en-US" sz="1400"/>
          </a:p>
          <a:p>
            <a:r>
              <a:rPr lang="en-US" sz="1400"/>
              <a:t>part 3: </a:t>
            </a:r>
            <a:r>
              <a:rPr lang="en-US" sz="1400">
                <a:hlinkClick r:id="rId9"/>
              </a:rPr>
              <a:t>https://levelup.gitconnected.com/machine-learning-and-rust-part-3-smartcore-dataframe-and-linear-regression-10451fdc2e60</a:t>
            </a:r>
            <a:r>
              <a:rPr lang="en-US" sz="1400"/>
              <a:t> </a:t>
            </a:r>
          </a:p>
          <a:p>
            <a:endParaRPr lang="en-US" sz="1400"/>
          </a:p>
          <a:p>
            <a:r>
              <a:rPr lang="en-US" sz="1400"/>
              <a:t>Rust doesn't have convenient Data Science environments similar to Python Jupyter or R-Studio.</a:t>
            </a:r>
          </a:p>
          <a:p>
            <a:r>
              <a:rPr lang="en-US" sz="1400"/>
              <a:t>It doesn't have rich ML libraries like Python or R.</a:t>
            </a:r>
          </a:p>
          <a:p>
            <a:r>
              <a:rPr lang="en-US" sz="1400"/>
              <a:t>But Rust can be effectively used to process data and prepare it for ML or Analytics.</a:t>
            </a:r>
          </a:p>
          <a:p>
            <a:endParaRPr lang="en-US" sz="1400"/>
          </a:p>
          <a:p>
            <a:r>
              <a:rPr lang="en-US" sz="1400"/>
              <a:t>You can invoke Rust executables as external processes.</a:t>
            </a:r>
          </a:p>
          <a:p>
            <a:r>
              <a:rPr lang="en-US" sz="1400"/>
              <a:t>Or you can call Rust libraries from inside Python code:</a:t>
            </a:r>
          </a:p>
          <a:p>
            <a:r>
              <a:rPr lang="en-US" sz="1400"/>
              <a:t> - </a:t>
            </a:r>
            <a:r>
              <a:rPr lang="en-US" sz="1400">
                <a:hlinkClick r:id="rId10"/>
              </a:rPr>
              <a:t>http://saidvandeklundert.net/learn/2021-11-06-calling-rust-from-python/</a:t>
            </a:r>
            <a:endParaRPr lang="en-US" sz="1400"/>
          </a:p>
          <a:p>
            <a:r>
              <a:rPr lang="en-US" sz="1400"/>
              <a:t> - </a:t>
            </a:r>
            <a:r>
              <a:rPr lang="en-US" sz="1400">
                <a:hlinkClick r:id="rId11"/>
              </a:rPr>
              <a:t>http://saidvandeklundert.net/learn/2021-11-18-calling-rust-from-python-using-pyo3/</a:t>
            </a:r>
            <a:endParaRPr lang="en-US" sz="1400"/>
          </a:p>
          <a:p>
            <a:r>
              <a:rPr lang="en-US" sz="1400"/>
              <a:t> - </a:t>
            </a:r>
            <a:r>
              <a:rPr lang="en-US" sz="1400">
                <a:hlinkClick r:id="rId12"/>
              </a:rPr>
              <a:t>https://python.plainenglish.io/using-python-in-rus-and-trust-in-python-ac5cf77d5ece</a:t>
            </a:r>
            <a:endParaRPr lang="en-US" sz="1400"/>
          </a:p>
        </p:txBody>
      </p:sp>
      <p:pic>
        <p:nvPicPr>
          <p:cNvPr id="4" name="Picture 3">
            <a:extLst>
              <a:ext uri="{FF2B5EF4-FFF2-40B4-BE49-F238E27FC236}">
                <a16:creationId xmlns:a16="http://schemas.microsoft.com/office/drawing/2014/main" id="{4164778C-0AB4-C648-B6E5-F9A409B3C1FF}"/>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8157926" y="4665810"/>
            <a:ext cx="3486591" cy="1267851"/>
          </a:xfrm>
          <a:prstGeom prst="rect">
            <a:avLst/>
          </a:prstGeom>
        </p:spPr>
      </p:pic>
      <p:cxnSp>
        <p:nvCxnSpPr>
          <p:cNvPr id="5" name="Straight Connector 4">
            <a:extLst>
              <a:ext uri="{FF2B5EF4-FFF2-40B4-BE49-F238E27FC236}">
                <a16:creationId xmlns:a16="http://schemas.microsoft.com/office/drawing/2014/main" id="{D85E5D71-A45C-D90C-1CD2-DC1975B153D0}"/>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0141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D18B68-590B-C74B-ABD9-F46EEA3A772A}"/>
              </a:ext>
            </a:extLst>
          </p:cNvPr>
          <p:cNvSpPr txBox="1"/>
          <p:nvPr/>
        </p:nvSpPr>
        <p:spPr>
          <a:xfrm>
            <a:off x="0" y="0"/>
            <a:ext cx="5118537" cy="523220"/>
          </a:xfrm>
          <a:prstGeom prst="rect">
            <a:avLst/>
          </a:prstGeom>
          <a:noFill/>
        </p:spPr>
        <p:txBody>
          <a:bodyPr wrap="square" rtlCol="0">
            <a:spAutoFit/>
          </a:bodyPr>
          <a:lstStyle/>
          <a:p>
            <a:r>
              <a:rPr lang="en-US" sz="2800" b="1"/>
              <a:t>Functional Programming</a:t>
            </a:r>
          </a:p>
        </p:txBody>
      </p:sp>
      <p:sp>
        <p:nvSpPr>
          <p:cNvPr id="2" name="TextBox 1">
            <a:extLst>
              <a:ext uri="{FF2B5EF4-FFF2-40B4-BE49-F238E27FC236}">
                <a16:creationId xmlns:a16="http://schemas.microsoft.com/office/drawing/2014/main" id="{9099B720-1630-E044-A565-61D91C947E80}"/>
              </a:ext>
            </a:extLst>
          </p:cNvPr>
          <p:cNvSpPr txBox="1"/>
          <p:nvPr/>
        </p:nvSpPr>
        <p:spPr>
          <a:xfrm>
            <a:off x="139370" y="2996892"/>
            <a:ext cx="6142677" cy="523220"/>
          </a:xfrm>
          <a:prstGeom prst="rect">
            <a:avLst/>
          </a:prstGeom>
          <a:noFill/>
        </p:spPr>
        <p:txBody>
          <a:bodyPr wrap="square" rtlCol="0">
            <a:spAutoFit/>
          </a:bodyPr>
          <a:lstStyle/>
          <a:p>
            <a:r>
              <a:rPr lang="en-US" sz="1400"/>
              <a:t>.. </a:t>
            </a:r>
            <a:r>
              <a:rPr lang="en-US" sz="1400">
                <a:hlinkClick r:id="rId2"/>
              </a:rPr>
              <a:t>https://en.wikipedia.org/wiki/Functional_programming</a:t>
            </a:r>
            <a:r>
              <a:rPr lang="en-US" sz="1400"/>
              <a:t> </a:t>
            </a:r>
          </a:p>
          <a:p>
            <a:r>
              <a:rPr lang="en-US" sz="1400"/>
              <a:t>.. </a:t>
            </a:r>
            <a:r>
              <a:rPr lang="en-US" sz="1400">
                <a:hlinkClick r:id="rId3"/>
              </a:rPr>
              <a:t>https://www.educative.io/blog/what-is-functional-programming-python-js-java</a:t>
            </a:r>
            <a:endParaRPr lang="en-US" sz="1400"/>
          </a:p>
        </p:txBody>
      </p:sp>
      <p:sp>
        <p:nvSpPr>
          <p:cNvPr id="10" name="TextBox 9">
            <a:extLst>
              <a:ext uri="{FF2B5EF4-FFF2-40B4-BE49-F238E27FC236}">
                <a16:creationId xmlns:a16="http://schemas.microsoft.com/office/drawing/2014/main" id="{12E5ACD4-D97F-274B-84E3-6E09DCE8CDFC}"/>
              </a:ext>
            </a:extLst>
          </p:cNvPr>
          <p:cNvSpPr txBox="1"/>
          <p:nvPr/>
        </p:nvSpPr>
        <p:spPr>
          <a:xfrm>
            <a:off x="139370" y="839244"/>
            <a:ext cx="6636002" cy="2031325"/>
          </a:xfrm>
          <a:prstGeom prst="rect">
            <a:avLst/>
          </a:prstGeom>
          <a:noFill/>
        </p:spPr>
        <p:txBody>
          <a:bodyPr wrap="square" rtlCol="0">
            <a:spAutoFit/>
          </a:bodyPr>
          <a:lstStyle/>
          <a:p>
            <a:pPr marL="285750" indent="-285750">
              <a:buFont typeface="Arial" panose="020B0604020202020204" pitchFamily="34" charset="0"/>
              <a:buChar char="•"/>
            </a:pPr>
            <a:r>
              <a:rPr lang="en-US" sz="1400"/>
              <a:t>Functional programming is a </a:t>
            </a:r>
            <a:r>
              <a:rPr lang="en-US" sz="1400" b="1">
                <a:solidFill>
                  <a:srgbClr val="FF0000"/>
                </a:solidFill>
              </a:rPr>
              <a:t>declarative</a:t>
            </a:r>
            <a:r>
              <a:rPr lang="en-US" sz="1400"/>
              <a:t> programming paradigm (</a:t>
            </a:r>
            <a:r>
              <a:rPr lang="en-US" sz="1400" b="1">
                <a:solidFill>
                  <a:srgbClr val="00B050"/>
                </a:solidFill>
              </a:rPr>
              <a:t>declarative</a:t>
            </a:r>
            <a:r>
              <a:rPr lang="en-US" sz="1400"/>
              <a:t> as opposed to imperative)</a:t>
            </a:r>
          </a:p>
          <a:p>
            <a:pPr marL="285750" indent="-285750">
              <a:buFont typeface="Arial" panose="020B0604020202020204" pitchFamily="34" charset="0"/>
              <a:buChar char="•"/>
            </a:pPr>
            <a:r>
              <a:rPr lang="en-US" sz="1400"/>
              <a:t>Programs are created by </a:t>
            </a:r>
            <a:r>
              <a:rPr lang="en-US" sz="1400" b="1">
                <a:solidFill>
                  <a:srgbClr val="FF0000"/>
                </a:solidFill>
              </a:rPr>
              <a:t>evaluating sequential functions </a:t>
            </a:r>
            <a:r>
              <a:rPr lang="en-US" sz="1400" b="1">
                <a:solidFill>
                  <a:srgbClr val="00B050"/>
                </a:solidFill>
              </a:rPr>
              <a:t>rather than setting values</a:t>
            </a:r>
            <a:r>
              <a:rPr lang="en-US" sz="1400"/>
              <a:t> (recursion instead of for-loop)</a:t>
            </a:r>
          </a:p>
          <a:p>
            <a:pPr marL="285750" indent="-285750">
              <a:buFont typeface="Arial" panose="020B0604020202020204" pitchFamily="34" charset="0"/>
              <a:buChar char="•"/>
            </a:pPr>
            <a:r>
              <a:rPr lang="en-US" sz="1400"/>
              <a:t>Use </a:t>
            </a:r>
            <a:r>
              <a:rPr lang="en-US" sz="1400" b="1">
                <a:solidFill>
                  <a:srgbClr val="FF0000"/>
                </a:solidFill>
              </a:rPr>
              <a:t>pure functions</a:t>
            </a:r>
            <a:r>
              <a:rPr lang="en-US" sz="1400"/>
              <a:t> which predictably convert input into output without any dependencies on external </a:t>
            </a:r>
            <a:r>
              <a:rPr lang="en-US" sz="1400" b="1">
                <a:solidFill>
                  <a:srgbClr val="00B050"/>
                </a:solidFill>
              </a:rPr>
              <a:t>"side effects"</a:t>
            </a:r>
            <a:r>
              <a:rPr lang="en-US" sz="1400"/>
              <a:t> like shared variables, I/O, date/time, program state, etc.)</a:t>
            </a:r>
          </a:p>
          <a:p>
            <a:pPr marL="285750" indent="-285750">
              <a:buFont typeface="Arial" panose="020B0604020202020204" pitchFamily="34" charset="0"/>
              <a:buChar char="•"/>
            </a:pPr>
            <a:r>
              <a:rPr lang="en-US" sz="1400"/>
              <a:t>Functions can be composed into </a:t>
            </a:r>
            <a:r>
              <a:rPr lang="en-US" sz="1400" b="1">
                <a:solidFill>
                  <a:srgbClr val="00B050"/>
                </a:solidFill>
              </a:rPr>
              <a:t>sequences</a:t>
            </a:r>
            <a:r>
              <a:rPr lang="en-US" sz="1400"/>
              <a:t>, passed as arguments, returned, saved</a:t>
            </a:r>
          </a:p>
          <a:p>
            <a:pPr marL="285750" indent="-285750">
              <a:buFont typeface="Arial" panose="020B0604020202020204" pitchFamily="34" charset="0"/>
              <a:buChar char="•"/>
            </a:pPr>
            <a:r>
              <a:rPr lang="en-US" sz="1400"/>
              <a:t>The functional paradigm results in </a:t>
            </a:r>
            <a:r>
              <a:rPr lang="en-US" sz="1400" b="1">
                <a:solidFill>
                  <a:srgbClr val="00B050"/>
                </a:solidFill>
              </a:rPr>
              <a:t>highly modular code </a:t>
            </a:r>
          </a:p>
        </p:txBody>
      </p:sp>
      <p:sp>
        <p:nvSpPr>
          <p:cNvPr id="8" name="TextBox 7">
            <a:extLst>
              <a:ext uri="{FF2B5EF4-FFF2-40B4-BE49-F238E27FC236}">
                <a16:creationId xmlns:a16="http://schemas.microsoft.com/office/drawing/2014/main" id="{A78E5212-44E1-8D4E-851D-6AB4F1F5CED3}"/>
              </a:ext>
            </a:extLst>
          </p:cNvPr>
          <p:cNvSpPr txBox="1"/>
          <p:nvPr/>
        </p:nvSpPr>
        <p:spPr>
          <a:xfrm>
            <a:off x="7714577" y="334625"/>
            <a:ext cx="4435369" cy="6370975"/>
          </a:xfrm>
          <a:prstGeom prst="rect">
            <a:avLst/>
          </a:prstGeom>
          <a:noFill/>
        </p:spPr>
        <p:txBody>
          <a:bodyPr wrap="square" rtlCol="0">
            <a:spAutoFit/>
          </a:bodyPr>
          <a:lstStyle/>
          <a:p>
            <a:r>
              <a:rPr lang="en-US" sz="1200" b="1">
                <a:solidFill>
                  <a:srgbClr val="00B050"/>
                </a:solidFill>
                <a:latin typeface="Menlo" panose="020B0609030804020204" pitchFamily="49" charset="0"/>
                <a:ea typeface="Menlo" panose="020B0609030804020204" pitchFamily="49" charset="0"/>
                <a:cs typeface="Menlo" panose="020B0609030804020204" pitchFamily="49" charset="0"/>
              </a:rPr>
              <a:t># imperative (prescribe steps, python):</a:t>
            </a:r>
          </a:p>
          <a:p>
            <a:endParaRPr lang="en-US" sz="1200">
              <a:solidFill>
                <a:srgbClr val="00B0F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def factorial(n):</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f=1</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for i in range(1,n+1):</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f = f*i</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return f</a:t>
            </a:r>
          </a:p>
          <a:p>
            <a:endParaRPr lang="en-US" sz="1200">
              <a:solidFill>
                <a:srgbClr val="00B0F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factorial(4) # 24</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factorial(6) # 720</a:t>
            </a:r>
          </a:p>
          <a:p>
            <a:endParaRPr lang="en-US" sz="1200">
              <a:solidFill>
                <a:srgbClr val="00B0F0"/>
              </a:solidFill>
              <a:latin typeface="Menlo" panose="020B0609030804020204" pitchFamily="49" charset="0"/>
              <a:ea typeface="Menlo" panose="020B0609030804020204" pitchFamily="49" charset="0"/>
              <a:cs typeface="Menlo" panose="020B0609030804020204" pitchFamily="49" charset="0"/>
            </a:endParaRPr>
          </a:p>
          <a:p>
            <a:endParaRPr lang="en-US" sz="1200">
              <a:solidFill>
                <a:srgbClr val="00B0F0"/>
              </a:solidFill>
              <a:latin typeface="Menlo" panose="020B0609030804020204" pitchFamily="49" charset="0"/>
              <a:ea typeface="Menlo" panose="020B0609030804020204" pitchFamily="49" charset="0"/>
              <a:cs typeface="Menlo" panose="020B0609030804020204" pitchFamily="49" charset="0"/>
            </a:endParaRPr>
          </a:p>
          <a:p>
            <a:r>
              <a:rPr lang="en-US" sz="1200" b="1">
                <a:solidFill>
                  <a:srgbClr val="00B050"/>
                </a:solidFill>
                <a:latin typeface="Menlo" panose="020B0609030804020204" pitchFamily="49" charset="0"/>
                <a:ea typeface="Menlo" panose="020B0609030804020204" pitchFamily="49" charset="0"/>
                <a:cs typeface="Menlo" panose="020B0609030804020204" pitchFamily="49" charset="0"/>
              </a:rPr>
              <a:t># --------------------------------</a:t>
            </a:r>
          </a:p>
          <a:p>
            <a:r>
              <a:rPr lang="en-US" sz="1200" b="1">
                <a:solidFill>
                  <a:srgbClr val="00B050"/>
                </a:solidFill>
                <a:latin typeface="Menlo" panose="020B0609030804020204" pitchFamily="49" charset="0"/>
                <a:ea typeface="Menlo" panose="020B0609030804020204" pitchFamily="49" charset="0"/>
                <a:cs typeface="Menlo" panose="020B0609030804020204" pitchFamily="49" charset="0"/>
              </a:rPr>
              <a:t># functional (declare rules, python):</a:t>
            </a:r>
          </a:p>
          <a:p>
            <a:endParaRPr lang="en-US" sz="1200">
              <a:solidFill>
                <a:srgbClr val="00B0F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from functools import reduce</a:t>
            </a:r>
          </a:p>
          <a:p>
            <a:endParaRPr lang="en-US" sz="1200">
              <a:solidFill>
                <a:srgbClr val="00B0F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def multiply(x, y):</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return x * y</a:t>
            </a:r>
          </a:p>
          <a:p>
            <a:endParaRPr lang="en-US" sz="1200">
              <a:solidFill>
                <a:srgbClr val="00B0F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def factorial(n):    </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return reduce(multiply, range(1,n+1))</a:t>
            </a:r>
          </a:p>
          <a:p>
            <a:endParaRPr lang="en-US" sz="1200">
              <a:solidFill>
                <a:srgbClr val="00B0F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factorial(4)  # 24</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factorial(6)  # 720</a:t>
            </a:r>
          </a:p>
          <a:p>
            <a:endParaRPr lang="en-US" sz="1200">
              <a:solidFill>
                <a:srgbClr val="00B0F0"/>
              </a:solidFill>
              <a:latin typeface="Menlo" panose="020B0609030804020204" pitchFamily="49" charset="0"/>
              <a:ea typeface="Menlo" panose="020B0609030804020204" pitchFamily="49" charset="0"/>
              <a:cs typeface="Menlo" panose="020B0609030804020204" pitchFamily="49" charset="0"/>
            </a:endParaRPr>
          </a:p>
          <a:p>
            <a:endParaRPr lang="en-US" sz="1200">
              <a:solidFill>
                <a:srgbClr val="00B0F0"/>
              </a:solidFill>
              <a:latin typeface="Menlo" panose="020B0609030804020204" pitchFamily="49" charset="0"/>
              <a:ea typeface="Menlo" panose="020B0609030804020204" pitchFamily="49" charset="0"/>
              <a:cs typeface="Menlo" panose="020B0609030804020204" pitchFamily="49" charset="0"/>
            </a:endParaRPr>
          </a:p>
          <a:p>
            <a:r>
              <a:rPr lang="en-US" sz="1200" b="1">
                <a:solidFill>
                  <a:srgbClr val="00B050"/>
                </a:solidFill>
                <a:latin typeface="Menlo" panose="020B0609030804020204" pitchFamily="49" charset="0"/>
                <a:ea typeface="Menlo" panose="020B0609030804020204" pitchFamily="49" charset="0"/>
                <a:cs typeface="Menlo" panose="020B0609030804020204" pitchFamily="49" charset="0"/>
              </a:rPr>
              <a:t>-- Example: factorial function is a Haskell:</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fac :: (Integral a) =&gt; a -&gt; a</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fac 0 = 1</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fac n = n * fac (n - 1)</a:t>
            </a:r>
          </a:p>
          <a:p>
            <a:endParaRPr lang="en-US" sz="1200">
              <a:solidFill>
                <a:srgbClr val="00B0F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main :: IO ()</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main = print $ fac 5</a:t>
            </a:r>
          </a:p>
        </p:txBody>
      </p:sp>
      <p:cxnSp>
        <p:nvCxnSpPr>
          <p:cNvPr id="5" name="Straight Connector 4">
            <a:extLst>
              <a:ext uri="{FF2B5EF4-FFF2-40B4-BE49-F238E27FC236}">
                <a16:creationId xmlns:a16="http://schemas.microsoft.com/office/drawing/2014/main" id="{7FE5A233-C5DB-354D-83F5-2481BE03935D}"/>
              </a:ext>
            </a:extLst>
          </p:cNvPr>
          <p:cNvCxnSpPr/>
          <p:nvPr/>
        </p:nvCxnSpPr>
        <p:spPr>
          <a:xfrm>
            <a:off x="7487360" y="148281"/>
            <a:ext cx="0" cy="655731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FCD4945-32AF-FF44-81CF-03A075E271A4}"/>
              </a:ext>
            </a:extLst>
          </p:cNvPr>
          <p:cNvSpPr txBox="1"/>
          <p:nvPr/>
        </p:nvSpPr>
        <p:spPr>
          <a:xfrm>
            <a:off x="11427" y="4098986"/>
            <a:ext cx="3173555" cy="1754326"/>
          </a:xfrm>
          <a:prstGeom prst="rect">
            <a:avLst/>
          </a:prstGeom>
          <a:noFill/>
        </p:spPr>
        <p:txBody>
          <a:bodyPr wrap="square" rtlCol="0">
            <a:spAutoFit/>
          </a:bodyPr>
          <a:lstStyle/>
          <a:p>
            <a:r>
              <a:rPr lang="en-US" sz="1200" b="1">
                <a:solidFill>
                  <a:srgbClr val="00B050"/>
                </a:solidFill>
                <a:latin typeface="Menlo" panose="020B0609030804020204" pitchFamily="49" charset="0"/>
                <a:ea typeface="Menlo" panose="020B0609030804020204" pitchFamily="49" charset="0"/>
                <a:cs typeface="Menlo" panose="020B0609030804020204" pitchFamily="49" charset="0"/>
              </a:rPr>
              <a:t>;;; factorial in Lisp</a:t>
            </a:r>
          </a:p>
          <a:p>
            <a:endParaRPr lang="en-US" sz="120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(defun factorial (N)</a:t>
            </a: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  (if (= N 1)</a:t>
            </a: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      1</a:t>
            </a: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    (* N (factorial (- N 1)))))</a:t>
            </a:r>
          </a:p>
          <a:p>
            <a:endParaRPr lang="en-US" sz="1200">
              <a:solidFill>
                <a:srgbClr val="0070C0"/>
              </a:solidFill>
              <a:latin typeface="Menlo" panose="020B0609030804020204" pitchFamily="49" charset="0"/>
              <a:ea typeface="Menlo" panose="020B0609030804020204" pitchFamily="49" charset="0"/>
              <a:cs typeface="Menlo" panose="020B0609030804020204" pitchFamily="49" charset="0"/>
            </a:endParaRPr>
          </a:p>
          <a:p>
            <a:endParaRPr lang="en-US" sz="120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(factorial 4). </a:t>
            </a:r>
            <a:r>
              <a:rPr lang="en-US" sz="1200">
                <a:solidFill>
                  <a:srgbClr val="00B050"/>
                </a:solidFill>
                <a:latin typeface="Menlo" panose="020B0609030804020204" pitchFamily="49" charset="0"/>
                <a:ea typeface="Menlo" panose="020B0609030804020204" pitchFamily="49" charset="0"/>
                <a:cs typeface="Menlo" panose="020B0609030804020204" pitchFamily="49" charset="0"/>
              </a:rPr>
              <a:t> ;;; ouput: 24</a:t>
            </a:r>
          </a:p>
        </p:txBody>
      </p:sp>
      <p:sp>
        <p:nvSpPr>
          <p:cNvPr id="3" name="TextBox 2">
            <a:extLst>
              <a:ext uri="{FF2B5EF4-FFF2-40B4-BE49-F238E27FC236}">
                <a16:creationId xmlns:a16="http://schemas.microsoft.com/office/drawing/2014/main" id="{C604380C-69E0-664C-A0BD-C06F97B46694}"/>
              </a:ext>
            </a:extLst>
          </p:cNvPr>
          <p:cNvSpPr txBox="1"/>
          <p:nvPr/>
        </p:nvSpPr>
        <p:spPr>
          <a:xfrm>
            <a:off x="4262028" y="4115070"/>
            <a:ext cx="2869338" cy="1384995"/>
          </a:xfrm>
          <a:prstGeom prst="rect">
            <a:avLst/>
          </a:prstGeom>
          <a:noFill/>
        </p:spPr>
        <p:txBody>
          <a:bodyPr wrap="square" rtlCol="0">
            <a:spAutoFit/>
          </a:bodyPr>
          <a:lstStyle/>
          <a:p>
            <a:r>
              <a:rPr lang="en-US" sz="1200">
                <a:solidFill>
                  <a:srgbClr val="00B050"/>
                </a:solidFill>
                <a:latin typeface="Menlo" panose="020B0609030804020204" pitchFamily="49" charset="0"/>
                <a:ea typeface="Menlo" panose="020B0609030804020204" pitchFamily="49" charset="0"/>
                <a:cs typeface="Menlo" panose="020B0609030804020204" pitchFamily="49" charset="0"/>
              </a:rPr>
              <a:t>% factorial in Erlang</a:t>
            </a:r>
          </a:p>
          <a:p>
            <a:endParaRPr lang="en-US" sz="1200">
              <a:solidFill>
                <a:srgbClr val="00B05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factorial(0) -&gt; 1;</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factorial(N) when N &gt; 0 -&gt;</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N * factorial(N-1).</a:t>
            </a:r>
          </a:p>
          <a:p>
            <a:endParaRPr lang="en-US" sz="1200">
              <a:solidFill>
                <a:srgbClr val="00B0F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factorial(4).  </a:t>
            </a:r>
            <a:r>
              <a:rPr lang="en-US" sz="1200">
                <a:solidFill>
                  <a:srgbClr val="00B050"/>
                </a:solidFill>
                <a:latin typeface="Menlo" panose="020B0609030804020204" pitchFamily="49" charset="0"/>
                <a:ea typeface="Menlo" panose="020B0609030804020204" pitchFamily="49" charset="0"/>
                <a:cs typeface="Menlo" panose="020B0609030804020204" pitchFamily="49" charset="0"/>
              </a:rPr>
              <a:t>% 24</a:t>
            </a:r>
          </a:p>
        </p:txBody>
      </p:sp>
      <p:cxnSp>
        <p:nvCxnSpPr>
          <p:cNvPr id="4" name="Straight Connector 3">
            <a:extLst>
              <a:ext uri="{FF2B5EF4-FFF2-40B4-BE49-F238E27FC236}">
                <a16:creationId xmlns:a16="http://schemas.microsoft.com/office/drawing/2014/main" id="{00BBA121-897F-048C-B144-330CC9A560B5}"/>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59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B67F11-C341-574E-90AA-6C5E2441DC79}"/>
              </a:ext>
            </a:extLst>
          </p:cNvPr>
          <p:cNvSpPr txBox="1"/>
          <p:nvPr/>
        </p:nvSpPr>
        <p:spPr>
          <a:xfrm>
            <a:off x="0" y="0"/>
            <a:ext cx="5654566" cy="523220"/>
          </a:xfrm>
          <a:prstGeom prst="rect">
            <a:avLst/>
          </a:prstGeom>
          <a:noFill/>
        </p:spPr>
        <p:txBody>
          <a:bodyPr wrap="square" rtlCol="0">
            <a:spAutoFit/>
          </a:bodyPr>
          <a:lstStyle/>
          <a:p>
            <a:r>
              <a:rPr lang="en-US" sz="2800" b="1"/>
              <a:t>Example: </a:t>
            </a:r>
            <a:r>
              <a:rPr lang="en-US" sz="2800" b="1">
                <a:ea typeface="Menlo" panose="020B0609030804020204" pitchFamily="49" charset="0"/>
                <a:cs typeface="Menlo" panose="020B0609030804020204" pitchFamily="49" charset="0"/>
              </a:rPr>
              <a:t>Towers of Hanoi</a:t>
            </a:r>
            <a:endParaRPr lang="en-US" sz="2800" b="1"/>
          </a:p>
        </p:txBody>
      </p:sp>
      <p:sp>
        <p:nvSpPr>
          <p:cNvPr id="5" name="TextBox 4">
            <a:extLst>
              <a:ext uri="{FF2B5EF4-FFF2-40B4-BE49-F238E27FC236}">
                <a16:creationId xmlns:a16="http://schemas.microsoft.com/office/drawing/2014/main" id="{443342EB-E0B1-0B49-90EF-FB064CDC8AED}"/>
              </a:ext>
            </a:extLst>
          </p:cNvPr>
          <p:cNvSpPr txBox="1"/>
          <p:nvPr/>
        </p:nvSpPr>
        <p:spPr>
          <a:xfrm>
            <a:off x="6635095" y="2825724"/>
            <a:ext cx="5556905" cy="3970318"/>
          </a:xfrm>
          <a:prstGeom prst="rect">
            <a:avLst/>
          </a:prstGeom>
          <a:noFill/>
        </p:spPr>
        <p:txBody>
          <a:bodyPr wrap="square" rtlCol="0">
            <a:spAutoFit/>
          </a:bodyPr>
          <a:lstStyle/>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def hanoi(n, source, helper, target):</a:t>
            </a:r>
          </a:p>
          <a:p>
            <a:endParaRPr lang="en-US" sz="120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    if n &gt; 0:</a:t>
            </a:r>
          </a:p>
          <a:p>
            <a:endParaRPr lang="en-US" sz="120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a:solidFill>
                  <a:srgbClr val="00B050"/>
                </a:solidFill>
                <a:latin typeface="Menlo" panose="020B0609030804020204" pitchFamily="49" charset="0"/>
                <a:ea typeface="Menlo" panose="020B0609030804020204" pitchFamily="49" charset="0"/>
                <a:cs typeface="Menlo" panose="020B0609030804020204" pitchFamily="49" charset="0"/>
              </a:rPr>
              <a:t># move tower of size n - 1 from source to helper</a:t>
            </a: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        hanoi(n - 1, source, target, helper)</a:t>
            </a:r>
          </a:p>
          <a:p>
            <a:endParaRPr lang="en-US" sz="120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a:solidFill>
                  <a:srgbClr val="00B050"/>
                </a:solidFill>
                <a:latin typeface="Menlo" panose="020B0609030804020204" pitchFamily="49" charset="0"/>
                <a:ea typeface="Menlo" panose="020B0609030804020204" pitchFamily="49" charset="0"/>
                <a:cs typeface="Menlo" panose="020B0609030804020204" pitchFamily="49" charset="0"/>
              </a:rPr>
              <a:t># move disk from source peg to target peg</a:t>
            </a: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        if source:</a:t>
            </a: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            target.append(source.pop())</a:t>
            </a:r>
          </a:p>
          <a:p>
            <a:endParaRPr lang="en-US" sz="120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a:solidFill>
                  <a:srgbClr val="00B050"/>
                </a:solidFill>
                <a:latin typeface="Menlo" panose="020B0609030804020204" pitchFamily="49" charset="0"/>
                <a:ea typeface="Menlo" panose="020B0609030804020204" pitchFamily="49" charset="0"/>
                <a:cs typeface="Menlo" panose="020B0609030804020204" pitchFamily="49" charset="0"/>
              </a:rPr>
              <a:t># move tower of size n-1 from helper to target</a:t>
            </a: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        hanoi(n - 1, helper, source, target)</a:t>
            </a:r>
          </a:p>
          <a:p>
            <a:endParaRPr lang="en-US" sz="1200">
              <a:solidFill>
                <a:srgbClr val="0070C0"/>
              </a:solidFill>
              <a:latin typeface="Menlo" panose="020B0609030804020204" pitchFamily="49" charset="0"/>
              <a:ea typeface="Menlo" panose="020B0609030804020204" pitchFamily="49" charset="0"/>
              <a:cs typeface="Menlo" panose="020B0609030804020204" pitchFamily="49" charset="0"/>
            </a:endParaRPr>
          </a:p>
          <a:p>
            <a:endParaRPr lang="en-US" sz="120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source = [4,3,2,1]</a:t>
            </a: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target = []</a:t>
            </a: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helper = []</a:t>
            </a:r>
          </a:p>
          <a:p>
            <a:endParaRPr lang="en-US" sz="120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hanoi(len(source),source,helper,target)</a:t>
            </a: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print(source, helper, target)</a:t>
            </a:r>
          </a:p>
        </p:txBody>
      </p:sp>
      <p:sp>
        <p:nvSpPr>
          <p:cNvPr id="6" name="TextBox 5">
            <a:extLst>
              <a:ext uri="{FF2B5EF4-FFF2-40B4-BE49-F238E27FC236}">
                <a16:creationId xmlns:a16="http://schemas.microsoft.com/office/drawing/2014/main" id="{F74C6745-CC9B-774A-890E-16AFD650D66C}"/>
              </a:ext>
            </a:extLst>
          </p:cNvPr>
          <p:cNvSpPr txBox="1"/>
          <p:nvPr/>
        </p:nvSpPr>
        <p:spPr>
          <a:xfrm>
            <a:off x="106714" y="1638200"/>
            <a:ext cx="6195849" cy="2031325"/>
          </a:xfrm>
          <a:prstGeom prst="rect">
            <a:avLst/>
          </a:prstGeom>
          <a:noFill/>
        </p:spPr>
        <p:txBody>
          <a:bodyPr wrap="square" rtlCol="0">
            <a:spAutoFit/>
          </a:bodyPr>
          <a:lstStyle/>
          <a:p>
            <a:r>
              <a:rPr lang="en-US" sz="1400">
                <a:ea typeface="Menlo" panose="020B0609030804020204" pitchFamily="49" charset="0"/>
                <a:cs typeface="Menlo" panose="020B0609030804020204" pitchFamily="49" charset="0"/>
              </a:rPr>
              <a:t>The game "Towers of Hanoi" uses three rods and a set of disks stacked on the first rod from largest disk on bottom to smallest on top – thus forming a conical tower.</a:t>
            </a:r>
          </a:p>
          <a:p>
            <a:endParaRPr lang="en-US" sz="1400">
              <a:ea typeface="Menlo" panose="020B0609030804020204" pitchFamily="49" charset="0"/>
              <a:cs typeface="Menlo" panose="020B0609030804020204" pitchFamily="49" charset="0"/>
            </a:endParaRPr>
          </a:p>
          <a:p>
            <a:r>
              <a:rPr lang="en-US" sz="1400">
                <a:ea typeface="Menlo" panose="020B0609030804020204" pitchFamily="49" charset="0"/>
                <a:cs typeface="Menlo" panose="020B0609030804020204" pitchFamily="49" charset="0"/>
              </a:rPr>
              <a:t>The aim of the game is to move the tower of disks from one rod to another</a:t>
            </a:r>
          </a:p>
          <a:p>
            <a:pPr marL="285750" indent="-285750">
              <a:buFont typeface="Arial" panose="020B0604020202020204" pitchFamily="34" charset="0"/>
              <a:buChar char="•"/>
            </a:pPr>
            <a:r>
              <a:rPr lang="en-US" sz="1400">
                <a:ea typeface="Menlo" panose="020B0609030804020204" pitchFamily="49" charset="0"/>
                <a:cs typeface="Menlo" panose="020B0609030804020204" pitchFamily="49" charset="0"/>
              </a:rPr>
              <a:t>Only one disk can be moved at a time</a:t>
            </a:r>
          </a:p>
          <a:p>
            <a:pPr marL="285750" indent="-285750">
              <a:buFont typeface="Arial" panose="020B0604020202020204" pitchFamily="34" charset="0"/>
              <a:buChar char="•"/>
            </a:pPr>
            <a:r>
              <a:rPr lang="en-US" sz="1400">
                <a:ea typeface="Menlo" panose="020B0609030804020204" pitchFamily="49" charset="0"/>
                <a:cs typeface="Menlo" panose="020B0609030804020204" pitchFamily="49" charset="0"/>
              </a:rPr>
              <a:t>We can only take the top-most disk (can not take disk from the middle)</a:t>
            </a:r>
          </a:p>
          <a:p>
            <a:pPr marL="285750" indent="-285750">
              <a:buFont typeface="Arial" panose="020B0604020202020204" pitchFamily="34" charset="0"/>
              <a:buChar char="•"/>
            </a:pPr>
            <a:r>
              <a:rPr lang="en-US" sz="1400">
                <a:ea typeface="Menlo" panose="020B0609030804020204" pitchFamily="49" charset="0"/>
                <a:cs typeface="Menlo" panose="020B0609030804020204" pitchFamily="49" charset="0"/>
              </a:rPr>
              <a:t>The disk can NOT be placed on top of a smaller disk</a:t>
            </a:r>
          </a:p>
          <a:p>
            <a:endParaRPr lang="en-US" sz="1400">
              <a:ea typeface="Menlo" panose="020B0609030804020204" pitchFamily="49" charset="0"/>
              <a:cs typeface="Menlo" panose="020B0609030804020204" pitchFamily="49" charset="0"/>
            </a:endParaRPr>
          </a:p>
          <a:p>
            <a:r>
              <a:rPr lang="en-US" sz="1400">
                <a:ea typeface="Menlo" panose="020B0609030804020204" pitchFamily="49" charset="0"/>
                <a:cs typeface="Menlo" panose="020B0609030804020204" pitchFamily="49" charset="0"/>
              </a:rPr>
              <a:t>https://en.wikipedia.org/wiki/Tower_of_Hanoi</a:t>
            </a:r>
          </a:p>
        </p:txBody>
      </p:sp>
      <p:pic>
        <p:nvPicPr>
          <p:cNvPr id="7" name="Picture 6">
            <a:extLst>
              <a:ext uri="{FF2B5EF4-FFF2-40B4-BE49-F238E27FC236}">
                <a16:creationId xmlns:a16="http://schemas.microsoft.com/office/drawing/2014/main" id="{5894EA2C-E1D3-E246-B07F-4E892A6E54A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294179" y="261610"/>
            <a:ext cx="4584700" cy="2051050"/>
          </a:xfrm>
          <a:prstGeom prst="rect">
            <a:avLst/>
          </a:prstGeom>
        </p:spPr>
      </p:pic>
      <p:pic>
        <p:nvPicPr>
          <p:cNvPr id="9" name="Picture 8">
            <a:extLst>
              <a:ext uri="{FF2B5EF4-FFF2-40B4-BE49-F238E27FC236}">
                <a16:creationId xmlns:a16="http://schemas.microsoft.com/office/drawing/2014/main" id="{06EE8DD5-232C-E142-8D10-BF0D5DB09C6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69775" y="4204137"/>
            <a:ext cx="6013952" cy="2226203"/>
          </a:xfrm>
          <a:prstGeom prst="rect">
            <a:avLst/>
          </a:prstGeom>
        </p:spPr>
      </p:pic>
      <p:sp>
        <p:nvSpPr>
          <p:cNvPr id="8" name="TextBox 7">
            <a:extLst>
              <a:ext uri="{FF2B5EF4-FFF2-40B4-BE49-F238E27FC236}">
                <a16:creationId xmlns:a16="http://schemas.microsoft.com/office/drawing/2014/main" id="{C85AE899-2254-7640-8100-23B75862BCD1}"/>
              </a:ext>
            </a:extLst>
          </p:cNvPr>
          <p:cNvSpPr txBox="1"/>
          <p:nvPr/>
        </p:nvSpPr>
        <p:spPr>
          <a:xfrm>
            <a:off x="106714" y="763915"/>
            <a:ext cx="6013951" cy="523220"/>
          </a:xfrm>
          <a:prstGeom prst="rect">
            <a:avLst/>
          </a:prstGeom>
          <a:noFill/>
        </p:spPr>
        <p:txBody>
          <a:bodyPr wrap="square" rtlCol="0">
            <a:spAutoFit/>
          </a:bodyPr>
          <a:lstStyle/>
          <a:p>
            <a:r>
              <a:rPr lang="en-US" sz="1400" b="1">
                <a:solidFill>
                  <a:srgbClr val="0070C0"/>
                </a:solidFill>
              </a:rPr>
              <a:t>This problem is very difficult to program using imperative style, but it becomes easy and elegant when we use functional style of programming</a:t>
            </a:r>
          </a:p>
        </p:txBody>
      </p:sp>
      <p:cxnSp>
        <p:nvCxnSpPr>
          <p:cNvPr id="3" name="Straight Connector 2">
            <a:extLst>
              <a:ext uri="{FF2B5EF4-FFF2-40B4-BE49-F238E27FC236}">
                <a16:creationId xmlns:a16="http://schemas.microsoft.com/office/drawing/2014/main" id="{1BE1B9EB-DAA6-A61F-E121-8865A58D176E}"/>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517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FF7B54-8FA3-424B-990E-271267FC9F46}"/>
              </a:ext>
            </a:extLst>
          </p:cNvPr>
          <p:cNvSpPr txBox="1"/>
          <p:nvPr/>
        </p:nvSpPr>
        <p:spPr>
          <a:xfrm>
            <a:off x="-1" y="0"/>
            <a:ext cx="6096001" cy="523220"/>
          </a:xfrm>
          <a:prstGeom prst="rect">
            <a:avLst/>
          </a:prstGeom>
          <a:noFill/>
        </p:spPr>
        <p:txBody>
          <a:bodyPr wrap="square" rtlCol="0">
            <a:spAutoFit/>
          </a:bodyPr>
          <a:lstStyle/>
          <a:p>
            <a:r>
              <a:rPr lang="en-US" sz="2800" b="1"/>
              <a:t>Success Story – Pugs (Perl6 &amp; Haskell)</a:t>
            </a:r>
          </a:p>
        </p:txBody>
      </p:sp>
      <p:sp>
        <p:nvSpPr>
          <p:cNvPr id="3" name="TextBox 2">
            <a:extLst>
              <a:ext uri="{FF2B5EF4-FFF2-40B4-BE49-F238E27FC236}">
                <a16:creationId xmlns:a16="http://schemas.microsoft.com/office/drawing/2014/main" id="{356E3B79-5DDC-A749-B5A8-F562F5E6E197}"/>
              </a:ext>
            </a:extLst>
          </p:cNvPr>
          <p:cNvSpPr txBox="1"/>
          <p:nvPr/>
        </p:nvSpPr>
        <p:spPr>
          <a:xfrm>
            <a:off x="190005" y="884274"/>
            <a:ext cx="7469579" cy="5478423"/>
          </a:xfrm>
          <a:prstGeom prst="rect">
            <a:avLst/>
          </a:prstGeom>
          <a:noFill/>
        </p:spPr>
        <p:txBody>
          <a:bodyPr wrap="square" rtlCol="0">
            <a:spAutoFit/>
          </a:bodyPr>
          <a:lstStyle/>
          <a:p>
            <a:r>
              <a:rPr lang="en-US" sz="1400" b="1">
                <a:solidFill>
                  <a:srgbClr val="FF0000"/>
                </a:solidFill>
              </a:rPr>
              <a:t>Pugs</a:t>
            </a:r>
            <a:r>
              <a:rPr lang="en-US" sz="1400"/>
              <a:t> is a compiler and interpreter for </a:t>
            </a:r>
            <a:r>
              <a:rPr lang="en-US" sz="1400" b="1">
                <a:solidFill>
                  <a:srgbClr val="FF0000"/>
                </a:solidFill>
              </a:rPr>
              <a:t>Perl6</a:t>
            </a:r>
            <a:r>
              <a:rPr lang="en-US" sz="1400"/>
              <a:t> (and now for </a:t>
            </a:r>
            <a:r>
              <a:rPr lang="en-US" sz="1400" b="1">
                <a:solidFill>
                  <a:srgbClr val="FF0000"/>
                </a:solidFill>
              </a:rPr>
              <a:t>Raku</a:t>
            </a:r>
            <a:r>
              <a:rPr lang="en-US" sz="1400"/>
              <a:t> programming language).</a:t>
            </a:r>
          </a:p>
          <a:p>
            <a:endParaRPr lang="en-US" sz="1400"/>
          </a:p>
          <a:p>
            <a:r>
              <a:rPr lang="en-US" sz="1400"/>
              <a:t>2005 - </a:t>
            </a:r>
            <a:r>
              <a:rPr lang="en-US" sz="1400" b="1">
                <a:solidFill>
                  <a:srgbClr val="FF0000"/>
                </a:solidFill>
              </a:rPr>
              <a:t>Audrey Tang</a:t>
            </a:r>
            <a:r>
              <a:rPr lang="en-US" sz="1400"/>
              <a:t> started successful project of using </a:t>
            </a:r>
            <a:r>
              <a:rPr lang="en-US" sz="1400" b="1">
                <a:solidFill>
                  <a:srgbClr val="FF0000"/>
                </a:solidFill>
              </a:rPr>
              <a:t>Haskell</a:t>
            </a:r>
            <a:r>
              <a:rPr lang="en-US" sz="1400"/>
              <a:t> to create compiler for </a:t>
            </a:r>
            <a:r>
              <a:rPr lang="en-US" sz="1400" b="1">
                <a:solidFill>
                  <a:srgbClr val="FF0000"/>
                </a:solidFill>
              </a:rPr>
              <a:t>Perl6</a:t>
            </a:r>
            <a:r>
              <a:rPr lang="en-US" sz="1400"/>
              <a:t>.</a:t>
            </a:r>
          </a:p>
          <a:p>
            <a:endParaRPr lang="en-US" sz="1400"/>
          </a:p>
          <a:p>
            <a:r>
              <a:rPr lang="en-US" sz="1400"/>
              <a:t>Haskell was successful where ohter languages have failed. Before 2005 there were several unsuccessful attempts of implementing the compiler in different languages, including </a:t>
            </a:r>
            <a:r>
              <a:rPr lang="en-US" sz="1400" b="1">
                <a:solidFill>
                  <a:srgbClr val="FF0000"/>
                </a:solidFill>
              </a:rPr>
              <a:t>Perl5</a:t>
            </a:r>
            <a:r>
              <a:rPr lang="en-US" sz="1400"/>
              <a:t>. The problem was in the complexity of the </a:t>
            </a:r>
            <a:r>
              <a:rPr lang="en-US" sz="1400" b="1">
                <a:solidFill>
                  <a:srgbClr val="FF0000"/>
                </a:solidFill>
              </a:rPr>
              <a:t>Perl6</a:t>
            </a:r>
            <a:r>
              <a:rPr lang="en-US" sz="1400"/>
              <a:t> syntax, which is context-sensitive (same expression may mean different things depending on its context).</a:t>
            </a:r>
          </a:p>
          <a:p>
            <a:endParaRPr lang="en-US" sz="1400"/>
          </a:p>
          <a:p>
            <a:r>
              <a:rPr lang="en-US" sz="1400">
                <a:solidFill>
                  <a:srgbClr val="00B050"/>
                </a:solidFill>
              </a:rPr>
              <a:t>""" Audrey Tang ... spent a month learning Haskell, and jumped from there to Pierce’s book Types and Programming Languages (Pierce, 2002). The book suggests implementing a toy language as an exercise, so Tang picked Perl 6. At the time there were no implementations of Perl 6, at least partly because it is a </a:t>
            </a:r>
            <a:r>
              <a:rPr lang="en-US" sz="1400">
                <a:solidFill>
                  <a:srgbClr val="FF0000"/>
                </a:solidFill>
              </a:rPr>
              <a:t>ferociously difficult language to implement</a:t>
            </a:r>
            <a:r>
              <a:rPr lang="en-US" sz="1400">
                <a:solidFill>
                  <a:srgbClr val="00B050"/>
                </a:solidFill>
              </a:rPr>
              <a:t>. Tang started her project on 1 February 2005. A year later there were 200 developers contributing to it; perhaps amazingly (considering this number) the compiler is only 18,000 lines of Haskell (including comments) (Tang, 2005). """</a:t>
            </a:r>
          </a:p>
          <a:p>
            <a:r>
              <a:rPr lang="en-US" sz="1400"/>
              <a:t> - </a:t>
            </a:r>
            <a:r>
              <a:rPr lang="en-US" sz="1400">
                <a:hlinkClick r:id="rId2"/>
              </a:rPr>
              <a:t>https://www.microsoft.com/en-us/research/wp-content/uploads/2016/07/history.pdf</a:t>
            </a:r>
            <a:endParaRPr lang="en-US" sz="1400"/>
          </a:p>
          <a:p>
            <a:endParaRPr lang="en-US" sz="1400"/>
          </a:p>
          <a:p>
            <a:r>
              <a:rPr lang="en-US" sz="1400" b="1">
                <a:solidFill>
                  <a:srgbClr val="FF0000"/>
                </a:solidFill>
              </a:rPr>
              <a:t>Pugs</a:t>
            </a:r>
            <a:r>
              <a:rPr lang="en-US" sz="1400"/>
              <a:t> development is now placed on hold, most </a:t>
            </a:r>
            <a:r>
              <a:rPr lang="en-US" sz="1400" b="1">
                <a:solidFill>
                  <a:srgbClr val="FF0000"/>
                </a:solidFill>
              </a:rPr>
              <a:t>Camelia, the Raku mascot</a:t>
            </a:r>
            <a:r>
              <a:rPr lang="en-US" sz="1400"/>
              <a:t> implementation efforts now taking place on </a:t>
            </a:r>
            <a:r>
              <a:rPr lang="en-US" sz="1400" b="1">
                <a:solidFill>
                  <a:srgbClr val="FF0000"/>
                </a:solidFill>
              </a:rPr>
              <a:t>Rakudo</a:t>
            </a:r>
            <a:r>
              <a:rPr lang="en-US" sz="1400"/>
              <a:t> (</a:t>
            </a:r>
            <a:r>
              <a:rPr lang="en-US" sz="1400" b="1">
                <a:solidFill>
                  <a:srgbClr val="00B050"/>
                </a:solidFill>
              </a:rPr>
              <a:t>Rakudo</a:t>
            </a:r>
            <a:r>
              <a:rPr lang="en-US" sz="1400"/>
              <a:t> is a compiler for </a:t>
            </a:r>
            <a:r>
              <a:rPr lang="en-US" sz="1400" b="1">
                <a:solidFill>
                  <a:srgbClr val="00B050"/>
                </a:solidFill>
              </a:rPr>
              <a:t>Raku</a:t>
            </a:r>
            <a:r>
              <a:rPr lang="en-US" sz="1400"/>
              <a:t>)</a:t>
            </a:r>
          </a:p>
          <a:p>
            <a:endParaRPr lang="en-US" sz="1400"/>
          </a:p>
          <a:p>
            <a:r>
              <a:rPr lang="en-US" sz="1400"/>
              <a:t> - </a:t>
            </a:r>
            <a:r>
              <a:rPr lang="en-US" sz="1400">
                <a:hlinkClick r:id="rId3"/>
              </a:rPr>
              <a:t>https://en.wikipedia.org/wiki/Raku_(programming_language)</a:t>
            </a:r>
            <a:r>
              <a:rPr lang="en-US" sz="1400"/>
              <a:t> </a:t>
            </a:r>
            <a:endParaRPr lang="en-US" sz="1400" b="1">
              <a:solidFill>
                <a:srgbClr val="FF0000"/>
              </a:solidFill>
            </a:endParaRPr>
          </a:p>
          <a:p>
            <a:r>
              <a:rPr lang="en-US" sz="1400"/>
              <a:t> - </a:t>
            </a:r>
            <a:r>
              <a:rPr lang="en-US" sz="1400">
                <a:hlinkClick r:id="rId4"/>
              </a:rPr>
              <a:t>https://en.wikipedia.org/wiki/Pugs_(programming)</a:t>
            </a:r>
            <a:r>
              <a:rPr lang="en-US" sz="1400"/>
              <a:t> </a:t>
            </a:r>
          </a:p>
          <a:p>
            <a:r>
              <a:rPr lang="en-US" sz="1400"/>
              <a:t> - </a:t>
            </a:r>
            <a:r>
              <a:rPr lang="en-US" sz="1400">
                <a:hlinkClick r:id="rId5"/>
              </a:rPr>
              <a:t>https://en.wikipedia.org/wiki/Rakudo</a:t>
            </a:r>
            <a:endParaRPr lang="en-US" sz="1400"/>
          </a:p>
          <a:p>
            <a:r>
              <a:rPr lang="en-US" sz="1400"/>
              <a:t> - </a:t>
            </a:r>
            <a:r>
              <a:rPr lang="en-US" sz="1400">
                <a:hlinkClick r:id="rId6"/>
              </a:rPr>
              <a:t>https://en.wikipedia.org/wiki/Audrey_Tang</a:t>
            </a:r>
            <a:r>
              <a:rPr lang="en-US" sz="1400"/>
              <a:t> </a:t>
            </a:r>
          </a:p>
          <a:p>
            <a:endParaRPr lang="en-US" sz="1400"/>
          </a:p>
        </p:txBody>
      </p:sp>
      <p:pic>
        <p:nvPicPr>
          <p:cNvPr id="4" name="Picture 3">
            <a:extLst>
              <a:ext uri="{FF2B5EF4-FFF2-40B4-BE49-F238E27FC236}">
                <a16:creationId xmlns:a16="http://schemas.microsoft.com/office/drawing/2014/main" id="{C5423732-74E4-C54F-ACDC-97BA4A360585}"/>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934999" y="218464"/>
            <a:ext cx="1880788" cy="1399656"/>
          </a:xfrm>
          <a:prstGeom prst="rect">
            <a:avLst/>
          </a:prstGeom>
        </p:spPr>
      </p:pic>
      <p:sp>
        <p:nvSpPr>
          <p:cNvPr id="5" name="TextBox 4">
            <a:extLst>
              <a:ext uri="{FF2B5EF4-FFF2-40B4-BE49-F238E27FC236}">
                <a16:creationId xmlns:a16="http://schemas.microsoft.com/office/drawing/2014/main" id="{2759C557-4939-004E-B665-98F676E5DC6B}"/>
              </a:ext>
            </a:extLst>
          </p:cNvPr>
          <p:cNvSpPr txBox="1"/>
          <p:nvPr/>
        </p:nvSpPr>
        <p:spPr>
          <a:xfrm>
            <a:off x="9934999" y="1638326"/>
            <a:ext cx="1922349" cy="646331"/>
          </a:xfrm>
          <a:prstGeom prst="rect">
            <a:avLst/>
          </a:prstGeom>
          <a:noFill/>
        </p:spPr>
        <p:txBody>
          <a:bodyPr wrap="square" rtlCol="0">
            <a:spAutoFit/>
          </a:bodyPr>
          <a:lstStyle/>
          <a:p>
            <a:pPr algn="ctr"/>
            <a:r>
              <a:rPr lang="en-US"/>
              <a:t>Camelia, the Raku mascot</a:t>
            </a:r>
          </a:p>
        </p:txBody>
      </p:sp>
      <p:sp>
        <p:nvSpPr>
          <p:cNvPr id="6" name="TextBox 5">
            <a:extLst>
              <a:ext uri="{FF2B5EF4-FFF2-40B4-BE49-F238E27FC236}">
                <a16:creationId xmlns:a16="http://schemas.microsoft.com/office/drawing/2014/main" id="{9231A5FF-0022-3342-9C76-65D1593189FA}"/>
              </a:ext>
            </a:extLst>
          </p:cNvPr>
          <p:cNvSpPr txBox="1"/>
          <p:nvPr/>
        </p:nvSpPr>
        <p:spPr>
          <a:xfrm>
            <a:off x="6544427" y="5564750"/>
            <a:ext cx="5457568" cy="1015663"/>
          </a:xfrm>
          <a:prstGeom prst="rect">
            <a:avLst/>
          </a:prstGeom>
          <a:noFill/>
        </p:spPr>
        <p:txBody>
          <a:bodyPr wrap="square" rtlCol="0">
            <a:spAutoFit/>
          </a:bodyPr>
          <a:lstStyle/>
          <a:p>
            <a:r>
              <a:rPr lang="en-US" sz="1200">
                <a:solidFill>
                  <a:srgbClr val="00B050"/>
                </a:solidFill>
                <a:latin typeface="Menlo" panose="020B0609030804020204" pitchFamily="49" charset="0"/>
                <a:ea typeface="Menlo" panose="020B0609030804020204" pitchFamily="49" charset="0"/>
                <a:cs typeface="Menlo" panose="020B0609030804020204" pitchFamily="49" charset="0"/>
              </a:rPr>
              <a:t># Raku code</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my @array = 'a', 'b', 'c';</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my $element = @array[1];    </a:t>
            </a:r>
            <a:r>
              <a:rPr lang="en-US" sz="1200">
                <a:solidFill>
                  <a:srgbClr val="00B050"/>
                </a:solidFill>
                <a:latin typeface="Menlo" panose="020B0609030804020204" pitchFamily="49" charset="0"/>
                <a:ea typeface="Menlo" panose="020B0609030804020204" pitchFamily="49" charset="0"/>
                <a:cs typeface="Menlo" panose="020B0609030804020204" pitchFamily="49" charset="0"/>
              </a:rPr>
              <a:t># $element equals 'b'</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my @extract = @array[1];    </a:t>
            </a:r>
            <a:r>
              <a:rPr lang="en-US" sz="1200">
                <a:solidFill>
                  <a:srgbClr val="00B050"/>
                </a:solidFill>
                <a:latin typeface="Menlo" panose="020B0609030804020204" pitchFamily="49" charset="0"/>
                <a:ea typeface="Menlo" panose="020B0609030804020204" pitchFamily="49" charset="0"/>
                <a:cs typeface="Menlo" panose="020B0609030804020204" pitchFamily="49" charset="0"/>
              </a:rPr>
              <a:t># @extract equals ('b')</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my @extract = @array[1, 2]; </a:t>
            </a:r>
            <a:r>
              <a:rPr lang="en-US" sz="1200">
                <a:solidFill>
                  <a:srgbClr val="00B050"/>
                </a:solidFill>
                <a:latin typeface="Menlo" panose="020B0609030804020204" pitchFamily="49" charset="0"/>
                <a:ea typeface="Menlo" panose="020B0609030804020204" pitchFamily="49" charset="0"/>
                <a:cs typeface="Menlo" panose="020B0609030804020204" pitchFamily="49" charset="0"/>
              </a:rPr>
              <a:t># @extract equals ('b', 'c')</a:t>
            </a:r>
          </a:p>
        </p:txBody>
      </p:sp>
      <p:pic>
        <p:nvPicPr>
          <p:cNvPr id="1026" name="Picture 2">
            <a:extLst>
              <a:ext uri="{FF2B5EF4-FFF2-40B4-BE49-F238E27FC236}">
                <a16:creationId xmlns:a16="http://schemas.microsoft.com/office/drawing/2014/main" id="{4E0A883A-F965-3B49-9231-0A71BDEF502F}"/>
              </a:ext>
            </a:extLst>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9042026" y="2759577"/>
            <a:ext cx="1883032" cy="212269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8AD2DF5-DDAF-3F44-A858-ED94228315C0}"/>
              </a:ext>
            </a:extLst>
          </p:cNvPr>
          <p:cNvSpPr txBox="1"/>
          <p:nvPr/>
        </p:nvSpPr>
        <p:spPr>
          <a:xfrm>
            <a:off x="9042026" y="4882267"/>
            <a:ext cx="1922349" cy="369332"/>
          </a:xfrm>
          <a:prstGeom prst="rect">
            <a:avLst/>
          </a:prstGeom>
          <a:noFill/>
        </p:spPr>
        <p:txBody>
          <a:bodyPr wrap="square" rtlCol="0">
            <a:spAutoFit/>
          </a:bodyPr>
          <a:lstStyle/>
          <a:p>
            <a:pPr algn="ctr"/>
            <a:r>
              <a:rPr lang="en-US"/>
              <a:t>Audrey Tang</a:t>
            </a:r>
          </a:p>
        </p:txBody>
      </p:sp>
      <p:pic>
        <p:nvPicPr>
          <p:cNvPr id="9" name="Picture 8">
            <a:extLst>
              <a:ext uri="{FF2B5EF4-FFF2-40B4-BE49-F238E27FC236}">
                <a16:creationId xmlns:a16="http://schemas.microsoft.com/office/drawing/2014/main" id="{406519F8-7B27-9446-960D-1226E8DCB5BB}"/>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912355" y="277588"/>
            <a:ext cx="1852286" cy="1328814"/>
          </a:xfrm>
          <a:prstGeom prst="rect">
            <a:avLst/>
          </a:prstGeom>
        </p:spPr>
      </p:pic>
      <p:sp>
        <p:nvSpPr>
          <p:cNvPr id="10" name="TextBox 9">
            <a:extLst>
              <a:ext uri="{FF2B5EF4-FFF2-40B4-BE49-F238E27FC236}">
                <a16:creationId xmlns:a16="http://schemas.microsoft.com/office/drawing/2014/main" id="{1FFE9A7B-B218-7849-A2A6-14F2A8DD1B9E}"/>
              </a:ext>
            </a:extLst>
          </p:cNvPr>
          <p:cNvSpPr txBox="1"/>
          <p:nvPr/>
        </p:nvSpPr>
        <p:spPr>
          <a:xfrm>
            <a:off x="8067645" y="1638326"/>
            <a:ext cx="1359901" cy="369332"/>
          </a:xfrm>
          <a:prstGeom prst="rect">
            <a:avLst/>
          </a:prstGeom>
          <a:noFill/>
        </p:spPr>
        <p:txBody>
          <a:bodyPr wrap="square" rtlCol="0">
            <a:spAutoFit/>
          </a:bodyPr>
          <a:lstStyle/>
          <a:p>
            <a:pPr algn="ctr"/>
            <a:r>
              <a:rPr lang="en-US"/>
              <a:t>Haskell</a:t>
            </a:r>
          </a:p>
        </p:txBody>
      </p:sp>
      <p:cxnSp>
        <p:nvCxnSpPr>
          <p:cNvPr id="7" name="Straight Connector 6">
            <a:extLst>
              <a:ext uri="{FF2B5EF4-FFF2-40B4-BE49-F238E27FC236}">
                <a16:creationId xmlns:a16="http://schemas.microsoft.com/office/drawing/2014/main" id="{D94FE51E-99C9-7DD0-1C03-ABCE6FCA0775}"/>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4899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D18B68-590B-C74B-ABD9-F46EEA3A772A}"/>
              </a:ext>
            </a:extLst>
          </p:cNvPr>
          <p:cNvSpPr txBox="1"/>
          <p:nvPr/>
        </p:nvSpPr>
        <p:spPr>
          <a:xfrm>
            <a:off x="0" y="0"/>
            <a:ext cx="7281333" cy="523220"/>
          </a:xfrm>
          <a:prstGeom prst="rect">
            <a:avLst/>
          </a:prstGeom>
          <a:noFill/>
        </p:spPr>
        <p:txBody>
          <a:bodyPr wrap="square" rtlCol="0">
            <a:spAutoFit/>
          </a:bodyPr>
          <a:lstStyle/>
          <a:p>
            <a:r>
              <a:rPr lang="en-US" sz="2800" b="1"/>
              <a:t>Functional Programming Languages</a:t>
            </a:r>
          </a:p>
        </p:txBody>
      </p:sp>
      <p:sp>
        <p:nvSpPr>
          <p:cNvPr id="9" name="TextBox 8">
            <a:extLst>
              <a:ext uri="{FF2B5EF4-FFF2-40B4-BE49-F238E27FC236}">
                <a16:creationId xmlns:a16="http://schemas.microsoft.com/office/drawing/2014/main" id="{7CE6D7FE-CC9F-A94D-99E8-394FFC5E38C1}"/>
              </a:ext>
            </a:extLst>
          </p:cNvPr>
          <p:cNvSpPr txBox="1"/>
          <p:nvPr/>
        </p:nvSpPr>
        <p:spPr>
          <a:xfrm>
            <a:off x="524935" y="1067274"/>
            <a:ext cx="11352326" cy="4401205"/>
          </a:xfrm>
          <a:prstGeom prst="rect">
            <a:avLst/>
          </a:prstGeom>
          <a:noFill/>
        </p:spPr>
        <p:txBody>
          <a:bodyPr wrap="square" rtlCol="0">
            <a:spAutoFit/>
          </a:bodyPr>
          <a:lstStyle/>
          <a:p>
            <a:r>
              <a:rPr lang="en-US" sz="1400" b="1">
                <a:solidFill>
                  <a:srgbClr val="FF0000"/>
                </a:solidFill>
              </a:rPr>
              <a:t>Functional Programming Languages:</a:t>
            </a:r>
          </a:p>
          <a:p>
            <a:endParaRPr lang="en-US" sz="1400" b="1">
              <a:solidFill>
                <a:srgbClr val="FF0000"/>
              </a:solidFill>
            </a:endParaRPr>
          </a:p>
          <a:p>
            <a:pPr marL="285750" indent="-285750">
              <a:buFont typeface="Arial" panose="020B0604020202020204" pitchFamily="34" charset="0"/>
              <a:buChar char="•"/>
            </a:pPr>
            <a:r>
              <a:rPr lang="en-US" sz="1400" b="1">
                <a:solidFill>
                  <a:srgbClr val="FF0000"/>
                </a:solidFill>
              </a:rPr>
              <a:t>Lisp</a:t>
            </a:r>
            <a:r>
              <a:rPr lang="en-US" sz="1400"/>
              <a:t> (since 1958) – List Processor, many dialects ( </a:t>
            </a:r>
            <a:r>
              <a:rPr lang="en-US" sz="1400" b="1">
                <a:solidFill>
                  <a:srgbClr val="00B050"/>
                </a:solidFill>
              </a:rPr>
              <a:t>Racket</a:t>
            </a:r>
            <a:r>
              <a:rPr lang="en-US" sz="1400"/>
              <a:t>, </a:t>
            </a:r>
            <a:r>
              <a:rPr lang="en-US" sz="1400" b="1">
                <a:solidFill>
                  <a:srgbClr val="00B050"/>
                </a:solidFill>
              </a:rPr>
              <a:t>Common Lisp</a:t>
            </a:r>
            <a:r>
              <a:rPr lang="en-US" sz="1400"/>
              <a:t>, </a:t>
            </a:r>
            <a:r>
              <a:rPr lang="en-US" sz="1400" b="1">
                <a:solidFill>
                  <a:srgbClr val="00B050"/>
                </a:solidFill>
              </a:rPr>
              <a:t>Scheme</a:t>
            </a:r>
            <a:r>
              <a:rPr lang="en-US" sz="1400"/>
              <a:t>, </a:t>
            </a:r>
            <a:r>
              <a:rPr lang="en-US" sz="1400" b="1">
                <a:solidFill>
                  <a:srgbClr val="00B050"/>
                </a:solidFill>
              </a:rPr>
              <a:t>Clojure</a:t>
            </a:r>
            <a:r>
              <a:rPr lang="en-US" sz="1400"/>
              <a:t>, etc.)</a:t>
            </a:r>
          </a:p>
          <a:p>
            <a:pPr marL="285750" indent="-285750">
              <a:buFont typeface="Arial" panose="020B0604020202020204" pitchFamily="34" charset="0"/>
              <a:buChar char="•"/>
            </a:pPr>
            <a:r>
              <a:rPr lang="en-US" sz="1400" b="1">
                <a:solidFill>
                  <a:srgbClr val="FF0000"/>
                </a:solidFill>
              </a:rPr>
              <a:t>Emacs Lisp</a:t>
            </a:r>
            <a:r>
              <a:rPr lang="en-US" sz="1400"/>
              <a:t> (since 1985) - dialect of Lisp used in Emacs editor for implementing most of the editing functionality (the rest is in C)</a:t>
            </a:r>
          </a:p>
          <a:p>
            <a:pPr marL="285750" indent="-285750">
              <a:buFont typeface="Arial" panose="020B0604020202020204" pitchFamily="34" charset="0"/>
              <a:buChar char="•"/>
            </a:pPr>
            <a:r>
              <a:rPr lang="en-US" sz="1400" b="1">
                <a:solidFill>
                  <a:srgbClr val="FF0000"/>
                </a:solidFill>
              </a:rPr>
              <a:t>Clojure</a:t>
            </a:r>
            <a:r>
              <a:rPr lang="en-US" sz="1400"/>
              <a:t> - a functional-first dialect of </a:t>
            </a:r>
            <a:r>
              <a:rPr lang="en-US" sz="1400" b="1">
                <a:solidFill>
                  <a:srgbClr val="FF0000"/>
                </a:solidFill>
              </a:rPr>
              <a:t>Lisp</a:t>
            </a:r>
            <a:r>
              <a:rPr lang="en-US" sz="1400"/>
              <a:t> used on Java virtual machine (JVM)</a:t>
            </a:r>
          </a:p>
          <a:p>
            <a:pPr marL="285750" indent="-285750">
              <a:buFont typeface="Arial" panose="020B0604020202020204" pitchFamily="34" charset="0"/>
              <a:buChar char="•"/>
            </a:pPr>
            <a:r>
              <a:rPr lang="en-US" sz="1400" b="1">
                <a:solidFill>
                  <a:srgbClr val="FF0000"/>
                </a:solidFill>
              </a:rPr>
              <a:t>Haskell</a:t>
            </a:r>
            <a:r>
              <a:rPr lang="en-US" sz="1400"/>
              <a:t> - clear </a:t>
            </a:r>
            <a:r>
              <a:rPr lang="en-US" sz="1400" b="1">
                <a:solidFill>
                  <a:srgbClr val="0070C0"/>
                </a:solidFill>
              </a:rPr>
              <a:t>favorite language for functional programming</a:t>
            </a:r>
            <a:r>
              <a:rPr lang="en-US" sz="1400"/>
              <a:t> ( tutorial - </a:t>
            </a:r>
            <a:r>
              <a:rPr lang="en-US" sz="1400">
                <a:hlinkClick r:id="rId2"/>
              </a:rPr>
              <a:t>https://www.youtube.com/watch?v=02_H3LjqMr8</a:t>
            </a:r>
            <a:r>
              <a:rPr lang="en-US" sz="1400"/>
              <a:t> )</a:t>
            </a:r>
          </a:p>
          <a:p>
            <a:pPr marL="285750" indent="-285750">
              <a:buFont typeface="Arial" panose="020B0604020202020204" pitchFamily="34" charset="0"/>
              <a:buChar char="•"/>
            </a:pPr>
            <a:r>
              <a:rPr lang="en-US" sz="1400" b="1">
                <a:solidFill>
                  <a:srgbClr val="FF0000"/>
                </a:solidFill>
              </a:rPr>
              <a:t>Erlang </a:t>
            </a:r>
            <a:r>
              <a:rPr lang="en-US" sz="1400"/>
              <a:t>- best functional language for </a:t>
            </a:r>
            <a:r>
              <a:rPr lang="en-US" sz="1400" b="1">
                <a:solidFill>
                  <a:srgbClr val="00B050"/>
                </a:solidFill>
              </a:rPr>
              <a:t>concurrent systems </a:t>
            </a:r>
            <a:r>
              <a:rPr lang="en-US" sz="1400"/>
              <a:t>( tutorial - </a:t>
            </a:r>
            <a:r>
              <a:rPr lang="en-US" sz="1400">
                <a:hlinkClick r:id="rId3"/>
              </a:rPr>
              <a:t>https://www.youtube.com/watch?v=IEhwc2q1zG4</a:t>
            </a:r>
            <a:r>
              <a:rPr lang="en-US" sz="1400"/>
              <a:t> )</a:t>
            </a:r>
            <a:endParaRPr lang="en-US" sz="1400" b="1">
              <a:solidFill>
                <a:srgbClr val="00B050"/>
              </a:solidFill>
            </a:endParaRPr>
          </a:p>
          <a:p>
            <a:pPr marL="285750" indent="-285750">
              <a:buFont typeface="Arial" panose="020B0604020202020204" pitchFamily="34" charset="0"/>
              <a:buChar char="•"/>
            </a:pPr>
            <a:r>
              <a:rPr lang="en-US" sz="1400" b="1">
                <a:solidFill>
                  <a:srgbClr val="FF0000"/>
                </a:solidFill>
              </a:rPr>
              <a:t>Elixir (descendent from Erlang) </a:t>
            </a:r>
            <a:r>
              <a:rPr lang="en-US" sz="1400"/>
              <a:t>- language for </a:t>
            </a:r>
            <a:r>
              <a:rPr lang="en-US" sz="1400" b="1">
                <a:solidFill>
                  <a:srgbClr val="00B050"/>
                </a:solidFill>
              </a:rPr>
              <a:t>concurrent systems</a:t>
            </a:r>
            <a:r>
              <a:rPr lang="en-US" sz="1400"/>
              <a:t> ( tutorial - </a:t>
            </a:r>
            <a:r>
              <a:rPr lang="en-US" sz="1400">
                <a:hlinkClick r:id="rId4"/>
              </a:rPr>
              <a:t>https://www.youtube.com/watch?v=pBNOavRoNL0</a:t>
            </a:r>
            <a:r>
              <a:rPr lang="en-US" sz="1400"/>
              <a:t> )</a:t>
            </a:r>
          </a:p>
          <a:p>
            <a:pPr marL="285750" indent="-285750">
              <a:buFont typeface="Arial" panose="020B0604020202020204" pitchFamily="34" charset="0"/>
              <a:buChar char="•"/>
            </a:pPr>
            <a:r>
              <a:rPr lang="en-US" sz="1400" b="1">
                <a:solidFill>
                  <a:srgbClr val="FF0000"/>
                </a:solidFill>
              </a:rPr>
              <a:t>Elm</a:t>
            </a:r>
            <a:r>
              <a:rPr lang="en-US" sz="1400"/>
              <a:t> - a functional language that compiles to JavaScript</a:t>
            </a:r>
          </a:p>
          <a:p>
            <a:pPr marL="285750" indent="-285750">
              <a:buFont typeface="Arial" panose="020B0604020202020204" pitchFamily="34" charset="0"/>
              <a:buChar char="•"/>
            </a:pPr>
            <a:r>
              <a:rPr lang="en-US" sz="1400" b="1">
                <a:solidFill>
                  <a:srgbClr val="FF0000"/>
                </a:solidFill>
              </a:rPr>
              <a:t>Carp</a:t>
            </a:r>
            <a:r>
              <a:rPr lang="en-US" sz="1400"/>
              <a:t> - for interactive and performance sensitive use cases (games, sound synthesis, visualizations) - </a:t>
            </a:r>
            <a:r>
              <a:rPr lang="en-US" sz="1400">
                <a:hlinkClick r:id="rId5"/>
              </a:rPr>
              <a:t>https://github.com/carp-lang/Carp</a:t>
            </a:r>
            <a:endParaRPr lang="en-US" sz="1400"/>
          </a:p>
          <a:p>
            <a:endParaRPr lang="en-US" sz="1400"/>
          </a:p>
          <a:p>
            <a:r>
              <a:rPr lang="en-US" sz="1400" b="1">
                <a:solidFill>
                  <a:srgbClr val="00B050"/>
                </a:solidFill>
              </a:rPr>
              <a:t>Languages with Functional Feaures:</a:t>
            </a:r>
          </a:p>
          <a:p>
            <a:endParaRPr lang="en-US" sz="1400" b="1">
              <a:solidFill>
                <a:srgbClr val="00B050"/>
              </a:solidFill>
            </a:endParaRPr>
          </a:p>
          <a:p>
            <a:pPr marL="285750" indent="-285750">
              <a:buFont typeface="Arial" panose="020B0604020202020204" pitchFamily="34" charset="0"/>
              <a:buChar char="•"/>
            </a:pPr>
            <a:r>
              <a:rPr lang="en-US" sz="1400" b="1">
                <a:solidFill>
                  <a:srgbClr val="00B050"/>
                </a:solidFill>
              </a:rPr>
              <a:t>F#</a:t>
            </a:r>
            <a:r>
              <a:rPr lang="en-US" sz="1400"/>
              <a:t> - functional, imperative, and OO</a:t>
            </a:r>
          </a:p>
          <a:p>
            <a:pPr marL="285750" indent="-285750">
              <a:buFont typeface="Arial" panose="020B0604020202020204" pitchFamily="34" charset="0"/>
              <a:buChar char="•"/>
            </a:pPr>
            <a:r>
              <a:rPr lang="en-US" sz="1400" b="1">
                <a:solidFill>
                  <a:srgbClr val="00B050"/>
                </a:solidFill>
              </a:rPr>
              <a:t>OCaml</a:t>
            </a:r>
            <a:r>
              <a:rPr lang="en-US" sz="1400"/>
              <a:t> – functional, imperative, and OO styles (was used for 1</a:t>
            </a:r>
            <a:r>
              <a:rPr lang="en-US" sz="1400" baseline="30000"/>
              <a:t>st</a:t>
            </a:r>
            <a:r>
              <a:rPr lang="en-US" sz="1400"/>
              <a:t> compiler of </a:t>
            </a:r>
            <a:r>
              <a:rPr lang="en-US" sz="1400" b="1">
                <a:solidFill>
                  <a:srgbClr val="00B050"/>
                </a:solidFill>
              </a:rPr>
              <a:t>Rust</a:t>
            </a:r>
            <a:r>
              <a:rPr lang="en-US" sz="1400"/>
              <a:t> )</a:t>
            </a:r>
          </a:p>
          <a:p>
            <a:pPr marL="285750" indent="-285750">
              <a:buFont typeface="Arial" panose="020B0604020202020204" pitchFamily="34" charset="0"/>
              <a:buChar char="•"/>
            </a:pPr>
            <a:r>
              <a:rPr lang="en-US" sz="1400" b="1">
                <a:solidFill>
                  <a:srgbClr val="00B050"/>
                </a:solidFill>
              </a:rPr>
              <a:t>Rust</a:t>
            </a:r>
            <a:r>
              <a:rPr lang="en-US" sz="1400"/>
              <a:t> – supports FP, variables are immutable by default</a:t>
            </a:r>
          </a:p>
          <a:p>
            <a:pPr marL="285750" indent="-285750">
              <a:buFont typeface="Arial" panose="020B0604020202020204" pitchFamily="34" charset="0"/>
              <a:buChar char="•"/>
            </a:pPr>
            <a:r>
              <a:rPr lang="en-US" sz="1400" b="1">
                <a:solidFill>
                  <a:srgbClr val="00B050"/>
                </a:solidFill>
              </a:rPr>
              <a:t>Scala</a:t>
            </a:r>
            <a:r>
              <a:rPr lang="en-US" sz="1400"/>
              <a:t> – on top of Java, supports OOP and FP</a:t>
            </a:r>
          </a:p>
          <a:p>
            <a:pPr marL="285750" indent="-285750">
              <a:buFont typeface="Arial" panose="020B0604020202020204" pitchFamily="34" charset="0"/>
              <a:buChar char="•"/>
            </a:pPr>
            <a:r>
              <a:rPr lang="en-US" sz="1400" b="1">
                <a:solidFill>
                  <a:srgbClr val="00B050"/>
                </a:solidFill>
              </a:rPr>
              <a:t>JavaScript</a:t>
            </a:r>
            <a:r>
              <a:rPr lang="en-US" sz="1400"/>
              <a:t> - not functional-first, but uses </a:t>
            </a:r>
            <a:r>
              <a:rPr lang="en-US" sz="1400" b="1">
                <a:solidFill>
                  <a:srgbClr val="FF0000"/>
                </a:solidFill>
              </a:rPr>
              <a:t>FP</a:t>
            </a:r>
            <a:r>
              <a:rPr lang="en-US" sz="1400"/>
              <a:t> due to its asynchronous nature</a:t>
            </a:r>
          </a:p>
          <a:p>
            <a:pPr marL="285750" indent="-285750">
              <a:buFont typeface="Arial" panose="020B0604020202020204" pitchFamily="34" charset="0"/>
              <a:buChar char="•"/>
            </a:pPr>
            <a:r>
              <a:rPr lang="en-US" sz="1400" b="1">
                <a:solidFill>
                  <a:srgbClr val="00B050"/>
                </a:solidFill>
              </a:rPr>
              <a:t>Python, PHP, C++</a:t>
            </a:r>
            <a:r>
              <a:rPr lang="en-US" sz="1400"/>
              <a:t> - multi-paradigm languages</a:t>
            </a:r>
          </a:p>
          <a:p>
            <a:pPr marL="285750" indent="-285750">
              <a:buFont typeface="Arial" panose="020B0604020202020204" pitchFamily="34" charset="0"/>
              <a:buChar char="•"/>
            </a:pPr>
            <a:r>
              <a:rPr lang="en-US" sz="1400" b="1">
                <a:solidFill>
                  <a:srgbClr val="00B050"/>
                </a:solidFill>
              </a:rPr>
              <a:t>Java</a:t>
            </a:r>
            <a:r>
              <a:rPr lang="en-US" sz="1400"/>
              <a:t> - mostly OOP</a:t>
            </a:r>
          </a:p>
        </p:txBody>
      </p:sp>
      <p:cxnSp>
        <p:nvCxnSpPr>
          <p:cNvPr id="2" name="Straight Connector 1">
            <a:extLst>
              <a:ext uri="{FF2B5EF4-FFF2-40B4-BE49-F238E27FC236}">
                <a16:creationId xmlns:a16="http://schemas.microsoft.com/office/drawing/2014/main" id="{AA144A89-B3F4-EBBF-74F2-D2F7273FE91E}"/>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9564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p:nvPr/>
        </p:nvSpPr>
        <p:spPr>
          <a:xfrm>
            <a:off x="118752" y="1059140"/>
            <a:ext cx="4762006" cy="4739719"/>
          </a:xfrm>
          <a:prstGeom prst="rect">
            <a:avLst/>
          </a:prstGeom>
          <a:noFill/>
          <a:ln>
            <a:noFill/>
          </a:ln>
        </p:spPr>
        <p:txBody>
          <a:bodyPr spcFirstLastPara="1" wrap="square" lIns="121900" tIns="121900" rIns="121900" bIns="121900" anchor="t" anchorCtr="0">
            <a:spAutoFit/>
          </a:bodyPr>
          <a:lstStyle/>
          <a:p>
            <a:pPr marL="285750" indent="-285750">
              <a:buFont typeface="Arial" panose="020B0604020202020204" pitchFamily="34" charset="0"/>
              <a:buChar char="•"/>
            </a:pPr>
            <a:r>
              <a:rPr lang="en">
                <a:solidFill>
                  <a:srgbClr val="00B0F0"/>
                </a:solidFill>
              </a:rPr>
              <a:t>Imperative Programming (IP) </a:t>
            </a:r>
            <a:endParaRPr>
              <a:solidFill>
                <a:srgbClr val="00B0F0"/>
              </a:solidFill>
            </a:endParaRPr>
          </a:p>
          <a:p>
            <a:pPr marL="285750" indent="-285750">
              <a:buFont typeface="Arial" panose="020B0604020202020204" pitchFamily="34" charset="0"/>
              <a:buChar char="•"/>
            </a:pPr>
            <a:r>
              <a:rPr lang="en">
                <a:solidFill>
                  <a:srgbClr val="00B0F0"/>
                </a:solidFill>
              </a:rPr>
              <a:t>Object Oriented Programming (OOP) </a:t>
            </a:r>
            <a:endParaRPr>
              <a:solidFill>
                <a:srgbClr val="00B0F0"/>
              </a:solidFill>
            </a:endParaRPr>
          </a:p>
          <a:p>
            <a:pPr marL="285750" indent="-285750">
              <a:buFont typeface="Arial" panose="020B0604020202020204" pitchFamily="34" charset="0"/>
              <a:buChar char="•"/>
            </a:pPr>
            <a:r>
              <a:rPr lang="en">
                <a:solidFill>
                  <a:srgbClr val="00B0F0"/>
                </a:solidFill>
              </a:rPr>
              <a:t>Functional Programming (FP).</a:t>
            </a:r>
            <a:endParaRPr>
              <a:solidFill>
                <a:srgbClr val="00B0F0"/>
              </a:solidFill>
            </a:endParaRPr>
          </a:p>
          <a:p>
            <a:endParaRPr sz="1400"/>
          </a:p>
          <a:p>
            <a:pPr>
              <a:buClr>
                <a:schemeClr val="dk1"/>
              </a:buClr>
              <a:buSzPts val="1100"/>
            </a:pPr>
            <a:r>
              <a:rPr lang="en" sz="1400">
                <a:solidFill>
                  <a:schemeClr val="dk1"/>
                </a:solidFill>
              </a:rPr>
              <a:t>.. IP prescribes the order of operations to perform (for-loops)</a:t>
            </a:r>
            <a:endParaRPr sz="1400">
              <a:solidFill>
                <a:schemeClr val="dk1"/>
              </a:solidFill>
            </a:endParaRPr>
          </a:p>
          <a:p>
            <a:pPr>
              <a:buClr>
                <a:schemeClr val="dk1"/>
              </a:buClr>
              <a:buSzPts val="1100"/>
            </a:pPr>
            <a:r>
              <a:rPr lang="en" sz="1400">
                <a:solidFill>
                  <a:srgbClr val="00B0F0"/>
                </a:solidFill>
              </a:rPr>
              <a:t>.. FP declares what needs to be done, but actual execution is abstracted away (maps, function-composition, etc.)</a:t>
            </a:r>
            <a:endParaRPr sz="1400">
              <a:solidFill>
                <a:srgbClr val="00B0F0"/>
              </a:solidFill>
            </a:endParaRPr>
          </a:p>
          <a:p>
            <a:endParaRPr sz="1400"/>
          </a:p>
          <a:p>
            <a:r>
              <a:rPr lang="en" sz="1400"/>
              <a:t>.. OOP brings together data and associated methods. </a:t>
            </a:r>
            <a:endParaRPr sz="1400"/>
          </a:p>
          <a:p>
            <a:r>
              <a:rPr lang="en" sz="1400">
                <a:solidFill>
                  <a:srgbClr val="00B0F0"/>
                </a:solidFill>
              </a:rPr>
              <a:t>.. FP says that data and behavior are distinctively different things and should be kept separate for clarity.</a:t>
            </a:r>
            <a:endParaRPr sz="1400">
              <a:solidFill>
                <a:srgbClr val="00B0F0"/>
              </a:solidFill>
            </a:endParaRPr>
          </a:p>
          <a:p>
            <a:endParaRPr sz="1400"/>
          </a:p>
          <a:p>
            <a:r>
              <a:rPr lang="en" sz="1400"/>
              <a:t>Real projects can benefit from using all three approaches as needed.</a:t>
            </a:r>
          </a:p>
          <a:p>
            <a:r>
              <a:rPr lang="en" sz="1400"/>
              <a:t> </a:t>
            </a:r>
            <a:endParaRPr sz="1400"/>
          </a:p>
          <a:p>
            <a:r>
              <a:rPr lang="en" sz="1400"/>
              <a:t>Also you need to take into account the maintenance, and how you expect the requirements to evolve. </a:t>
            </a:r>
          </a:p>
          <a:p>
            <a:endParaRPr lang="en" sz="1400"/>
          </a:p>
          <a:p>
            <a:r>
              <a:rPr lang="en" sz="1400"/>
              <a:t>Rigid OOP or FP both can be difficult to maintain or change.</a:t>
            </a:r>
            <a:endParaRPr sz="1400"/>
          </a:p>
          <a:p>
            <a:endParaRPr sz="1400"/>
          </a:p>
        </p:txBody>
      </p:sp>
      <p:sp>
        <p:nvSpPr>
          <p:cNvPr id="2" name="TextBox 1">
            <a:extLst>
              <a:ext uri="{FF2B5EF4-FFF2-40B4-BE49-F238E27FC236}">
                <a16:creationId xmlns:a16="http://schemas.microsoft.com/office/drawing/2014/main" id="{2B0BDC03-1060-1542-A8D3-53DA8D0B0CA0}"/>
              </a:ext>
            </a:extLst>
          </p:cNvPr>
          <p:cNvSpPr txBox="1"/>
          <p:nvPr/>
        </p:nvSpPr>
        <p:spPr>
          <a:xfrm>
            <a:off x="118753" y="95003"/>
            <a:ext cx="5357261" cy="523220"/>
          </a:xfrm>
          <a:prstGeom prst="rect">
            <a:avLst/>
          </a:prstGeom>
          <a:noFill/>
        </p:spPr>
        <p:txBody>
          <a:bodyPr wrap="square" rtlCol="0">
            <a:spAutoFit/>
          </a:bodyPr>
          <a:lstStyle/>
          <a:p>
            <a:r>
              <a:rPr lang="en-US" sz="2800" b="1"/>
              <a:t>Three Styles of Programming</a:t>
            </a:r>
          </a:p>
        </p:txBody>
      </p:sp>
      <p:pic>
        <p:nvPicPr>
          <p:cNvPr id="3" name="Picture 2">
            <a:extLst>
              <a:ext uri="{FF2B5EF4-FFF2-40B4-BE49-F238E27FC236}">
                <a16:creationId xmlns:a16="http://schemas.microsoft.com/office/drawing/2014/main" id="{75C34E4D-4ED0-8D4E-9B41-2CD9EB381C4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05155" y="2006756"/>
            <a:ext cx="6468093" cy="2558120"/>
          </a:xfrm>
          <a:prstGeom prst="rect">
            <a:avLst/>
          </a:prstGeom>
        </p:spPr>
      </p:pic>
      <p:cxnSp>
        <p:nvCxnSpPr>
          <p:cNvPr id="4" name="Straight Connector 3">
            <a:extLst>
              <a:ext uri="{FF2B5EF4-FFF2-40B4-BE49-F238E27FC236}">
                <a16:creationId xmlns:a16="http://schemas.microsoft.com/office/drawing/2014/main" id="{ED0C8EC6-574B-8C91-F321-EA78DE28430D}"/>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5E3BFC-40D0-F04D-ABFE-4170409E0DD2}"/>
              </a:ext>
            </a:extLst>
          </p:cNvPr>
          <p:cNvSpPr txBox="1"/>
          <p:nvPr/>
        </p:nvSpPr>
        <p:spPr>
          <a:xfrm>
            <a:off x="0" y="0"/>
            <a:ext cx="3554858" cy="523220"/>
          </a:xfrm>
          <a:prstGeom prst="rect">
            <a:avLst/>
          </a:prstGeom>
          <a:noFill/>
        </p:spPr>
        <p:txBody>
          <a:bodyPr wrap="square" rtlCol="0">
            <a:spAutoFit/>
          </a:bodyPr>
          <a:lstStyle/>
          <a:p>
            <a:r>
              <a:rPr lang="en-US" sz="2800" b="1"/>
              <a:t>Lambda Calculus</a:t>
            </a:r>
          </a:p>
        </p:txBody>
      </p:sp>
      <p:sp>
        <p:nvSpPr>
          <p:cNvPr id="3" name="TextBox 2">
            <a:extLst>
              <a:ext uri="{FF2B5EF4-FFF2-40B4-BE49-F238E27FC236}">
                <a16:creationId xmlns:a16="http://schemas.microsoft.com/office/drawing/2014/main" id="{79976EE8-EDC7-8049-9E30-D6652FAF2F29}"/>
              </a:ext>
            </a:extLst>
          </p:cNvPr>
          <p:cNvSpPr txBox="1"/>
          <p:nvPr/>
        </p:nvSpPr>
        <p:spPr>
          <a:xfrm>
            <a:off x="29406" y="455255"/>
            <a:ext cx="5499031" cy="307777"/>
          </a:xfrm>
          <a:prstGeom prst="rect">
            <a:avLst/>
          </a:prstGeom>
          <a:noFill/>
        </p:spPr>
        <p:txBody>
          <a:bodyPr wrap="square" rtlCol="0">
            <a:spAutoFit/>
          </a:bodyPr>
          <a:lstStyle/>
          <a:p>
            <a:r>
              <a:rPr lang="en-US" sz="1400"/>
              <a:t>Invented in 1930 by Alonzo Church as method to describe algorithms</a:t>
            </a:r>
          </a:p>
        </p:txBody>
      </p:sp>
      <p:sp>
        <p:nvSpPr>
          <p:cNvPr id="4" name="TextBox 3">
            <a:extLst>
              <a:ext uri="{FF2B5EF4-FFF2-40B4-BE49-F238E27FC236}">
                <a16:creationId xmlns:a16="http://schemas.microsoft.com/office/drawing/2014/main" id="{D2665E12-EE95-954F-966B-D4CDB1D1838D}"/>
              </a:ext>
            </a:extLst>
          </p:cNvPr>
          <p:cNvSpPr txBox="1"/>
          <p:nvPr/>
        </p:nvSpPr>
        <p:spPr>
          <a:xfrm>
            <a:off x="29407" y="794930"/>
            <a:ext cx="5646179" cy="1384995"/>
          </a:xfrm>
          <a:prstGeom prst="rect">
            <a:avLst/>
          </a:prstGeom>
          <a:noFill/>
          <a:ln>
            <a:solidFill>
              <a:schemeClr val="accent1"/>
            </a:solidFill>
          </a:ln>
        </p:spPr>
        <p:txBody>
          <a:bodyPr wrap="square" rtlCol="0">
            <a:spAutoFit/>
          </a:bodyPr>
          <a:lstStyle/>
          <a:p>
            <a:r>
              <a:rPr lang="en-US" sz="1400" b="1">
                <a:solidFill>
                  <a:srgbClr val="00B050"/>
                </a:solidFill>
              </a:rPr>
              <a:t>Each term "t" in lambda calculus is composed </a:t>
            </a:r>
          </a:p>
          <a:p>
            <a:r>
              <a:rPr lang="en-US" sz="1400" b="1">
                <a:solidFill>
                  <a:srgbClr val="00B050"/>
                </a:solidFill>
              </a:rPr>
              <a:t>out of just three elements</a:t>
            </a:r>
          </a:p>
          <a:p>
            <a:r>
              <a:rPr lang="en-US" sz="1400" b="1">
                <a:solidFill>
                  <a:srgbClr val="FF0000"/>
                </a:solidFill>
                <a:latin typeface="Menlo" panose="020B0609030804020204" pitchFamily="49" charset="0"/>
                <a:ea typeface="Menlo" panose="020B0609030804020204" pitchFamily="49" charset="0"/>
                <a:cs typeface="Menlo" panose="020B0609030804020204" pitchFamily="49" charset="0"/>
              </a:rPr>
              <a:t>t :==</a:t>
            </a:r>
            <a:endParaRPr lang="en-US" sz="1400">
              <a:latin typeface="Menlo" panose="020B0609030804020204" pitchFamily="49" charset="0"/>
              <a:ea typeface="Menlo" panose="020B0609030804020204" pitchFamily="49" charset="0"/>
              <a:cs typeface="Menlo" panose="020B0609030804020204" pitchFamily="49" charset="0"/>
            </a:endParaRPr>
          </a:p>
          <a:p>
            <a:r>
              <a:rPr lang="en-US" sz="1400">
                <a:latin typeface="Menlo" panose="020B0609030804020204" pitchFamily="49" charset="0"/>
                <a:ea typeface="Menlo" panose="020B0609030804020204" pitchFamily="49" charset="0"/>
                <a:cs typeface="Menlo" panose="020B0609030804020204" pitchFamily="49" charset="0"/>
              </a:rPr>
              <a:t>      </a:t>
            </a:r>
            <a:r>
              <a:rPr lang="en-US" sz="1400" b="1">
                <a:solidFill>
                  <a:srgbClr val="FF0000"/>
                </a:solidFill>
                <a:latin typeface="Menlo" panose="020B0609030804020204" pitchFamily="49" charset="0"/>
                <a:ea typeface="Menlo" panose="020B0609030804020204" pitchFamily="49" charset="0"/>
                <a:cs typeface="Menlo" panose="020B0609030804020204" pitchFamily="49" charset="0"/>
              </a:rPr>
              <a:t>x   </a:t>
            </a:r>
            <a:r>
              <a:rPr lang="en-US" sz="1400">
                <a:latin typeface="Menlo" panose="020B0609030804020204" pitchFamily="49" charset="0"/>
                <a:ea typeface="Menlo" panose="020B0609030804020204" pitchFamily="49" charset="0"/>
                <a:cs typeface="Menlo" panose="020B0609030804020204" pitchFamily="49" charset="0"/>
              </a:rPr>
              <a:t>    Variable</a:t>
            </a:r>
          </a:p>
          <a:p>
            <a:r>
              <a:rPr lang="en-US" sz="1400">
                <a:latin typeface="Menlo" panose="020B0609030804020204" pitchFamily="49" charset="0"/>
                <a:ea typeface="Menlo" panose="020B0609030804020204" pitchFamily="49" charset="0"/>
                <a:cs typeface="Menlo" panose="020B0609030804020204" pitchFamily="49" charset="0"/>
              </a:rPr>
              <a:t>      </a:t>
            </a:r>
            <a:r>
              <a:rPr lang="el-GR" sz="1400" b="1">
                <a:solidFill>
                  <a:srgbClr val="FF0000"/>
                </a:solidFill>
                <a:latin typeface="Menlo" panose="020B0609030804020204" pitchFamily="49" charset="0"/>
                <a:ea typeface="Menlo" panose="020B0609030804020204" pitchFamily="49" charset="0"/>
                <a:cs typeface="Menlo" panose="020B0609030804020204" pitchFamily="49" charset="0"/>
              </a:rPr>
              <a:t>λ</a:t>
            </a:r>
            <a:r>
              <a:rPr lang="en-US" sz="1400" b="1">
                <a:solidFill>
                  <a:srgbClr val="FF0000"/>
                </a:solidFill>
                <a:latin typeface="Menlo" panose="020B0609030804020204" pitchFamily="49" charset="0"/>
                <a:ea typeface="Menlo" panose="020B0609030804020204" pitchFamily="49" charset="0"/>
                <a:cs typeface="Menlo" panose="020B0609030804020204" pitchFamily="49" charset="0"/>
              </a:rPr>
              <a:t>x.t</a:t>
            </a:r>
            <a:r>
              <a:rPr lang="en-US" sz="1400">
                <a:latin typeface="Menlo" panose="020B0609030804020204" pitchFamily="49" charset="0"/>
                <a:ea typeface="Menlo" panose="020B0609030804020204" pitchFamily="49" charset="0"/>
                <a:cs typeface="Menlo" panose="020B0609030804020204" pitchFamily="49" charset="0"/>
              </a:rPr>
              <a:t>    Abstraction  f(x) = t</a:t>
            </a:r>
          </a:p>
          <a:p>
            <a:r>
              <a:rPr lang="en-US" sz="1400">
                <a:latin typeface="Menlo" panose="020B0609030804020204" pitchFamily="49" charset="0"/>
                <a:ea typeface="Menlo" panose="020B0609030804020204" pitchFamily="49" charset="0"/>
                <a:cs typeface="Menlo" panose="020B0609030804020204" pitchFamily="49" charset="0"/>
              </a:rPr>
              <a:t>      </a:t>
            </a:r>
            <a:r>
              <a:rPr lang="en-US" sz="1400" b="1">
                <a:solidFill>
                  <a:srgbClr val="FF0000"/>
                </a:solidFill>
                <a:latin typeface="Menlo" panose="020B0609030804020204" pitchFamily="49" charset="0"/>
                <a:ea typeface="Menlo" panose="020B0609030804020204" pitchFamily="49" charset="0"/>
                <a:cs typeface="Menlo" panose="020B0609030804020204" pitchFamily="49" charset="0"/>
              </a:rPr>
              <a:t>t  t</a:t>
            </a:r>
            <a:r>
              <a:rPr lang="en-US" sz="1400">
                <a:latin typeface="Menlo" panose="020B0609030804020204" pitchFamily="49" charset="0"/>
                <a:ea typeface="Menlo" panose="020B0609030804020204" pitchFamily="49" charset="0"/>
                <a:cs typeface="Menlo" panose="020B0609030804020204" pitchFamily="49" charset="0"/>
              </a:rPr>
              <a:t>    Application (first term – function)</a:t>
            </a:r>
          </a:p>
        </p:txBody>
      </p:sp>
      <p:pic>
        <p:nvPicPr>
          <p:cNvPr id="5" name="Picture 4">
            <a:extLst>
              <a:ext uri="{FF2B5EF4-FFF2-40B4-BE49-F238E27FC236}">
                <a16:creationId xmlns:a16="http://schemas.microsoft.com/office/drawing/2014/main" id="{9F621A50-8EBE-804D-A02F-0D2233A93BD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2467" y="3788108"/>
            <a:ext cx="2400300" cy="2527300"/>
          </a:xfrm>
          <a:prstGeom prst="rect">
            <a:avLst/>
          </a:prstGeom>
        </p:spPr>
      </p:pic>
      <p:sp>
        <p:nvSpPr>
          <p:cNvPr id="6" name="TextBox 5">
            <a:extLst>
              <a:ext uri="{FF2B5EF4-FFF2-40B4-BE49-F238E27FC236}">
                <a16:creationId xmlns:a16="http://schemas.microsoft.com/office/drawing/2014/main" id="{91A8693A-551B-4046-8366-F69AB62E275E}"/>
              </a:ext>
            </a:extLst>
          </p:cNvPr>
          <p:cNvSpPr txBox="1"/>
          <p:nvPr/>
        </p:nvSpPr>
        <p:spPr>
          <a:xfrm>
            <a:off x="92467" y="6385031"/>
            <a:ext cx="2400300" cy="369332"/>
          </a:xfrm>
          <a:prstGeom prst="rect">
            <a:avLst/>
          </a:prstGeom>
          <a:noFill/>
        </p:spPr>
        <p:txBody>
          <a:bodyPr wrap="square" rtlCol="0">
            <a:spAutoFit/>
          </a:bodyPr>
          <a:lstStyle/>
          <a:p>
            <a:pPr algn="ctr"/>
            <a:r>
              <a:rPr lang="en-US"/>
              <a:t>Alonzo Church</a:t>
            </a:r>
          </a:p>
        </p:txBody>
      </p:sp>
      <p:sp>
        <p:nvSpPr>
          <p:cNvPr id="8" name="TextBox 7">
            <a:extLst>
              <a:ext uri="{FF2B5EF4-FFF2-40B4-BE49-F238E27FC236}">
                <a16:creationId xmlns:a16="http://schemas.microsoft.com/office/drawing/2014/main" id="{BC7FEDCB-7C7E-9A4A-A2EE-5B1EE5F59AAB}"/>
              </a:ext>
            </a:extLst>
          </p:cNvPr>
          <p:cNvSpPr txBox="1"/>
          <p:nvPr/>
        </p:nvSpPr>
        <p:spPr>
          <a:xfrm>
            <a:off x="-5336" y="2184281"/>
            <a:ext cx="6311546" cy="954107"/>
          </a:xfrm>
          <a:prstGeom prst="rect">
            <a:avLst/>
          </a:prstGeom>
          <a:noFill/>
        </p:spPr>
        <p:txBody>
          <a:bodyPr wrap="square" rtlCol="0">
            <a:spAutoFit/>
          </a:bodyPr>
          <a:lstStyle/>
          <a:p>
            <a:r>
              <a:rPr lang="en-US" sz="1400" b="1">
                <a:solidFill>
                  <a:srgbClr val="00B050"/>
                </a:solidFill>
              </a:rPr>
              <a:t>Lambda calculus is Turing complete!</a:t>
            </a:r>
          </a:p>
          <a:p>
            <a:r>
              <a:rPr lang="en-US" sz="1400"/>
              <a:t>Although not very readable.</a:t>
            </a:r>
          </a:p>
          <a:p>
            <a:r>
              <a:rPr lang="en-US" sz="1400"/>
              <a:t>Here for example how you can define a function to calculate a factorial</a:t>
            </a:r>
          </a:p>
          <a:p>
            <a:r>
              <a:rPr lang="en-US" sz="1400"/>
              <a:t>( </a:t>
            </a:r>
            <a:r>
              <a:rPr lang="en-US" sz="1400">
                <a:hlinkClick r:id="rId3"/>
              </a:rPr>
              <a:t>https://math.stackexchange.com/questions/2221432/lambda-calculus-factorial</a:t>
            </a:r>
            <a:r>
              <a:rPr lang="en-US" sz="1400"/>
              <a:t> ):</a:t>
            </a:r>
          </a:p>
        </p:txBody>
      </p:sp>
      <p:pic>
        <p:nvPicPr>
          <p:cNvPr id="7" name="Picture 6">
            <a:extLst>
              <a:ext uri="{FF2B5EF4-FFF2-40B4-BE49-F238E27FC236}">
                <a16:creationId xmlns:a16="http://schemas.microsoft.com/office/drawing/2014/main" id="{03BEFA97-24D9-094E-B36A-7482CC8A7EE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9407" y="3138756"/>
            <a:ext cx="6066593" cy="508000"/>
          </a:xfrm>
          <a:prstGeom prst="rect">
            <a:avLst/>
          </a:prstGeom>
        </p:spPr>
      </p:pic>
      <p:pic>
        <p:nvPicPr>
          <p:cNvPr id="9" name="Picture 8">
            <a:extLst>
              <a:ext uri="{FF2B5EF4-FFF2-40B4-BE49-F238E27FC236}">
                <a16:creationId xmlns:a16="http://schemas.microsoft.com/office/drawing/2014/main" id="{F5F6292C-B397-754B-8759-3AECB2B7070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699232" y="3967767"/>
            <a:ext cx="2400301" cy="2417264"/>
          </a:xfrm>
          <a:prstGeom prst="rect">
            <a:avLst/>
          </a:prstGeom>
        </p:spPr>
      </p:pic>
      <p:sp>
        <p:nvSpPr>
          <p:cNvPr id="11" name="TextBox 10">
            <a:extLst>
              <a:ext uri="{FF2B5EF4-FFF2-40B4-BE49-F238E27FC236}">
                <a16:creationId xmlns:a16="http://schemas.microsoft.com/office/drawing/2014/main" id="{7FF31CD1-7E00-7D47-8CFE-70C7830EF61E}"/>
              </a:ext>
            </a:extLst>
          </p:cNvPr>
          <p:cNvSpPr txBox="1"/>
          <p:nvPr/>
        </p:nvSpPr>
        <p:spPr>
          <a:xfrm>
            <a:off x="9699233" y="6418776"/>
            <a:ext cx="2400300" cy="369332"/>
          </a:xfrm>
          <a:prstGeom prst="rect">
            <a:avLst/>
          </a:prstGeom>
          <a:noFill/>
        </p:spPr>
        <p:txBody>
          <a:bodyPr wrap="square" rtlCol="0">
            <a:spAutoFit/>
          </a:bodyPr>
          <a:lstStyle/>
          <a:p>
            <a:pPr algn="ctr"/>
            <a:r>
              <a:rPr lang="en-US"/>
              <a:t>Alan Turing</a:t>
            </a:r>
          </a:p>
        </p:txBody>
      </p:sp>
      <p:pic>
        <p:nvPicPr>
          <p:cNvPr id="12" name="Picture 11">
            <a:extLst>
              <a:ext uri="{FF2B5EF4-FFF2-40B4-BE49-F238E27FC236}">
                <a16:creationId xmlns:a16="http://schemas.microsoft.com/office/drawing/2014/main" id="{8C5FE67A-B758-1A4E-8481-24D157D1720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944037" y="807538"/>
            <a:ext cx="4155496" cy="2744774"/>
          </a:xfrm>
          <a:prstGeom prst="rect">
            <a:avLst/>
          </a:prstGeom>
        </p:spPr>
      </p:pic>
      <p:sp>
        <p:nvSpPr>
          <p:cNvPr id="16" name="TextBox 15">
            <a:extLst>
              <a:ext uri="{FF2B5EF4-FFF2-40B4-BE49-F238E27FC236}">
                <a16:creationId xmlns:a16="http://schemas.microsoft.com/office/drawing/2014/main" id="{38DDF14E-C2D0-984D-85FB-2B7B3CD14D56}"/>
              </a:ext>
            </a:extLst>
          </p:cNvPr>
          <p:cNvSpPr txBox="1"/>
          <p:nvPr/>
        </p:nvSpPr>
        <p:spPr>
          <a:xfrm>
            <a:off x="8821635" y="257637"/>
            <a:ext cx="2400300" cy="369332"/>
          </a:xfrm>
          <a:prstGeom prst="rect">
            <a:avLst/>
          </a:prstGeom>
          <a:noFill/>
        </p:spPr>
        <p:txBody>
          <a:bodyPr wrap="square" rtlCol="0">
            <a:spAutoFit/>
          </a:bodyPr>
          <a:lstStyle/>
          <a:p>
            <a:pPr algn="ctr"/>
            <a:r>
              <a:rPr lang="en-US" b="1">
                <a:solidFill>
                  <a:srgbClr val="00B050"/>
                </a:solidFill>
              </a:rPr>
              <a:t>Turing Machine (1936)</a:t>
            </a:r>
          </a:p>
        </p:txBody>
      </p:sp>
      <p:cxnSp>
        <p:nvCxnSpPr>
          <p:cNvPr id="14" name="Straight Connector 13">
            <a:extLst>
              <a:ext uri="{FF2B5EF4-FFF2-40B4-BE49-F238E27FC236}">
                <a16:creationId xmlns:a16="http://schemas.microsoft.com/office/drawing/2014/main" id="{DF01599C-2AA3-6E48-8686-2D41E075B251}"/>
              </a:ext>
            </a:extLst>
          </p:cNvPr>
          <p:cNvCxnSpPr/>
          <p:nvPr/>
        </p:nvCxnSpPr>
        <p:spPr>
          <a:xfrm>
            <a:off x="6831741" y="379409"/>
            <a:ext cx="0" cy="634580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BF9C4CB-F5CD-CB4F-8CC5-DC35757018FF}"/>
              </a:ext>
            </a:extLst>
          </p:cNvPr>
          <p:cNvSpPr txBox="1"/>
          <p:nvPr/>
        </p:nvSpPr>
        <p:spPr>
          <a:xfrm>
            <a:off x="7126014" y="3967767"/>
            <a:ext cx="2322786" cy="2031325"/>
          </a:xfrm>
          <a:prstGeom prst="rect">
            <a:avLst/>
          </a:prstGeom>
          <a:noFill/>
        </p:spPr>
        <p:txBody>
          <a:bodyPr wrap="square" rtlCol="0">
            <a:spAutoFit/>
          </a:bodyPr>
          <a:lstStyle/>
          <a:p>
            <a:r>
              <a:rPr lang="en-US" sz="1400"/>
              <a:t>A Turing machine is an abstract machine that manipulates symbols on a strip of tape according to a table of rules.</a:t>
            </a:r>
          </a:p>
          <a:p>
            <a:r>
              <a:rPr lang="en-US" sz="1400"/>
              <a:t>The machine "reads" the symbol, then writes and moves (based on the table of rules), then repeat.</a:t>
            </a:r>
          </a:p>
        </p:txBody>
      </p:sp>
      <p:cxnSp>
        <p:nvCxnSpPr>
          <p:cNvPr id="10" name="Straight Connector 9">
            <a:extLst>
              <a:ext uri="{FF2B5EF4-FFF2-40B4-BE49-F238E27FC236}">
                <a16:creationId xmlns:a16="http://schemas.microsoft.com/office/drawing/2014/main" id="{47151B13-7927-535A-B075-0C03BFBE31B3}"/>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617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2EA7B5-4F9A-9A4A-A7A9-2F79AB067342}"/>
              </a:ext>
            </a:extLst>
          </p:cNvPr>
          <p:cNvSpPr txBox="1"/>
          <p:nvPr/>
        </p:nvSpPr>
        <p:spPr>
          <a:xfrm>
            <a:off x="147144" y="756745"/>
            <a:ext cx="6690331" cy="2677656"/>
          </a:xfrm>
          <a:prstGeom prst="rect">
            <a:avLst/>
          </a:prstGeom>
          <a:noFill/>
        </p:spPr>
        <p:txBody>
          <a:bodyPr wrap="square" rtlCol="0">
            <a:spAutoFit/>
          </a:bodyPr>
          <a:lstStyle/>
          <a:p>
            <a:r>
              <a:rPr lang="en-US" sz="1400"/>
              <a:t>The </a:t>
            </a:r>
            <a:r>
              <a:rPr lang="en-US" sz="1400" b="1">
                <a:solidFill>
                  <a:srgbClr val="FF0000"/>
                </a:solidFill>
              </a:rPr>
              <a:t>lambda calculus</a:t>
            </a:r>
            <a:r>
              <a:rPr lang="en-US" sz="1400"/>
              <a:t>, developed in the 1930s by Alonzo Church.</a:t>
            </a:r>
          </a:p>
          <a:p>
            <a:endParaRPr lang="en-US" sz="1400"/>
          </a:p>
          <a:p>
            <a:r>
              <a:rPr lang="en-US" sz="1400" b="1">
                <a:solidFill>
                  <a:srgbClr val="FF0000"/>
                </a:solidFill>
              </a:rPr>
              <a:t>lambda calculus</a:t>
            </a:r>
            <a:r>
              <a:rPr lang="en-US" sz="1400"/>
              <a:t> is a formal system of computation built from function application.</a:t>
            </a:r>
          </a:p>
          <a:p>
            <a:endParaRPr lang="en-US" sz="1400"/>
          </a:p>
          <a:p>
            <a:r>
              <a:rPr lang="en-US" sz="1400"/>
              <a:t>In 1937 Alan Turing proved that the </a:t>
            </a:r>
            <a:r>
              <a:rPr lang="en-US" sz="1400" b="1">
                <a:solidFill>
                  <a:srgbClr val="FF0000"/>
                </a:solidFill>
              </a:rPr>
              <a:t>lambda calculus</a:t>
            </a:r>
            <a:r>
              <a:rPr lang="en-US" sz="1400"/>
              <a:t> and Turing machines are equivalent models of computation, showing that the </a:t>
            </a:r>
            <a:r>
              <a:rPr lang="en-US" sz="1400" b="1">
                <a:solidFill>
                  <a:srgbClr val="FF0000"/>
                </a:solidFill>
              </a:rPr>
              <a:t>lambda calculus</a:t>
            </a:r>
            <a:r>
              <a:rPr lang="en-US" sz="1400"/>
              <a:t> is </a:t>
            </a:r>
            <a:r>
              <a:rPr lang="en-US" sz="1400" b="1">
                <a:solidFill>
                  <a:srgbClr val="00B050"/>
                </a:solidFill>
              </a:rPr>
              <a:t>Turing complete</a:t>
            </a:r>
            <a:r>
              <a:rPr lang="en-US" sz="1400"/>
              <a:t>. </a:t>
            </a:r>
          </a:p>
          <a:p>
            <a:endParaRPr lang="en-US" sz="1400"/>
          </a:p>
          <a:p>
            <a:r>
              <a:rPr lang="en-US" sz="1400" b="1">
                <a:solidFill>
                  <a:srgbClr val="FF0000"/>
                </a:solidFill>
              </a:rPr>
              <a:t>lambda calculus</a:t>
            </a:r>
            <a:r>
              <a:rPr lang="en-US" sz="1400"/>
              <a:t> forms the basis of all functional programming languages. </a:t>
            </a:r>
          </a:p>
          <a:p>
            <a:endParaRPr lang="en-US" sz="1400"/>
          </a:p>
          <a:p>
            <a:r>
              <a:rPr lang="en-US" sz="1400"/>
              <a:t>.. </a:t>
            </a:r>
            <a:r>
              <a:rPr lang="en-US" sz="1400">
                <a:hlinkClick r:id="rId2"/>
              </a:rPr>
              <a:t>https://en.wikipedia.org/wiki/Lambda_calculus</a:t>
            </a:r>
            <a:endParaRPr lang="en-US" sz="1400"/>
          </a:p>
          <a:p>
            <a:r>
              <a:rPr lang="en-US" sz="1400"/>
              <a:t>.. </a:t>
            </a:r>
            <a:r>
              <a:rPr lang="en-US" sz="1400">
                <a:hlinkClick r:id="rId3"/>
              </a:rPr>
              <a:t>https://en.wikipedia.org/wiki/Lambda_calculus_definition</a:t>
            </a:r>
            <a:endParaRPr lang="en-US" sz="1400"/>
          </a:p>
          <a:p>
            <a:endParaRPr lang="en-US" sz="1400"/>
          </a:p>
        </p:txBody>
      </p:sp>
      <p:sp>
        <p:nvSpPr>
          <p:cNvPr id="3" name="TextBox 2">
            <a:extLst>
              <a:ext uri="{FF2B5EF4-FFF2-40B4-BE49-F238E27FC236}">
                <a16:creationId xmlns:a16="http://schemas.microsoft.com/office/drawing/2014/main" id="{D860A737-DC40-334E-9637-084CB2B03610}"/>
              </a:ext>
            </a:extLst>
          </p:cNvPr>
          <p:cNvSpPr txBox="1"/>
          <p:nvPr/>
        </p:nvSpPr>
        <p:spPr>
          <a:xfrm>
            <a:off x="-1" y="0"/>
            <a:ext cx="7020909" cy="523220"/>
          </a:xfrm>
          <a:prstGeom prst="rect">
            <a:avLst/>
          </a:prstGeom>
          <a:noFill/>
        </p:spPr>
        <p:txBody>
          <a:bodyPr wrap="square" rtlCol="0">
            <a:spAutoFit/>
          </a:bodyPr>
          <a:lstStyle/>
          <a:p>
            <a:r>
              <a:rPr lang="en-US" sz="2800" b="1"/>
              <a:t>History of Functional Programming</a:t>
            </a:r>
          </a:p>
        </p:txBody>
      </p:sp>
      <p:sp>
        <p:nvSpPr>
          <p:cNvPr id="4" name="TextBox 3">
            <a:extLst>
              <a:ext uri="{FF2B5EF4-FFF2-40B4-BE49-F238E27FC236}">
                <a16:creationId xmlns:a16="http://schemas.microsoft.com/office/drawing/2014/main" id="{35EA997C-04BA-3746-8510-344C706DB1F3}"/>
              </a:ext>
            </a:extLst>
          </p:cNvPr>
          <p:cNvSpPr txBox="1"/>
          <p:nvPr/>
        </p:nvSpPr>
        <p:spPr>
          <a:xfrm>
            <a:off x="8245135" y="547162"/>
            <a:ext cx="3173555" cy="1569660"/>
          </a:xfrm>
          <a:prstGeom prst="rect">
            <a:avLst/>
          </a:prstGeom>
          <a:noFill/>
        </p:spPr>
        <p:txBody>
          <a:bodyPr wrap="square" rtlCol="0">
            <a:spAutoFit/>
          </a:bodyPr>
          <a:lstStyle/>
          <a:p>
            <a:r>
              <a:rPr lang="en-US" sz="1600">
                <a:solidFill>
                  <a:srgbClr val="00B050"/>
                </a:solidFill>
                <a:latin typeface="Menlo" panose="020B0609030804020204" pitchFamily="49" charset="0"/>
                <a:ea typeface="Menlo" panose="020B0609030804020204" pitchFamily="49" charset="0"/>
                <a:cs typeface="Menlo" panose="020B0609030804020204" pitchFamily="49" charset="0"/>
              </a:rPr>
              <a:t>How lambda looks:</a:t>
            </a:r>
          </a:p>
          <a:p>
            <a:endParaRPr lang="en-US" sz="1600">
              <a:solidFill>
                <a:srgbClr val="00B050"/>
              </a:solidFill>
              <a:latin typeface="Menlo" panose="020B0609030804020204" pitchFamily="49" charset="0"/>
              <a:ea typeface="Menlo" panose="020B0609030804020204" pitchFamily="49" charset="0"/>
              <a:cs typeface="Menlo" panose="020B0609030804020204" pitchFamily="49" charset="0"/>
            </a:endParaRPr>
          </a:p>
          <a:p>
            <a:r>
              <a:rPr lang="el-GR" sz="1600">
                <a:solidFill>
                  <a:srgbClr val="00B050"/>
                </a:solidFill>
                <a:latin typeface="Menlo" panose="020B0609030804020204" pitchFamily="49" charset="0"/>
                <a:ea typeface="Menlo" panose="020B0609030804020204" pitchFamily="49" charset="0"/>
                <a:cs typeface="Menlo" panose="020B0609030804020204" pitchFamily="49" charset="0"/>
              </a:rPr>
              <a:t>0 := λ</a:t>
            </a:r>
            <a:r>
              <a:rPr lang="en-US" sz="1600" i="1">
                <a:solidFill>
                  <a:srgbClr val="00B050"/>
                </a:solidFill>
                <a:latin typeface="Menlo" panose="020B0609030804020204" pitchFamily="49" charset="0"/>
                <a:ea typeface="Menlo" panose="020B0609030804020204" pitchFamily="49" charset="0"/>
                <a:cs typeface="Menlo" panose="020B0609030804020204" pitchFamily="49" charset="0"/>
              </a:rPr>
              <a:t>f</a:t>
            </a:r>
            <a:r>
              <a:rPr lang="en-US" sz="1600">
                <a:solidFill>
                  <a:srgbClr val="00B050"/>
                </a:solidFill>
                <a:latin typeface="Menlo" panose="020B0609030804020204" pitchFamily="49" charset="0"/>
                <a:ea typeface="Menlo" panose="020B0609030804020204" pitchFamily="49" charset="0"/>
                <a:cs typeface="Menlo" panose="020B0609030804020204" pitchFamily="49" charset="0"/>
              </a:rPr>
              <a:t>.</a:t>
            </a:r>
            <a:r>
              <a:rPr lang="el-GR" sz="1600">
                <a:solidFill>
                  <a:srgbClr val="00B050"/>
                </a:solidFill>
                <a:latin typeface="Menlo" panose="020B0609030804020204" pitchFamily="49" charset="0"/>
                <a:ea typeface="Menlo" panose="020B0609030804020204" pitchFamily="49" charset="0"/>
                <a:cs typeface="Menlo" panose="020B0609030804020204" pitchFamily="49" charset="0"/>
              </a:rPr>
              <a:t>λ</a:t>
            </a:r>
            <a:r>
              <a:rPr lang="en-US" sz="1600" i="1">
                <a:solidFill>
                  <a:srgbClr val="00B050"/>
                </a:solidFill>
                <a:latin typeface="Menlo" panose="020B0609030804020204" pitchFamily="49" charset="0"/>
                <a:ea typeface="Menlo" panose="020B0609030804020204" pitchFamily="49" charset="0"/>
                <a:cs typeface="Menlo" panose="020B0609030804020204" pitchFamily="49" charset="0"/>
              </a:rPr>
              <a:t>x</a:t>
            </a:r>
            <a:r>
              <a:rPr lang="en-US" sz="1600">
                <a:solidFill>
                  <a:srgbClr val="00B050"/>
                </a:solidFill>
                <a:latin typeface="Menlo" panose="020B0609030804020204" pitchFamily="49" charset="0"/>
                <a:ea typeface="Menlo" panose="020B0609030804020204" pitchFamily="49" charset="0"/>
                <a:cs typeface="Menlo" panose="020B0609030804020204" pitchFamily="49" charset="0"/>
              </a:rPr>
              <a:t>.</a:t>
            </a:r>
            <a:r>
              <a:rPr lang="en-US" sz="1600" i="1">
                <a:solidFill>
                  <a:srgbClr val="00B050"/>
                </a:solidFill>
                <a:latin typeface="Menlo" panose="020B0609030804020204" pitchFamily="49" charset="0"/>
                <a:ea typeface="Menlo" panose="020B0609030804020204" pitchFamily="49" charset="0"/>
                <a:cs typeface="Menlo" panose="020B0609030804020204" pitchFamily="49" charset="0"/>
              </a:rPr>
              <a:t>x</a:t>
            </a:r>
          </a:p>
          <a:p>
            <a:r>
              <a:rPr lang="en-US" sz="1600">
                <a:solidFill>
                  <a:srgbClr val="00B050"/>
                </a:solidFill>
                <a:latin typeface="Menlo" panose="020B0609030804020204" pitchFamily="49" charset="0"/>
                <a:ea typeface="Menlo" panose="020B0609030804020204" pitchFamily="49" charset="0"/>
                <a:cs typeface="Menlo" panose="020B0609030804020204" pitchFamily="49" charset="0"/>
              </a:rPr>
              <a:t>1 := </a:t>
            </a:r>
            <a:r>
              <a:rPr lang="el-GR" sz="1600">
                <a:solidFill>
                  <a:srgbClr val="00B050"/>
                </a:solidFill>
                <a:latin typeface="Menlo" panose="020B0609030804020204" pitchFamily="49" charset="0"/>
                <a:ea typeface="Menlo" panose="020B0609030804020204" pitchFamily="49" charset="0"/>
                <a:cs typeface="Menlo" panose="020B0609030804020204" pitchFamily="49" charset="0"/>
              </a:rPr>
              <a:t>λ</a:t>
            </a:r>
            <a:r>
              <a:rPr lang="en-US" sz="1600" i="1">
                <a:solidFill>
                  <a:srgbClr val="00B050"/>
                </a:solidFill>
                <a:latin typeface="Menlo" panose="020B0609030804020204" pitchFamily="49" charset="0"/>
                <a:ea typeface="Menlo" panose="020B0609030804020204" pitchFamily="49" charset="0"/>
                <a:cs typeface="Menlo" panose="020B0609030804020204" pitchFamily="49" charset="0"/>
              </a:rPr>
              <a:t>f</a:t>
            </a:r>
            <a:r>
              <a:rPr lang="en-US" sz="1600">
                <a:solidFill>
                  <a:srgbClr val="00B050"/>
                </a:solidFill>
                <a:latin typeface="Menlo" panose="020B0609030804020204" pitchFamily="49" charset="0"/>
                <a:ea typeface="Menlo" panose="020B0609030804020204" pitchFamily="49" charset="0"/>
                <a:cs typeface="Menlo" panose="020B0609030804020204" pitchFamily="49" charset="0"/>
              </a:rPr>
              <a:t>.</a:t>
            </a:r>
            <a:r>
              <a:rPr lang="el-GR" sz="1600">
                <a:solidFill>
                  <a:srgbClr val="00B050"/>
                </a:solidFill>
                <a:latin typeface="Menlo" panose="020B0609030804020204" pitchFamily="49" charset="0"/>
                <a:ea typeface="Menlo" panose="020B0609030804020204" pitchFamily="49" charset="0"/>
                <a:cs typeface="Menlo" panose="020B0609030804020204" pitchFamily="49" charset="0"/>
              </a:rPr>
              <a:t>λ</a:t>
            </a:r>
            <a:r>
              <a:rPr lang="en-US" sz="1600" i="1">
                <a:solidFill>
                  <a:srgbClr val="00B050"/>
                </a:solidFill>
                <a:latin typeface="Menlo" panose="020B0609030804020204" pitchFamily="49" charset="0"/>
                <a:ea typeface="Menlo" panose="020B0609030804020204" pitchFamily="49" charset="0"/>
                <a:cs typeface="Menlo" panose="020B0609030804020204" pitchFamily="49" charset="0"/>
              </a:rPr>
              <a:t>x</a:t>
            </a:r>
            <a:r>
              <a:rPr lang="en-US" sz="1600">
                <a:solidFill>
                  <a:srgbClr val="00B050"/>
                </a:solidFill>
                <a:latin typeface="Menlo" panose="020B0609030804020204" pitchFamily="49" charset="0"/>
                <a:ea typeface="Menlo" panose="020B0609030804020204" pitchFamily="49" charset="0"/>
                <a:cs typeface="Menlo" panose="020B0609030804020204" pitchFamily="49" charset="0"/>
              </a:rPr>
              <a:t>.</a:t>
            </a:r>
            <a:r>
              <a:rPr lang="en-US" sz="1600" i="1">
                <a:solidFill>
                  <a:srgbClr val="00B050"/>
                </a:solidFill>
                <a:latin typeface="Menlo" panose="020B0609030804020204" pitchFamily="49" charset="0"/>
                <a:ea typeface="Menlo" panose="020B0609030804020204" pitchFamily="49" charset="0"/>
                <a:cs typeface="Menlo" panose="020B0609030804020204" pitchFamily="49" charset="0"/>
              </a:rPr>
              <a:t>f</a:t>
            </a:r>
            <a:r>
              <a:rPr lang="en-US" sz="1600">
                <a:solidFill>
                  <a:srgbClr val="00B050"/>
                </a:solidFill>
                <a:latin typeface="Menlo" panose="020B0609030804020204" pitchFamily="49" charset="0"/>
                <a:ea typeface="Menlo" panose="020B0609030804020204" pitchFamily="49" charset="0"/>
                <a:cs typeface="Menlo" panose="020B0609030804020204" pitchFamily="49" charset="0"/>
              </a:rPr>
              <a:t> </a:t>
            </a:r>
            <a:r>
              <a:rPr lang="en-US" sz="1600" i="1">
                <a:solidFill>
                  <a:srgbClr val="00B050"/>
                </a:solidFill>
                <a:latin typeface="Menlo" panose="020B0609030804020204" pitchFamily="49" charset="0"/>
                <a:ea typeface="Menlo" panose="020B0609030804020204" pitchFamily="49" charset="0"/>
                <a:cs typeface="Menlo" panose="020B0609030804020204" pitchFamily="49" charset="0"/>
              </a:rPr>
              <a:t>x</a:t>
            </a:r>
          </a:p>
          <a:p>
            <a:r>
              <a:rPr lang="en-US" sz="1600">
                <a:solidFill>
                  <a:srgbClr val="00B050"/>
                </a:solidFill>
                <a:latin typeface="Menlo" panose="020B0609030804020204" pitchFamily="49" charset="0"/>
                <a:ea typeface="Menlo" panose="020B0609030804020204" pitchFamily="49" charset="0"/>
                <a:cs typeface="Menlo" panose="020B0609030804020204" pitchFamily="49" charset="0"/>
              </a:rPr>
              <a:t>2 := </a:t>
            </a:r>
            <a:r>
              <a:rPr lang="el-GR" sz="1600">
                <a:solidFill>
                  <a:srgbClr val="00B050"/>
                </a:solidFill>
                <a:latin typeface="Menlo" panose="020B0609030804020204" pitchFamily="49" charset="0"/>
                <a:ea typeface="Menlo" panose="020B0609030804020204" pitchFamily="49" charset="0"/>
                <a:cs typeface="Menlo" panose="020B0609030804020204" pitchFamily="49" charset="0"/>
              </a:rPr>
              <a:t>λ</a:t>
            </a:r>
            <a:r>
              <a:rPr lang="en-US" sz="1600" i="1">
                <a:solidFill>
                  <a:srgbClr val="00B050"/>
                </a:solidFill>
                <a:latin typeface="Menlo" panose="020B0609030804020204" pitchFamily="49" charset="0"/>
                <a:ea typeface="Menlo" panose="020B0609030804020204" pitchFamily="49" charset="0"/>
                <a:cs typeface="Menlo" panose="020B0609030804020204" pitchFamily="49" charset="0"/>
              </a:rPr>
              <a:t>f</a:t>
            </a:r>
            <a:r>
              <a:rPr lang="en-US" sz="1600">
                <a:solidFill>
                  <a:srgbClr val="00B050"/>
                </a:solidFill>
                <a:latin typeface="Menlo" panose="020B0609030804020204" pitchFamily="49" charset="0"/>
                <a:ea typeface="Menlo" panose="020B0609030804020204" pitchFamily="49" charset="0"/>
                <a:cs typeface="Menlo" panose="020B0609030804020204" pitchFamily="49" charset="0"/>
              </a:rPr>
              <a:t>.</a:t>
            </a:r>
            <a:r>
              <a:rPr lang="el-GR" sz="1600">
                <a:solidFill>
                  <a:srgbClr val="00B050"/>
                </a:solidFill>
                <a:latin typeface="Menlo" panose="020B0609030804020204" pitchFamily="49" charset="0"/>
                <a:ea typeface="Menlo" panose="020B0609030804020204" pitchFamily="49" charset="0"/>
                <a:cs typeface="Menlo" panose="020B0609030804020204" pitchFamily="49" charset="0"/>
              </a:rPr>
              <a:t>λ</a:t>
            </a:r>
            <a:r>
              <a:rPr lang="en-US" sz="1600" i="1">
                <a:solidFill>
                  <a:srgbClr val="00B050"/>
                </a:solidFill>
                <a:latin typeface="Menlo" panose="020B0609030804020204" pitchFamily="49" charset="0"/>
                <a:ea typeface="Menlo" panose="020B0609030804020204" pitchFamily="49" charset="0"/>
                <a:cs typeface="Menlo" panose="020B0609030804020204" pitchFamily="49" charset="0"/>
              </a:rPr>
              <a:t>x</a:t>
            </a:r>
            <a:r>
              <a:rPr lang="en-US" sz="1600">
                <a:solidFill>
                  <a:srgbClr val="00B050"/>
                </a:solidFill>
                <a:latin typeface="Menlo" panose="020B0609030804020204" pitchFamily="49" charset="0"/>
                <a:ea typeface="Menlo" panose="020B0609030804020204" pitchFamily="49" charset="0"/>
                <a:cs typeface="Menlo" panose="020B0609030804020204" pitchFamily="49" charset="0"/>
              </a:rPr>
              <a:t>.</a:t>
            </a:r>
            <a:r>
              <a:rPr lang="en-US" sz="1600" i="1">
                <a:solidFill>
                  <a:srgbClr val="00B050"/>
                </a:solidFill>
                <a:latin typeface="Menlo" panose="020B0609030804020204" pitchFamily="49" charset="0"/>
                <a:ea typeface="Menlo" panose="020B0609030804020204" pitchFamily="49" charset="0"/>
                <a:cs typeface="Menlo" panose="020B0609030804020204" pitchFamily="49" charset="0"/>
              </a:rPr>
              <a:t>f</a:t>
            </a:r>
            <a:r>
              <a:rPr lang="en-US" sz="1600">
                <a:solidFill>
                  <a:srgbClr val="00B050"/>
                </a:solidFill>
                <a:latin typeface="Menlo" panose="020B0609030804020204" pitchFamily="49" charset="0"/>
                <a:ea typeface="Menlo" panose="020B0609030804020204" pitchFamily="49" charset="0"/>
                <a:cs typeface="Menlo" panose="020B0609030804020204" pitchFamily="49" charset="0"/>
              </a:rPr>
              <a:t> (</a:t>
            </a:r>
            <a:r>
              <a:rPr lang="en-US" sz="1600" i="1">
                <a:solidFill>
                  <a:srgbClr val="00B050"/>
                </a:solidFill>
                <a:latin typeface="Menlo" panose="020B0609030804020204" pitchFamily="49" charset="0"/>
                <a:ea typeface="Menlo" panose="020B0609030804020204" pitchFamily="49" charset="0"/>
                <a:cs typeface="Menlo" panose="020B0609030804020204" pitchFamily="49" charset="0"/>
              </a:rPr>
              <a:t>f</a:t>
            </a:r>
            <a:r>
              <a:rPr lang="en-US" sz="1600">
                <a:solidFill>
                  <a:srgbClr val="00B050"/>
                </a:solidFill>
                <a:latin typeface="Menlo" panose="020B0609030804020204" pitchFamily="49" charset="0"/>
                <a:ea typeface="Menlo" panose="020B0609030804020204" pitchFamily="49" charset="0"/>
                <a:cs typeface="Menlo" panose="020B0609030804020204" pitchFamily="49" charset="0"/>
              </a:rPr>
              <a:t> </a:t>
            </a:r>
            <a:r>
              <a:rPr lang="en-US" sz="1600" i="1">
                <a:solidFill>
                  <a:srgbClr val="00B050"/>
                </a:solidFill>
                <a:latin typeface="Menlo" panose="020B0609030804020204" pitchFamily="49" charset="0"/>
                <a:ea typeface="Menlo" panose="020B0609030804020204" pitchFamily="49" charset="0"/>
                <a:cs typeface="Menlo" panose="020B0609030804020204" pitchFamily="49" charset="0"/>
              </a:rPr>
              <a:t>x</a:t>
            </a:r>
            <a:r>
              <a:rPr lang="en-US" sz="1600">
                <a:solidFill>
                  <a:srgbClr val="00B050"/>
                </a:solidFill>
                <a:latin typeface="Menlo" panose="020B0609030804020204" pitchFamily="49" charset="0"/>
                <a:ea typeface="Menlo" panose="020B0609030804020204" pitchFamily="49" charset="0"/>
                <a:cs typeface="Menlo" panose="020B0609030804020204" pitchFamily="49" charset="0"/>
              </a:rPr>
              <a:t>)</a:t>
            </a:r>
          </a:p>
          <a:p>
            <a:r>
              <a:rPr lang="en-US" sz="1600">
                <a:solidFill>
                  <a:srgbClr val="00B050"/>
                </a:solidFill>
                <a:latin typeface="Menlo" panose="020B0609030804020204" pitchFamily="49" charset="0"/>
                <a:ea typeface="Menlo" panose="020B0609030804020204" pitchFamily="49" charset="0"/>
                <a:cs typeface="Menlo" panose="020B0609030804020204" pitchFamily="49" charset="0"/>
              </a:rPr>
              <a:t>3 := </a:t>
            </a:r>
            <a:r>
              <a:rPr lang="el-GR" sz="1600">
                <a:solidFill>
                  <a:srgbClr val="00B050"/>
                </a:solidFill>
                <a:latin typeface="Menlo" panose="020B0609030804020204" pitchFamily="49" charset="0"/>
                <a:ea typeface="Menlo" panose="020B0609030804020204" pitchFamily="49" charset="0"/>
                <a:cs typeface="Menlo" panose="020B0609030804020204" pitchFamily="49" charset="0"/>
              </a:rPr>
              <a:t>λ</a:t>
            </a:r>
            <a:r>
              <a:rPr lang="en-US" sz="1600" i="1">
                <a:solidFill>
                  <a:srgbClr val="00B050"/>
                </a:solidFill>
                <a:latin typeface="Menlo" panose="020B0609030804020204" pitchFamily="49" charset="0"/>
                <a:ea typeface="Menlo" panose="020B0609030804020204" pitchFamily="49" charset="0"/>
                <a:cs typeface="Menlo" panose="020B0609030804020204" pitchFamily="49" charset="0"/>
              </a:rPr>
              <a:t>f</a:t>
            </a:r>
            <a:r>
              <a:rPr lang="en-US" sz="1600">
                <a:solidFill>
                  <a:srgbClr val="00B050"/>
                </a:solidFill>
                <a:latin typeface="Menlo" panose="020B0609030804020204" pitchFamily="49" charset="0"/>
                <a:ea typeface="Menlo" panose="020B0609030804020204" pitchFamily="49" charset="0"/>
                <a:cs typeface="Menlo" panose="020B0609030804020204" pitchFamily="49" charset="0"/>
              </a:rPr>
              <a:t>.</a:t>
            </a:r>
            <a:r>
              <a:rPr lang="el-GR" sz="1600">
                <a:solidFill>
                  <a:srgbClr val="00B050"/>
                </a:solidFill>
                <a:latin typeface="Menlo" panose="020B0609030804020204" pitchFamily="49" charset="0"/>
                <a:ea typeface="Menlo" panose="020B0609030804020204" pitchFamily="49" charset="0"/>
                <a:cs typeface="Menlo" panose="020B0609030804020204" pitchFamily="49" charset="0"/>
              </a:rPr>
              <a:t>λ</a:t>
            </a:r>
            <a:r>
              <a:rPr lang="en-US" sz="1600" i="1">
                <a:solidFill>
                  <a:srgbClr val="00B050"/>
                </a:solidFill>
                <a:latin typeface="Menlo" panose="020B0609030804020204" pitchFamily="49" charset="0"/>
                <a:ea typeface="Menlo" panose="020B0609030804020204" pitchFamily="49" charset="0"/>
                <a:cs typeface="Menlo" panose="020B0609030804020204" pitchFamily="49" charset="0"/>
              </a:rPr>
              <a:t>x</a:t>
            </a:r>
            <a:r>
              <a:rPr lang="en-US" sz="1600">
                <a:solidFill>
                  <a:srgbClr val="00B050"/>
                </a:solidFill>
                <a:latin typeface="Menlo" panose="020B0609030804020204" pitchFamily="49" charset="0"/>
                <a:ea typeface="Menlo" panose="020B0609030804020204" pitchFamily="49" charset="0"/>
                <a:cs typeface="Menlo" panose="020B0609030804020204" pitchFamily="49" charset="0"/>
              </a:rPr>
              <a:t>.</a:t>
            </a:r>
            <a:r>
              <a:rPr lang="en-US" sz="1600" i="1">
                <a:solidFill>
                  <a:srgbClr val="00B050"/>
                </a:solidFill>
                <a:latin typeface="Menlo" panose="020B0609030804020204" pitchFamily="49" charset="0"/>
                <a:ea typeface="Menlo" panose="020B0609030804020204" pitchFamily="49" charset="0"/>
                <a:cs typeface="Menlo" panose="020B0609030804020204" pitchFamily="49" charset="0"/>
              </a:rPr>
              <a:t>f</a:t>
            </a:r>
            <a:r>
              <a:rPr lang="en-US" sz="1600">
                <a:solidFill>
                  <a:srgbClr val="00B050"/>
                </a:solidFill>
                <a:latin typeface="Menlo" panose="020B0609030804020204" pitchFamily="49" charset="0"/>
                <a:ea typeface="Menlo" panose="020B0609030804020204" pitchFamily="49" charset="0"/>
                <a:cs typeface="Menlo" panose="020B0609030804020204" pitchFamily="49" charset="0"/>
              </a:rPr>
              <a:t> (</a:t>
            </a:r>
            <a:r>
              <a:rPr lang="en-US" sz="1600" i="1">
                <a:solidFill>
                  <a:srgbClr val="00B050"/>
                </a:solidFill>
                <a:latin typeface="Menlo" panose="020B0609030804020204" pitchFamily="49" charset="0"/>
                <a:ea typeface="Menlo" panose="020B0609030804020204" pitchFamily="49" charset="0"/>
                <a:cs typeface="Menlo" panose="020B0609030804020204" pitchFamily="49" charset="0"/>
              </a:rPr>
              <a:t>f</a:t>
            </a:r>
            <a:r>
              <a:rPr lang="en-US" sz="1600">
                <a:solidFill>
                  <a:srgbClr val="00B050"/>
                </a:solidFill>
                <a:latin typeface="Menlo" panose="020B0609030804020204" pitchFamily="49" charset="0"/>
                <a:ea typeface="Menlo" panose="020B0609030804020204" pitchFamily="49" charset="0"/>
                <a:cs typeface="Menlo" panose="020B0609030804020204" pitchFamily="49" charset="0"/>
              </a:rPr>
              <a:t> (</a:t>
            </a:r>
            <a:r>
              <a:rPr lang="en-US" sz="1600" i="1">
                <a:solidFill>
                  <a:srgbClr val="00B050"/>
                </a:solidFill>
                <a:latin typeface="Menlo" panose="020B0609030804020204" pitchFamily="49" charset="0"/>
                <a:ea typeface="Menlo" panose="020B0609030804020204" pitchFamily="49" charset="0"/>
                <a:cs typeface="Menlo" panose="020B0609030804020204" pitchFamily="49" charset="0"/>
              </a:rPr>
              <a:t>f</a:t>
            </a:r>
            <a:r>
              <a:rPr lang="en-US" sz="1600">
                <a:solidFill>
                  <a:srgbClr val="00B050"/>
                </a:solidFill>
                <a:latin typeface="Menlo" panose="020B0609030804020204" pitchFamily="49" charset="0"/>
                <a:ea typeface="Menlo" panose="020B0609030804020204" pitchFamily="49" charset="0"/>
                <a:cs typeface="Menlo" panose="020B0609030804020204" pitchFamily="49" charset="0"/>
              </a:rPr>
              <a:t> </a:t>
            </a:r>
            <a:r>
              <a:rPr lang="en-US" sz="1600" i="1">
                <a:solidFill>
                  <a:srgbClr val="00B050"/>
                </a:solidFill>
                <a:latin typeface="Menlo" panose="020B0609030804020204" pitchFamily="49" charset="0"/>
                <a:ea typeface="Menlo" panose="020B0609030804020204" pitchFamily="49" charset="0"/>
                <a:cs typeface="Menlo" panose="020B0609030804020204" pitchFamily="49" charset="0"/>
              </a:rPr>
              <a:t>x</a:t>
            </a:r>
            <a:r>
              <a:rPr lang="en-US" sz="1600">
                <a:solidFill>
                  <a:srgbClr val="00B050"/>
                </a:solidFill>
                <a:latin typeface="Menlo" panose="020B0609030804020204" pitchFamily="49" charset="0"/>
                <a:ea typeface="Menlo" panose="020B0609030804020204" pitchFamily="49" charset="0"/>
                <a:cs typeface="Menlo" panose="020B0609030804020204" pitchFamily="49" charset="0"/>
              </a:rPr>
              <a:t>))</a:t>
            </a:r>
          </a:p>
        </p:txBody>
      </p:sp>
      <p:sp>
        <p:nvSpPr>
          <p:cNvPr id="5" name="TextBox 4">
            <a:extLst>
              <a:ext uri="{FF2B5EF4-FFF2-40B4-BE49-F238E27FC236}">
                <a16:creationId xmlns:a16="http://schemas.microsoft.com/office/drawing/2014/main" id="{721CF857-749A-784E-A837-45202DA22E86}"/>
              </a:ext>
            </a:extLst>
          </p:cNvPr>
          <p:cNvSpPr txBox="1"/>
          <p:nvPr/>
        </p:nvSpPr>
        <p:spPr>
          <a:xfrm>
            <a:off x="8245135" y="3429000"/>
            <a:ext cx="3173555" cy="2308324"/>
          </a:xfrm>
          <a:prstGeom prst="rect">
            <a:avLst/>
          </a:prstGeom>
          <a:noFill/>
        </p:spPr>
        <p:txBody>
          <a:bodyPr wrap="square" rtlCol="0">
            <a:spAutoFit/>
          </a:bodyPr>
          <a:lstStyle/>
          <a:p>
            <a:r>
              <a:rPr lang="en-US" sz="1200" b="1">
                <a:solidFill>
                  <a:srgbClr val="00B050"/>
                </a:solidFill>
                <a:latin typeface="Menlo" panose="020B0609030804020204" pitchFamily="49" charset="0"/>
                <a:ea typeface="Menlo" panose="020B0609030804020204" pitchFamily="49" charset="0"/>
                <a:cs typeface="Menlo" panose="020B0609030804020204" pitchFamily="49" charset="0"/>
              </a:rPr>
              <a:t>;;; factorial in Lisp</a:t>
            </a:r>
          </a:p>
          <a:p>
            <a:endParaRPr lang="en-US" sz="120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(defun factorial (N)</a:t>
            </a: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a:solidFill>
                  <a:srgbClr val="00B050"/>
                </a:solidFill>
                <a:latin typeface="Menlo" panose="020B0609030804020204" pitchFamily="49" charset="0"/>
                <a:ea typeface="Menlo" panose="020B0609030804020204" pitchFamily="49" charset="0"/>
                <a:cs typeface="Menlo" panose="020B0609030804020204" pitchFamily="49" charset="0"/>
              </a:rPr>
              <a:t>"Compute the factorial of N."</a:t>
            </a: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  (if (= N 1)</a:t>
            </a: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      1</a:t>
            </a: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    (* N (factorial (- N 1)))))</a:t>
            </a:r>
          </a:p>
          <a:p>
            <a:endParaRPr lang="en-US" sz="1200">
              <a:solidFill>
                <a:srgbClr val="0070C0"/>
              </a:solidFill>
              <a:latin typeface="Menlo" panose="020B0609030804020204" pitchFamily="49" charset="0"/>
              <a:ea typeface="Menlo" panose="020B0609030804020204" pitchFamily="49" charset="0"/>
              <a:cs typeface="Menlo" panose="020B0609030804020204" pitchFamily="49" charset="0"/>
            </a:endParaRPr>
          </a:p>
          <a:p>
            <a:endParaRPr lang="en-US" sz="120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(factorial 4)</a:t>
            </a:r>
          </a:p>
          <a:p>
            <a:endParaRPr lang="en-US" sz="120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B050"/>
                </a:solidFill>
                <a:latin typeface="Menlo" panose="020B0609030804020204" pitchFamily="49" charset="0"/>
                <a:ea typeface="Menlo" panose="020B0609030804020204" pitchFamily="49" charset="0"/>
                <a:cs typeface="Menlo" panose="020B0609030804020204" pitchFamily="49" charset="0"/>
              </a:rPr>
              <a:t>ouput: 24</a:t>
            </a:r>
          </a:p>
        </p:txBody>
      </p:sp>
      <p:sp>
        <p:nvSpPr>
          <p:cNvPr id="6" name="TextBox 5">
            <a:extLst>
              <a:ext uri="{FF2B5EF4-FFF2-40B4-BE49-F238E27FC236}">
                <a16:creationId xmlns:a16="http://schemas.microsoft.com/office/drawing/2014/main" id="{B090C941-0C4C-2844-927F-BC83FB81B191}"/>
              </a:ext>
            </a:extLst>
          </p:cNvPr>
          <p:cNvSpPr txBox="1"/>
          <p:nvPr/>
        </p:nvSpPr>
        <p:spPr>
          <a:xfrm>
            <a:off x="183430" y="3429000"/>
            <a:ext cx="6654045" cy="1600438"/>
          </a:xfrm>
          <a:prstGeom prst="rect">
            <a:avLst/>
          </a:prstGeom>
          <a:noFill/>
        </p:spPr>
        <p:txBody>
          <a:bodyPr wrap="square" rtlCol="0">
            <a:spAutoFit/>
          </a:bodyPr>
          <a:lstStyle/>
          <a:p>
            <a:r>
              <a:rPr lang="en-US" sz="1400" b="1">
                <a:solidFill>
                  <a:srgbClr val="FF0000"/>
                </a:solidFill>
              </a:rPr>
              <a:t>Lisp</a:t>
            </a:r>
            <a:r>
              <a:rPr lang="en-US" sz="1400"/>
              <a:t> (since 1958, </a:t>
            </a:r>
            <a:r>
              <a:rPr lang="en-US" sz="1400" b="1">
                <a:solidFill>
                  <a:srgbClr val="FF0000"/>
                </a:solidFill>
              </a:rPr>
              <a:t>LISP</a:t>
            </a:r>
            <a:r>
              <a:rPr lang="en-US" sz="1400"/>
              <a:t> = LISt Processor) - uses syntax with parentheses. Today, the best-known general-purpose Lisp dialects are: </a:t>
            </a:r>
            <a:r>
              <a:rPr lang="en-US" sz="1400" b="1">
                <a:solidFill>
                  <a:srgbClr val="00B050"/>
                </a:solidFill>
              </a:rPr>
              <a:t>Racket, Common Lisp, Scheme, Clojure</a:t>
            </a:r>
          </a:p>
          <a:p>
            <a:r>
              <a:rPr lang="en-US" sz="1400"/>
              <a:t>.. </a:t>
            </a:r>
            <a:r>
              <a:rPr lang="en-US" sz="1400">
                <a:hlinkClick r:id="rId4"/>
              </a:rPr>
              <a:t>https://en.wikipedia.org/wiki/Lisp_(programming_language)</a:t>
            </a:r>
            <a:endParaRPr lang="en-US" sz="1400"/>
          </a:p>
          <a:p>
            <a:endParaRPr lang="en-US" sz="1400"/>
          </a:p>
          <a:p>
            <a:r>
              <a:rPr lang="en-US" sz="1400" b="1">
                <a:solidFill>
                  <a:srgbClr val="FF0000"/>
                </a:solidFill>
              </a:rPr>
              <a:t>Haskell</a:t>
            </a:r>
            <a:r>
              <a:rPr lang="en-US" sz="1400"/>
              <a:t> (since 1987) – named after logician Haskell Curry (1900-1982)</a:t>
            </a:r>
          </a:p>
          <a:p>
            <a:r>
              <a:rPr lang="en-US" sz="1400"/>
              <a:t>.. </a:t>
            </a:r>
            <a:r>
              <a:rPr lang="en-US" sz="1400">
                <a:hlinkClick r:id="rId5"/>
              </a:rPr>
              <a:t>https://en.wikipedia.org/wiki/Haskell_(programming_language)</a:t>
            </a:r>
            <a:endParaRPr lang="en-US" sz="1400"/>
          </a:p>
          <a:p>
            <a:endParaRPr lang="en-US" sz="1400"/>
          </a:p>
        </p:txBody>
      </p:sp>
      <p:pic>
        <p:nvPicPr>
          <p:cNvPr id="7" name="Picture 6">
            <a:extLst>
              <a:ext uri="{FF2B5EF4-FFF2-40B4-BE49-F238E27FC236}">
                <a16:creationId xmlns:a16="http://schemas.microsoft.com/office/drawing/2014/main" id="{A32B5F2A-0B02-004B-A5D6-62ABB609CEB1}"/>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652628" y="4861298"/>
            <a:ext cx="1091650" cy="1364562"/>
          </a:xfrm>
          <a:prstGeom prst="rect">
            <a:avLst/>
          </a:prstGeom>
        </p:spPr>
      </p:pic>
      <p:sp>
        <p:nvSpPr>
          <p:cNvPr id="8" name="TextBox 7">
            <a:extLst>
              <a:ext uri="{FF2B5EF4-FFF2-40B4-BE49-F238E27FC236}">
                <a16:creationId xmlns:a16="http://schemas.microsoft.com/office/drawing/2014/main" id="{32B07EC9-857B-534E-B83B-7D4A89F59F53}"/>
              </a:ext>
            </a:extLst>
          </p:cNvPr>
          <p:cNvSpPr txBox="1"/>
          <p:nvPr/>
        </p:nvSpPr>
        <p:spPr>
          <a:xfrm>
            <a:off x="3569394" y="6194725"/>
            <a:ext cx="1258118" cy="523220"/>
          </a:xfrm>
          <a:prstGeom prst="rect">
            <a:avLst/>
          </a:prstGeom>
          <a:noFill/>
        </p:spPr>
        <p:txBody>
          <a:bodyPr wrap="square" rtlCol="0">
            <a:spAutoFit/>
          </a:bodyPr>
          <a:lstStyle/>
          <a:p>
            <a:pPr algn="ctr"/>
            <a:r>
              <a:rPr lang="en-US" sz="1400"/>
              <a:t>Haskell Curry (1900-1982)</a:t>
            </a:r>
          </a:p>
        </p:txBody>
      </p:sp>
      <p:pic>
        <p:nvPicPr>
          <p:cNvPr id="10" name="Picture 9">
            <a:extLst>
              <a:ext uri="{FF2B5EF4-FFF2-40B4-BE49-F238E27FC236}">
                <a16:creationId xmlns:a16="http://schemas.microsoft.com/office/drawing/2014/main" id="{0E87A76A-4C10-6440-84B0-8F4E625E2CAE}"/>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29317" y="4861298"/>
            <a:ext cx="1777424" cy="1275109"/>
          </a:xfrm>
          <a:prstGeom prst="rect">
            <a:avLst/>
          </a:prstGeom>
        </p:spPr>
      </p:pic>
      <p:sp>
        <p:nvSpPr>
          <p:cNvPr id="11" name="TextBox 10">
            <a:extLst>
              <a:ext uri="{FF2B5EF4-FFF2-40B4-BE49-F238E27FC236}">
                <a16:creationId xmlns:a16="http://schemas.microsoft.com/office/drawing/2014/main" id="{6CDBBCE1-F448-FF4C-BD83-2DDAF4A9BE3E}"/>
              </a:ext>
            </a:extLst>
          </p:cNvPr>
          <p:cNvSpPr txBox="1"/>
          <p:nvPr/>
        </p:nvSpPr>
        <p:spPr>
          <a:xfrm>
            <a:off x="1454361" y="6148558"/>
            <a:ext cx="927335" cy="307777"/>
          </a:xfrm>
          <a:prstGeom prst="rect">
            <a:avLst/>
          </a:prstGeom>
          <a:noFill/>
        </p:spPr>
        <p:txBody>
          <a:bodyPr wrap="square" rtlCol="0">
            <a:spAutoFit/>
          </a:bodyPr>
          <a:lstStyle/>
          <a:p>
            <a:pPr algn="ctr"/>
            <a:r>
              <a:rPr lang="en-US" sz="1400"/>
              <a:t>Haskell</a:t>
            </a:r>
          </a:p>
        </p:txBody>
      </p:sp>
      <p:cxnSp>
        <p:nvCxnSpPr>
          <p:cNvPr id="9" name="Straight Connector 8">
            <a:extLst>
              <a:ext uri="{FF2B5EF4-FFF2-40B4-BE49-F238E27FC236}">
                <a16:creationId xmlns:a16="http://schemas.microsoft.com/office/drawing/2014/main" id="{B7FE3556-528F-659C-80BD-0A732E8A605C}"/>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894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B67F11-C341-574E-90AA-6C5E2441DC79}"/>
              </a:ext>
            </a:extLst>
          </p:cNvPr>
          <p:cNvSpPr txBox="1"/>
          <p:nvPr/>
        </p:nvSpPr>
        <p:spPr>
          <a:xfrm>
            <a:off x="0" y="0"/>
            <a:ext cx="6400800" cy="523220"/>
          </a:xfrm>
          <a:prstGeom prst="rect">
            <a:avLst/>
          </a:prstGeom>
          <a:noFill/>
        </p:spPr>
        <p:txBody>
          <a:bodyPr wrap="square" rtlCol="0">
            <a:spAutoFit/>
          </a:bodyPr>
          <a:lstStyle/>
          <a:p>
            <a:r>
              <a:rPr lang="en-US" sz="2800" b="1"/>
              <a:t>Functional Programming ... </a:t>
            </a:r>
          </a:p>
        </p:txBody>
      </p:sp>
      <p:sp>
        <p:nvSpPr>
          <p:cNvPr id="3" name="TextBox 2">
            <a:extLst>
              <a:ext uri="{FF2B5EF4-FFF2-40B4-BE49-F238E27FC236}">
                <a16:creationId xmlns:a16="http://schemas.microsoft.com/office/drawing/2014/main" id="{8F71FF2A-3835-4A4F-A3B1-5DDA4191049B}"/>
              </a:ext>
            </a:extLst>
          </p:cNvPr>
          <p:cNvSpPr txBox="1"/>
          <p:nvPr/>
        </p:nvSpPr>
        <p:spPr>
          <a:xfrm>
            <a:off x="42042" y="523220"/>
            <a:ext cx="5729366" cy="276999"/>
          </a:xfrm>
          <a:prstGeom prst="rect">
            <a:avLst/>
          </a:prstGeom>
          <a:noFill/>
        </p:spPr>
        <p:txBody>
          <a:bodyPr wrap="square" rtlCol="0">
            <a:spAutoFit/>
          </a:bodyPr>
          <a:lstStyle/>
          <a:p>
            <a:pPr marL="285750" indent="-285750">
              <a:buFont typeface="Arial" panose="020B0604020202020204" pitchFamily="34" charset="0"/>
              <a:buChar char="•"/>
            </a:pPr>
            <a:r>
              <a:rPr lang="en-US" sz="1200">
                <a:hlinkClick r:id="rId2"/>
              </a:rPr>
              <a:t>https://www.educative.io/blog/what-is-functional-programming-python-js-java</a:t>
            </a:r>
            <a:endParaRPr lang="en-US" sz="1200"/>
          </a:p>
        </p:txBody>
      </p:sp>
      <p:sp>
        <p:nvSpPr>
          <p:cNvPr id="4" name="TextBox 3">
            <a:extLst>
              <a:ext uri="{FF2B5EF4-FFF2-40B4-BE49-F238E27FC236}">
                <a16:creationId xmlns:a16="http://schemas.microsoft.com/office/drawing/2014/main" id="{502B4C17-3407-F140-9666-DCD3A8C34D09}"/>
              </a:ext>
            </a:extLst>
          </p:cNvPr>
          <p:cNvSpPr txBox="1"/>
          <p:nvPr/>
        </p:nvSpPr>
        <p:spPr>
          <a:xfrm>
            <a:off x="6096000" y="2766328"/>
            <a:ext cx="5948191" cy="3970318"/>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sz="1400" b="1">
                <a:solidFill>
                  <a:srgbClr val="FF0000"/>
                </a:solidFill>
              </a:rPr>
              <a:t>Functional composition:</a:t>
            </a:r>
            <a:br>
              <a:rPr lang="en-US" sz="1400" b="1">
                <a:solidFill>
                  <a:srgbClr val="FF0000"/>
                </a:solidFill>
              </a:rPr>
            </a:br>
            <a:r>
              <a:rPr lang="en-US" sz="1400"/>
              <a:t>for example chaining functions:</a:t>
            </a:r>
            <a:br>
              <a:rPr lang="en-US" sz="1400"/>
            </a:br>
            <a:r>
              <a:rPr lang="en-US" sz="1400"/>
              <a:t>total_duration</a:t>
            </a:r>
            <a:r>
              <a:rPr lang="en-US" sz="1400" i="1"/>
              <a:t> </a:t>
            </a:r>
            <a:r>
              <a:rPr lang="en-US" sz="1400"/>
              <a:t>= events().extract_duration().compact().sum().round()</a:t>
            </a:r>
          </a:p>
          <a:p>
            <a:pPr marL="285750" indent="-285750">
              <a:buFont typeface="Arial" panose="020B0604020202020204" pitchFamily="34" charset="0"/>
              <a:buChar char="•"/>
            </a:pPr>
            <a:r>
              <a:rPr lang="en-US" sz="1400" b="1">
                <a:solidFill>
                  <a:srgbClr val="FF0000"/>
                </a:solidFill>
              </a:rPr>
              <a:t>Currying:</a:t>
            </a:r>
            <a:br>
              <a:rPr lang="en-US" sz="1400" b="1">
                <a:solidFill>
                  <a:srgbClr val="FF0000"/>
                </a:solidFill>
              </a:rPr>
            </a:br>
            <a:r>
              <a:rPr lang="en-US" sz="1400"/>
              <a:t>transformation of a function with multiple arguments into a sequence of single-argument functions, </a:t>
            </a:r>
            <a:br>
              <a:rPr lang="en-US" sz="1400"/>
            </a:br>
            <a:r>
              <a:rPr lang="en-US" sz="1400"/>
              <a:t>for example converting</a:t>
            </a:r>
            <a:r>
              <a:rPr lang="en-US" sz="1400" b="1">
                <a:solidFill>
                  <a:srgbClr val="00B050"/>
                </a:solidFill>
              </a:rPr>
              <a:t> f(a, b, c, ...)</a:t>
            </a:r>
            <a:r>
              <a:rPr lang="en-US" sz="1400"/>
              <a:t>  into a function like this </a:t>
            </a:r>
            <a:r>
              <a:rPr lang="en-US" sz="1400" b="1">
                <a:solidFill>
                  <a:srgbClr val="00B050"/>
                </a:solidFill>
              </a:rPr>
              <a:t>f(a)(b)(c)</a:t>
            </a:r>
            <a:endParaRPr lang="en-US" sz="1400"/>
          </a:p>
          <a:p>
            <a:pPr marL="285750" indent="-285750">
              <a:buFont typeface="Arial" panose="020B0604020202020204" pitchFamily="34" charset="0"/>
              <a:buChar char="•"/>
            </a:pPr>
            <a:r>
              <a:rPr lang="en-US" sz="1400" b="1">
                <a:solidFill>
                  <a:srgbClr val="FF0000"/>
                </a:solidFill>
              </a:rPr>
              <a:t>Recursion:</a:t>
            </a:r>
            <a:br>
              <a:rPr lang="en-US" sz="1400" b="1">
                <a:solidFill>
                  <a:srgbClr val="FF0000"/>
                </a:solidFill>
              </a:rPr>
            </a:br>
            <a:r>
              <a:rPr lang="en-US" sz="1400"/>
              <a:t>recursive function - calls itself, either directly or indirectly</a:t>
            </a:r>
          </a:p>
          <a:p>
            <a:pPr marL="285750" indent="-285750">
              <a:buFont typeface="Arial" panose="020B0604020202020204" pitchFamily="34" charset="0"/>
              <a:buChar char="•"/>
            </a:pPr>
            <a:r>
              <a:rPr lang="en-US" sz="1400" b="1">
                <a:solidFill>
                  <a:srgbClr val="FF0000"/>
                </a:solidFill>
              </a:rPr>
              <a:t>First-class functions:</a:t>
            </a:r>
            <a:br>
              <a:rPr lang="en-US" sz="1400" b="1">
                <a:solidFill>
                  <a:srgbClr val="FF0000"/>
                </a:solidFill>
              </a:rPr>
            </a:br>
            <a:r>
              <a:rPr lang="en-US" sz="1400"/>
              <a:t>functions are treated like any other value (we can pass functions as parameters or store them as variables)</a:t>
            </a:r>
          </a:p>
          <a:p>
            <a:pPr marL="285750" indent="-285750">
              <a:buFont typeface="Arial" panose="020B0604020202020204" pitchFamily="34" charset="0"/>
              <a:buChar char="•"/>
            </a:pPr>
            <a:r>
              <a:rPr lang="en-US" sz="1400" b="1">
                <a:solidFill>
                  <a:srgbClr val="FF0000"/>
                </a:solidFill>
              </a:rPr>
              <a:t>Higher Order functions:</a:t>
            </a:r>
            <a:br>
              <a:rPr lang="en-US" sz="1400" b="1">
                <a:solidFill>
                  <a:srgbClr val="FF0000"/>
                </a:solidFill>
              </a:rPr>
            </a:br>
            <a:r>
              <a:rPr lang="en-US" sz="1400"/>
              <a:t>can accept other functions as parameters or return functions as output</a:t>
            </a:r>
          </a:p>
          <a:p>
            <a:pPr marL="285750" indent="-285750">
              <a:buFont typeface="Arial" panose="020B0604020202020204" pitchFamily="34" charset="0"/>
              <a:buChar char="•"/>
            </a:pPr>
            <a:r>
              <a:rPr lang="en-US" sz="1400" b="1">
                <a:solidFill>
                  <a:srgbClr val="FF0000"/>
                </a:solidFill>
              </a:rPr>
              <a:t>Monads:</a:t>
            </a:r>
            <a:br>
              <a:rPr lang="en-US" sz="1400"/>
            </a:br>
            <a:r>
              <a:rPr lang="en-US" sz="1400"/>
              <a:t>overloading function composition to perform some </a:t>
            </a:r>
            <a:r>
              <a:rPr lang="en-US" sz="1400" b="1">
                <a:solidFill>
                  <a:srgbClr val="00B050"/>
                </a:solidFill>
              </a:rPr>
              <a:t>exrta computation on the intermediate value</a:t>
            </a:r>
            <a:r>
              <a:rPr lang="en-US" sz="1400"/>
              <a:t> (changing the type, logging, pass around a token, checking and processing the error, checking for missing values,  ... )</a:t>
            </a:r>
          </a:p>
        </p:txBody>
      </p:sp>
      <p:sp>
        <p:nvSpPr>
          <p:cNvPr id="5" name="TextBox 4">
            <a:extLst>
              <a:ext uri="{FF2B5EF4-FFF2-40B4-BE49-F238E27FC236}">
                <a16:creationId xmlns:a16="http://schemas.microsoft.com/office/drawing/2014/main" id="{3CDE1CC4-FBD4-734A-8280-8FA08AB56016}"/>
              </a:ext>
            </a:extLst>
          </p:cNvPr>
          <p:cNvSpPr txBox="1"/>
          <p:nvPr/>
        </p:nvSpPr>
        <p:spPr>
          <a:xfrm>
            <a:off x="176125" y="1443485"/>
            <a:ext cx="5595283" cy="3170099"/>
          </a:xfrm>
          <a:prstGeom prst="rect">
            <a:avLst/>
          </a:prstGeom>
          <a:noFill/>
          <a:ln>
            <a:solidFill>
              <a:schemeClr val="accent1"/>
            </a:solidFill>
          </a:ln>
        </p:spPr>
        <p:txBody>
          <a:bodyPr wrap="square" rtlCol="0">
            <a:spAutoFit/>
          </a:bodyPr>
          <a:lstStyle/>
          <a:p>
            <a:r>
              <a:rPr lang="en-US" b="1"/>
              <a:t>Functional programming:</a:t>
            </a:r>
          </a:p>
          <a:p>
            <a:endParaRPr lang="en-US" sz="1400"/>
          </a:p>
          <a:p>
            <a:pPr marL="285750" indent="-285750">
              <a:buFont typeface="Arial" panose="020B0604020202020204" pitchFamily="34" charset="0"/>
              <a:buChar char="•"/>
            </a:pPr>
            <a:r>
              <a:rPr lang="en-US" sz="1400" b="1">
                <a:solidFill>
                  <a:srgbClr val="FF0000"/>
                </a:solidFill>
              </a:rPr>
              <a:t>Pure functions</a:t>
            </a:r>
            <a:r>
              <a:rPr lang="en-US" sz="1400"/>
              <a:t> – convert input to output. The output depends only on the input, no side effects</a:t>
            </a:r>
          </a:p>
          <a:p>
            <a:pPr marL="285750" indent="-285750">
              <a:buFont typeface="Arial" panose="020B0604020202020204" pitchFamily="34" charset="0"/>
              <a:buChar char="•"/>
            </a:pPr>
            <a:r>
              <a:rPr lang="en-US" sz="1400" b="1">
                <a:solidFill>
                  <a:srgbClr val="FF0000"/>
                </a:solidFill>
              </a:rPr>
              <a:t>Function composition</a:t>
            </a:r>
            <a:r>
              <a:rPr lang="en-US" sz="1400"/>
              <a:t> - execute many pure, single-purpose functions</a:t>
            </a:r>
          </a:p>
          <a:p>
            <a:pPr marL="285750" indent="-285750">
              <a:buFont typeface="Arial" panose="020B0604020202020204" pitchFamily="34" charset="0"/>
              <a:buChar char="•"/>
            </a:pPr>
            <a:r>
              <a:rPr lang="en-US" sz="1400" b="1">
                <a:solidFill>
                  <a:srgbClr val="FF0000"/>
                </a:solidFill>
              </a:rPr>
              <a:t>Easy debugging</a:t>
            </a:r>
            <a:r>
              <a:rPr lang="en-US" sz="1400"/>
              <a:t> – because </a:t>
            </a:r>
            <a:r>
              <a:rPr lang="en-US" sz="1400" b="1">
                <a:solidFill>
                  <a:srgbClr val="00B050"/>
                </a:solidFill>
              </a:rPr>
              <a:t>pure functions</a:t>
            </a:r>
            <a:r>
              <a:rPr lang="en-US" sz="1400"/>
              <a:t> are predictable, easy to test</a:t>
            </a:r>
          </a:p>
          <a:p>
            <a:pPr marL="285750" indent="-285750">
              <a:buFont typeface="Arial" panose="020B0604020202020204" pitchFamily="34" charset="0"/>
              <a:buChar char="•"/>
            </a:pPr>
            <a:r>
              <a:rPr lang="en-US" sz="1400" b="1">
                <a:solidFill>
                  <a:srgbClr val="FF0000"/>
                </a:solidFill>
              </a:rPr>
              <a:t>Modular</a:t>
            </a:r>
            <a:r>
              <a:rPr lang="en-US" sz="1400"/>
              <a:t> – </a:t>
            </a:r>
            <a:r>
              <a:rPr lang="en-US" sz="1400" b="1">
                <a:solidFill>
                  <a:srgbClr val="00B050"/>
                </a:solidFill>
              </a:rPr>
              <a:t>pure functions</a:t>
            </a:r>
            <a:r>
              <a:rPr lang="en-US" sz="1400"/>
              <a:t> naturally split code into steps/modules</a:t>
            </a:r>
          </a:p>
          <a:p>
            <a:pPr marL="285750" indent="-285750">
              <a:buFont typeface="Arial" panose="020B0604020202020204" pitchFamily="34" charset="0"/>
              <a:buChar char="•"/>
            </a:pPr>
            <a:r>
              <a:rPr lang="en-US" sz="1400" b="1">
                <a:solidFill>
                  <a:srgbClr val="FF0000"/>
                </a:solidFill>
              </a:rPr>
              <a:t>Clean code</a:t>
            </a:r>
            <a:r>
              <a:rPr lang="en-US" sz="1400"/>
              <a:t> - easy to read</a:t>
            </a:r>
          </a:p>
          <a:p>
            <a:pPr marL="285750" indent="-285750">
              <a:buFont typeface="Arial" panose="020B0604020202020204" pitchFamily="34" charset="0"/>
              <a:buChar char="•"/>
            </a:pPr>
            <a:r>
              <a:rPr lang="en-US" sz="1400" b="1">
                <a:solidFill>
                  <a:srgbClr val="FF0000"/>
                </a:solidFill>
              </a:rPr>
              <a:t>Referential transparency</a:t>
            </a:r>
            <a:r>
              <a:rPr lang="en-US" sz="1400"/>
              <a:t> - any function output can be replaced with its value</a:t>
            </a:r>
          </a:p>
          <a:p>
            <a:pPr marL="285750" indent="-285750">
              <a:buFont typeface="Arial" panose="020B0604020202020204" pitchFamily="34" charset="0"/>
              <a:buChar char="•"/>
            </a:pPr>
            <a:r>
              <a:rPr lang="en-US" sz="1400" b="1">
                <a:solidFill>
                  <a:srgbClr val="FF0000"/>
                </a:solidFill>
              </a:rPr>
              <a:t>Lazy evaluation</a:t>
            </a:r>
            <a:r>
              <a:rPr lang="en-US" sz="1400"/>
              <a:t> – can reuse results from previous steps</a:t>
            </a:r>
          </a:p>
          <a:p>
            <a:pPr marL="285750" indent="-285750">
              <a:buFont typeface="Arial" panose="020B0604020202020204" pitchFamily="34" charset="0"/>
              <a:buChar char="•"/>
            </a:pPr>
            <a:r>
              <a:rPr lang="en-US" sz="1400" b="1">
                <a:solidFill>
                  <a:srgbClr val="FF0000"/>
                </a:solidFill>
              </a:rPr>
              <a:t>Immutable variables</a:t>
            </a:r>
            <a:r>
              <a:rPr lang="en-US" sz="1400"/>
              <a:t> – help to make parallel programming reliable </a:t>
            </a:r>
          </a:p>
          <a:p>
            <a:pPr marL="285750" indent="-285750">
              <a:buFont typeface="Arial" panose="020B0604020202020204" pitchFamily="34" charset="0"/>
              <a:buChar char="•"/>
            </a:pPr>
            <a:r>
              <a:rPr lang="en-US" sz="1400" b="1">
                <a:solidFill>
                  <a:srgbClr val="FF0000"/>
                </a:solidFill>
              </a:rPr>
              <a:t>No while- or for- loops.</a:t>
            </a:r>
            <a:r>
              <a:rPr lang="en-US" sz="1400"/>
              <a:t> Instead use </a:t>
            </a:r>
            <a:r>
              <a:rPr lang="en-US" sz="1400">
                <a:solidFill>
                  <a:schemeClr val="dk1"/>
                </a:solidFill>
              </a:rPr>
              <a:t>map(), filter(), reduce(), etc.</a:t>
            </a:r>
          </a:p>
          <a:p>
            <a:pPr marL="285750" indent="-285750">
              <a:buFont typeface="Arial" panose="020B0604020202020204" pitchFamily="34" charset="0"/>
              <a:buChar char="•"/>
            </a:pPr>
            <a:endParaRPr lang="en-US" sz="1400"/>
          </a:p>
        </p:txBody>
      </p:sp>
      <p:pic>
        <p:nvPicPr>
          <p:cNvPr id="1026" name="Picture 2" descr="Functional Programming: Why is it Liked so much by the Developers?">
            <a:extLst>
              <a:ext uri="{FF2B5EF4-FFF2-40B4-BE49-F238E27FC236}">
                <a16:creationId xmlns:a16="http://schemas.microsoft.com/office/drawing/2014/main" id="{EB6BDF89-6EC6-5848-A1BF-1811E5BBF46C}"/>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766358" y="121354"/>
            <a:ext cx="4249515" cy="239035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240BD4C9-0098-4DDA-D4CF-BE7AE95AA9AA}"/>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987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1505</TotalTime>
  <Words>5378</Words>
  <Application>Microsoft Macintosh PowerPoint</Application>
  <PresentationFormat>Widescreen</PresentationFormat>
  <Paragraphs>557</Paragraphs>
  <Slides>19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127</cp:revision>
  <dcterms:created xsi:type="dcterms:W3CDTF">2022-03-02T15:12:43Z</dcterms:created>
  <dcterms:modified xsi:type="dcterms:W3CDTF">2022-07-23T17:20:47Z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518368-b969-4042-91d9-8939bd921da2_Enabled">
    <vt:lpwstr>true</vt:lpwstr>
  </property>
  <property fmtid="{D5CDD505-2E9C-101B-9397-08002B2CF9AE}" pid="3" name="MSIP_Label_4f518368-b969-4042-91d9-8939bd921da2_SetDate">
    <vt:lpwstr>2022-03-02T15:12:44Z</vt:lpwstr>
  </property>
  <property fmtid="{D5CDD505-2E9C-101B-9397-08002B2CF9AE}" pid="4" name="MSIP_Label_4f518368-b969-4042-91d9-8939bd921da2_Method">
    <vt:lpwstr>Standard</vt:lpwstr>
  </property>
  <property fmtid="{D5CDD505-2E9C-101B-9397-08002B2CF9AE}" pid="5" name="MSIP_Label_4f518368-b969-4042-91d9-8939bd921da2_Name">
    <vt:lpwstr>General</vt:lpwstr>
  </property>
  <property fmtid="{D5CDD505-2E9C-101B-9397-08002B2CF9AE}" pid="6" name="MSIP_Label_4f518368-b969-4042-91d9-8939bd921da2_SiteId">
    <vt:lpwstr>116e9905-19fc-428e-93d4-bcaffb833597</vt:lpwstr>
  </property>
  <property fmtid="{D5CDD505-2E9C-101B-9397-08002B2CF9AE}" pid="7" name="MSIP_Label_4f518368-b969-4042-91d9-8939bd921da2_ActionId">
    <vt:lpwstr>4bdac7c4-a109-4592-8edf-03602692ffc4</vt:lpwstr>
  </property>
  <property fmtid="{D5CDD505-2E9C-101B-9397-08002B2CF9AE}" pid="8" name="MSIP_Label_4f518368-b969-4042-91d9-8939bd921da2_ContentBits">
    <vt:lpwstr>0</vt:lpwstr>
  </property>
</Properties>
</file>