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301" r:id="rId6"/>
    <p:sldId id="282" r:id="rId7"/>
    <p:sldId id="283" r:id="rId8"/>
    <p:sldId id="284" r:id="rId9"/>
    <p:sldId id="285" r:id="rId10"/>
    <p:sldId id="287" r:id="rId11"/>
    <p:sldId id="288" r:id="rId12"/>
    <p:sldId id="289" r:id="rId13"/>
    <p:sldId id="300" r:id="rId14"/>
    <p:sldId id="290" r:id="rId15"/>
    <p:sldId id="292" r:id="rId16"/>
    <p:sldId id="296" r:id="rId17"/>
    <p:sldId id="293" r:id="rId18"/>
    <p:sldId id="295" r:id="rId19"/>
    <p:sldId id="302" r:id="rId20"/>
    <p:sldId id="299" r:id="rId21"/>
    <p:sldId id="303" r:id="rId22"/>
    <p:sldId id="304" r:id="rId23"/>
    <p:sldId id="305" r:id="rId24"/>
    <p:sldId id="30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faw, Brett" initials="EB" lastIdx="1" clrIdx="0">
    <p:extLst>
      <p:ext uri="{19B8F6BF-5375-455C-9EA6-DF929625EA0E}">
        <p15:presenceInfo xmlns:p15="http://schemas.microsoft.com/office/powerpoint/2012/main" userId="S::BEfaw@idahopower.com::5a0a5d62-3633-4409-99f7-8591e05820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4" autoAdjust="0"/>
    <p:restoredTop sz="94660"/>
  </p:normalViewPr>
  <p:slideViewPr>
    <p:cSldViewPr snapToGrid="0">
      <p:cViewPr varScale="1">
        <p:scale>
          <a:sx n="120" d="100"/>
          <a:sy n="120"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AE2D-7530-4FB3-827A-78BC34FDA8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454DEC-5D20-4FED-B196-504D8264D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A6B54-3505-4B74-9E7C-601635373A15}"/>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D6EE167C-094D-4047-B963-C16527B67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20141-618E-435F-87C6-C7863DF1BAD2}"/>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1153762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9C31-72D1-4950-BC75-390CD1987A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A2938C-A80D-481C-B552-CBB809593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A6BFB-4C53-4951-9F20-191536E951A8}"/>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8463D732-F1BC-4F61-83E9-1D91DCEA9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37B51-0623-44BD-8C2D-01A528516C02}"/>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140602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952092-44D0-4513-A8C2-0A13E5E71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08D50-C330-4C71-9136-5E2F60ABB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777E3-D7C3-4389-863A-C9C770CF1EBB}"/>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60361F67-D4EF-4791-B328-FB4B6ED9C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D80D6-11B8-4045-8D35-2D4ABCE719AF}"/>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239327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88E1-04AB-4B75-BDCF-AE905E7544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FFED5-B145-4135-AFDB-1AE14E4A0F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E8C16-1645-4895-9888-D21539D11F96}"/>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E2AA6DCC-0909-49B5-A6E0-04E44647E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9AD3E-A8C8-4557-91FA-EF39F753EDB7}"/>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3966778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5A8-A16E-4D5E-B6AF-515D670E0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0E7412-B41F-4832-9F9A-AA682C7B75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A36CA0-5412-4D83-8F2C-EE3C8D2BBEEA}"/>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F4B5E35D-E76C-4820-BD33-AB903B1F9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16291-CA57-42EF-AD48-2F82CE6DE9DB}"/>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185915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B311-8D28-4A9B-B049-D244CE81E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54DA1-95AD-4BAF-BCEC-6128AE51DD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CF6F6-7409-496E-A3DD-8C2160B04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1DF8F-BB1E-4565-9109-2EAD9380F2B6}"/>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6" name="Footer Placeholder 5">
            <a:extLst>
              <a:ext uri="{FF2B5EF4-FFF2-40B4-BE49-F238E27FC236}">
                <a16:creationId xmlns:a16="http://schemas.microsoft.com/office/drawing/2014/main" id="{2D0279E6-2267-4F21-B8ED-C53734B7B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FCFEE-6020-4C01-8417-EC3744949894}"/>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286903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2F51-E8F1-4F1E-B995-5E89443911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76283E-E048-474E-9E06-D666A73B1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D6235-0CAF-46B4-9FB7-206887D00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2019FC-7C02-492C-B921-E2499D92B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46F0F-9929-4E86-96D1-5E95494B0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6F8E32-FD4D-4B2B-88B7-523D77063B1E}"/>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8" name="Footer Placeholder 7">
            <a:extLst>
              <a:ext uri="{FF2B5EF4-FFF2-40B4-BE49-F238E27FC236}">
                <a16:creationId xmlns:a16="http://schemas.microsoft.com/office/drawing/2014/main" id="{7EF0DBCE-41B1-4443-9F17-1D02A60A8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BE139-A354-4BEB-87CC-FE0DC7A51DDE}"/>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335051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E497-D609-4D0E-80C1-EB54548FD3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49CA61-AFE5-46D8-A33E-A0248A235567}"/>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4" name="Footer Placeholder 3">
            <a:extLst>
              <a:ext uri="{FF2B5EF4-FFF2-40B4-BE49-F238E27FC236}">
                <a16:creationId xmlns:a16="http://schemas.microsoft.com/office/drawing/2014/main" id="{7DE7862D-286F-4350-8085-230831F2DC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092CB7-DF7C-413A-B165-CE122BB15A9D}"/>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4047017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098A7-540C-4155-B7A1-129CA1787930}"/>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3" name="Footer Placeholder 2">
            <a:extLst>
              <a:ext uri="{FF2B5EF4-FFF2-40B4-BE49-F238E27FC236}">
                <a16:creationId xmlns:a16="http://schemas.microsoft.com/office/drawing/2014/main" id="{5D27DB74-7B95-4315-B41A-6A6DCF4BF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EB1E69-3214-48A1-AA0F-C4E2CFA6ECAC}"/>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51502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DB51-84F6-4D56-B630-B31A58B1C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E72963-E929-4B66-B0C6-461DE2F54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E11B6F-6FDC-4B35-870C-CE518C9DE3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658CF-38C5-4ACA-89FB-498FB4D85590}"/>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6" name="Footer Placeholder 5">
            <a:extLst>
              <a:ext uri="{FF2B5EF4-FFF2-40B4-BE49-F238E27FC236}">
                <a16:creationId xmlns:a16="http://schemas.microsoft.com/office/drawing/2014/main" id="{0F26B2C0-01C3-4EE6-AE46-64E39C143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BB687-DDBB-4C6D-8FF2-03CEECE8DB18}"/>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377309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D504-C042-4F5F-BA3E-4C6D9B832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131215-C383-412D-A23F-E95EE1A3FB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2B0CD-10A0-4163-AF1F-771A92E20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CE528-B34F-4EE5-B423-15EFF348D855}"/>
              </a:ext>
            </a:extLst>
          </p:cNvPr>
          <p:cNvSpPr>
            <a:spLocks noGrp="1"/>
          </p:cNvSpPr>
          <p:nvPr>
            <p:ph type="dt" sz="half" idx="10"/>
          </p:nvPr>
        </p:nvSpPr>
        <p:spPr/>
        <p:txBody>
          <a:bodyPr/>
          <a:lstStyle/>
          <a:p>
            <a:fld id="{66441A47-2921-4BA7-A368-8898D757FEE4}" type="datetimeFigureOut">
              <a:rPr lang="en-US" smtClean="0"/>
              <a:t>7/23/22</a:t>
            </a:fld>
            <a:endParaRPr lang="en-US"/>
          </a:p>
        </p:txBody>
      </p:sp>
      <p:sp>
        <p:nvSpPr>
          <p:cNvPr id="6" name="Footer Placeholder 5">
            <a:extLst>
              <a:ext uri="{FF2B5EF4-FFF2-40B4-BE49-F238E27FC236}">
                <a16:creationId xmlns:a16="http://schemas.microsoft.com/office/drawing/2014/main" id="{E93DDFFC-F112-471F-8EEA-8F36F6650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E208F-D798-4270-938A-A82EFEEC7A49}"/>
              </a:ext>
            </a:extLst>
          </p:cNvPr>
          <p:cNvSpPr>
            <a:spLocks noGrp="1"/>
          </p:cNvSpPr>
          <p:nvPr>
            <p:ph type="sldNum" sz="quarter" idx="12"/>
          </p:nvPr>
        </p:nvSpPr>
        <p:spPr/>
        <p:txBody>
          <a:bodyPr/>
          <a:lstStyle/>
          <a:p>
            <a:fld id="{FF03674E-9638-4501-BD5C-B60EF9AB6D78}" type="slidenum">
              <a:rPr lang="en-US" smtClean="0"/>
              <a:t>‹#›</a:t>
            </a:fld>
            <a:endParaRPr lang="en-US"/>
          </a:p>
        </p:txBody>
      </p:sp>
    </p:spTree>
    <p:extLst>
      <p:ext uri="{BB962C8B-B14F-4D97-AF65-F5344CB8AC3E}">
        <p14:creationId xmlns:p14="http://schemas.microsoft.com/office/powerpoint/2010/main" val="23072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1ED20-4A0B-45A4-A02A-3972DA4C1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96D630-5909-4BCB-B9EF-0AAADA3F0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FAF8B-A562-4E4A-AFA1-B2347D82A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441A47-2921-4BA7-A368-8898D757FEE4}" type="datetimeFigureOut">
              <a:rPr lang="en-US" smtClean="0"/>
              <a:t>7/23/22</a:t>
            </a:fld>
            <a:endParaRPr lang="en-US"/>
          </a:p>
        </p:txBody>
      </p:sp>
      <p:sp>
        <p:nvSpPr>
          <p:cNvPr id="5" name="Footer Placeholder 4">
            <a:extLst>
              <a:ext uri="{FF2B5EF4-FFF2-40B4-BE49-F238E27FC236}">
                <a16:creationId xmlns:a16="http://schemas.microsoft.com/office/drawing/2014/main" id="{B95D1E15-0244-43B4-8E71-CEB8A1C66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1EB240-B9DE-4397-8F37-BDD14A31DD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674E-9638-4501-BD5C-B60EF9AB6D78}" type="slidenum">
              <a:rPr lang="en-US" smtClean="0"/>
              <a:t>‹#›</a:t>
            </a:fld>
            <a:endParaRPr lang="en-US"/>
          </a:p>
        </p:txBody>
      </p:sp>
      <p:sp>
        <p:nvSpPr>
          <p:cNvPr id="7" name="MSIPCMContentMarking" descr="{&quot;HashCode&quot;:-350631711,&quot;Placement&quot;:&quot;Footer&quot;,&quot;Top&quot;:519.343,&quot;Left&quot;:433.456451,&quot;SlideWidth&quot;:960,&quot;SlideHeight&quot;:540}">
            <a:extLst>
              <a:ext uri="{FF2B5EF4-FFF2-40B4-BE49-F238E27FC236}">
                <a16:creationId xmlns:a16="http://schemas.microsoft.com/office/drawing/2014/main" id="{0B78184A-E494-4978-BB2A-195F0914B88E}"/>
              </a:ext>
            </a:extLst>
          </p:cNvPr>
          <p:cNvSpPr txBox="1"/>
          <p:nvPr userDrawn="1"/>
        </p:nvSpPr>
        <p:spPr>
          <a:xfrm>
            <a:off x="5504897" y="6595656"/>
            <a:ext cx="118220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Internal Use Only</a:t>
            </a:r>
          </a:p>
        </p:txBody>
      </p:sp>
    </p:spTree>
    <p:extLst>
      <p:ext uri="{BB962C8B-B14F-4D97-AF65-F5344CB8AC3E}">
        <p14:creationId xmlns:p14="http://schemas.microsoft.com/office/powerpoint/2010/main" val="3910391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tatforecasting.com/" TargetMode="External"/><Relationship Id="rId2" Type="http://schemas.openxmlformats.org/officeDocument/2006/relationships/hyperlink" Target="https://www.kaggle.com/datasets/bobnau/daily-website-visitors"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brettefaw@gmail.com" TargetMode="External"/><Relationship Id="rId2" Type="http://schemas.openxmlformats.org/officeDocument/2006/relationships/hyperlink" Target="mailto:BEfaw@idahopower.com"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8" Type="http://schemas.openxmlformats.org/officeDocument/2006/relationships/hyperlink" Target="https://pytorch.org/" TargetMode="External"/><Relationship Id="rId3" Type="http://schemas.openxmlformats.org/officeDocument/2006/relationships/hyperlink" Target="https://docs.microsoft.com/en-us/azure/machine-learning/tutorial-automated-ml-forecast" TargetMode="External"/><Relationship Id="rId7" Type="http://schemas.openxmlformats.org/officeDocument/2006/relationships/hyperlink" Target="https://cran.r-project.org/web/packages/prophet/index.html" TargetMode="External"/><Relationship Id="rId2" Type="http://schemas.openxmlformats.org/officeDocument/2006/relationships/hyperlink" Target="https://docs.microsoft.com/en-us/azure/machine-learning/how-to-auto-train-forecast" TargetMode="External"/><Relationship Id="rId1" Type="http://schemas.openxmlformats.org/officeDocument/2006/relationships/slideLayout" Target="../slideLayouts/slideLayout2.xml"/><Relationship Id="rId6" Type="http://schemas.openxmlformats.org/officeDocument/2006/relationships/hyperlink" Target="https://pypi.org/project/prophet/" TargetMode="External"/><Relationship Id="rId5" Type="http://schemas.openxmlformats.org/officeDocument/2006/relationships/hyperlink" Target="https://github.com/facebook/prophet" TargetMode="External"/><Relationship Id="rId4" Type="http://schemas.openxmlformats.org/officeDocument/2006/relationships/hyperlink" Target="https://business-science.github.io/modeltim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hyperlink" Target="https://machinelearningmastery.com/histogram-based-gradient-boosting-ensembles/" TargetMode="External"/><Relationship Id="rId2" Type="http://schemas.openxmlformats.org/officeDocument/2006/relationships/hyperlink" Target="https://scikit-learn.org/stable/modules/generated/sklearn.ensemble.HistGradientBoostingRegressor.html" TargetMode="External"/><Relationship Id="rId1" Type="http://schemas.openxmlformats.org/officeDocument/2006/relationships/slideLayout" Target="../slideLayouts/slideLayout2.xml"/><Relationship Id="rId4" Type="http://schemas.openxmlformats.org/officeDocument/2006/relationships/hyperlink" Target="https://inria.github.io/scikit-learn-mooc/python_scripts/ensemble_hist_gradient_boosting.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lselector/data_science_seminar/tree/master/2022_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B8761B1-7B1A-4A1A-B7D6-241306625B64}"/>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Time Series Forecasting with Tree-Based Ensemble Methods: Part II</a:t>
            </a:r>
          </a:p>
        </p:txBody>
      </p:sp>
      <p:sp>
        <p:nvSpPr>
          <p:cNvPr id="3" name="Subtitle 2">
            <a:extLst>
              <a:ext uri="{FF2B5EF4-FFF2-40B4-BE49-F238E27FC236}">
                <a16:creationId xmlns:a16="http://schemas.microsoft.com/office/drawing/2014/main" id="{3A862D63-9DA4-400B-BB66-BB4848C3B4DC}"/>
              </a:ext>
            </a:extLst>
          </p:cNvPr>
          <p:cNvSpPr>
            <a:spLocks noGrp="1"/>
          </p:cNvSpPr>
          <p:nvPr>
            <p:ph type="subTitle" idx="1"/>
          </p:nvPr>
        </p:nvSpPr>
        <p:spPr>
          <a:xfrm>
            <a:off x="1350682" y="4870824"/>
            <a:ext cx="10005951" cy="1458258"/>
          </a:xfrm>
        </p:spPr>
        <p:txBody>
          <a:bodyPr anchor="ctr">
            <a:normAutofit/>
          </a:bodyPr>
          <a:lstStyle/>
          <a:p>
            <a:pPr algn="l"/>
            <a:r>
              <a:rPr lang="en-US" dirty="0"/>
              <a:t>April 15, 2022</a:t>
            </a:r>
          </a:p>
        </p:txBody>
      </p:sp>
      <p:cxnSp>
        <p:nvCxnSpPr>
          <p:cNvPr id="4" name="Straight Connector 3">
            <a:extLst>
              <a:ext uri="{FF2B5EF4-FFF2-40B4-BE49-F238E27FC236}">
                <a16:creationId xmlns:a16="http://schemas.microsoft.com/office/drawing/2014/main" id="{34EE90CF-29F2-8EA5-9304-D4BF30E4BF0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37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191B2-706E-45F8-8E7D-60D5CEE192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8212"/>
            <a:ext cx="12192000" cy="6801576"/>
          </a:xfrm>
          <a:prstGeom prst="rect">
            <a:avLst/>
          </a:prstGeom>
        </p:spPr>
      </p:pic>
      <p:cxnSp>
        <p:nvCxnSpPr>
          <p:cNvPr id="2" name="Straight Connector 1">
            <a:extLst>
              <a:ext uri="{FF2B5EF4-FFF2-40B4-BE49-F238E27FC236}">
                <a16:creationId xmlns:a16="http://schemas.microsoft.com/office/drawing/2014/main" id="{7D7555CA-ED36-9C5E-4A43-9B97B388C7F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6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1E2F9-A9E1-45F3-833A-F8BE6CDC609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Auto-ARIMA Procedure</a:t>
            </a:r>
          </a:p>
        </p:txBody>
      </p:sp>
      <p:sp>
        <p:nvSpPr>
          <p:cNvPr id="3" name="Content Placeholder 2">
            <a:extLst>
              <a:ext uri="{FF2B5EF4-FFF2-40B4-BE49-F238E27FC236}">
                <a16:creationId xmlns:a16="http://schemas.microsoft.com/office/drawing/2014/main" id="{4418CE61-DC34-4B67-8710-97CB93EF73F4}"/>
              </a:ext>
            </a:extLst>
          </p:cNvPr>
          <p:cNvSpPr>
            <a:spLocks noGrp="1"/>
          </p:cNvSpPr>
          <p:nvPr>
            <p:ph idx="1"/>
          </p:nvPr>
        </p:nvSpPr>
        <p:spPr>
          <a:xfrm>
            <a:off x="1258432" y="1992271"/>
            <a:ext cx="9785091" cy="4317993"/>
          </a:xfrm>
        </p:spPr>
        <p:txBody>
          <a:bodyPr anchor="ctr">
            <a:normAutofit fontScale="85000" lnSpcReduction="20000"/>
          </a:bodyPr>
          <a:lstStyle/>
          <a:p>
            <a:r>
              <a:rPr lang="en-US" sz="2200" dirty="0"/>
              <a:t>Compare trend + tree-based model to auto-ARIMA procedure</a:t>
            </a:r>
          </a:p>
          <a:p>
            <a:r>
              <a:rPr lang="en-US" sz="2200" dirty="0"/>
              <a:t>Implemented in Python via the </a:t>
            </a:r>
            <a:r>
              <a:rPr lang="en-US" sz="2200" dirty="0" err="1"/>
              <a:t>pmdarima</a:t>
            </a:r>
            <a:r>
              <a:rPr lang="en-US" sz="2200" dirty="0"/>
              <a:t> library</a:t>
            </a:r>
          </a:p>
          <a:p>
            <a:pPr lvl="1"/>
            <a:r>
              <a:rPr lang="en-US" sz="1800" dirty="0"/>
              <a:t>based on </a:t>
            </a:r>
            <a:r>
              <a:rPr lang="en-US" sz="1800" dirty="0" err="1"/>
              <a:t>auto.arima</a:t>
            </a:r>
            <a:r>
              <a:rPr lang="en-US" sz="1800" dirty="0"/>
              <a:t>() function from R forecast package</a:t>
            </a:r>
          </a:p>
          <a:p>
            <a:r>
              <a:rPr lang="en-US" sz="2200" dirty="0"/>
              <a:t>SARIMAX = </a:t>
            </a:r>
            <a:r>
              <a:rPr lang="en-US" sz="2200" b="1" dirty="0"/>
              <a:t>S</a:t>
            </a:r>
            <a:r>
              <a:rPr lang="en-US" sz="2200" dirty="0"/>
              <a:t>easonal </a:t>
            </a:r>
            <a:r>
              <a:rPr lang="en-US" sz="2200" b="1" dirty="0"/>
              <a:t>A</a:t>
            </a:r>
            <a:r>
              <a:rPr lang="en-US" sz="2200" dirty="0"/>
              <a:t>uto-</a:t>
            </a:r>
            <a:r>
              <a:rPr lang="en-US" sz="2200" b="1" dirty="0"/>
              <a:t>R</a:t>
            </a:r>
            <a:r>
              <a:rPr lang="en-US" sz="2200" dirty="0"/>
              <a:t>egressive </a:t>
            </a:r>
            <a:r>
              <a:rPr lang="en-US" sz="2200" b="1" dirty="0"/>
              <a:t>I</a:t>
            </a:r>
            <a:r>
              <a:rPr lang="en-US" sz="2200" dirty="0"/>
              <a:t>ntegrated </a:t>
            </a:r>
            <a:r>
              <a:rPr lang="en-US" sz="2200" b="1" dirty="0"/>
              <a:t>M</a:t>
            </a:r>
            <a:r>
              <a:rPr lang="en-US" sz="2200" dirty="0"/>
              <a:t>oving-Average with </a:t>
            </a:r>
            <a:r>
              <a:rPr lang="en-US" sz="2200" dirty="0" err="1"/>
              <a:t>e</a:t>
            </a:r>
            <a:r>
              <a:rPr lang="en-US" sz="2200" b="1" dirty="0" err="1"/>
              <a:t>X</a:t>
            </a:r>
            <a:r>
              <a:rPr lang="en-US" sz="2200" dirty="0" err="1"/>
              <a:t>ogenous</a:t>
            </a:r>
            <a:endParaRPr lang="en-US" sz="2200" dirty="0"/>
          </a:p>
          <a:p>
            <a:pPr lvl="1"/>
            <a:r>
              <a:rPr lang="en-US" sz="1800" dirty="0"/>
              <a:t>ARIMA, plus:</a:t>
            </a:r>
          </a:p>
          <a:p>
            <a:pPr lvl="1"/>
            <a:r>
              <a:rPr lang="en-US" sz="1800" dirty="0"/>
              <a:t>Enable seasonality parameter</a:t>
            </a:r>
          </a:p>
          <a:p>
            <a:pPr lvl="1"/>
            <a:r>
              <a:rPr lang="en-US" sz="1800" dirty="0"/>
              <a:t>Include exogenous regressors (calendar features)</a:t>
            </a:r>
          </a:p>
          <a:p>
            <a:r>
              <a:rPr lang="en-US" sz="2200" dirty="0"/>
              <a:t>Parameters</a:t>
            </a:r>
          </a:p>
          <a:p>
            <a:pPr lvl="1"/>
            <a:r>
              <a:rPr lang="en-US" sz="1800" dirty="0"/>
              <a:t>D = 1 (difference at lag-1)</a:t>
            </a:r>
          </a:p>
          <a:p>
            <a:pPr lvl="1"/>
            <a:r>
              <a:rPr lang="en-US" sz="1800" dirty="0"/>
              <a:t>Period = 7 (daily frequency)</a:t>
            </a:r>
          </a:p>
          <a:p>
            <a:pPr lvl="1"/>
            <a:r>
              <a:rPr lang="en-US" sz="1800" dirty="0"/>
              <a:t>Seasonal = True</a:t>
            </a:r>
          </a:p>
          <a:p>
            <a:pPr lvl="1"/>
            <a:r>
              <a:rPr lang="en-US" sz="1800" dirty="0"/>
              <a:t>Stepwise = True</a:t>
            </a:r>
          </a:p>
          <a:p>
            <a:pPr lvl="1"/>
            <a:r>
              <a:rPr lang="en-US" sz="1800" dirty="0"/>
              <a:t>Exogenous = matrix of external regressors (calendar features)</a:t>
            </a:r>
          </a:p>
          <a:p>
            <a:pPr lvl="1"/>
            <a:r>
              <a:rPr lang="en-US" sz="1800" dirty="0"/>
              <a:t>Max iterations = 10 (default = 50) </a:t>
            </a:r>
          </a:p>
          <a:p>
            <a:r>
              <a:rPr lang="en-US" sz="2200" dirty="0"/>
              <a:t>Note: For real-world data sets, try adding Fourier transforms instead of calendar features as exogenous regressors</a:t>
            </a:r>
          </a:p>
        </p:txBody>
      </p:sp>
      <p:cxnSp>
        <p:nvCxnSpPr>
          <p:cNvPr id="4" name="Straight Connector 3">
            <a:extLst>
              <a:ext uri="{FF2B5EF4-FFF2-40B4-BE49-F238E27FC236}">
                <a16:creationId xmlns:a16="http://schemas.microsoft.com/office/drawing/2014/main" id="{772187FE-C7B6-8E2C-CBF7-CD38030EFC5C}"/>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47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B8409-3FA4-404B-BF77-03A6D7054D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6785"/>
            <a:ext cx="12192000" cy="6804430"/>
          </a:xfrm>
          <a:prstGeom prst="rect">
            <a:avLst/>
          </a:prstGeom>
        </p:spPr>
      </p:pic>
      <p:cxnSp>
        <p:nvCxnSpPr>
          <p:cNvPr id="2" name="Straight Connector 1">
            <a:extLst>
              <a:ext uri="{FF2B5EF4-FFF2-40B4-BE49-F238E27FC236}">
                <a16:creationId xmlns:a16="http://schemas.microsoft.com/office/drawing/2014/main" id="{DE11F65E-4EEF-73AC-37E2-40B41A61E8C0}"/>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37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9E5B0C-4631-4D41-81B5-9C15BF1AC8D0}"/>
              </a:ext>
            </a:extLst>
          </p:cNvPr>
          <p:cNvPicPr>
            <a:picLocks noChangeAspect="1"/>
          </p:cNvPicPr>
          <p:nvPr/>
        </p:nvPicPr>
        <p:blipFill>
          <a:blip r:embed="rId2"/>
          <a:stretch>
            <a:fillRect/>
          </a:stretch>
        </p:blipFill>
        <p:spPr>
          <a:xfrm>
            <a:off x="208457" y="665177"/>
            <a:ext cx="9610725" cy="5410200"/>
          </a:xfrm>
          <a:prstGeom prst="rect">
            <a:avLst/>
          </a:prstGeom>
        </p:spPr>
      </p:pic>
      <p:sp>
        <p:nvSpPr>
          <p:cNvPr id="4" name="TextBox 3">
            <a:extLst>
              <a:ext uri="{FF2B5EF4-FFF2-40B4-BE49-F238E27FC236}">
                <a16:creationId xmlns:a16="http://schemas.microsoft.com/office/drawing/2014/main" id="{37DC36F8-5C1C-4C32-9BEF-B90ABBB7160F}"/>
              </a:ext>
            </a:extLst>
          </p:cNvPr>
          <p:cNvSpPr txBox="1"/>
          <p:nvPr/>
        </p:nvSpPr>
        <p:spPr>
          <a:xfrm>
            <a:off x="9928240" y="2223083"/>
            <a:ext cx="205530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Trend increased 2</a:t>
            </a:r>
            <a:r>
              <a:rPr lang="en-US" baseline="30000" dirty="0"/>
              <a:t>nd</a:t>
            </a:r>
            <a:r>
              <a:rPr lang="en-US" dirty="0"/>
              <a:t> half of this year</a:t>
            </a:r>
          </a:p>
        </p:txBody>
      </p:sp>
      <p:cxnSp>
        <p:nvCxnSpPr>
          <p:cNvPr id="6" name="Straight Arrow Connector 5">
            <a:extLst>
              <a:ext uri="{FF2B5EF4-FFF2-40B4-BE49-F238E27FC236}">
                <a16:creationId xmlns:a16="http://schemas.microsoft.com/office/drawing/2014/main" id="{CDF82B3F-42FF-43AC-BDEE-83A696C9CE04}"/>
              </a:ext>
            </a:extLst>
          </p:cNvPr>
          <p:cNvCxnSpPr>
            <a:stCxn id="4" idx="1"/>
          </p:cNvCxnSpPr>
          <p:nvPr/>
        </p:nvCxnSpPr>
        <p:spPr>
          <a:xfrm flipH="1" flipV="1">
            <a:off x="8036653" y="2021747"/>
            <a:ext cx="1891587" cy="5245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D08FD459-6315-483B-A004-BE7DA363CD00}"/>
              </a:ext>
            </a:extLst>
          </p:cNvPr>
          <p:cNvSpPr txBox="1"/>
          <p:nvPr/>
        </p:nvSpPr>
        <p:spPr>
          <a:xfrm>
            <a:off x="9928239" y="3751278"/>
            <a:ext cx="2055303"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Both models stayed relatively flat</a:t>
            </a:r>
          </a:p>
        </p:txBody>
      </p:sp>
      <p:cxnSp>
        <p:nvCxnSpPr>
          <p:cNvPr id="8" name="Straight Arrow Connector 7">
            <a:extLst>
              <a:ext uri="{FF2B5EF4-FFF2-40B4-BE49-F238E27FC236}">
                <a16:creationId xmlns:a16="http://schemas.microsoft.com/office/drawing/2014/main" id="{70124BBB-9269-4A00-9FFC-AF313CB57858}"/>
              </a:ext>
            </a:extLst>
          </p:cNvPr>
          <p:cNvCxnSpPr>
            <a:cxnSpLocks/>
            <a:stCxn id="7" idx="1"/>
          </p:cNvCxnSpPr>
          <p:nvPr/>
        </p:nvCxnSpPr>
        <p:spPr>
          <a:xfrm flipH="1" flipV="1">
            <a:off x="7872937" y="3902819"/>
            <a:ext cx="2055302" cy="1716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ED23322-216B-4E9A-A419-6F9A5A773A80}"/>
              </a:ext>
            </a:extLst>
          </p:cNvPr>
          <p:cNvCxnSpPr>
            <a:cxnSpLocks/>
            <a:stCxn id="7" idx="1"/>
          </p:cNvCxnSpPr>
          <p:nvPr/>
        </p:nvCxnSpPr>
        <p:spPr>
          <a:xfrm flipH="1">
            <a:off x="7935985" y="4074444"/>
            <a:ext cx="1992254" cy="75761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 name="Straight Connector 1">
            <a:extLst>
              <a:ext uri="{FF2B5EF4-FFF2-40B4-BE49-F238E27FC236}">
                <a16:creationId xmlns:a16="http://schemas.microsoft.com/office/drawing/2014/main" id="{1130B97B-5150-C7D1-28F4-EAAD9116861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8F9D7607-586F-140C-1526-2AE0AEA43CD8}"/>
              </a:ext>
            </a:extLst>
          </p:cNvPr>
          <p:cNvSpPr/>
          <p:nvPr/>
        </p:nvSpPr>
        <p:spPr>
          <a:xfrm>
            <a:off x="5500914" y="6543073"/>
            <a:ext cx="1277257" cy="23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50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E09F35D-1A30-4797-A83F-953EAE5F5E66}"/>
              </a:ext>
            </a:extLst>
          </p:cNvPr>
          <p:cNvSpPr>
            <a:spLocks noGrp="1"/>
          </p:cNvSpPr>
          <p:nvPr>
            <p:ph type="title"/>
          </p:nvPr>
        </p:nvSpPr>
        <p:spPr>
          <a:xfrm>
            <a:off x="838200" y="365125"/>
            <a:ext cx="10515600" cy="1325563"/>
          </a:xfrm>
        </p:spPr>
        <p:txBody>
          <a:bodyPr>
            <a:normAutofit/>
          </a:bodyPr>
          <a:lstStyle/>
          <a:p>
            <a:r>
              <a:rPr lang="en-US" dirty="0"/>
              <a:t>Comparison Between Models</a:t>
            </a:r>
            <a:br>
              <a:rPr lang="en-US" dirty="0"/>
            </a:br>
            <a:r>
              <a:rPr lang="en-US" dirty="0"/>
              <a:t>on Simulated Data Set</a:t>
            </a:r>
          </a:p>
        </p:txBody>
      </p:sp>
      <p:sp>
        <p:nvSpPr>
          <p:cNvPr id="3" name="Content Placeholder 2">
            <a:extLst>
              <a:ext uri="{FF2B5EF4-FFF2-40B4-BE49-F238E27FC236}">
                <a16:creationId xmlns:a16="http://schemas.microsoft.com/office/drawing/2014/main" id="{D2816680-6B61-4FFF-B948-60EAAFFDD9A5}"/>
              </a:ext>
            </a:extLst>
          </p:cNvPr>
          <p:cNvSpPr>
            <a:spLocks noGrp="1"/>
          </p:cNvSpPr>
          <p:nvPr>
            <p:ph sz="half" idx="1"/>
          </p:nvPr>
        </p:nvSpPr>
        <p:spPr>
          <a:xfrm>
            <a:off x="838200" y="2010833"/>
            <a:ext cx="5096934" cy="4166130"/>
          </a:xfrm>
        </p:spPr>
        <p:txBody>
          <a:bodyPr>
            <a:normAutofit/>
          </a:bodyPr>
          <a:lstStyle/>
          <a:p>
            <a:r>
              <a:rPr lang="en-US" sz="2400" dirty="0"/>
              <a:t>STL/</a:t>
            </a:r>
            <a:r>
              <a:rPr lang="en-US" sz="2400" dirty="0" err="1"/>
              <a:t>AutoReg</a:t>
            </a:r>
            <a:r>
              <a:rPr lang="en-US" sz="2400" dirty="0"/>
              <a:t> Trend + </a:t>
            </a:r>
            <a:r>
              <a:rPr lang="en-US" sz="2400" dirty="0" err="1"/>
              <a:t>XGBoost</a:t>
            </a:r>
            <a:endParaRPr lang="en-US" sz="2400" dirty="0"/>
          </a:p>
          <a:p>
            <a:pPr lvl="1"/>
            <a:r>
              <a:rPr lang="en-US" sz="2000" dirty="0"/>
              <a:t>Train Time*: </a:t>
            </a:r>
          </a:p>
          <a:p>
            <a:pPr lvl="2"/>
            <a:r>
              <a:rPr lang="en-US" sz="1800" dirty="0"/>
              <a:t>Trend: from 0:00:0.49 to 0:00:0.87</a:t>
            </a:r>
          </a:p>
          <a:p>
            <a:pPr lvl="2"/>
            <a:r>
              <a:rPr lang="en-US" sz="1800" dirty="0"/>
              <a:t>De-Trending: 0:00:0.01</a:t>
            </a:r>
          </a:p>
          <a:p>
            <a:pPr lvl="2"/>
            <a:r>
              <a:rPr lang="en-US" sz="1800" dirty="0" err="1"/>
              <a:t>XGBoost</a:t>
            </a:r>
            <a:r>
              <a:rPr lang="en-US" sz="1800" dirty="0"/>
              <a:t>: from 0:00:1.26 to 0:00:1.36</a:t>
            </a:r>
          </a:p>
          <a:p>
            <a:pPr lvl="2"/>
            <a:r>
              <a:rPr lang="en-US" sz="1800" dirty="0"/>
              <a:t>Total: ~2-3 seconds per split</a:t>
            </a:r>
          </a:p>
          <a:p>
            <a:pPr lvl="1"/>
            <a:r>
              <a:rPr lang="en-US" sz="2000" dirty="0"/>
              <a:t>Accuracy:</a:t>
            </a:r>
          </a:p>
          <a:p>
            <a:pPr lvl="2"/>
            <a:r>
              <a:rPr lang="en-US" sz="1800" dirty="0"/>
              <a:t>from 1.3% to 3.2%</a:t>
            </a:r>
          </a:p>
          <a:p>
            <a:pPr lvl="2"/>
            <a:r>
              <a:rPr lang="en-US" sz="1800" dirty="0"/>
              <a:t>Avg across splits: 2.3%</a:t>
            </a:r>
          </a:p>
        </p:txBody>
      </p:sp>
      <p:sp>
        <p:nvSpPr>
          <p:cNvPr id="4" name="Content Placeholder 3">
            <a:extLst>
              <a:ext uri="{FF2B5EF4-FFF2-40B4-BE49-F238E27FC236}">
                <a16:creationId xmlns:a16="http://schemas.microsoft.com/office/drawing/2014/main" id="{979EFA50-DD91-4BBC-8BB5-07C809FC2E26}"/>
              </a:ext>
            </a:extLst>
          </p:cNvPr>
          <p:cNvSpPr>
            <a:spLocks noGrp="1"/>
          </p:cNvSpPr>
          <p:nvPr>
            <p:ph sz="half" idx="2"/>
          </p:nvPr>
        </p:nvSpPr>
        <p:spPr>
          <a:xfrm>
            <a:off x="6256866" y="2010833"/>
            <a:ext cx="5096933" cy="4166130"/>
          </a:xfrm>
        </p:spPr>
        <p:txBody>
          <a:bodyPr>
            <a:normAutofit/>
          </a:bodyPr>
          <a:lstStyle/>
          <a:p>
            <a:r>
              <a:rPr lang="en-US" sz="2400" dirty="0"/>
              <a:t>Auto-ARIMA</a:t>
            </a:r>
          </a:p>
          <a:p>
            <a:pPr lvl="1"/>
            <a:r>
              <a:rPr lang="en-US" sz="2000" dirty="0"/>
              <a:t>Train Time*:</a:t>
            </a:r>
          </a:p>
          <a:p>
            <a:pPr lvl="2"/>
            <a:r>
              <a:rPr lang="en-US" sz="1800" dirty="0"/>
              <a:t>from 1min 16sec to 3min 28sec</a:t>
            </a:r>
          </a:p>
          <a:p>
            <a:pPr lvl="1"/>
            <a:endParaRPr lang="en-US" sz="1600" dirty="0"/>
          </a:p>
          <a:p>
            <a:pPr lvl="1"/>
            <a:endParaRPr lang="en-US" sz="1600" dirty="0"/>
          </a:p>
          <a:p>
            <a:pPr lvl="1"/>
            <a:r>
              <a:rPr lang="en-US" sz="2000" dirty="0"/>
              <a:t>Accuracy:</a:t>
            </a:r>
          </a:p>
          <a:p>
            <a:pPr lvl="2"/>
            <a:r>
              <a:rPr lang="en-US" sz="1800" dirty="0"/>
              <a:t>from 1.4% to 3.1%</a:t>
            </a:r>
          </a:p>
          <a:p>
            <a:pPr lvl="2"/>
            <a:r>
              <a:rPr lang="en-US" sz="1800" dirty="0"/>
              <a:t>Avg across splits: 2.1%</a:t>
            </a:r>
          </a:p>
        </p:txBody>
      </p:sp>
      <p:sp>
        <p:nvSpPr>
          <p:cNvPr id="5" name="TextBox 4">
            <a:extLst>
              <a:ext uri="{FF2B5EF4-FFF2-40B4-BE49-F238E27FC236}">
                <a16:creationId xmlns:a16="http://schemas.microsoft.com/office/drawing/2014/main" id="{1E2B8BEB-4DE6-4CC2-859B-E6B0D48EE1F8}"/>
              </a:ext>
            </a:extLst>
          </p:cNvPr>
          <p:cNvSpPr txBox="1"/>
          <p:nvPr/>
        </p:nvSpPr>
        <p:spPr>
          <a:xfrm>
            <a:off x="2023145" y="5807631"/>
            <a:ext cx="8145709" cy="369332"/>
          </a:xfrm>
          <a:prstGeom prst="rect">
            <a:avLst/>
          </a:prstGeom>
          <a:noFill/>
        </p:spPr>
        <p:txBody>
          <a:bodyPr wrap="square" rtlCol="0">
            <a:spAutoFit/>
          </a:bodyPr>
          <a:lstStyle/>
          <a:p>
            <a:pPr algn="ctr"/>
            <a:r>
              <a:rPr lang="en-US" dirty="0"/>
              <a:t>*4 splits with 365 test size each</a:t>
            </a:r>
          </a:p>
        </p:txBody>
      </p:sp>
      <p:cxnSp>
        <p:nvCxnSpPr>
          <p:cNvPr id="6" name="Straight Connector 5">
            <a:extLst>
              <a:ext uri="{FF2B5EF4-FFF2-40B4-BE49-F238E27FC236}">
                <a16:creationId xmlns:a16="http://schemas.microsoft.com/office/drawing/2014/main" id="{2A1EF3D3-C769-D621-DDB3-FA9F0E7B42E9}"/>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57523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44AA1-0C7C-4599-B8A7-6D3D9E52B70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Real-World Data Set</a:t>
            </a:r>
          </a:p>
        </p:txBody>
      </p:sp>
      <p:sp>
        <p:nvSpPr>
          <p:cNvPr id="3" name="Content Placeholder 2">
            <a:extLst>
              <a:ext uri="{FF2B5EF4-FFF2-40B4-BE49-F238E27FC236}">
                <a16:creationId xmlns:a16="http://schemas.microsoft.com/office/drawing/2014/main" id="{D2D467F5-DB9A-4F61-9A06-D7E24262FA05}"/>
              </a:ext>
            </a:extLst>
          </p:cNvPr>
          <p:cNvSpPr>
            <a:spLocks noGrp="1"/>
          </p:cNvSpPr>
          <p:nvPr>
            <p:ph idx="1"/>
          </p:nvPr>
        </p:nvSpPr>
        <p:spPr>
          <a:xfrm>
            <a:off x="1371599" y="1590741"/>
            <a:ext cx="9724031" cy="1241755"/>
          </a:xfrm>
        </p:spPr>
        <p:txBody>
          <a:bodyPr anchor="ctr">
            <a:normAutofit/>
          </a:bodyPr>
          <a:lstStyle/>
          <a:p>
            <a:pPr marL="0" indent="0">
              <a:buNone/>
            </a:pPr>
            <a:r>
              <a:rPr lang="en-US" sz="1800" dirty="0"/>
              <a:t>Data Set on Kaggle: </a:t>
            </a:r>
            <a:r>
              <a:rPr lang="en-US" sz="1800" dirty="0">
                <a:hlinkClick r:id="rId2"/>
              </a:rPr>
              <a:t>Daily website visitors (time series regression) | Kaggle</a:t>
            </a:r>
            <a:endParaRPr lang="en-US" sz="1800" dirty="0"/>
          </a:p>
          <a:p>
            <a:pPr marL="457200" lvl="1" indent="0">
              <a:buNone/>
            </a:pPr>
            <a:r>
              <a:rPr lang="en-US" sz="1400" b="0" i="0" dirty="0">
                <a:effectLst/>
                <a:latin typeface="Inter"/>
              </a:rPr>
              <a:t>This file contains 5 years of daily time series data for several measures of traffic on a statistical forecasting teaching notes website whose alias is </a:t>
            </a:r>
            <a:r>
              <a:rPr lang="en-US" sz="1400" b="0" i="0" u="none" strike="noStrike" dirty="0">
                <a:solidFill>
                  <a:srgbClr val="008ABC"/>
                </a:solidFill>
                <a:effectLst/>
                <a:latin typeface="Inter"/>
                <a:hlinkClick r:id="rId3"/>
              </a:rPr>
              <a:t>statforecasting.com</a:t>
            </a:r>
            <a:r>
              <a:rPr lang="en-US" sz="1400" b="0" i="0" dirty="0">
                <a:effectLst/>
                <a:latin typeface="Inter"/>
              </a:rPr>
              <a:t>. The variables have complex seasonality that is keyed to the day of the week and to the academic calendar. The patterns you see here are similar in principle to what you would see in other daily data with day-of-week and time-of-year effects.</a:t>
            </a:r>
          </a:p>
        </p:txBody>
      </p:sp>
      <p:pic>
        <p:nvPicPr>
          <p:cNvPr id="5" name="Picture 4">
            <a:extLst>
              <a:ext uri="{FF2B5EF4-FFF2-40B4-BE49-F238E27FC236}">
                <a16:creationId xmlns:a16="http://schemas.microsoft.com/office/drawing/2014/main" id="{31129828-4200-406D-B5AC-C5B0EF4F6FB2}"/>
              </a:ext>
            </a:extLst>
          </p:cNvPr>
          <p:cNvPicPr>
            <a:picLocks noChangeAspect="1"/>
          </p:cNvPicPr>
          <p:nvPr/>
        </p:nvPicPr>
        <p:blipFill>
          <a:blip r:embed="rId4"/>
          <a:stretch>
            <a:fillRect/>
          </a:stretch>
        </p:blipFill>
        <p:spPr>
          <a:xfrm>
            <a:off x="1300160" y="2839187"/>
            <a:ext cx="9591675" cy="3724275"/>
          </a:xfrm>
          <a:prstGeom prst="rect">
            <a:avLst/>
          </a:prstGeom>
        </p:spPr>
      </p:pic>
      <p:cxnSp>
        <p:nvCxnSpPr>
          <p:cNvPr id="4" name="Straight Connector 3">
            <a:extLst>
              <a:ext uri="{FF2B5EF4-FFF2-40B4-BE49-F238E27FC236}">
                <a16:creationId xmlns:a16="http://schemas.microsoft.com/office/drawing/2014/main" id="{A124C504-5650-F925-2F17-F51A1678CF23}"/>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24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3E263-B0DA-46A2-9990-001C72839DD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Trend + Tree-Based Modeling Procedure</a:t>
            </a:r>
          </a:p>
        </p:txBody>
      </p:sp>
      <p:sp>
        <p:nvSpPr>
          <p:cNvPr id="4" name="Rectangle 3">
            <a:extLst>
              <a:ext uri="{FF2B5EF4-FFF2-40B4-BE49-F238E27FC236}">
                <a16:creationId xmlns:a16="http://schemas.microsoft.com/office/drawing/2014/main" id="{BC96C108-3DA5-4099-B238-0FC1FCE4E17F}"/>
              </a:ext>
            </a:extLst>
          </p:cNvPr>
          <p:cNvSpPr/>
          <p:nvPr/>
        </p:nvSpPr>
        <p:spPr>
          <a:xfrm>
            <a:off x="2587527" y="1915588"/>
            <a:ext cx="2390114" cy="564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Extract trend </a:t>
            </a:r>
          </a:p>
          <a:p>
            <a:pPr algn="ctr"/>
            <a:r>
              <a:rPr lang="en-US" dirty="0"/>
              <a:t>(STL)</a:t>
            </a:r>
          </a:p>
        </p:txBody>
      </p:sp>
      <p:sp>
        <p:nvSpPr>
          <p:cNvPr id="11" name="Rectangle 10">
            <a:extLst>
              <a:ext uri="{FF2B5EF4-FFF2-40B4-BE49-F238E27FC236}">
                <a16:creationId xmlns:a16="http://schemas.microsoft.com/office/drawing/2014/main" id="{BD64FF9C-DE14-412B-B7F2-5C7E4C06D9E0}"/>
              </a:ext>
            </a:extLst>
          </p:cNvPr>
          <p:cNvSpPr/>
          <p:nvPr/>
        </p:nvSpPr>
        <p:spPr>
          <a:xfrm>
            <a:off x="1037710" y="3167673"/>
            <a:ext cx="2390114" cy="564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trend </a:t>
            </a:r>
          </a:p>
          <a:p>
            <a:pPr algn="ctr"/>
            <a:r>
              <a:rPr lang="en-US" dirty="0"/>
              <a:t>(</a:t>
            </a:r>
            <a:r>
              <a:rPr lang="en-US" dirty="0" err="1"/>
              <a:t>AutoReg</a:t>
            </a:r>
            <a:r>
              <a:rPr lang="en-US" dirty="0"/>
              <a:t>)</a:t>
            </a:r>
          </a:p>
        </p:txBody>
      </p:sp>
      <p:sp>
        <p:nvSpPr>
          <p:cNvPr id="13" name="Rectangle 12">
            <a:extLst>
              <a:ext uri="{FF2B5EF4-FFF2-40B4-BE49-F238E27FC236}">
                <a16:creationId xmlns:a16="http://schemas.microsoft.com/office/drawing/2014/main" id="{BBAE0D76-117D-4FAA-861D-EAE3B6A29FAF}"/>
              </a:ext>
            </a:extLst>
          </p:cNvPr>
          <p:cNvSpPr/>
          <p:nvPr/>
        </p:nvSpPr>
        <p:spPr>
          <a:xfrm>
            <a:off x="4254517" y="3167672"/>
            <a:ext cx="2390114" cy="564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De-trend</a:t>
            </a:r>
          </a:p>
          <a:p>
            <a:pPr algn="ctr"/>
            <a:r>
              <a:rPr lang="en-US" dirty="0"/>
              <a:t>Trend model residuals</a:t>
            </a:r>
          </a:p>
        </p:txBody>
      </p:sp>
      <p:cxnSp>
        <p:nvCxnSpPr>
          <p:cNvPr id="6" name="Straight Arrow Connector 5">
            <a:extLst>
              <a:ext uri="{FF2B5EF4-FFF2-40B4-BE49-F238E27FC236}">
                <a16:creationId xmlns:a16="http://schemas.microsoft.com/office/drawing/2014/main" id="{C2D2A952-A6BD-45E8-838F-F3657059EC40}"/>
              </a:ext>
            </a:extLst>
          </p:cNvPr>
          <p:cNvCxnSpPr>
            <a:cxnSpLocks/>
            <a:stCxn id="4" idx="2"/>
            <a:endCxn id="11" idx="0"/>
          </p:cNvCxnSpPr>
          <p:nvPr/>
        </p:nvCxnSpPr>
        <p:spPr>
          <a:xfrm flipH="1">
            <a:off x="2232767" y="2479653"/>
            <a:ext cx="1549817" cy="688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527F4D2-24FD-4DA7-996F-0F7E05391F43}"/>
              </a:ext>
            </a:extLst>
          </p:cNvPr>
          <p:cNvCxnSpPr>
            <a:cxnSpLocks/>
            <a:stCxn id="4" idx="2"/>
            <a:endCxn id="13" idx="0"/>
          </p:cNvCxnSpPr>
          <p:nvPr/>
        </p:nvCxnSpPr>
        <p:spPr>
          <a:xfrm>
            <a:off x="3782584" y="2479653"/>
            <a:ext cx="1666990" cy="6880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BFB1B2F1-43EF-4046-BA3E-6D5A037EBEE7}"/>
              </a:ext>
            </a:extLst>
          </p:cNvPr>
          <p:cNvSpPr/>
          <p:nvPr/>
        </p:nvSpPr>
        <p:spPr>
          <a:xfrm>
            <a:off x="1037710" y="5044061"/>
            <a:ext cx="2390114" cy="4542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Forecast trend</a:t>
            </a:r>
          </a:p>
        </p:txBody>
      </p:sp>
      <p:cxnSp>
        <p:nvCxnSpPr>
          <p:cNvPr id="18" name="Straight Arrow Connector 17">
            <a:extLst>
              <a:ext uri="{FF2B5EF4-FFF2-40B4-BE49-F238E27FC236}">
                <a16:creationId xmlns:a16="http://schemas.microsoft.com/office/drawing/2014/main" id="{F88AD657-41D5-4664-92F9-F680772AED10}"/>
              </a:ext>
            </a:extLst>
          </p:cNvPr>
          <p:cNvCxnSpPr>
            <a:cxnSpLocks/>
            <a:stCxn id="11" idx="2"/>
            <a:endCxn id="17" idx="0"/>
          </p:cNvCxnSpPr>
          <p:nvPr/>
        </p:nvCxnSpPr>
        <p:spPr>
          <a:xfrm>
            <a:off x="2232767" y="3731738"/>
            <a:ext cx="0" cy="1312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8684E63-0BD8-4B15-B337-4321A8E7EE83}"/>
              </a:ext>
            </a:extLst>
          </p:cNvPr>
          <p:cNvSpPr/>
          <p:nvPr/>
        </p:nvSpPr>
        <p:spPr>
          <a:xfrm>
            <a:off x="4254517" y="4089025"/>
            <a:ext cx="2390114" cy="564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residuals (</a:t>
            </a:r>
            <a:r>
              <a:rPr lang="en-US" dirty="0" err="1"/>
              <a:t>XGBoost</a:t>
            </a:r>
            <a:r>
              <a:rPr lang="en-US" dirty="0"/>
              <a:t>)</a:t>
            </a:r>
          </a:p>
        </p:txBody>
      </p:sp>
      <p:cxnSp>
        <p:nvCxnSpPr>
          <p:cNvPr id="25" name="Straight Arrow Connector 24">
            <a:extLst>
              <a:ext uri="{FF2B5EF4-FFF2-40B4-BE49-F238E27FC236}">
                <a16:creationId xmlns:a16="http://schemas.microsoft.com/office/drawing/2014/main" id="{878B3710-A759-4421-9496-81B557F9F983}"/>
              </a:ext>
            </a:extLst>
          </p:cNvPr>
          <p:cNvCxnSpPr>
            <a:cxnSpLocks/>
            <a:stCxn id="13" idx="2"/>
            <a:endCxn id="21" idx="0"/>
          </p:cNvCxnSpPr>
          <p:nvPr/>
        </p:nvCxnSpPr>
        <p:spPr>
          <a:xfrm>
            <a:off x="5449574" y="3731737"/>
            <a:ext cx="0" cy="357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184F00BF-2C56-4AD0-8089-1639297F8E95}"/>
              </a:ext>
            </a:extLst>
          </p:cNvPr>
          <p:cNvSpPr/>
          <p:nvPr/>
        </p:nvSpPr>
        <p:spPr>
          <a:xfrm>
            <a:off x="4254517" y="5010379"/>
            <a:ext cx="2390114" cy="4542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Predict tree model</a:t>
            </a:r>
          </a:p>
        </p:txBody>
      </p:sp>
      <p:cxnSp>
        <p:nvCxnSpPr>
          <p:cNvPr id="46" name="Straight Arrow Connector 45">
            <a:extLst>
              <a:ext uri="{FF2B5EF4-FFF2-40B4-BE49-F238E27FC236}">
                <a16:creationId xmlns:a16="http://schemas.microsoft.com/office/drawing/2014/main" id="{967E3CDB-DD8B-4E2A-A185-0CFC51B882F8}"/>
              </a:ext>
            </a:extLst>
          </p:cNvPr>
          <p:cNvCxnSpPr>
            <a:cxnSpLocks/>
            <a:stCxn id="21" idx="2"/>
            <a:endCxn id="45" idx="0"/>
          </p:cNvCxnSpPr>
          <p:nvPr/>
        </p:nvCxnSpPr>
        <p:spPr>
          <a:xfrm>
            <a:off x="5449574" y="4653091"/>
            <a:ext cx="0" cy="357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680AE7CF-CBB3-40DA-9A92-FB7D37CE858A}"/>
              </a:ext>
            </a:extLst>
          </p:cNvPr>
          <p:cNvSpPr/>
          <p:nvPr/>
        </p:nvSpPr>
        <p:spPr>
          <a:xfrm>
            <a:off x="2587527" y="6068599"/>
            <a:ext cx="2390114" cy="4542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Combined forecast</a:t>
            </a:r>
          </a:p>
        </p:txBody>
      </p:sp>
      <p:cxnSp>
        <p:nvCxnSpPr>
          <p:cNvPr id="71" name="Straight Arrow Connector 70">
            <a:extLst>
              <a:ext uri="{FF2B5EF4-FFF2-40B4-BE49-F238E27FC236}">
                <a16:creationId xmlns:a16="http://schemas.microsoft.com/office/drawing/2014/main" id="{830AF14E-72BE-4C5E-8FCE-DD26D643BA40}"/>
              </a:ext>
            </a:extLst>
          </p:cNvPr>
          <p:cNvCxnSpPr>
            <a:cxnSpLocks/>
            <a:stCxn id="45" idx="2"/>
            <a:endCxn id="70" idx="0"/>
          </p:cNvCxnSpPr>
          <p:nvPr/>
        </p:nvCxnSpPr>
        <p:spPr>
          <a:xfrm flipH="1">
            <a:off x="3782584" y="5464652"/>
            <a:ext cx="1666990" cy="6039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7E494DC0-89B6-4EE1-A190-EF969FCDC121}"/>
              </a:ext>
            </a:extLst>
          </p:cNvPr>
          <p:cNvCxnSpPr>
            <a:cxnSpLocks/>
            <a:stCxn id="17" idx="2"/>
            <a:endCxn id="70" idx="0"/>
          </p:cNvCxnSpPr>
          <p:nvPr/>
        </p:nvCxnSpPr>
        <p:spPr>
          <a:xfrm>
            <a:off x="2232767" y="5498334"/>
            <a:ext cx="1549817" cy="570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22BDB17B-7529-4833-84A0-5FCCE0A7F2BC}"/>
              </a:ext>
            </a:extLst>
          </p:cNvPr>
          <p:cNvSpPr/>
          <p:nvPr/>
        </p:nvSpPr>
        <p:spPr>
          <a:xfrm>
            <a:off x="8182913" y="2682883"/>
            <a:ext cx="3010899" cy="564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Split i.e. Historical</a:t>
            </a:r>
          </a:p>
        </p:txBody>
      </p:sp>
      <p:sp>
        <p:nvSpPr>
          <p:cNvPr id="84" name="Rectangle 83">
            <a:extLst>
              <a:ext uri="{FF2B5EF4-FFF2-40B4-BE49-F238E27FC236}">
                <a16:creationId xmlns:a16="http://schemas.microsoft.com/office/drawing/2014/main" id="{38244A21-C033-4DF7-8861-1E5B5CBADD9E}"/>
              </a:ext>
            </a:extLst>
          </p:cNvPr>
          <p:cNvSpPr/>
          <p:nvPr/>
        </p:nvSpPr>
        <p:spPr>
          <a:xfrm>
            <a:off x="8182912" y="3246948"/>
            <a:ext cx="3010899" cy="5640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Testing Split i.e. Future</a:t>
            </a:r>
          </a:p>
        </p:txBody>
      </p:sp>
      <p:sp>
        <p:nvSpPr>
          <p:cNvPr id="85" name="TextBox 84">
            <a:extLst>
              <a:ext uri="{FF2B5EF4-FFF2-40B4-BE49-F238E27FC236}">
                <a16:creationId xmlns:a16="http://schemas.microsoft.com/office/drawing/2014/main" id="{DA428104-E766-4943-924F-927B51C4BD5F}"/>
              </a:ext>
            </a:extLst>
          </p:cNvPr>
          <p:cNvSpPr txBox="1"/>
          <p:nvPr/>
        </p:nvSpPr>
        <p:spPr>
          <a:xfrm>
            <a:off x="8897928" y="2311214"/>
            <a:ext cx="1580865" cy="369332"/>
          </a:xfrm>
          <a:prstGeom prst="rect">
            <a:avLst/>
          </a:prstGeom>
          <a:noFill/>
        </p:spPr>
        <p:txBody>
          <a:bodyPr wrap="square" rtlCol="0">
            <a:spAutoFit/>
          </a:bodyPr>
          <a:lstStyle/>
          <a:p>
            <a:pPr algn="ctr"/>
            <a:r>
              <a:rPr lang="en-US" dirty="0"/>
              <a:t>Color Legend</a:t>
            </a:r>
          </a:p>
        </p:txBody>
      </p:sp>
      <p:cxnSp>
        <p:nvCxnSpPr>
          <p:cNvPr id="3" name="Straight Connector 2">
            <a:extLst>
              <a:ext uri="{FF2B5EF4-FFF2-40B4-BE49-F238E27FC236}">
                <a16:creationId xmlns:a16="http://schemas.microsoft.com/office/drawing/2014/main" id="{8BD4D454-F26A-3237-5177-8EB133CF1121}"/>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51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B1ED6F06-8A28-4351-9CC9-D4BE677A96E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9979"/>
            <a:ext cx="12192000" cy="6778041"/>
          </a:xfrm>
          <a:prstGeom prst="rect">
            <a:avLst/>
          </a:prstGeom>
        </p:spPr>
      </p:pic>
      <p:cxnSp>
        <p:nvCxnSpPr>
          <p:cNvPr id="2" name="Straight Connector 1">
            <a:extLst>
              <a:ext uri="{FF2B5EF4-FFF2-40B4-BE49-F238E27FC236}">
                <a16:creationId xmlns:a16="http://schemas.microsoft.com/office/drawing/2014/main" id="{7F46857B-DE47-D559-FB03-1D172E375941}"/>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29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742D96-C138-458F-8BCF-24ED406755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5313" y="-21266"/>
            <a:ext cx="11421374" cy="6858000"/>
          </a:xfrm>
          <a:prstGeom prst="rect">
            <a:avLst/>
          </a:prstGeom>
        </p:spPr>
      </p:pic>
      <p:cxnSp>
        <p:nvCxnSpPr>
          <p:cNvPr id="2" name="Straight Connector 1">
            <a:extLst>
              <a:ext uri="{FF2B5EF4-FFF2-40B4-BE49-F238E27FC236}">
                <a16:creationId xmlns:a16="http://schemas.microsoft.com/office/drawing/2014/main" id="{22D00646-D21A-69BA-CC58-0D974B6F9816}"/>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56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F355A-98E9-4262-A3FA-8EB9093B17F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Conclusion</a:t>
            </a:r>
          </a:p>
        </p:txBody>
      </p:sp>
      <p:graphicFrame>
        <p:nvGraphicFramePr>
          <p:cNvPr id="12" name="Table 5">
            <a:extLst>
              <a:ext uri="{FF2B5EF4-FFF2-40B4-BE49-F238E27FC236}">
                <a16:creationId xmlns:a16="http://schemas.microsoft.com/office/drawing/2014/main" id="{F8504DC9-30F7-4C3A-AC97-58B5FAAD1163}"/>
              </a:ext>
            </a:extLst>
          </p:cNvPr>
          <p:cNvGraphicFramePr>
            <a:graphicFrameLocks noGrp="1"/>
          </p:cNvGraphicFramePr>
          <p:nvPr>
            <p:extLst>
              <p:ext uri="{D42A27DB-BD31-4B8C-83A1-F6EECF244321}">
                <p14:modId xmlns:p14="http://schemas.microsoft.com/office/powerpoint/2010/main" val="3955237166"/>
              </p:ext>
            </p:extLst>
          </p:nvPr>
        </p:nvGraphicFramePr>
        <p:xfrm>
          <a:off x="2107501" y="5297483"/>
          <a:ext cx="8127999" cy="1381760"/>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1557463236"/>
                    </a:ext>
                  </a:extLst>
                </a:gridCol>
                <a:gridCol w="2709333">
                  <a:extLst>
                    <a:ext uri="{9D8B030D-6E8A-4147-A177-3AD203B41FA5}">
                      <a16:colId xmlns:a16="http://schemas.microsoft.com/office/drawing/2014/main" val="4171173816"/>
                    </a:ext>
                  </a:extLst>
                </a:gridCol>
                <a:gridCol w="2709333">
                  <a:extLst>
                    <a:ext uri="{9D8B030D-6E8A-4147-A177-3AD203B41FA5}">
                      <a16:colId xmlns:a16="http://schemas.microsoft.com/office/drawing/2014/main" val="4242485217"/>
                    </a:ext>
                  </a:extLst>
                </a:gridCol>
              </a:tblGrid>
              <a:tr h="370840">
                <a:tc>
                  <a:txBody>
                    <a:bodyPr/>
                    <a:lstStyle/>
                    <a:p>
                      <a:pPr algn="ctr"/>
                      <a:r>
                        <a:rPr lang="en-US" dirty="0"/>
                        <a:t>Method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Avg Error </a:t>
                      </a:r>
                    </a:p>
                    <a:p>
                      <a:pPr algn="ctr"/>
                      <a:r>
                        <a:rPr lang="en-US" dirty="0"/>
                        <a:t>(across 4 splits)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Avg Train Time </a:t>
                      </a:r>
                    </a:p>
                    <a:p>
                      <a:pPr algn="ctr"/>
                      <a:r>
                        <a:rPr lang="en-US" dirty="0"/>
                        <a:t>(across 4 splits)</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136754"/>
                  </a:ext>
                </a:extLst>
              </a:tr>
              <a:tr h="370840">
                <a:tc>
                  <a:txBody>
                    <a:bodyPr/>
                    <a:lstStyle/>
                    <a:p>
                      <a:pPr algn="ctr"/>
                      <a:r>
                        <a:rPr lang="en-US" dirty="0"/>
                        <a:t>Trend + Tree-Model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680613"/>
                  </a:ext>
                </a:extLst>
              </a:tr>
              <a:tr h="370840">
                <a:tc>
                  <a:txBody>
                    <a:bodyPr/>
                    <a:lstStyle/>
                    <a:p>
                      <a:pPr algn="ctr"/>
                      <a:r>
                        <a:rPr lang="en-US" dirty="0"/>
                        <a:t>Auto-ARIMA (SARIMAX)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~2min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242108"/>
                  </a:ext>
                </a:extLst>
              </a:tr>
            </a:tbl>
          </a:graphicData>
        </a:graphic>
      </p:graphicFrame>
      <p:pic>
        <p:nvPicPr>
          <p:cNvPr id="4" name="Picture 3">
            <a:extLst>
              <a:ext uri="{FF2B5EF4-FFF2-40B4-BE49-F238E27FC236}">
                <a16:creationId xmlns:a16="http://schemas.microsoft.com/office/drawing/2014/main" id="{5E8AD030-EBC5-4DFB-9FDD-693DCB982F3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 y="1599902"/>
            <a:ext cx="6438663" cy="3555402"/>
          </a:xfrm>
          <a:prstGeom prst="rect">
            <a:avLst/>
          </a:prstGeom>
        </p:spPr>
      </p:pic>
      <p:pic>
        <p:nvPicPr>
          <p:cNvPr id="10" name="Picture 9" descr="Chart&#10;&#10;Description automatically generated">
            <a:extLst>
              <a:ext uri="{FF2B5EF4-FFF2-40B4-BE49-F238E27FC236}">
                <a16:creationId xmlns:a16="http://schemas.microsoft.com/office/drawing/2014/main" id="{B8BC70C0-6FF8-4084-97D7-D4A56F6BE0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96720" y="1598256"/>
            <a:ext cx="6395280" cy="3555402"/>
          </a:xfrm>
          <a:prstGeom prst="rect">
            <a:avLst/>
          </a:prstGeom>
        </p:spPr>
      </p:pic>
      <p:cxnSp>
        <p:nvCxnSpPr>
          <p:cNvPr id="3" name="Straight Connector 2">
            <a:extLst>
              <a:ext uri="{FF2B5EF4-FFF2-40B4-BE49-F238E27FC236}">
                <a16:creationId xmlns:a16="http://schemas.microsoft.com/office/drawing/2014/main" id="{90571398-0178-46D6-C3D7-BC2CC19C09BC}"/>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69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C2BF4-ACE7-459A-8BDB-2B27B4006B4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About the Presenter</a:t>
            </a:r>
          </a:p>
        </p:txBody>
      </p:sp>
      <p:sp>
        <p:nvSpPr>
          <p:cNvPr id="3" name="Content Placeholder 2">
            <a:extLst>
              <a:ext uri="{FF2B5EF4-FFF2-40B4-BE49-F238E27FC236}">
                <a16:creationId xmlns:a16="http://schemas.microsoft.com/office/drawing/2014/main" id="{3AFE3927-F822-43D9-BC5A-4A2CE8E44D0C}"/>
              </a:ext>
            </a:extLst>
          </p:cNvPr>
          <p:cNvSpPr>
            <a:spLocks noGrp="1"/>
          </p:cNvSpPr>
          <p:nvPr>
            <p:ph idx="1"/>
          </p:nvPr>
        </p:nvSpPr>
        <p:spPr>
          <a:xfrm>
            <a:off x="1371600" y="2318197"/>
            <a:ext cx="6322292" cy="3683358"/>
          </a:xfrm>
        </p:spPr>
        <p:txBody>
          <a:bodyPr anchor="ctr">
            <a:normAutofit/>
          </a:bodyPr>
          <a:lstStyle/>
          <a:p>
            <a:r>
              <a:rPr lang="en-US" sz="2000" dirty="0"/>
              <a:t>Brett Efaw</a:t>
            </a:r>
          </a:p>
          <a:p>
            <a:r>
              <a:rPr lang="en-US" sz="2000" dirty="0"/>
              <a:t>Data Scientist at Idaho Power Company</a:t>
            </a:r>
          </a:p>
          <a:p>
            <a:r>
              <a:rPr lang="en-US" sz="2000" dirty="0">
                <a:hlinkClick r:id="rId2"/>
              </a:rPr>
              <a:t>BEfaw@idahopower.com</a:t>
            </a:r>
            <a:r>
              <a:rPr lang="en-US" sz="2000" dirty="0"/>
              <a:t> or </a:t>
            </a:r>
            <a:r>
              <a:rPr lang="en-US" sz="2000" dirty="0">
                <a:hlinkClick r:id="rId3"/>
              </a:rPr>
              <a:t>brettefaw@gmail.com</a:t>
            </a:r>
            <a:endParaRPr lang="en-US" sz="2000" dirty="0"/>
          </a:p>
          <a:p>
            <a:r>
              <a:rPr lang="en-US" sz="2000" dirty="0"/>
              <a:t>Work with various business groups to implement Data Science solutions</a:t>
            </a:r>
          </a:p>
          <a:p>
            <a:pPr lvl="1"/>
            <a:r>
              <a:rPr lang="en-US" sz="1600" dirty="0"/>
              <a:t>Decision support</a:t>
            </a:r>
          </a:p>
          <a:p>
            <a:pPr lvl="1"/>
            <a:r>
              <a:rPr lang="en-US" sz="1600" dirty="0"/>
              <a:t>Predictive modeling</a:t>
            </a:r>
          </a:p>
          <a:p>
            <a:pPr lvl="1"/>
            <a:r>
              <a:rPr lang="en-US" sz="1600" dirty="0"/>
              <a:t>Forecasting</a:t>
            </a:r>
          </a:p>
          <a:p>
            <a:pPr lvl="1"/>
            <a:r>
              <a:rPr lang="en-US" sz="1600" dirty="0"/>
              <a:t>BI and DS reporting/analysis applications</a:t>
            </a:r>
          </a:p>
        </p:txBody>
      </p:sp>
      <p:pic>
        <p:nvPicPr>
          <p:cNvPr id="5" name="Picture 4" descr="A person smiling for the camera&#10;&#10;Description automatically generated with low confidence">
            <a:extLst>
              <a:ext uri="{FF2B5EF4-FFF2-40B4-BE49-F238E27FC236}">
                <a16:creationId xmlns:a16="http://schemas.microsoft.com/office/drawing/2014/main" id="{CE3C0D52-F276-4D82-91F3-EE996DDBBAC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84525" y="2558472"/>
            <a:ext cx="2843694" cy="2843694"/>
          </a:xfrm>
          <a:prstGeom prst="rect">
            <a:avLst/>
          </a:prstGeom>
        </p:spPr>
      </p:pic>
      <p:cxnSp>
        <p:nvCxnSpPr>
          <p:cNvPr id="4" name="Straight Connector 3">
            <a:extLst>
              <a:ext uri="{FF2B5EF4-FFF2-40B4-BE49-F238E27FC236}">
                <a16:creationId xmlns:a16="http://schemas.microsoft.com/office/drawing/2014/main" id="{812BFB89-F576-EC7E-523D-0E44D9423A3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7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85B12-FBC9-48BC-A67B-D40ADC4A50A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The End</a:t>
            </a:r>
          </a:p>
        </p:txBody>
      </p:sp>
      <p:sp>
        <p:nvSpPr>
          <p:cNvPr id="3" name="Content Placeholder 2">
            <a:extLst>
              <a:ext uri="{FF2B5EF4-FFF2-40B4-BE49-F238E27FC236}">
                <a16:creationId xmlns:a16="http://schemas.microsoft.com/office/drawing/2014/main" id="{244B8439-2374-4F67-9E88-37B6815D29C8}"/>
              </a:ext>
            </a:extLst>
          </p:cNvPr>
          <p:cNvSpPr>
            <a:spLocks noGrp="1"/>
          </p:cNvSpPr>
          <p:nvPr>
            <p:ph idx="1"/>
          </p:nvPr>
        </p:nvSpPr>
        <p:spPr>
          <a:xfrm>
            <a:off x="1283516" y="1747319"/>
            <a:ext cx="9387281" cy="4745760"/>
          </a:xfrm>
        </p:spPr>
        <p:txBody>
          <a:bodyPr anchor="ctr">
            <a:normAutofit/>
          </a:bodyPr>
          <a:lstStyle/>
          <a:p>
            <a:r>
              <a:rPr lang="en-US" sz="2200" dirty="0"/>
              <a:t>Some other forecasting tools worth checking out:</a:t>
            </a:r>
          </a:p>
          <a:p>
            <a:pPr lvl="1"/>
            <a:r>
              <a:rPr lang="en-US" sz="2000" dirty="0"/>
              <a:t>Azure </a:t>
            </a:r>
            <a:r>
              <a:rPr lang="en-US" sz="2000" dirty="0" err="1"/>
              <a:t>AutoML</a:t>
            </a:r>
            <a:endParaRPr lang="en-US" sz="2000" dirty="0"/>
          </a:p>
          <a:p>
            <a:pPr lvl="2"/>
            <a:r>
              <a:rPr lang="en-US" sz="1600" dirty="0"/>
              <a:t>Python SDK: </a:t>
            </a:r>
            <a:r>
              <a:rPr lang="en-US" sz="1400" dirty="0">
                <a:hlinkClick r:id="rId2"/>
              </a:rPr>
              <a:t>Set up </a:t>
            </a:r>
            <a:r>
              <a:rPr lang="en-US" sz="1400" dirty="0" err="1">
                <a:hlinkClick r:id="rId2"/>
              </a:rPr>
              <a:t>AutoML</a:t>
            </a:r>
            <a:r>
              <a:rPr lang="en-US" sz="1400" dirty="0">
                <a:hlinkClick r:id="rId2"/>
              </a:rPr>
              <a:t> for time-series forecasting - Azure Machine Learning | Microsoft Docs</a:t>
            </a:r>
            <a:endParaRPr lang="en-US" sz="1600" dirty="0"/>
          </a:p>
          <a:p>
            <a:pPr lvl="2"/>
            <a:r>
              <a:rPr lang="en-US" sz="1600" dirty="0"/>
              <a:t>No Code: </a:t>
            </a:r>
            <a:r>
              <a:rPr lang="en-US" sz="1400" dirty="0">
                <a:hlinkClick r:id="rId3"/>
              </a:rPr>
              <a:t>Tutorial: Demand forecasting &amp; </a:t>
            </a:r>
            <a:r>
              <a:rPr lang="en-US" sz="1400" dirty="0" err="1">
                <a:hlinkClick r:id="rId3"/>
              </a:rPr>
              <a:t>AutoML</a:t>
            </a:r>
            <a:r>
              <a:rPr lang="en-US" sz="1400" dirty="0">
                <a:hlinkClick r:id="rId3"/>
              </a:rPr>
              <a:t> - Azure Machine Learning | Microsoft Docs</a:t>
            </a:r>
            <a:endParaRPr lang="en-US" sz="1600" dirty="0"/>
          </a:p>
          <a:p>
            <a:pPr lvl="1"/>
            <a:r>
              <a:rPr lang="en-US" sz="1800" dirty="0" err="1"/>
              <a:t>Modeltime</a:t>
            </a:r>
            <a:r>
              <a:rPr lang="en-US" sz="1800" dirty="0"/>
              <a:t> (Business-Science)</a:t>
            </a:r>
          </a:p>
          <a:p>
            <a:pPr lvl="2"/>
            <a:r>
              <a:rPr lang="en-US" sz="1600" dirty="0"/>
              <a:t>R: </a:t>
            </a:r>
            <a:r>
              <a:rPr lang="en-US" sz="1600" dirty="0">
                <a:hlinkClick r:id="rId4"/>
              </a:rPr>
              <a:t>https://business-science.github.io/modeltime/</a:t>
            </a:r>
            <a:endParaRPr lang="en-US" sz="2000" dirty="0"/>
          </a:p>
          <a:p>
            <a:pPr lvl="1"/>
            <a:r>
              <a:rPr lang="en-US" sz="2000" dirty="0"/>
              <a:t>Prophet</a:t>
            </a:r>
          </a:p>
          <a:p>
            <a:pPr lvl="2"/>
            <a:r>
              <a:rPr lang="en-US" sz="1600" dirty="0" err="1"/>
              <a:t>Github</a:t>
            </a:r>
            <a:r>
              <a:rPr lang="en-US" sz="1600" dirty="0"/>
              <a:t>: </a:t>
            </a:r>
            <a:r>
              <a:rPr lang="en-US" sz="1600" dirty="0">
                <a:hlinkClick r:id="rId5"/>
              </a:rPr>
              <a:t>https://github.com/facebook/prophet</a:t>
            </a:r>
            <a:endParaRPr lang="en-US" sz="1600" dirty="0"/>
          </a:p>
          <a:p>
            <a:pPr lvl="2"/>
            <a:r>
              <a:rPr lang="en-US" sz="1600" dirty="0"/>
              <a:t>Python: </a:t>
            </a:r>
            <a:r>
              <a:rPr lang="en-US" sz="1600" dirty="0">
                <a:hlinkClick r:id="rId6"/>
              </a:rPr>
              <a:t>https://pypi.org/project/prophet/</a:t>
            </a:r>
            <a:endParaRPr lang="en-US" sz="1600" dirty="0"/>
          </a:p>
          <a:p>
            <a:pPr lvl="2"/>
            <a:r>
              <a:rPr lang="en-US" sz="1600" dirty="0"/>
              <a:t>R: </a:t>
            </a:r>
            <a:r>
              <a:rPr lang="en-US" sz="1600" dirty="0">
                <a:hlinkClick r:id="rId7"/>
              </a:rPr>
              <a:t>https://cran.r-project.org/web/packages/prophet/index.html</a:t>
            </a:r>
            <a:endParaRPr lang="en-US" sz="1600" dirty="0"/>
          </a:p>
          <a:p>
            <a:pPr lvl="1"/>
            <a:r>
              <a:rPr lang="en-US" sz="2000" dirty="0"/>
              <a:t>Neural Prophet</a:t>
            </a:r>
          </a:p>
          <a:p>
            <a:pPr lvl="2"/>
            <a:r>
              <a:rPr lang="en-US" sz="1600" dirty="0">
                <a:hlinkClick r:id="rId8"/>
              </a:rPr>
              <a:t>https://pytorch.org/</a:t>
            </a:r>
            <a:endParaRPr lang="en-US" sz="1600" dirty="0"/>
          </a:p>
          <a:p>
            <a:pPr lvl="2"/>
            <a:r>
              <a:rPr lang="en-US" sz="1600" dirty="0"/>
              <a:t>Much faster than Prophet, uses </a:t>
            </a:r>
            <a:r>
              <a:rPr lang="en-US" sz="1600" dirty="0" err="1"/>
              <a:t>PyTorch</a:t>
            </a:r>
            <a:endParaRPr lang="en-US" sz="1600" dirty="0"/>
          </a:p>
          <a:p>
            <a:pPr lvl="2"/>
            <a:r>
              <a:rPr lang="en-US" sz="1600" dirty="0"/>
              <a:t>Uses AR-Net for modeling autocorrelation</a:t>
            </a:r>
          </a:p>
          <a:p>
            <a:r>
              <a:rPr lang="en-US" sz="2200" dirty="0"/>
              <a:t>Python notebooks and PPT will be available on Lev’s repo</a:t>
            </a:r>
          </a:p>
        </p:txBody>
      </p:sp>
      <p:cxnSp>
        <p:nvCxnSpPr>
          <p:cNvPr id="4" name="Straight Connector 3">
            <a:extLst>
              <a:ext uri="{FF2B5EF4-FFF2-40B4-BE49-F238E27FC236}">
                <a16:creationId xmlns:a16="http://schemas.microsoft.com/office/drawing/2014/main" id="{2D3F6DB2-22FA-57E5-4D0D-D2DAF4F82435}"/>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4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C9507A-B2E3-4F3F-99A5-83D4011E317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Bonus: Azure </a:t>
            </a:r>
            <a:r>
              <a:rPr lang="en-US" sz="3700" kern="1200" dirty="0" err="1">
                <a:solidFill>
                  <a:srgbClr val="FFFFFF"/>
                </a:solidFill>
                <a:latin typeface="+mj-lt"/>
                <a:ea typeface="+mj-ea"/>
                <a:cs typeface="+mj-cs"/>
              </a:rPr>
              <a:t>AutoML</a:t>
            </a:r>
            <a:r>
              <a:rPr lang="en-US" sz="3700" kern="1200" dirty="0">
                <a:solidFill>
                  <a:srgbClr val="FFFFFF"/>
                </a:solidFill>
                <a:latin typeface="+mj-lt"/>
                <a:ea typeface="+mj-ea"/>
                <a:cs typeface="+mj-cs"/>
              </a:rPr>
              <a:t> Experiment</a:t>
            </a:r>
            <a:r>
              <a:rPr lang="en-US" sz="3700" dirty="0">
                <a:solidFill>
                  <a:srgbClr val="FFFFFF"/>
                </a:solidFill>
              </a:rPr>
              <a:t>:</a:t>
            </a:r>
            <a:br>
              <a:rPr lang="en-US" sz="3700" dirty="0">
                <a:solidFill>
                  <a:srgbClr val="FFFFFF"/>
                </a:solidFill>
              </a:rPr>
            </a:br>
            <a:r>
              <a:rPr lang="en-US" sz="3700" kern="1200" dirty="0">
                <a:solidFill>
                  <a:srgbClr val="FFFFFF"/>
                </a:solidFill>
                <a:latin typeface="+mj-lt"/>
                <a:ea typeface="+mj-ea"/>
                <a:cs typeface="+mj-cs"/>
              </a:rPr>
              <a:t>Daily Website Data Set</a:t>
            </a:r>
          </a:p>
        </p:txBody>
      </p:sp>
      <p:pic>
        <p:nvPicPr>
          <p:cNvPr id="3" name="Picture 2">
            <a:extLst>
              <a:ext uri="{FF2B5EF4-FFF2-40B4-BE49-F238E27FC236}">
                <a16:creationId xmlns:a16="http://schemas.microsoft.com/office/drawing/2014/main" id="{DCFD5B17-0F3C-4E02-ABC6-EE4CABF434C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820" y="1791937"/>
            <a:ext cx="11896360" cy="4818025"/>
          </a:xfrm>
          <a:prstGeom prst="rect">
            <a:avLst/>
          </a:prstGeom>
        </p:spPr>
      </p:pic>
      <p:cxnSp>
        <p:nvCxnSpPr>
          <p:cNvPr id="2" name="Straight Connector 1">
            <a:extLst>
              <a:ext uri="{FF2B5EF4-FFF2-40B4-BE49-F238E27FC236}">
                <a16:creationId xmlns:a16="http://schemas.microsoft.com/office/drawing/2014/main" id="{BB68C259-DC07-05E8-F418-9BD94423A2E8}"/>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66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D8F1D-DE3F-4984-A2DA-EC735FDC2099}"/>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err="1">
                <a:solidFill>
                  <a:srgbClr val="FFFFFF"/>
                </a:solidFill>
              </a:rPr>
              <a:t>AutoML</a:t>
            </a:r>
            <a:r>
              <a:rPr lang="en-US" sz="2800" dirty="0">
                <a:solidFill>
                  <a:srgbClr val="FFFFFF"/>
                </a:solidFill>
              </a:rPr>
              <a:t> Explanations: </a:t>
            </a:r>
            <a:br>
              <a:rPr lang="en-US" sz="2800" dirty="0">
                <a:solidFill>
                  <a:srgbClr val="FFFFFF"/>
                </a:solidFill>
              </a:rPr>
            </a:br>
            <a:r>
              <a:rPr lang="en-US" sz="2800" dirty="0" err="1">
                <a:solidFill>
                  <a:srgbClr val="FFFFFF"/>
                </a:solidFill>
              </a:rPr>
              <a:t>MaxAbsScaler</a:t>
            </a:r>
            <a:r>
              <a:rPr lang="en-US" sz="2800" dirty="0">
                <a:solidFill>
                  <a:srgbClr val="FFFFFF"/>
                </a:solidFill>
              </a:rPr>
              <a:t>, </a:t>
            </a:r>
            <a:r>
              <a:rPr lang="en-US" sz="2800" dirty="0" err="1">
                <a:solidFill>
                  <a:srgbClr val="FFFFFF"/>
                </a:solidFill>
              </a:rPr>
              <a:t>ExtremeRandomTrees</a:t>
            </a:r>
            <a:endParaRPr lang="en-US" sz="2800" dirty="0">
              <a:solidFill>
                <a:srgbClr val="FFFFFF"/>
              </a:solidFill>
            </a:endParaRPr>
          </a:p>
        </p:txBody>
      </p:sp>
      <p:pic>
        <p:nvPicPr>
          <p:cNvPr id="6" name="Picture 5">
            <a:extLst>
              <a:ext uri="{FF2B5EF4-FFF2-40B4-BE49-F238E27FC236}">
                <a16:creationId xmlns:a16="http://schemas.microsoft.com/office/drawing/2014/main" id="{D972238A-78AF-4EFC-92D7-455B4821B02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61616" y="1617342"/>
            <a:ext cx="7868768" cy="5114699"/>
          </a:xfrm>
          <a:prstGeom prst="rect">
            <a:avLst/>
          </a:prstGeom>
        </p:spPr>
      </p:pic>
      <p:cxnSp>
        <p:nvCxnSpPr>
          <p:cNvPr id="3" name="Straight Connector 2">
            <a:extLst>
              <a:ext uri="{FF2B5EF4-FFF2-40B4-BE49-F238E27FC236}">
                <a16:creationId xmlns:a16="http://schemas.microsoft.com/office/drawing/2014/main" id="{35CDA8E3-9B12-91E3-BEBE-7618D9A9385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34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A229DE-3631-4A9C-9276-6195529C0683}"/>
              </a:ext>
            </a:extLst>
          </p:cNvPr>
          <p:cNvPicPr>
            <a:picLocks noChangeAspect="1"/>
          </p:cNvPicPr>
          <p:nvPr/>
        </p:nvPicPr>
        <p:blipFill>
          <a:blip r:embed="rId2"/>
          <a:stretch>
            <a:fillRect/>
          </a:stretch>
        </p:blipFill>
        <p:spPr>
          <a:xfrm>
            <a:off x="685423" y="735194"/>
            <a:ext cx="2667000" cy="6048375"/>
          </a:xfrm>
          <a:prstGeom prst="rect">
            <a:avLst/>
          </a:prstGeom>
        </p:spPr>
      </p:pic>
      <p:sp>
        <p:nvSpPr>
          <p:cNvPr id="7" name="TextBox 6">
            <a:extLst>
              <a:ext uri="{FF2B5EF4-FFF2-40B4-BE49-F238E27FC236}">
                <a16:creationId xmlns:a16="http://schemas.microsoft.com/office/drawing/2014/main" id="{04648A12-B4AA-47E3-86D2-D5143B1EFD72}"/>
              </a:ext>
            </a:extLst>
          </p:cNvPr>
          <p:cNvSpPr txBox="1"/>
          <p:nvPr/>
        </p:nvSpPr>
        <p:spPr>
          <a:xfrm>
            <a:off x="685423" y="107775"/>
            <a:ext cx="2667000" cy="646331"/>
          </a:xfrm>
          <a:prstGeom prst="rect">
            <a:avLst/>
          </a:prstGeom>
          <a:noFill/>
        </p:spPr>
        <p:txBody>
          <a:bodyPr wrap="square" rtlCol="0">
            <a:spAutoFit/>
          </a:bodyPr>
          <a:lstStyle/>
          <a:p>
            <a:pPr algn="ctr"/>
            <a:r>
              <a:rPr lang="en-US" dirty="0" err="1"/>
              <a:t>MaxAbsScaler</a:t>
            </a:r>
            <a:r>
              <a:rPr lang="en-US" dirty="0"/>
              <a:t>, </a:t>
            </a:r>
            <a:r>
              <a:rPr lang="en-US" dirty="0" err="1"/>
              <a:t>ExtremeRandomTrees</a:t>
            </a:r>
            <a:endParaRPr lang="en-US" dirty="0"/>
          </a:p>
        </p:txBody>
      </p:sp>
      <p:pic>
        <p:nvPicPr>
          <p:cNvPr id="9" name="Picture 8">
            <a:extLst>
              <a:ext uri="{FF2B5EF4-FFF2-40B4-BE49-F238E27FC236}">
                <a16:creationId xmlns:a16="http://schemas.microsoft.com/office/drawing/2014/main" id="{E7161675-95A3-4882-B233-0756544E1605}"/>
              </a:ext>
            </a:extLst>
          </p:cNvPr>
          <p:cNvPicPr>
            <a:picLocks noChangeAspect="1"/>
          </p:cNvPicPr>
          <p:nvPr/>
        </p:nvPicPr>
        <p:blipFill>
          <a:blip r:embed="rId3"/>
          <a:stretch>
            <a:fillRect/>
          </a:stretch>
        </p:blipFill>
        <p:spPr>
          <a:xfrm>
            <a:off x="4851117" y="744719"/>
            <a:ext cx="2790825" cy="6038850"/>
          </a:xfrm>
          <a:prstGeom prst="rect">
            <a:avLst/>
          </a:prstGeom>
        </p:spPr>
      </p:pic>
      <p:sp>
        <p:nvSpPr>
          <p:cNvPr id="10" name="TextBox 9">
            <a:extLst>
              <a:ext uri="{FF2B5EF4-FFF2-40B4-BE49-F238E27FC236}">
                <a16:creationId xmlns:a16="http://schemas.microsoft.com/office/drawing/2014/main" id="{48F02087-6A19-47B3-8EF7-7F119F096E81}"/>
              </a:ext>
            </a:extLst>
          </p:cNvPr>
          <p:cNvSpPr txBox="1"/>
          <p:nvPr/>
        </p:nvSpPr>
        <p:spPr>
          <a:xfrm>
            <a:off x="4851116" y="107775"/>
            <a:ext cx="2790826" cy="646331"/>
          </a:xfrm>
          <a:prstGeom prst="rect">
            <a:avLst/>
          </a:prstGeom>
          <a:noFill/>
        </p:spPr>
        <p:txBody>
          <a:bodyPr wrap="square" rtlCol="0">
            <a:spAutoFit/>
          </a:bodyPr>
          <a:lstStyle/>
          <a:p>
            <a:pPr algn="ctr"/>
            <a:r>
              <a:rPr lang="en-US" dirty="0" err="1"/>
              <a:t>StandardScalerWrapper</a:t>
            </a:r>
            <a:r>
              <a:rPr lang="en-US" dirty="0"/>
              <a:t>, </a:t>
            </a:r>
            <a:r>
              <a:rPr lang="en-US" dirty="0" err="1"/>
              <a:t>LightGBM</a:t>
            </a:r>
            <a:endParaRPr lang="en-US" dirty="0"/>
          </a:p>
        </p:txBody>
      </p:sp>
      <p:pic>
        <p:nvPicPr>
          <p:cNvPr id="12" name="Picture 11">
            <a:extLst>
              <a:ext uri="{FF2B5EF4-FFF2-40B4-BE49-F238E27FC236}">
                <a16:creationId xmlns:a16="http://schemas.microsoft.com/office/drawing/2014/main" id="{7BF74D1A-2A08-42A5-8080-217CCCCDD450}"/>
              </a:ext>
            </a:extLst>
          </p:cNvPr>
          <p:cNvPicPr>
            <a:picLocks noChangeAspect="1"/>
          </p:cNvPicPr>
          <p:nvPr/>
        </p:nvPicPr>
        <p:blipFill>
          <a:blip r:embed="rId4"/>
          <a:stretch>
            <a:fillRect/>
          </a:stretch>
        </p:blipFill>
        <p:spPr>
          <a:xfrm>
            <a:off x="9140636" y="735193"/>
            <a:ext cx="2752725" cy="6048375"/>
          </a:xfrm>
          <a:prstGeom prst="rect">
            <a:avLst/>
          </a:prstGeom>
        </p:spPr>
      </p:pic>
      <p:sp>
        <p:nvSpPr>
          <p:cNvPr id="13" name="TextBox 12">
            <a:extLst>
              <a:ext uri="{FF2B5EF4-FFF2-40B4-BE49-F238E27FC236}">
                <a16:creationId xmlns:a16="http://schemas.microsoft.com/office/drawing/2014/main" id="{7066B637-16B4-49F1-9E74-36AB08CDB660}"/>
              </a:ext>
            </a:extLst>
          </p:cNvPr>
          <p:cNvSpPr txBox="1"/>
          <p:nvPr/>
        </p:nvSpPr>
        <p:spPr>
          <a:xfrm>
            <a:off x="9140635" y="359396"/>
            <a:ext cx="2752726" cy="369332"/>
          </a:xfrm>
          <a:prstGeom prst="rect">
            <a:avLst/>
          </a:prstGeom>
          <a:noFill/>
        </p:spPr>
        <p:txBody>
          <a:bodyPr wrap="square" rtlCol="0">
            <a:spAutoFit/>
          </a:bodyPr>
          <a:lstStyle/>
          <a:p>
            <a:pPr algn="ctr"/>
            <a:r>
              <a:rPr lang="en-US" dirty="0" err="1"/>
              <a:t>ProphetModel</a:t>
            </a:r>
            <a:endParaRPr lang="en-US" dirty="0"/>
          </a:p>
        </p:txBody>
      </p:sp>
      <p:cxnSp>
        <p:nvCxnSpPr>
          <p:cNvPr id="2" name="Straight Connector 1">
            <a:extLst>
              <a:ext uri="{FF2B5EF4-FFF2-40B4-BE49-F238E27FC236}">
                <a16:creationId xmlns:a16="http://schemas.microsoft.com/office/drawing/2014/main" id="{E3AEADFD-1F73-6E74-39B4-8C4F731A52FD}"/>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00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85B12-FBC9-48BC-A67B-D40ADC4A50A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Bonus: Comparing Different Ensemble Methods</a:t>
            </a:r>
          </a:p>
        </p:txBody>
      </p:sp>
      <p:sp>
        <p:nvSpPr>
          <p:cNvPr id="3" name="Content Placeholder 2">
            <a:extLst>
              <a:ext uri="{FF2B5EF4-FFF2-40B4-BE49-F238E27FC236}">
                <a16:creationId xmlns:a16="http://schemas.microsoft.com/office/drawing/2014/main" id="{244B8439-2374-4F67-9E88-37B6815D29C8}"/>
              </a:ext>
            </a:extLst>
          </p:cNvPr>
          <p:cNvSpPr>
            <a:spLocks noGrp="1"/>
          </p:cNvSpPr>
          <p:nvPr>
            <p:ph idx="1"/>
          </p:nvPr>
        </p:nvSpPr>
        <p:spPr>
          <a:xfrm>
            <a:off x="1775600" y="1722565"/>
            <a:ext cx="7687182" cy="2069672"/>
          </a:xfrm>
        </p:spPr>
        <p:txBody>
          <a:bodyPr anchor="ctr">
            <a:normAutofit/>
          </a:bodyPr>
          <a:lstStyle/>
          <a:p>
            <a:pPr marL="0" indent="0">
              <a:lnSpc>
                <a:spcPct val="30000"/>
              </a:lnSpc>
              <a:buNone/>
            </a:pP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 from </a:t>
            </a:r>
            <a:r>
              <a:rPr lang="en-US" sz="1400" b="1" dirty="0" err="1">
                <a:solidFill>
                  <a:srgbClr val="00B050"/>
                </a:solidFill>
                <a:latin typeface="Menlo" panose="020B0609030804020204" pitchFamily="49" charset="0"/>
                <a:ea typeface="Menlo" panose="020B0609030804020204" pitchFamily="49" charset="0"/>
                <a:cs typeface="Menlo" panose="020B0609030804020204" pitchFamily="49" charset="0"/>
              </a:rPr>
              <a:t>sklearn.ensemble</a:t>
            </a: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a:t>
            </a:r>
          </a:p>
          <a:p>
            <a:pPr marL="0" indent="0">
              <a:lnSpc>
                <a:spcPct val="30000"/>
              </a:lnSpc>
              <a:buNone/>
            </a:pP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GradientBoostingRegressor</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0" indent="0">
              <a:lnSpc>
                <a:spcPct val="30000"/>
              </a:lnSpc>
              <a:buNone/>
            </a:pP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HistGradientBoostingRegressor</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 (best, inspired by </a:t>
            </a:r>
            <a:r>
              <a:rPr lang="en-US" sz="1400" b="1" dirty="0" err="1">
                <a:solidFill>
                  <a:srgbClr val="00B050"/>
                </a:solidFill>
                <a:latin typeface="Menlo" panose="020B0609030804020204" pitchFamily="49" charset="0"/>
                <a:ea typeface="Menlo" panose="020B0609030804020204" pitchFamily="49" charset="0"/>
                <a:cs typeface="Menlo" panose="020B0609030804020204" pitchFamily="49" charset="0"/>
              </a:rPr>
              <a:t>LightGBM</a:t>
            </a: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a:t>
            </a:r>
          </a:p>
          <a:p>
            <a:pPr marL="0" indent="0">
              <a:lnSpc>
                <a:spcPct val="30000"/>
              </a:lnSpc>
              <a:buNone/>
            </a:pP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RandomForestRegressor</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0" indent="0">
              <a:lnSpc>
                <a:spcPct val="30000"/>
              </a:lnSpc>
              <a:buNone/>
            </a:pP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ExtraTreesRegressor</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a:lnSpc>
                <a:spcPct val="30000"/>
              </a:lnSpc>
            </a:pP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0" indent="0">
              <a:lnSpc>
                <a:spcPct val="30000"/>
              </a:lnSpc>
              <a:buNone/>
            </a:pP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 from </a:t>
            </a:r>
            <a:r>
              <a:rPr lang="en-US" sz="1400" b="1" dirty="0" err="1">
                <a:solidFill>
                  <a:srgbClr val="00B050"/>
                </a:solidFill>
                <a:latin typeface="Menlo" panose="020B0609030804020204" pitchFamily="49" charset="0"/>
                <a:ea typeface="Menlo" panose="020B0609030804020204" pitchFamily="49" charset="0"/>
                <a:cs typeface="Menlo" panose="020B0609030804020204" pitchFamily="49" charset="0"/>
              </a:rPr>
              <a:t>xgboost</a:t>
            </a: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 !pip install </a:t>
            </a:r>
            <a:r>
              <a:rPr lang="en-US" sz="1400" b="1" dirty="0" err="1">
                <a:solidFill>
                  <a:srgbClr val="00B050"/>
                </a:solidFill>
                <a:latin typeface="Menlo" panose="020B0609030804020204" pitchFamily="49" charset="0"/>
                <a:ea typeface="Menlo" panose="020B0609030804020204" pitchFamily="49" charset="0"/>
                <a:cs typeface="Menlo" panose="020B0609030804020204" pitchFamily="49" charset="0"/>
              </a:rPr>
              <a:t>xgboost</a:t>
            </a:r>
            <a:endPar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endParaRPr>
          </a:p>
          <a:p>
            <a:pPr marL="0" indent="0">
              <a:lnSpc>
                <a:spcPct val="30000"/>
              </a:lnSpc>
              <a:buNone/>
            </a:pPr>
            <a:r>
              <a:rPr lang="en-US" sz="1400" b="1"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XGBRegressor</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pPr marL="0" indent="0">
              <a:lnSpc>
                <a:spcPct val="30000"/>
              </a:lnSpc>
              <a:buNone/>
            </a:pP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XGBRFRegressor</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11" name="TextBox 10">
            <a:extLst>
              <a:ext uri="{FF2B5EF4-FFF2-40B4-BE49-F238E27FC236}">
                <a16:creationId xmlns:a16="http://schemas.microsoft.com/office/drawing/2014/main" id="{6193ACB4-2B91-4E98-8ED3-3B50D41BB807}"/>
              </a:ext>
            </a:extLst>
          </p:cNvPr>
          <p:cNvSpPr txBox="1"/>
          <p:nvPr/>
        </p:nvSpPr>
        <p:spPr>
          <a:xfrm>
            <a:off x="1775600" y="3917371"/>
            <a:ext cx="8713724" cy="2492990"/>
          </a:xfrm>
          <a:prstGeom prst="rect">
            <a:avLst/>
          </a:prstGeom>
          <a:noFill/>
        </p:spPr>
        <p:txBody>
          <a:bodyPr wrap="square">
            <a:spAutoFit/>
          </a:bodyPr>
          <a:lstStyle/>
          <a:p>
            <a:r>
              <a:rPr lang="en-US" sz="1200" dirty="0"/>
              <a:t>All regressors had similar speed and accuracy.</a:t>
            </a:r>
          </a:p>
          <a:p>
            <a:r>
              <a:rPr lang="en-US" sz="1200" dirty="0"/>
              <a:t>But the best was </a:t>
            </a:r>
            <a:r>
              <a:rPr lang="en-US" sz="1200" b="1" dirty="0" err="1">
                <a:solidFill>
                  <a:srgbClr val="0070C0"/>
                </a:solidFill>
              </a:rPr>
              <a:t>HistGradientBoostingRegressor</a:t>
            </a:r>
            <a:r>
              <a:rPr lang="en-US" sz="1200" b="1" dirty="0">
                <a:solidFill>
                  <a:srgbClr val="0070C0"/>
                </a:solidFill>
              </a:rPr>
              <a:t> - </a:t>
            </a:r>
            <a:r>
              <a:rPr lang="en-US" sz="1200" dirty="0"/>
              <a:t>the histogram-based gradient boosting. </a:t>
            </a:r>
          </a:p>
          <a:p>
            <a:pPr marL="285750" indent="-285750">
              <a:buFont typeface="Arial" panose="020B0604020202020204" pitchFamily="34" charset="0"/>
              <a:buChar char="•"/>
            </a:pPr>
            <a:r>
              <a:rPr lang="en-US" sz="1200" dirty="0">
                <a:hlinkClick r:id="rId2"/>
              </a:rPr>
              <a:t>https://scikit-learn.org/stable/modules/generated/sklearn.ensemble.HistGradientBoostingRegressor.html</a:t>
            </a:r>
            <a:r>
              <a:rPr lang="en-US" sz="1200" dirty="0"/>
              <a:t> </a:t>
            </a:r>
          </a:p>
          <a:p>
            <a:pPr marL="285750" indent="-285750">
              <a:buFont typeface="Arial" panose="020B0604020202020204" pitchFamily="34" charset="0"/>
              <a:buChar char="•"/>
            </a:pPr>
            <a:r>
              <a:rPr lang="en-US" sz="1200" dirty="0">
                <a:hlinkClick r:id="rId3"/>
              </a:rPr>
              <a:t>https://machinelearningmastery.com/histogram-based-gradient-boosting-ensembles/</a:t>
            </a:r>
            <a:endParaRPr lang="en-US" sz="1200" dirty="0"/>
          </a:p>
          <a:p>
            <a:pPr marL="285750" indent="-285750">
              <a:buFont typeface="Arial" panose="020B0604020202020204" pitchFamily="34" charset="0"/>
              <a:buChar char="•"/>
            </a:pPr>
            <a:r>
              <a:rPr lang="en-US" sz="1200" dirty="0">
                <a:hlinkClick r:id="rId4"/>
              </a:rPr>
              <a:t>https://inria.github.io/scikit-learn-mooc/python_scripts/ensemble_hist_gradient_boosting.html</a:t>
            </a:r>
            <a:endParaRPr lang="en-US" sz="1200" dirty="0"/>
          </a:p>
          <a:p>
            <a:endParaRPr lang="en-US" sz="1200" dirty="0"/>
          </a:p>
          <a:p>
            <a:pPr fontAlgn="base"/>
            <a:r>
              <a:rPr lang="en-US" sz="1200" b="1" dirty="0">
                <a:solidFill>
                  <a:srgbClr val="00B050"/>
                </a:solidFill>
              </a:rPr>
              <a:t>Why the "histogram-based" approach is faster and better?</a:t>
            </a:r>
          </a:p>
          <a:p>
            <a:pPr marL="171450" indent="-171450" fontAlgn="base">
              <a:buFont typeface="Arial" panose="020B0604020202020204" pitchFamily="34" charset="0"/>
              <a:buChar char="•"/>
            </a:pPr>
            <a:r>
              <a:rPr lang="en-US" sz="1200" dirty="0"/>
              <a:t>The bottleneck in training any boosted trees algorithm is the time for finding the best split between values when building the trees </a:t>
            </a:r>
          </a:p>
          <a:p>
            <a:pPr marL="171450" indent="-171450" fontAlgn="base">
              <a:buFont typeface="Arial" panose="020B0604020202020204" pitchFamily="34" charset="0"/>
              <a:buChar char="•"/>
            </a:pPr>
            <a:r>
              <a:rPr lang="en-US" sz="1200" dirty="0"/>
              <a:t>This time can be significantly reduced if we pre-process the data for a given tree – aggregate them into "bins"</a:t>
            </a:r>
          </a:p>
          <a:p>
            <a:pPr marL="171450" indent="-171450" fontAlgn="base">
              <a:buFont typeface="Arial" panose="020B0604020202020204" pitchFamily="34" charset="0"/>
              <a:buChar char="•"/>
            </a:pPr>
            <a:r>
              <a:rPr lang="en-US" sz="1200" dirty="0"/>
              <a:t>So, we convert the continuous float numbers into limited number of discrete integer values</a:t>
            </a:r>
          </a:p>
          <a:p>
            <a:pPr marL="171450" indent="-171450" fontAlgn="base">
              <a:buFont typeface="Arial" panose="020B0604020202020204" pitchFamily="34" charset="0"/>
              <a:buChar char="•"/>
            </a:pPr>
            <a:r>
              <a:rPr lang="en-US" sz="1200" dirty="0"/>
              <a:t>This "histogram binning" reduces the number of tests needed to find best split</a:t>
            </a:r>
          </a:p>
          <a:p>
            <a:pPr marL="171450" indent="-171450" fontAlgn="base">
              <a:buFont typeface="Arial" panose="020B0604020202020204" pitchFamily="34" charset="0"/>
              <a:buChar char="•"/>
            </a:pPr>
            <a:r>
              <a:rPr lang="en-US" sz="1200" dirty="0"/>
              <a:t>This makes finding the split much faster - but reduces the accuracy</a:t>
            </a:r>
          </a:p>
          <a:p>
            <a:pPr marL="171450" indent="-171450" fontAlgn="base">
              <a:buFont typeface="Arial" panose="020B0604020202020204" pitchFamily="34" charset="0"/>
              <a:buChar char="•"/>
            </a:pPr>
            <a:r>
              <a:rPr lang="en-US" sz="1200" dirty="0"/>
              <a:t>To increase accuracy, we can simply increase the number of trees</a:t>
            </a:r>
          </a:p>
        </p:txBody>
      </p:sp>
      <p:cxnSp>
        <p:nvCxnSpPr>
          <p:cNvPr id="4" name="Straight Connector 3">
            <a:extLst>
              <a:ext uri="{FF2B5EF4-FFF2-40B4-BE49-F238E27FC236}">
                <a16:creationId xmlns:a16="http://schemas.microsoft.com/office/drawing/2014/main" id="{834A12D8-7677-FB69-9B64-C734F11E4444}"/>
              </a:ext>
            </a:extLst>
          </p:cNvPr>
          <p:cNvCxnSpPr/>
          <p:nvPr/>
        </p:nvCxnSpPr>
        <p:spPr>
          <a:xfrm>
            <a:off x="98854" y="6800138"/>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946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69429-D2B6-41D1-B63C-996B20EBBA2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Overview</a:t>
            </a:r>
          </a:p>
        </p:txBody>
      </p:sp>
      <p:sp>
        <p:nvSpPr>
          <p:cNvPr id="3" name="Content Placeholder 2">
            <a:extLst>
              <a:ext uri="{FF2B5EF4-FFF2-40B4-BE49-F238E27FC236}">
                <a16:creationId xmlns:a16="http://schemas.microsoft.com/office/drawing/2014/main" id="{E7F7C2F4-708C-42ED-912B-53931341EF9E}"/>
              </a:ext>
            </a:extLst>
          </p:cNvPr>
          <p:cNvSpPr>
            <a:spLocks noGrp="1"/>
          </p:cNvSpPr>
          <p:nvPr>
            <p:ph idx="1"/>
          </p:nvPr>
        </p:nvSpPr>
        <p:spPr>
          <a:xfrm>
            <a:off x="1775667" y="1781301"/>
            <a:ext cx="8640661" cy="4552387"/>
          </a:xfrm>
        </p:spPr>
        <p:txBody>
          <a:bodyPr anchor="ctr">
            <a:normAutofit fontScale="92500" lnSpcReduction="20000"/>
          </a:bodyPr>
          <a:lstStyle/>
          <a:p>
            <a:r>
              <a:rPr lang="en-US" sz="2400" dirty="0"/>
              <a:t>Part I (DS Seminar 2022-02-25): </a:t>
            </a:r>
          </a:p>
          <a:p>
            <a:pPr lvl="1"/>
            <a:r>
              <a:rPr lang="en-US" sz="1400" dirty="0" err="1">
                <a:hlinkClick r:id="rId2"/>
              </a:rPr>
              <a:t>data_science_seminar</a:t>
            </a:r>
            <a:r>
              <a:rPr lang="en-US" sz="1400" dirty="0">
                <a:hlinkClick r:id="rId2"/>
              </a:rPr>
              <a:t>/2022_1 at master · </a:t>
            </a:r>
            <a:r>
              <a:rPr lang="en-US" sz="1400" dirty="0" err="1">
                <a:hlinkClick r:id="rId2"/>
              </a:rPr>
              <a:t>lselector</a:t>
            </a:r>
            <a:r>
              <a:rPr lang="en-US" sz="1400" dirty="0">
                <a:hlinkClick r:id="rId2"/>
              </a:rPr>
              <a:t>/</a:t>
            </a:r>
            <a:r>
              <a:rPr lang="en-US" sz="1400" dirty="0" err="1">
                <a:hlinkClick r:id="rId2"/>
              </a:rPr>
              <a:t>data_science_seminar</a:t>
            </a:r>
            <a:r>
              <a:rPr lang="en-US" sz="1400" dirty="0">
                <a:hlinkClick r:id="rId2"/>
              </a:rPr>
              <a:t> · GitHub</a:t>
            </a:r>
            <a:endParaRPr lang="en-US" sz="1700" dirty="0"/>
          </a:p>
          <a:p>
            <a:pPr lvl="1"/>
            <a:r>
              <a:rPr lang="en-US" sz="1700" dirty="0"/>
              <a:t>Time series forecasting approaches</a:t>
            </a:r>
          </a:p>
          <a:p>
            <a:pPr lvl="1"/>
            <a:r>
              <a:rPr lang="en-US" sz="1700" dirty="0"/>
              <a:t>Compare </a:t>
            </a:r>
            <a:r>
              <a:rPr lang="en-US" sz="1700" dirty="0" err="1"/>
              <a:t>XGBoost</a:t>
            </a:r>
            <a:r>
              <a:rPr lang="en-US" sz="1700" dirty="0"/>
              <a:t> to Auto-ARIMA on a simple simulated data set</a:t>
            </a:r>
          </a:p>
          <a:p>
            <a:r>
              <a:rPr lang="en-US" sz="2400" dirty="0"/>
              <a:t>Part II (DS Seminar 2022-04-15): </a:t>
            </a:r>
          </a:p>
          <a:p>
            <a:pPr lvl="1"/>
            <a:r>
              <a:rPr lang="en-US" sz="1700" dirty="0"/>
              <a:t>Use a more complex simulated data set</a:t>
            </a:r>
          </a:p>
          <a:p>
            <a:pPr lvl="1"/>
            <a:r>
              <a:rPr lang="en-US" sz="1700" dirty="0"/>
              <a:t>Real world data set (from Kaggle)</a:t>
            </a:r>
          </a:p>
          <a:p>
            <a:pPr lvl="1"/>
            <a:r>
              <a:rPr lang="en-US" sz="1700" dirty="0"/>
              <a:t>Auto-ARIMA with exogenous regressors</a:t>
            </a:r>
          </a:p>
          <a:p>
            <a:r>
              <a:rPr lang="en-US" sz="2400" dirty="0"/>
              <a:t>Simulated time series data set</a:t>
            </a:r>
          </a:p>
          <a:p>
            <a:pPr lvl="1"/>
            <a:r>
              <a:rPr lang="en-US" sz="1700" dirty="0"/>
              <a:t>Multiple cyclic patterns/seasonality</a:t>
            </a:r>
          </a:p>
          <a:p>
            <a:pPr lvl="1"/>
            <a:r>
              <a:rPr lang="en-US" sz="1700" dirty="0"/>
              <a:t>Non-linear trend</a:t>
            </a:r>
          </a:p>
          <a:p>
            <a:r>
              <a:rPr lang="en-US" sz="2400" dirty="0"/>
              <a:t>Modeling/forecasting process</a:t>
            </a:r>
          </a:p>
          <a:p>
            <a:pPr lvl="1"/>
            <a:r>
              <a:rPr lang="en-US" sz="1700" dirty="0"/>
              <a:t>Extract the “trend” from the time series</a:t>
            </a:r>
          </a:p>
          <a:p>
            <a:pPr lvl="1"/>
            <a:r>
              <a:rPr lang="en-US" sz="1700" dirty="0"/>
              <a:t>Model 1: Fit and forecast the trend component</a:t>
            </a:r>
          </a:p>
          <a:p>
            <a:pPr lvl="1"/>
            <a:r>
              <a:rPr lang="en-US" sz="1700" dirty="0"/>
              <a:t>Model 2: Use </a:t>
            </a:r>
            <a:r>
              <a:rPr lang="en-US" sz="1700" dirty="0" err="1"/>
              <a:t>XGBoost</a:t>
            </a:r>
            <a:r>
              <a:rPr lang="en-US" sz="1700" dirty="0"/>
              <a:t> (or similar tree-based algo) to model remainder</a:t>
            </a:r>
          </a:p>
          <a:p>
            <a:pPr lvl="1"/>
            <a:r>
              <a:rPr lang="en-US" sz="1700" dirty="0"/>
              <a:t>Forecast = combination of model 1 + model 2 predictions</a:t>
            </a:r>
          </a:p>
        </p:txBody>
      </p:sp>
      <p:cxnSp>
        <p:nvCxnSpPr>
          <p:cNvPr id="4" name="Straight Connector 3">
            <a:extLst>
              <a:ext uri="{FF2B5EF4-FFF2-40B4-BE49-F238E27FC236}">
                <a16:creationId xmlns:a16="http://schemas.microsoft.com/office/drawing/2014/main" id="{FB092E71-71E5-AA39-9534-66D0C4A8CCEE}"/>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6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D23D6-BA50-4E01-9782-34F2CE10968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 More Interesting) Simulated Data Set</a:t>
            </a:r>
          </a:p>
        </p:txBody>
      </p:sp>
      <p:sp>
        <p:nvSpPr>
          <p:cNvPr id="3" name="Content Placeholder 2">
            <a:extLst>
              <a:ext uri="{FF2B5EF4-FFF2-40B4-BE49-F238E27FC236}">
                <a16:creationId xmlns:a16="http://schemas.microsoft.com/office/drawing/2014/main" id="{087A720E-3042-4EF5-B447-293FF7E970C5}"/>
              </a:ext>
            </a:extLst>
          </p:cNvPr>
          <p:cNvSpPr>
            <a:spLocks noGrp="1"/>
          </p:cNvSpPr>
          <p:nvPr>
            <p:ph idx="1"/>
          </p:nvPr>
        </p:nvSpPr>
        <p:spPr>
          <a:xfrm>
            <a:off x="924450" y="1992638"/>
            <a:ext cx="3859371" cy="4240382"/>
          </a:xfrm>
        </p:spPr>
        <p:txBody>
          <a:bodyPr anchor="ctr">
            <a:normAutofit fontScale="92500" lnSpcReduction="20000"/>
          </a:bodyPr>
          <a:lstStyle/>
          <a:p>
            <a:r>
              <a:rPr lang="en-US" sz="2000" dirty="0"/>
              <a:t>Cyclic pattern features:</a:t>
            </a:r>
          </a:p>
          <a:p>
            <a:pPr lvl="1"/>
            <a:r>
              <a:rPr lang="en-US" sz="1600" dirty="0"/>
              <a:t>Day of week</a:t>
            </a:r>
          </a:p>
          <a:p>
            <a:pPr lvl="1"/>
            <a:r>
              <a:rPr lang="en-US" sz="1600" dirty="0"/>
              <a:t>Day of month</a:t>
            </a:r>
          </a:p>
          <a:p>
            <a:pPr lvl="1"/>
            <a:r>
              <a:rPr lang="en-US" sz="1600" dirty="0"/>
              <a:t>Day of year</a:t>
            </a:r>
          </a:p>
          <a:p>
            <a:r>
              <a:rPr lang="en-US" sz="2000" dirty="0"/>
              <a:t>Sequence features:</a:t>
            </a:r>
          </a:p>
          <a:p>
            <a:pPr lvl="1"/>
            <a:r>
              <a:rPr lang="en-US" sz="1600" dirty="0"/>
              <a:t>Day number</a:t>
            </a:r>
          </a:p>
          <a:p>
            <a:pPr lvl="1"/>
            <a:r>
              <a:rPr lang="en-US" sz="1600" dirty="0"/>
              <a:t>Year</a:t>
            </a:r>
          </a:p>
          <a:p>
            <a:r>
              <a:rPr lang="en-US" sz="2000" dirty="0"/>
              <a:t>Holiday effects:</a:t>
            </a:r>
          </a:p>
          <a:p>
            <a:pPr lvl="1"/>
            <a:r>
              <a:rPr lang="en-US" sz="1600" dirty="0"/>
              <a:t>Holiday</a:t>
            </a:r>
          </a:p>
          <a:p>
            <a:pPr lvl="1"/>
            <a:r>
              <a:rPr lang="en-US" sz="1600" dirty="0"/>
              <a:t>Day before/after holiday</a:t>
            </a:r>
          </a:p>
          <a:p>
            <a:r>
              <a:rPr lang="en-US" sz="2000" dirty="0"/>
              <a:t>More realistic trend:</a:t>
            </a:r>
          </a:p>
          <a:p>
            <a:pPr lvl="1"/>
            <a:r>
              <a:rPr lang="en-US" sz="1600" dirty="0"/>
              <a:t>Non-linear</a:t>
            </a:r>
          </a:p>
          <a:p>
            <a:pPr lvl="1"/>
            <a:r>
              <a:rPr lang="en-US" sz="1600" dirty="0"/>
              <a:t>Randomly-spaced up/down steps</a:t>
            </a:r>
          </a:p>
          <a:p>
            <a:pPr lvl="2"/>
            <a:r>
              <a:rPr lang="en-US" sz="1200" dirty="0" err="1"/>
              <a:t>numpy.random.choice</a:t>
            </a:r>
            <a:r>
              <a:rPr lang="en-US" sz="1200" dirty="0"/>
              <a:t>()</a:t>
            </a:r>
          </a:p>
          <a:p>
            <a:pPr lvl="1"/>
            <a:r>
              <a:rPr lang="en-US" sz="1600" dirty="0"/>
              <a:t>Smoothed out across time</a:t>
            </a:r>
          </a:p>
          <a:p>
            <a:pPr lvl="2"/>
            <a:r>
              <a:rPr lang="en-US" sz="1200" dirty="0" err="1"/>
              <a:t>savgol_filter</a:t>
            </a:r>
            <a:r>
              <a:rPr lang="en-US" sz="1200" dirty="0"/>
              <a:t>()</a:t>
            </a:r>
          </a:p>
        </p:txBody>
      </p:sp>
      <p:pic>
        <p:nvPicPr>
          <p:cNvPr id="21" name="Picture 20">
            <a:extLst>
              <a:ext uri="{FF2B5EF4-FFF2-40B4-BE49-F238E27FC236}">
                <a16:creationId xmlns:a16="http://schemas.microsoft.com/office/drawing/2014/main" id="{FF963F75-6E14-4B4F-BE31-2CF70041A56A}"/>
              </a:ext>
            </a:extLst>
          </p:cNvPr>
          <p:cNvPicPr>
            <a:picLocks noChangeAspect="1"/>
          </p:cNvPicPr>
          <p:nvPr/>
        </p:nvPicPr>
        <p:blipFill>
          <a:blip r:embed="rId2"/>
          <a:stretch>
            <a:fillRect/>
          </a:stretch>
        </p:blipFill>
        <p:spPr>
          <a:xfrm>
            <a:off x="5238225" y="3371956"/>
            <a:ext cx="5791200" cy="981075"/>
          </a:xfrm>
          <a:prstGeom prst="rect">
            <a:avLst/>
          </a:prstGeom>
        </p:spPr>
      </p:pic>
      <p:pic>
        <p:nvPicPr>
          <p:cNvPr id="23" name="Picture 22">
            <a:extLst>
              <a:ext uri="{FF2B5EF4-FFF2-40B4-BE49-F238E27FC236}">
                <a16:creationId xmlns:a16="http://schemas.microsoft.com/office/drawing/2014/main" id="{E3CE27EE-8B1C-4C97-B28D-2B49781496D7}"/>
              </a:ext>
            </a:extLst>
          </p:cNvPr>
          <p:cNvPicPr>
            <a:picLocks noChangeAspect="1"/>
          </p:cNvPicPr>
          <p:nvPr/>
        </p:nvPicPr>
        <p:blipFill>
          <a:blip r:embed="rId3"/>
          <a:stretch>
            <a:fillRect/>
          </a:stretch>
        </p:blipFill>
        <p:spPr>
          <a:xfrm>
            <a:off x="5238225" y="4666619"/>
            <a:ext cx="6029325" cy="1704975"/>
          </a:xfrm>
          <a:prstGeom prst="rect">
            <a:avLst/>
          </a:prstGeom>
        </p:spPr>
      </p:pic>
      <p:pic>
        <p:nvPicPr>
          <p:cNvPr id="25" name="Picture 24">
            <a:extLst>
              <a:ext uri="{FF2B5EF4-FFF2-40B4-BE49-F238E27FC236}">
                <a16:creationId xmlns:a16="http://schemas.microsoft.com/office/drawing/2014/main" id="{B193A6FD-6ABA-4836-BD7C-F69F95BF3744}"/>
              </a:ext>
            </a:extLst>
          </p:cNvPr>
          <p:cNvPicPr>
            <a:picLocks noChangeAspect="1"/>
          </p:cNvPicPr>
          <p:nvPr/>
        </p:nvPicPr>
        <p:blipFill>
          <a:blip r:embed="rId4"/>
          <a:stretch>
            <a:fillRect/>
          </a:stretch>
        </p:blipFill>
        <p:spPr>
          <a:xfrm>
            <a:off x="5238225" y="1891970"/>
            <a:ext cx="2733675" cy="1000125"/>
          </a:xfrm>
          <a:prstGeom prst="rect">
            <a:avLst/>
          </a:prstGeom>
        </p:spPr>
      </p:pic>
      <p:cxnSp>
        <p:nvCxnSpPr>
          <p:cNvPr id="4" name="Straight Connector 3">
            <a:extLst>
              <a:ext uri="{FF2B5EF4-FFF2-40B4-BE49-F238E27FC236}">
                <a16:creationId xmlns:a16="http://schemas.microsoft.com/office/drawing/2014/main" id="{31370C7F-C540-6199-DCEE-3AB61C2A1B39}"/>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04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2755BF-D66C-499E-B870-28473DD17D0F}"/>
              </a:ext>
            </a:extLst>
          </p:cNvPr>
          <p:cNvPicPr>
            <a:picLocks noChangeAspect="1"/>
          </p:cNvPicPr>
          <p:nvPr/>
        </p:nvPicPr>
        <p:blipFill>
          <a:blip r:embed="rId2"/>
          <a:stretch>
            <a:fillRect/>
          </a:stretch>
        </p:blipFill>
        <p:spPr>
          <a:xfrm>
            <a:off x="285086" y="2142495"/>
            <a:ext cx="11621829" cy="4653480"/>
          </a:xfrm>
          <a:prstGeom prst="rect">
            <a:avLst/>
          </a:prstGeom>
        </p:spPr>
      </p:pic>
      <p:pic>
        <p:nvPicPr>
          <p:cNvPr id="3" name="Picture 2">
            <a:extLst>
              <a:ext uri="{FF2B5EF4-FFF2-40B4-BE49-F238E27FC236}">
                <a16:creationId xmlns:a16="http://schemas.microsoft.com/office/drawing/2014/main" id="{B0D5247A-719D-4D22-B6EA-80EF751034BF}"/>
              </a:ext>
            </a:extLst>
          </p:cNvPr>
          <p:cNvPicPr>
            <a:picLocks noChangeAspect="1"/>
          </p:cNvPicPr>
          <p:nvPr/>
        </p:nvPicPr>
        <p:blipFill>
          <a:blip r:embed="rId3"/>
          <a:stretch>
            <a:fillRect/>
          </a:stretch>
        </p:blipFill>
        <p:spPr>
          <a:xfrm>
            <a:off x="524539" y="302160"/>
            <a:ext cx="11382375" cy="1600200"/>
          </a:xfrm>
          <a:prstGeom prst="rect">
            <a:avLst/>
          </a:prstGeom>
        </p:spPr>
      </p:pic>
      <p:cxnSp>
        <p:nvCxnSpPr>
          <p:cNvPr id="4" name="Straight Connector 3">
            <a:extLst>
              <a:ext uri="{FF2B5EF4-FFF2-40B4-BE49-F238E27FC236}">
                <a16:creationId xmlns:a16="http://schemas.microsoft.com/office/drawing/2014/main" id="{084EC2E9-5547-D54E-10D6-378C2055B7CA}"/>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75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0E7A4-2663-43CA-AB25-59C89E5A2006}"/>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1: Fit and Forecast Trend</a:t>
            </a:r>
          </a:p>
        </p:txBody>
      </p:sp>
      <p:sp>
        <p:nvSpPr>
          <p:cNvPr id="3" name="Content Placeholder 2">
            <a:extLst>
              <a:ext uri="{FF2B5EF4-FFF2-40B4-BE49-F238E27FC236}">
                <a16:creationId xmlns:a16="http://schemas.microsoft.com/office/drawing/2014/main" id="{097E54D7-CF96-4F79-9DA7-BA1FA80273C5}"/>
              </a:ext>
            </a:extLst>
          </p:cNvPr>
          <p:cNvSpPr>
            <a:spLocks noGrp="1"/>
          </p:cNvSpPr>
          <p:nvPr>
            <p:ph idx="1"/>
          </p:nvPr>
        </p:nvSpPr>
        <p:spPr>
          <a:xfrm>
            <a:off x="1184244" y="1622745"/>
            <a:ext cx="9823507" cy="5105226"/>
          </a:xfrm>
        </p:spPr>
        <p:txBody>
          <a:bodyPr anchor="ctr">
            <a:normAutofit/>
          </a:bodyPr>
          <a:lstStyle/>
          <a:p>
            <a:r>
              <a:rPr lang="en-US" sz="2400" dirty="0"/>
              <a:t>M1-a. Extract the trend</a:t>
            </a:r>
          </a:p>
          <a:p>
            <a:pPr lvl="1"/>
            <a:r>
              <a:rPr lang="en-US" sz="1900" dirty="0"/>
              <a:t>Use </a:t>
            </a:r>
            <a:r>
              <a:rPr lang="en-US" sz="1900" dirty="0" err="1"/>
              <a:t>statsmodels.tsa.seasonal.STL</a:t>
            </a:r>
            <a:r>
              <a:rPr lang="en-US" sz="1900" dirty="0"/>
              <a:t>() to decompose the time series (i.e. extract the trend)</a:t>
            </a:r>
          </a:p>
          <a:p>
            <a:pPr lvl="1"/>
            <a:r>
              <a:rPr lang="en-US" sz="1900" dirty="0"/>
              <a:t>Trend = the number of time steps to include in the decomposition</a:t>
            </a:r>
          </a:p>
          <a:p>
            <a:pPr lvl="2"/>
            <a:r>
              <a:rPr lang="en-US" sz="1500" dirty="0"/>
              <a:t>larger values = smoother trend (favors long-term)</a:t>
            </a:r>
          </a:p>
          <a:p>
            <a:pPr lvl="2"/>
            <a:r>
              <a:rPr lang="en-US" sz="1500" dirty="0"/>
              <a:t>smaller values = wigglier trend (favors short-term)</a:t>
            </a:r>
          </a:p>
          <a:p>
            <a:r>
              <a:rPr lang="en-US" sz="2400" dirty="0"/>
              <a:t>M1-b. Model the trend</a:t>
            </a:r>
          </a:p>
          <a:p>
            <a:pPr lvl="1"/>
            <a:r>
              <a:rPr lang="en-US" sz="1900" dirty="0"/>
              <a:t>Use </a:t>
            </a:r>
            <a:r>
              <a:rPr lang="en-US" sz="1900" dirty="0" err="1"/>
              <a:t>statsmodels.tsa.ar_model.AutoReg</a:t>
            </a:r>
            <a:r>
              <a:rPr lang="en-US" sz="1900" dirty="0"/>
              <a:t>() to model (and forecast) the trend</a:t>
            </a:r>
          </a:p>
          <a:p>
            <a:pPr lvl="1"/>
            <a:r>
              <a:rPr lang="en-US" sz="1900" dirty="0"/>
              <a:t>Lags = the number of time steps prior to consider as lagged inputs in regression model</a:t>
            </a:r>
          </a:p>
          <a:p>
            <a:r>
              <a:rPr lang="en-US" sz="2300" dirty="0"/>
              <a:t>M1-c. Detrend the past (need these for Model 2)</a:t>
            </a:r>
          </a:p>
          <a:p>
            <a:r>
              <a:rPr lang="en-US" sz="2300" dirty="0"/>
              <a:t>M1-d. Forecast the trend using model in M1-b</a:t>
            </a:r>
          </a:p>
          <a:p>
            <a:r>
              <a:rPr lang="en-US" sz="2400" dirty="0"/>
              <a:t>Other parameters</a:t>
            </a:r>
          </a:p>
          <a:p>
            <a:pPr lvl="1"/>
            <a:r>
              <a:rPr lang="en-US" sz="1900" dirty="0"/>
              <a:t>Period = the frequency of the time series (daily = 7, monthly = 12, quarterly = 4, etc.)</a:t>
            </a:r>
          </a:p>
          <a:p>
            <a:pPr lvl="1"/>
            <a:r>
              <a:rPr lang="en-US" sz="1900" dirty="0"/>
              <a:t>Number of splits = the number of train/test splits for back-casting / model evaluation</a:t>
            </a:r>
          </a:p>
          <a:p>
            <a:pPr lvl="1"/>
            <a:r>
              <a:rPr lang="en-US" sz="1900" dirty="0"/>
              <a:t>Test size = the number of time steps in the forecast horizon</a:t>
            </a:r>
          </a:p>
        </p:txBody>
      </p:sp>
      <p:cxnSp>
        <p:nvCxnSpPr>
          <p:cNvPr id="4" name="Straight Connector 3">
            <a:extLst>
              <a:ext uri="{FF2B5EF4-FFF2-40B4-BE49-F238E27FC236}">
                <a16:creationId xmlns:a16="http://schemas.microsoft.com/office/drawing/2014/main" id="{7A80565D-C9E1-86B2-B3D3-78D577513899}"/>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775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C22CE8-A68E-41FC-B153-D8AD482321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9904"/>
            <a:ext cx="12192000" cy="6778192"/>
          </a:xfrm>
          <a:prstGeom prst="rect">
            <a:avLst/>
          </a:prstGeom>
        </p:spPr>
      </p:pic>
      <p:cxnSp>
        <p:nvCxnSpPr>
          <p:cNvPr id="2" name="Straight Connector 1">
            <a:extLst>
              <a:ext uri="{FF2B5EF4-FFF2-40B4-BE49-F238E27FC236}">
                <a16:creationId xmlns:a16="http://schemas.microsoft.com/office/drawing/2014/main" id="{B62BD789-EE84-F289-C553-7062A88260C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654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DBD046-7ACD-498A-BB6A-67430009D4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5890" y="0"/>
            <a:ext cx="11240219" cy="6858000"/>
          </a:xfrm>
          <a:prstGeom prst="rect">
            <a:avLst/>
          </a:prstGeom>
        </p:spPr>
      </p:pic>
      <p:cxnSp>
        <p:nvCxnSpPr>
          <p:cNvPr id="2" name="Straight Connector 1">
            <a:extLst>
              <a:ext uri="{FF2B5EF4-FFF2-40B4-BE49-F238E27FC236}">
                <a16:creationId xmlns:a16="http://schemas.microsoft.com/office/drawing/2014/main" id="{30A4F6C8-A92A-CB17-EE67-80D68454A81F}"/>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3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976FE-91F1-46A3-A8EE-1D6035804EF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Model 2: Tree-Based Ensemble</a:t>
            </a:r>
          </a:p>
        </p:txBody>
      </p:sp>
      <p:sp>
        <p:nvSpPr>
          <p:cNvPr id="3" name="Content Placeholder 2">
            <a:extLst>
              <a:ext uri="{FF2B5EF4-FFF2-40B4-BE49-F238E27FC236}">
                <a16:creationId xmlns:a16="http://schemas.microsoft.com/office/drawing/2014/main" id="{067735E3-E3B0-4DD5-9C2A-D8E9590EE5FF}"/>
              </a:ext>
            </a:extLst>
          </p:cNvPr>
          <p:cNvSpPr>
            <a:spLocks noGrp="1"/>
          </p:cNvSpPr>
          <p:nvPr>
            <p:ph idx="1"/>
          </p:nvPr>
        </p:nvSpPr>
        <p:spPr>
          <a:xfrm>
            <a:off x="1371599" y="1747319"/>
            <a:ext cx="9724031" cy="4879818"/>
          </a:xfrm>
        </p:spPr>
        <p:txBody>
          <a:bodyPr anchor="ctr">
            <a:normAutofit fontScale="92500" lnSpcReduction="10000"/>
          </a:bodyPr>
          <a:lstStyle/>
          <a:p>
            <a:r>
              <a:rPr lang="en-US" sz="2400" dirty="0"/>
              <a:t>Use tree-based ensemble to model de-trended time series</a:t>
            </a:r>
          </a:p>
          <a:p>
            <a:pPr lvl="1"/>
            <a:r>
              <a:rPr lang="en-US" sz="1800" dirty="0"/>
              <a:t>De-trending ensures the tree-based model can safely predict within the range of training examples.</a:t>
            </a:r>
          </a:p>
          <a:p>
            <a:r>
              <a:rPr lang="en-US" sz="2400" dirty="0"/>
              <a:t>Features are calendar-based:</a:t>
            </a:r>
          </a:p>
          <a:p>
            <a:pPr lvl="1"/>
            <a:r>
              <a:rPr lang="en-US" sz="1800" dirty="0"/>
              <a:t>Day-of-week</a:t>
            </a:r>
          </a:p>
          <a:p>
            <a:pPr lvl="1"/>
            <a:r>
              <a:rPr lang="en-US" sz="1800" dirty="0"/>
              <a:t>Day-of-month</a:t>
            </a:r>
          </a:p>
          <a:p>
            <a:pPr lvl="1"/>
            <a:r>
              <a:rPr lang="en-US" sz="1800" dirty="0"/>
              <a:t>Day-of-year</a:t>
            </a:r>
          </a:p>
          <a:p>
            <a:pPr lvl="1"/>
            <a:r>
              <a:rPr lang="en-US" sz="1800" dirty="0"/>
              <a:t>Holidays (adjacent)</a:t>
            </a:r>
          </a:p>
          <a:p>
            <a:pPr lvl="1"/>
            <a:r>
              <a:rPr lang="en-US" sz="1800" dirty="0"/>
              <a:t>Month-of-year</a:t>
            </a:r>
          </a:p>
          <a:p>
            <a:pPr lvl="1"/>
            <a:r>
              <a:rPr lang="en-US" sz="1800" dirty="0"/>
              <a:t>Etc.</a:t>
            </a:r>
          </a:p>
          <a:p>
            <a:r>
              <a:rPr lang="en-US" sz="2400" dirty="0" err="1"/>
              <a:t>HistGradientBoostingRegressor</a:t>
            </a:r>
            <a:r>
              <a:rPr lang="en-US" sz="2400" dirty="0"/>
              <a:t>() parameters</a:t>
            </a:r>
          </a:p>
          <a:p>
            <a:pPr lvl="1"/>
            <a:r>
              <a:rPr lang="en-US" sz="1800" dirty="0"/>
              <a:t>Max iterations = 300</a:t>
            </a:r>
          </a:p>
          <a:p>
            <a:pPr lvl="1"/>
            <a:r>
              <a:rPr lang="en-US" sz="1800" dirty="0"/>
              <a:t>Max tree depth = 30</a:t>
            </a:r>
          </a:p>
          <a:p>
            <a:pPr lvl="1"/>
            <a:r>
              <a:rPr lang="en-US" sz="1800" dirty="0"/>
              <a:t>Learning rate = 0.1</a:t>
            </a:r>
          </a:p>
          <a:p>
            <a:pPr lvl="1"/>
            <a:r>
              <a:rPr lang="en-US" sz="1800" dirty="0"/>
              <a:t>L2 regularization = 0.1</a:t>
            </a:r>
          </a:p>
          <a:p>
            <a:r>
              <a:rPr lang="en-US" sz="2400" dirty="0"/>
              <a:t>Forecast = trend forecast + tree-based prediction</a:t>
            </a:r>
          </a:p>
          <a:p>
            <a:endParaRPr lang="en-US" sz="2000" dirty="0"/>
          </a:p>
        </p:txBody>
      </p:sp>
      <p:cxnSp>
        <p:nvCxnSpPr>
          <p:cNvPr id="4" name="Straight Connector 3">
            <a:extLst>
              <a:ext uri="{FF2B5EF4-FFF2-40B4-BE49-F238E27FC236}">
                <a16:creationId xmlns:a16="http://schemas.microsoft.com/office/drawing/2014/main" id="{6D469C10-ABD0-7A12-6DF0-674816845A67}"/>
              </a:ext>
            </a:extLst>
          </p:cNvPr>
          <p:cNvCxnSpPr/>
          <p:nvPr/>
        </p:nvCxnSpPr>
        <p:spPr>
          <a:xfrm>
            <a:off x="98854" y="6810771"/>
            <a:ext cx="12003499"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30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{789F8387-42AF-F64C-804F-2B878A40DD80}tf16401378</Template>
  <TotalTime>26321</TotalTime>
  <Words>1242</Words>
  <Application>Microsoft Macintosh PowerPoint</Application>
  <PresentationFormat>Widescreen</PresentationFormat>
  <Paragraphs>186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Inter</vt:lpstr>
      <vt:lpstr>Menlo</vt:lpstr>
      <vt:lpstr>Office Theme</vt:lpstr>
      <vt:lpstr>Time Series Forecasting with Tree-Based Ensemble Methods: Part II</vt:lpstr>
      <vt:lpstr>About the Presenter</vt:lpstr>
      <vt:lpstr>Overview</vt:lpstr>
      <vt:lpstr>(A More Interesting) Simulated Data Set</vt:lpstr>
      <vt:lpstr>PowerPoint Presentation</vt:lpstr>
      <vt:lpstr>Model 1: Fit and Forecast Trend</vt:lpstr>
      <vt:lpstr>PowerPoint Presentation</vt:lpstr>
      <vt:lpstr>PowerPoint Presentation</vt:lpstr>
      <vt:lpstr>Model 2: Tree-Based Ensemble</vt:lpstr>
      <vt:lpstr>PowerPoint Presentation</vt:lpstr>
      <vt:lpstr>Auto-ARIMA Procedure</vt:lpstr>
      <vt:lpstr>PowerPoint Presentation</vt:lpstr>
      <vt:lpstr>PowerPoint Presentation</vt:lpstr>
      <vt:lpstr>Comparison Between Models on Simulated Data Set</vt:lpstr>
      <vt:lpstr>Real-World Data Set</vt:lpstr>
      <vt:lpstr>Trend + Tree-Based Modeling Procedure</vt:lpstr>
      <vt:lpstr>PowerPoint Presentation</vt:lpstr>
      <vt:lpstr>PowerPoint Presentation</vt:lpstr>
      <vt:lpstr>Conclusion</vt:lpstr>
      <vt:lpstr>The End</vt:lpstr>
      <vt:lpstr>Bonus: Azure AutoML Experiment: Daily Website Data Set</vt:lpstr>
      <vt:lpstr>AutoML Explanations:  MaxAbsScaler, ExtremeRandomTrees</vt:lpstr>
      <vt:lpstr>PowerPoint Presentation</vt:lpstr>
      <vt:lpstr>Bonus: Comparing Different Ensemble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Seminar: Time Series Forecasting with Machine Learning</dc:title>
  <dc:creator>Efaw, Brett</dc:creator>
  <cp:lastModifiedBy>Lev Selector</cp:lastModifiedBy>
  <cp:revision>374</cp:revision>
  <dcterms:created xsi:type="dcterms:W3CDTF">2022-02-16T17:44:17Z</dcterms:created>
  <dcterms:modified xsi:type="dcterms:W3CDTF">2022-07-23T18:06:02Z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a66c61f-cb7f-4f39-bb43-b4328370dee1_Enabled">
    <vt:lpwstr>true</vt:lpwstr>
  </property>
  <property fmtid="{D5CDD505-2E9C-101B-9397-08002B2CF9AE}" pid="3" name="MSIP_Label_7a66c61f-cb7f-4f39-bb43-b4328370dee1_SetDate">
    <vt:lpwstr>2022-04-20T14:58:54Z</vt:lpwstr>
  </property>
  <property fmtid="{D5CDD505-2E9C-101B-9397-08002B2CF9AE}" pid="4" name="MSIP_Label_7a66c61f-cb7f-4f39-bb43-b4328370dee1_Method">
    <vt:lpwstr>Standard</vt:lpwstr>
  </property>
  <property fmtid="{D5CDD505-2E9C-101B-9397-08002B2CF9AE}" pid="5" name="MSIP_Label_7a66c61f-cb7f-4f39-bb43-b4328370dee1_Name">
    <vt:lpwstr>Internal Use Only</vt:lpwstr>
  </property>
  <property fmtid="{D5CDD505-2E9C-101B-9397-08002B2CF9AE}" pid="6" name="MSIP_Label_7a66c61f-cb7f-4f39-bb43-b4328370dee1_SiteId">
    <vt:lpwstr>e1a7ae20-258a-4360-9870-74c2b37bfec5</vt:lpwstr>
  </property>
  <property fmtid="{D5CDD505-2E9C-101B-9397-08002B2CF9AE}" pid="7" name="MSIP_Label_7a66c61f-cb7f-4f39-bb43-b4328370dee1_ActionId">
    <vt:lpwstr>0d96df22-5aff-4df4-828f-6cbdf9045004</vt:lpwstr>
  </property>
  <property fmtid="{D5CDD505-2E9C-101B-9397-08002B2CF9AE}" pid="8" name="MSIP_Label_7a66c61f-cb7f-4f39-bb43-b4328370dee1_ContentBits">
    <vt:lpwstr>2</vt:lpwstr>
  </property>
</Properties>
</file>