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  <p:sldId id="265" r:id="rId9"/>
    <p:sldId id="266" r:id="rId10"/>
    <p:sldId id="270" r:id="rId11"/>
    <p:sldId id="268" r:id="rId12"/>
    <p:sldId id="267" r:id="rId13"/>
    <p:sldId id="271" r:id="rId14"/>
    <p:sldId id="275" r:id="rId15"/>
    <p:sldId id="272" r:id="rId16"/>
    <p:sldId id="273" r:id="rId17"/>
    <p:sldId id="261" r:id="rId18"/>
    <p:sldId id="274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77BA5-3622-4399-80F9-8A70AD8D7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558AC-B9A1-49B5-AE02-01C0D6015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7D2A6-FC0C-43AB-ACCB-780C125D2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0494-B2B9-4C3A-BEEB-A704E379014A}" type="datetimeFigureOut">
              <a:rPr lang="en-US" smtClean="0"/>
              <a:t>7/23/22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B1E64-5E87-4F34-A23B-CD110254C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EC461-68C1-4FD7-BCC2-160E38942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54169-23CD-4037-BEA3-A8B2F1176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57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D405B-073A-46AA-9536-4BDE21862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4CB46-0C69-4A93-85E2-7075087D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D118C-5126-4E1E-AFF4-FD7AC135E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0494-B2B9-4C3A-BEEB-A704E379014A}" type="datetimeFigureOut">
              <a:rPr lang="en-US" smtClean="0"/>
              <a:t>7/23/22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5496A-6CD1-48BB-B31A-FBAF4F1A0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C4F06-BC5C-4829-98CD-24C823AC6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54169-23CD-4037-BEA3-A8B2F1176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A6123C-F768-4E0B-A412-5D251202E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7819F-6794-41A5-9A30-355787C6E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99B52-F524-4651-914D-8F089D468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0494-B2B9-4C3A-BEEB-A704E379014A}" type="datetimeFigureOut">
              <a:rPr lang="en-US" smtClean="0"/>
              <a:t>7/23/22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B6DAE-BFB9-46B1-AB1E-5E1BB1607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C1B84-2D16-4A55-9366-31B37AC0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54169-23CD-4037-BEA3-A8B2F1176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1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45818-37B0-4D85-9AD5-14AD77FC0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2B09-541B-4AF3-B9B5-5090A7B26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F1B80-4824-41E8-B44E-1BEC92802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0494-B2B9-4C3A-BEEB-A704E379014A}" type="datetimeFigureOut">
              <a:rPr lang="en-US" smtClean="0"/>
              <a:t>7/23/22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D12B7-24BC-498D-A18D-49A77302B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DBBB2-84D6-4511-B817-B5D8FB814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54169-23CD-4037-BEA3-A8B2F1176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6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28BCF-5B53-416D-8E88-5EAEE9B1E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77D5A-D992-4DEA-A688-19B34CC7B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6BA25-E2C4-4F99-9170-716A947D1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0494-B2B9-4C3A-BEEB-A704E379014A}" type="datetimeFigureOut">
              <a:rPr lang="en-US" smtClean="0"/>
              <a:t>7/23/22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C86AF-FA08-45CE-82F5-70E2EDED6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9697D-EBC3-4A06-BF90-5C7FF9512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54169-23CD-4037-BEA3-A8B2F1176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9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A68E-8725-4855-AB2A-E45E64757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27C45-7CF7-4EC6-B564-0FEB2B05B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26848-6C32-4C86-AA69-76C9C76BD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6F1EB-DA0A-4E37-9DC5-CC9A13D4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0494-B2B9-4C3A-BEEB-A704E379014A}" type="datetimeFigureOut">
              <a:rPr lang="en-US" smtClean="0"/>
              <a:t>7/23/22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953C1-2834-4AF1-B8A1-2E5F4E582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7788B-E494-4375-8C47-6CE50588C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54169-23CD-4037-BEA3-A8B2F1176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95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27D98-D30D-44D6-9213-D55C8B8BB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1689E-9A0E-44B9-98EE-FCF5DDE92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DBA24-4291-4C99-8005-962716088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1FC96-3C86-4554-A035-944689AABF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326F05-E2E9-49A8-8E0C-2DF78DE3D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1EE370-EB03-437F-B4DC-98AB2944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0494-B2B9-4C3A-BEEB-A704E379014A}" type="datetimeFigureOut">
              <a:rPr lang="en-US" smtClean="0"/>
              <a:t>7/23/22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EA9D86-6159-42F2-9E2E-97CAFE58F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FBFE98-CC9D-49A7-84C2-91740DBB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54169-23CD-4037-BEA3-A8B2F1176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51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51024-52E9-46F6-8EC5-CEAC5F58D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8A4E52-4AE4-4950-ABF0-26A1C8C4D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0494-B2B9-4C3A-BEEB-A704E379014A}" type="datetimeFigureOut">
              <a:rPr lang="en-US" smtClean="0"/>
              <a:t>7/23/22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269D11-8550-4A1A-98E7-34215860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1C116-53C7-404A-BA12-D190B234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54169-23CD-4037-BEA3-A8B2F1176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4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499CBF-D457-41F2-B19C-B39EED7D0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0494-B2B9-4C3A-BEEB-A704E379014A}" type="datetimeFigureOut">
              <a:rPr lang="en-US" smtClean="0"/>
              <a:t>7/23/22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07AB5C-E1AC-4054-81E1-B2FE67B1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BCFE9-6CED-4D7F-BB9F-B415FC5F3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54169-23CD-4037-BEA3-A8B2F1176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E519-DF47-4D2D-8435-C90487CE5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C5299-5D59-47AE-91C5-1B1F3810A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C9E80-63C8-4553-84A3-B86A7E949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C08B8-C371-4E72-A0D4-0F4BE0B60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0494-B2B9-4C3A-BEEB-A704E379014A}" type="datetimeFigureOut">
              <a:rPr lang="en-US" smtClean="0"/>
              <a:t>7/23/22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831E9-43C5-4A3A-A433-9B623817F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B1F66-C3F8-48ED-A83E-D62791D7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54169-23CD-4037-BEA3-A8B2F1176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99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2862B-E241-4865-839F-A261E30AC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28A746-7EFE-4DD5-ABF2-3090D9A41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51E4A-D936-4C3B-B03E-A5947D66F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5247D-C58C-40EE-8C54-C7E89DDBC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0494-B2B9-4C3A-BEEB-A704E379014A}" type="datetimeFigureOut">
              <a:rPr lang="en-US" smtClean="0"/>
              <a:t>7/23/22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EDCB4-0A77-4BC3-9DEC-CF23389A1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A0484-4BA3-419C-92E0-D93B5C8C5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54169-23CD-4037-BEA3-A8B2F1176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8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19E950-B79C-4CE5-8C1E-8B650AC3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F2CC2-CAFC-47AB-A436-DEAF76FB9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CED01-A255-49D5-BFA7-5559631B66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00494-B2B9-4C3A-BEEB-A704E379014A}" type="datetimeFigureOut">
              <a:rPr lang="en-US" smtClean="0"/>
              <a:t>7/23/22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9A1AC-F309-4EE1-A54A-2ABBB05E08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53627-3775-4281-AB7A-ABCB1927B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54169-23CD-4037-BEA3-A8B2F1176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09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ly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tackoverflow.com/questions/64158858/plotly-how-to-create-a-line-plot-of-a-time-series-variable-that-has-a-multiple" TargetMode="External"/><Relationship Id="rId5" Type="http://schemas.openxmlformats.org/officeDocument/2006/relationships/hyperlink" Target="https://plotly.com/python/time-series/" TargetMode="Externa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lotly.com/python/3d-surface-plots/#topographical-3d-surface-plot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ly.com/python/#controls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hyperlink" Target="https://plotly.com/python/reference/layout/updatemenus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.plot.ly/installation" TargetMode="External"/><Relationship Id="rId2" Type="http://schemas.openxmlformats.org/officeDocument/2006/relationships/hyperlink" Target="https://dash.gallery/Portal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ash.plotly.com/basic-callbacks" TargetMode="External"/><Relationship Id="rId5" Type="http://schemas.openxmlformats.org/officeDocument/2006/relationships/hyperlink" Target="https://plotly.com/python/" TargetMode="External"/><Relationship Id="rId4" Type="http://schemas.openxmlformats.org/officeDocument/2006/relationships/hyperlink" Target="https://dash.plotly.com/dash-core-component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dash.plotly.com/" TargetMode="External"/><Relationship Id="rId13" Type="http://schemas.openxmlformats.org/officeDocument/2006/relationships/hyperlink" Target="https://pythonplot.com/" TargetMode="External"/><Relationship Id="rId3" Type="http://schemas.openxmlformats.org/officeDocument/2006/relationships/hyperlink" Target="https://plotly.com/python/" TargetMode="External"/><Relationship Id="rId7" Type="http://schemas.openxmlformats.org/officeDocument/2006/relationships/hyperlink" Target="https://dash.gallery/Portal/" TargetMode="External"/><Relationship Id="rId12" Type="http://schemas.openxmlformats.org/officeDocument/2006/relationships/hyperlink" Target="https://community.plotly.com/c/dash/16" TargetMode="External"/><Relationship Id="rId17" Type="http://schemas.openxmlformats.org/officeDocument/2006/relationships/hyperlink" Target="https://geo-python-site.readthedocs.io/en/stable/lessons/L7/python-plotting.html" TargetMode="External"/><Relationship Id="rId2" Type="http://schemas.openxmlformats.org/officeDocument/2006/relationships/hyperlink" Target="https://plotly.com/" TargetMode="External"/><Relationship Id="rId16" Type="http://schemas.openxmlformats.org/officeDocument/2006/relationships/hyperlink" Target="https://www.projectpro.io/article/python-data-visualization-libraries/543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lotly.com/dash/" TargetMode="External"/><Relationship Id="rId11" Type="http://schemas.openxmlformats.org/officeDocument/2006/relationships/hyperlink" Target="https://dash.plotly.com/basic-callbacks" TargetMode="External"/><Relationship Id="rId5" Type="http://schemas.openxmlformats.org/officeDocument/2006/relationships/hyperlink" Target="https://plotly.com/python-api-reference/" TargetMode="External"/><Relationship Id="rId15" Type="http://schemas.openxmlformats.org/officeDocument/2006/relationships/hyperlink" Target="https://www.justintodata.com/python-data-visualization-libraries/" TargetMode="External"/><Relationship Id="rId10" Type="http://schemas.openxmlformats.org/officeDocument/2006/relationships/hyperlink" Target="https://dash.plotly.com/dash-core-components" TargetMode="External"/><Relationship Id="rId4" Type="http://schemas.openxmlformats.org/officeDocument/2006/relationships/hyperlink" Target="https://plotly.com/python-api-reference/plotly.express.html" TargetMode="External"/><Relationship Id="rId9" Type="http://schemas.openxmlformats.org/officeDocument/2006/relationships/hyperlink" Target="https://dash-gallery.plotly.host/Portal/" TargetMode="External"/><Relationship Id="rId14" Type="http://schemas.openxmlformats.org/officeDocument/2006/relationships/hyperlink" Target="https://ritza.co/articles/matplotlib-vs-seaborn-vs-plotly-vs-MATLAB-vs-ggplot2-vs-panda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8866-1CF1-45BA-96F3-5AF13A97D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3584" y="2071269"/>
            <a:ext cx="9144000" cy="2387600"/>
          </a:xfrm>
        </p:spPr>
        <p:txBody>
          <a:bodyPr/>
          <a:lstStyle/>
          <a:p>
            <a:r>
              <a:rPr lang="en-US" b="1" i="0" dirty="0">
                <a:solidFill>
                  <a:srgbClr val="BA3925"/>
                </a:solidFill>
                <a:effectLst/>
                <a:latin typeface="Poppins" panose="00000500000000000000" pitchFamily="2" charset="0"/>
              </a:rPr>
              <a:t>Python Plotly</a:t>
            </a:r>
            <a:br>
              <a:rPr lang="en-US" b="1" i="0" dirty="0">
                <a:solidFill>
                  <a:srgbClr val="BA3925"/>
                </a:solidFill>
                <a:effectLst/>
                <a:latin typeface="Poppins" panose="00000500000000000000" pitchFamily="2" charset="0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745535-42B1-4A1C-8069-DBA675CC284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67850" y="74352"/>
            <a:ext cx="2400300" cy="901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FA702C-8B8A-43EA-AD7C-D57589C49AD6}"/>
              </a:ext>
            </a:extLst>
          </p:cNvPr>
          <p:cNvSpPr txBox="1"/>
          <p:nvPr/>
        </p:nvSpPr>
        <p:spPr>
          <a:xfrm>
            <a:off x="9633032" y="976052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 </a:t>
            </a:r>
            <a:r>
              <a:rPr lang="en-US" b="1">
                <a:hlinkClick r:id="rId3"/>
              </a:rPr>
              <a:t>https://plotly.com</a:t>
            </a:r>
            <a:r>
              <a:rPr lang="en-US" b="1"/>
              <a:t>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D02AE1-5C93-5275-9EDE-9382305DC789}"/>
              </a:ext>
            </a:extLst>
          </p:cNvPr>
          <p:cNvCxnSpPr/>
          <p:nvPr/>
        </p:nvCxnSpPr>
        <p:spPr>
          <a:xfrm>
            <a:off x="98854" y="6810771"/>
            <a:ext cx="12003499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887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F05F62C-C0E9-4E9C-9A33-E96157BC1957}"/>
              </a:ext>
            </a:extLst>
          </p:cNvPr>
          <p:cNvSpPr txBox="1"/>
          <p:nvPr/>
        </p:nvSpPr>
        <p:spPr>
          <a:xfrm>
            <a:off x="278201" y="878395"/>
            <a:ext cx="673219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plotly.express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it's a quick way to create power graphs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with just a few attributes. </a:t>
            </a:r>
            <a:b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For more advanced graphs with Plotly Express High-level Interface  see 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documentation </a:t>
            </a:r>
            <a:b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https://plotly.com/python-api-reference/plotly.express.html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64985C-4A97-40F4-8845-488DB0B483BE}"/>
              </a:ext>
            </a:extLst>
          </p:cNvPr>
          <p:cNvSpPr txBox="1"/>
          <p:nvPr/>
        </p:nvSpPr>
        <p:spPr>
          <a:xfrm>
            <a:off x="195170" y="135421"/>
            <a:ext cx="1119493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Plotly Express vs Plotly Graph Objects 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FEDF4E-2392-4427-8EE5-0F99876F8A9D}"/>
              </a:ext>
            </a:extLst>
          </p:cNvPr>
          <p:cNvSpPr txBox="1"/>
          <p:nvPr/>
        </p:nvSpPr>
        <p:spPr>
          <a:xfrm>
            <a:off x="278201" y="3314280"/>
            <a:ext cx="9146215" cy="1404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plotly.graph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_objects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you have to build everything from the bottom up and define attributes: d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ata,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layout, frame , etc.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For customization use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Plotly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Graph_Objects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documentation for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figure updates: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https://plotly.com/python/reference/index/</a:t>
            </a:r>
            <a:br>
              <a:rPr lang="en-US" sz="14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endParaRPr lang="en-US" sz="1400" dirty="0">
              <a:solidFill>
                <a:srgbClr val="0070C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Layout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- represents the chart (frames, title, color, tick, hover, legend)</a:t>
            </a: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Traces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- represent the data (inside the layout)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1E90CD-7439-46A2-9F7F-1D590A2DC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01" y="1969219"/>
            <a:ext cx="11420475" cy="8667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183BD8C-9A9A-4ED6-9341-43ED7F838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2" y="4982059"/>
            <a:ext cx="11344275" cy="714375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9E71B0B-CAC4-F947-4D69-78C5E241B5F3}"/>
              </a:ext>
            </a:extLst>
          </p:cNvPr>
          <p:cNvCxnSpPr/>
          <p:nvPr/>
        </p:nvCxnSpPr>
        <p:spPr>
          <a:xfrm>
            <a:off x="98854" y="6810771"/>
            <a:ext cx="12003499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945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485617-9636-4AA3-AC2C-4A222D8640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59457" y="3574472"/>
            <a:ext cx="9161252" cy="30247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88FDE0-43F2-420F-86B4-E337EE12126A}"/>
              </a:ext>
            </a:extLst>
          </p:cNvPr>
          <p:cNvSpPr txBox="1"/>
          <p:nvPr/>
        </p:nvSpPr>
        <p:spPr>
          <a:xfrm>
            <a:off x="278136" y="115568"/>
            <a:ext cx="6094428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ea typeface="+mj-ea"/>
                <a:cs typeface="+mj-cs"/>
              </a:rPr>
              <a:t>Plotly Table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63E0AB-77F7-4F3D-B183-3A245CE306C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28800" y="595699"/>
            <a:ext cx="8534400" cy="3127215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64A9BD7-7DE5-5F51-AEC0-CCC372D63AC7}"/>
              </a:ext>
            </a:extLst>
          </p:cNvPr>
          <p:cNvCxnSpPr/>
          <p:nvPr/>
        </p:nvCxnSpPr>
        <p:spPr>
          <a:xfrm>
            <a:off x="98854" y="6810771"/>
            <a:ext cx="12003499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154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CCF61-5204-4FFF-BDF9-1E6CDCC92FE5}"/>
              </a:ext>
            </a:extLst>
          </p:cNvPr>
          <p:cNvSpPr txBox="1"/>
          <p:nvPr/>
        </p:nvSpPr>
        <p:spPr>
          <a:xfrm>
            <a:off x="207390" y="129151"/>
            <a:ext cx="11515907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ea typeface="+mj-ea"/>
                <a:cs typeface="+mj-cs"/>
              </a:rPr>
              <a:t>Multiple graphs on the same Chart with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ea typeface="+mj-ea"/>
                <a:cs typeface="+mj-cs"/>
              </a:rPr>
              <a:t> </a:t>
            </a:r>
            <a:r>
              <a:rPr lang="en-US" sz="24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urw-din"/>
              </a:rPr>
              <a:t>plotly.graph.objects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9D50E3-9BD0-46D6-B02D-135E25005DB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3415" y="470782"/>
            <a:ext cx="7595406" cy="6387217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FB2AF2-D4DE-E371-C9A6-48AB451EEFF1}"/>
              </a:ext>
            </a:extLst>
          </p:cNvPr>
          <p:cNvCxnSpPr/>
          <p:nvPr/>
        </p:nvCxnSpPr>
        <p:spPr>
          <a:xfrm>
            <a:off x="98854" y="6810771"/>
            <a:ext cx="12003499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949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B03401-7E9D-491D-92F1-4DA5317F07EB}"/>
              </a:ext>
            </a:extLst>
          </p:cNvPr>
          <p:cNvSpPr txBox="1"/>
          <p:nvPr/>
        </p:nvSpPr>
        <p:spPr>
          <a:xfrm>
            <a:off x="295455" y="101428"/>
            <a:ext cx="6094562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ea typeface="+mj-ea"/>
                <a:cs typeface="+mj-cs"/>
              </a:rPr>
              <a:t>Plotly Subplots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B663D-CAAD-4D47-AC77-58C637757A0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92378" y="341492"/>
            <a:ext cx="7372350" cy="30875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CC23EC-C9A8-4490-8E2F-5FA62C0EF9B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5642" y="3501967"/>
            <a:ext cx="9048750" cy="3254605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668A505-45A0-9B2D-2B60-577432E09E9F}"/>
              </a:ext>
            </a:extLst>
          </p:cNvPr>
          <p:cNvCxnSpPr/>
          <p:nvPr/>
        </p:nvCxnSpPr>
        <p:spPr>
          <a:xfrm>
            <a:off x="98854" y="6810771"/>
            <a:ext cx="12003499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740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4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CCE650-021D-4077-9710-43044296EB31}"/>
              </a:ext>
            </a:extLst>
          </p:cNvPr>
          <p:cNvSpPr txBox="1"/>
          <p:nvPr/>
        </p:nvSpPr>
        <p:spPr>
          <a:xfrm>
            <a:off x="88656" y="59041"/>
            <a:ext cx="9795638" cy="4843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>
                <a:solidFill>
                  <a:schemeClr val="accent1">
                    <a:lumMod val="50000"/>
                  </a:schemeClr>
                </a:solidFill>
                <a:ea typeface="+mj-ea"/>
                <a:cs typeface="+mj-cs"/>
              </a:rPr>
              <a:t>Plotly and M</a:t>
            </a:r>
            <a:r>
              <a:rPr lang="en-US" sz="2800" b="0" i="0">
                <a:solidFill>
                  <a:schemeClr val="accent1">
                    <a:lumMod val="50000"/>
                  </a:schemeClr>
                </a:solidFill>
                <a:effectLst/>
                <a:ea typeface="+mj-ea"/>
                <a:cs typeface="+mj-cs"/>
              </a:rPr>
              <a:t>ultiple Time Series</a:t>
            </a:r>
            <a:endParaRPr lang="en-US" sz="2800" dirty="0">
              <a:solidFill>
                <a:schemeClr val="accent1">
                  <a:lumMod val="50000"/>
                </a:schemeClr>
              </a:solidFill>
              <a:ea typeface="+mj-ea"/>
              <a:cs typeface="+mj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6D53B4-2DD7-4E4E-A2EC-87C1F7594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361" y="391109"/>
            <a:ext cx="6589983" cy="42152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1DB110-99D0-4000-9902-E5B1DBE18D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1874" y="737516"/>
            <a:ext cx="4885298" cy="35946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255774-2329-4DF0-A600-E3E9E984F96D}"/>
              </a:ext>
            </a:extLst>
          </p:cNvPr>
          <p:cNvSpPr txBox="1"/>
          <p:nvPr/>
        </p:nvSpPr>
        <p:spPr>
          <a:xfrm>
            <a:off x="7303485" y="4425541"/>
            <a:ext cx="3261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Plotly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can split one column into two lines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using another column (label) as criteria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7683E34-E577-48EF-B866-8D82E826D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91" y="685406"/>
            <a:ext cx="5410200" cy="60102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CE4EBF-F78D-9F46-538F-F3260345CBA6}"/>
              </a:ext>
            </a:extLst>
          </p:cNvPr>
          <p:cNvSpPr txBox="1"/>
          <p:nvPr/>
        </p:nvSpPr>
        <p:spPr>
          <a:xfrm>
            <a:off x="6096000" y="5544130"/>
            <a:ext cx="5413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hlinkClick r:id="rId5"/>
              </a:rPr>
              <a:t>https://plotly.com/python/time-series/</a:t>
            </a:r>
            <a:endParaRPr lang="en-US" sz="1200"/>
          </a:p>
          <a:p>
            <a:endParaRPr 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hlinkClick r:id="rId6"/>
              </a:rPr>
              <a:t>https://stackoverflow.com/questions/64158858/plotly-how-to-create-a-line-plot-of-a-time-series-variable-that-has-a-multiple</a:t>
            </a:r>
            <a:endParaRPr 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10D28E6-B87A-0010-B446-00EEE7CEF67A}"/>
              </a:ext>
            </a:extLst>
          </p:cNvPr>
          <p:cNvCxnSpPr/>
          <p:nvPr/>
        </p:nvCxnSpPr>
        <p:spPr>
          <a:xfrm>
            <a:off x="98854" y="6810771"/>
            <a:ext cx="12003499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909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3A5771-AABD-4276-889A-94DE8003F852}"/>
              </a:ext>
            </a:extLst>
          </p:cNvPr>
          <p:cNvSpPr txBox="1"/>
          <p:nvPr/>
        </p:nvSpPr>
        <p:spPr>
          <a:xfrm>
            <a:off x="286829" y="99315"/>
            <a:ext cx="6094562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ea typeface="+mj-ea"/>
                <a:cs typeface="+mj-cs"/>
              </a:rPr>
              <a:t>Plotly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ea typeface="+mj-ea"/>
                <a:cs typeface="+mj-cs"/>
              </a:rPr>
              <a:t> 3D Charts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6B3066-D67A-4AA2-9398-4C53F5C6C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526" y="2714691"/>
            <a:ext cx="4648200" cy="4095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9B9157-A314-40ED-805C-AA7F20242BB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8630" y="487577"/>
            <a:ext cx="10963275" cy="26955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777AF9-F836-4045-A6C0-40C4F0D5928E}"/>
              </a:ext>
            </a:extLst>
          </p:cNvPr>
          <p:cNvSpPr txBox="1"/>
          <p:nvPr/>
        </p:nvSpPr>
        <p:spPr>
          <a:xfrm>
            <a:off x="605988" y="3217652"/>
            <a:ext cx="116176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https://plotly.com/python/3d-surface-plots/#topographical-3d-surface-plot</a:t>
            </a:r>
            <a:endParaRPr lang="en-US" dirty="0"/>
          </a:p>
          <a:p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12EA91F-8297-E7D7-0F62-C9E1DDE1EA42}"/>
              </a:ext>
            </a:extLst>
          </p:cNvPr>
          <p:cNvCxnSpPr/>
          <p:nvPr/>
        </p:nvCxnSpPr>
        <p:spPr>
          <a:xfrm>
            <a:off x="98854" y="6810771"/>
            <a:ext cx="12003499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680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74A5F7-6EFC-4F0C-B5BB-F80EE3F0277B}"/>
              </a:ext>
            </a:extLst>
          </p:cNvPr>
          <p:cNvSpPr txBox="1"/>
          <p:nvPr/>
        </p:nvSpPr>
        <p:spPr>
          <a:xfrm>
            <a:off x="288267" y="250968"/>
            <a:ext cx="60945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Plotly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and Custom Controls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10A429-F011-4656-A2B5-B7DE5FAC5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2" y="834101"/>
            <a:ext cx="8049278" cy="2352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9B5FB4-D1CD-46ED-8D37-5DF9F95741D9}"/>
              </a:ext>
            </a:extLst>
          </p:cNvPr>
          <p:cNvSpPr txBox="1"/>
          <p:nvPr/>
        </p:nvSpPr>
        <p:spPr>
          <a:xfrm>
            <a:off x="8136800" y="834101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/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8D0111-8C01-42B3-868E-4C13F4DA84E1}"/>
              </a:ext>
            </a:extLst>
          </p:cNvPr>
          <p:cNvSpPr txBox="1"/>
          <p:nvPr/>
        </p:nvSpPr>
        <p:spPr>
          <a:xfrm>
            <a:off x="8283644" y="1157266"/>
            <a:ext cx="346944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>
                <a:solidFill>
                  <a:schemeClr val="accent1">
                    <a:lumMod val="50000"/>
                  </a:schemeClr>
                </a:solidFill>
                <a:effectLst/>
              </a:rPr>
              <a:t>Reference</a:t>
            </a:r>
          </a:p>
          <a:p>
            <a:pPr algn="l"/>
            <a:r>
              <a:rPr lang="en-US" sz="1400">
                <a:hlinkClick r:id="rId3"/>
              </a:rPr>
              <a:t>https://plotly.com/python/#controls</a:t>
            </a:r>
            <a:endParaRPr lang="en-US" sz="1400" b="0" i="0">
              <a:solidFill>
                <a:srgbClr val="20293D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sz="1400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</a:t>
            </a:r>
          </a:p>
          <a:p>
            <a:pPr algn="l"/>
            <a:r>
              <a:rPr lang="en-US" sz="1400" b="0" i="0" u="sng">
                <a:solidFill>
                  <a:srgbClr val="265CC3"/>
                </a:solidFill>
                <a:effectLst/>
                <a:hlinkClick r:id="rId4"/>
              </a:rPr>
              <a:t>https://plotly.com/python/reference/layout/updatemenus/</a:t>
            </a:r>
            <a:endParaRPr lang="en-US" sz="1400" b="0" i="0" dirty="0">
              <a:solidFill>
                <a:srgbClr val="333333"/>
              </a:solidFill>
              <a:effectLst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392F38F-44A5-4B23-82E9-9A23C1AE68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832" y="3429000"/>
            <a:ext cx="5984130" cy="23526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79E84F-B398-4A51-925A-9C1D98BF418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2829" y="3344157"/>
            <a:ext cx="5739765" cy="3169936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FA9B2C5-128C-43CE-85D6-65FE047CBD3A}"/>
              </a:ext>
            </a:extLst>
          </p:cNvPr>
          <p:cNvCxnSpPr/>
          <p:nvPr/>
        </p:nvCxnSpPr>
        <p:spPr>
          <a:xfrm>
            <a:off x="98854" y="6810771"/>
            <a:ext cx="12003499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043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411663-0CB7-4723-9078-EA3E54563CEA}"/>
              </a:ext>
            </a:extLst>
          </p:cNvPr>
          <p:cNvSpPr txBox="1"/>
          <p:nvPr/>
        </p:nvSpPr>
        <p:spPr>
          <a:xfrm>
            <a:off x="0" y="75977"/>
            <a:ext cx="53766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Dash - Plotly</a:t>
            </a:r>
            <a:r>
              <a:rPr lang="en-US" sz="2800" b="1" i="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Charts in Web Pages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B8D0038D-31DB-4DCA-8955-4AEC73AA2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299" y="967851"/>
            <a:ext cx="6192845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Dash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is a way to use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Plotly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 web pages.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can create Graphs in python on server </a:t>
            </a:r>
            <a:r>
              <a:rPr lang="en-US" sz="140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side using the same syntax as in Jupyter.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sz="1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sz="1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Dash app gallery: </a:t>
            </a:r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https://dash.gallery/Portal/</a:t>
            </a:r>
            <a:endParaRPr lang="en-US" sz="1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Installation instructions: </a:t>
            </a:r>
            <a:r>
              <a:rPr lang="en-US" sz="1400" b="0" i="0" u="sng" dirty="0">
                <a:solidFill>
                  <a:srgbClr val="1D3B8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https://dash.plot.ly/installation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16D52D6-F458-4FD3-AC5F-B09ED9EF3058}"/>
              </a:ext>
            </a:extLst>
          </p:cNvPr>
          <p:cNvSpPr/>
          <p:nvPr/>
        </p:nvSpPr>
        <p:spPr>
          <a:xfrm>
            <a:off x="293299" y="2762396"/>
            <a:ext cx="1718381" cy="36933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73239"/>
              </a:solidFill>
              <a:effectLst/>
            </a:endParaRPr>
          </a:p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</a:rPr>
              <a:t>pip install dash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algn="ctr"/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4FA913-EFEB-4E21-B0A4-6C43797ADC5E}"/>
              </a:ext>
            </a:extLst>
          </p:cNvPr>
          <p:cNvSpPr txBox="1"/>
          <p:nvPr/>
        </p:nvSpPr>
        <p:spPr>
          <a:xfrm>
            <a:off x="235069" y="3392661"/>
            <a:ext cx="499529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Dash components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Dash Core Components (buttons, sliders, dropdown, etc.)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https://dash.plotly.com/dash-core-components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Plotly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Python Open Source Graphing Library (</a:t>
            </a:r>
            <a:r>
              <a:rPr lang="en-US" sz="14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Plotly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Graphs )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https://plotly.com/python/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Dash Callbacks</a:t>
            </a:r>
          </a:p>
          <a:p>
            <a:pPr lvl="1"/>
            <a:r>
              <a:rPr lang="en-US" sz="1400" b="0" i="0" dirty="0">
                <a:solidFill>
                  <a:srgbClr val="1E1E1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https://dash.plotly.com/basic-callbacks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294DEB9-7DD0-9EC9-717C-4C56F219FD78}"/>
              </a:ext>
            </a:extLst>
          </p:cNvPr>
          <p:cNvCxnSpPr/>
          <p:nvPr/>
        </p:nvCxnSpPr>
        <p:spPr>
          <a:xfrm>
            <a:off x="98854" y="6810771"/>
            <a:ext cx="12003499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278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1BBF2B-8202-43E6-8A05-8CFAF6CC131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277" y="843321"/>
            <a:ext cx="5569547" cy="55335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B35E67-DCCC-412A-8ADE-C1ADA43983A3}"/>
              </a:ext>
            </a:extLst>
          </p:cNvPr>
          <p:cNvSpPr txBox="1"/>
          <p:nvPr/>
        </p:nvSpPr>
        <p:spPr>
          <a:xfrm>
            <a:off x="155277" y="183336"/>
            <a:ext cx="11417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Dash is r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</a:rPr>
              <a:t>unning on http://127.0.0.1:8050/ (Press CTRL+C to quit)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F54611-A81A-4924-8EA1-917C83CE132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734660"/>
            <a:ext cx="5908895" cy="5524500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4D9A2D3-A64F-AD2F-2E42-69E1D38E226A}"/>
              </a:ext>
            </a:extLst>
          </p:cNvPr>
          <p:cNvCxnSpPr/>
          <p:nvPr/>
        </p:nvCxnSpPr>
        <p:spPr>
          <a:xfrm>
            <a:off x="98854" y="6810771"/>
            <a:ext cx="12003499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383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94D5BB-B6E9-4FE9-A2B1-50B6822930F4}"/>
              </a:ext>
            </a:extLst>
          </p:cNvPr>
          <p:cNvSpPr txBox="1"/>
          <p:nvPr/>
        </p:nvSpPr>
        <p:spPr>
          <a:xfrm>
            <a:off x="2088604" y="1096571"/>
            <a:ext cx="755526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Plotly library - to be used from Jupyter: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30303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https://plotly.com</a:t>
            </a:r>
            <a:r>
              <a:rPr lang="en-US" sz="1400" dirty="0">
                <a:solidFill>
                  <a:srgbClr val="03030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3030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Gallery and getting started - </a:t>
            </a:r>
            <a:r>
              <a:rPr lang="en-US" sz="1400" dirty="0">
                <a:solidFill>
                  <a:srgbClr val="030303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https://plotly.com/python/</a:t>
            </a:r>
            <a:endParaRPr lang="en-US" sz="1400" dirty="0">
              <a:solidFill>
                <a:srgbClr val="03030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3030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Plotly</a:t>
            </a:r>
            <a:r>
              <a:rPr lang="en-US" sz="1400" dirty="0">
                <a:solidFill>
                  <a:srgbClr val="03030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Express: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https://plotly.com/python-api-reference/plotly.express.html</a:t>
            </a:r>
            <a:endParaRPr lang="en-US" sz="1400" dirty="0">
              <a:solidFill>
                <a:srgbClr val="03030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3030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API reference for </a:t>
            </a:r>
            <a:r>
              <a:rPr lang="en-US" sz="1400" dirty="0" err="1">
                <a:solidFill>
                  <a:srgbClr val="03030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plotly</a:t>
            </a:r>
            <a:r>
              <a:rPr lang="en-US" sz="1400" dirty="0">
                <a:solidFill>
                  <a:srgbClr val="03030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400" dirty="0">
                <a:solidFill>
                  <a:srgbClr val="030303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https://plotly.com/python-api-reference/</a:t>
            </a:r>
            <a:endParaRPr lang="en-US" sz="1400" dirty="0">
              <a:solidFill>
                <a:srgbClr val="03030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solidFill>
                <a:srgbClr val="03030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solidFill>
                <a:srgbClr val="03030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Dash - same library to be used in a web site: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30303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https://plotly.com/dash/</a:t>
            </a:r>
            <a:endParaRPr lang="en-US" sz="1400" dirty="0">
              <a:solidFill>
                <a:srgbClr val="03030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30303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https://dash.gallery/Portal/</a:t>
            </a:r>
            <a:endParaRPr lang="en-US" sz="1400" dirty="0">
              <a:solidFill>
                <a:srgbClr val="03030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30303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https://dash.plotly.com/</a:t>
            </a:r>
            <a:endParaRPr lang="en-US" sz="1400" dirty="0">
              <a:solidFill>
                <a:srgbClr val="03030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3030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Dash App Gallery: </a:t>
            </a:r>
            <a:r>
              <a:rPr lang="en-US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https://dash-gallery.plotly.host/Portal/</a:t>
            </a:r>
            <a:r>
              <a:rPr lang="en-US" sz="1400" b="0" i="0" dirty="0">
                <a:solidFill>
                  <a:srgbClr val="03030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400" dirty="0">
              <a:solidFill>
                <a:srgbClr val="03030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3030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Dash Components: </a:t>
            </a:r>
            <a:r>
              <a:rPr lang="en-US" sz="1400" dirty="0">
                <a:solidFill>
                  <a:srgbClr val="030303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10"/>
              </a:rPr>
              <a:t>https://dash.plotly.com/dash-core-components</a:t>
            </a:r>
            <a:r>
              <a:rPr lang="en-US" sz="1400" dirty="0">
                <a:solidFill>
                  <a:srgbClr val="03030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3030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Callback: </a:t>
            </a:r>
            <a:r>
              <a:rPr lang="en-US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11"/>
              </a:rPr>
              <a:t>https://dash.plotly.com/basic-callbacks</a:t>
            </a:r>
            <a:r>
              <a:rPr lang="en-US" sz="1400" b="0" i="0" dirty="0">
                <a:solidFill>
                  <a:srgbClr val="03030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3030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Dash </a:t>
            </a:r>
            <a:r>
              <a:rPr lang="en-US" sz="1400" b="0" i="0" dirty="0" err="1">
                <a:solidFill>
                  <a:srgbClr val="03030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Plotly</a:t>
            </a:r>
            <a:r>
              <a:rPr lang="en-US" sz="1400" b="0" i="0" dirty="0">
                <a:solidFill>
                  <a:srgbClr val="03030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Community Forum: </a:t>
            </a:r>
            <a:r>
              <a:rPr lang="en-US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12"/>
              </a:rPr>
              <a:t>https://community.plotly.com/c/dash/16</a:t>
            </a:r>
            <a:r>
              <a:rPr lang="en-US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Comparisons of different libraries: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hlinkClick r:id="rId13"/>
              </a:rPr>
              <a:t>https://pythonplot.com</a:t>
            </a:r>
            <a:r>
              <a:rPr lang="en-US" sz="1400"/>
              <a:t> – very good comparison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hlinkClick r:id="rId14"/>
              </a:rPr>
              <a:t>https://ritza.co/articles/matplotlib-vs-seaborn-vs-plotly-vs-MATLAB-vs-ggplot2-vs-pandas/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hlinkClick r:id="rId15"/>
              </a:rPr>
              <a:t>https://www.justintodata.com/python-data-visualization-libraries/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hlinkClick r:id="rId16"/>
              </a:rPr>
              <a:t>https://www.projectpro.io/article/python-data-visualization-libraries/543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hlinkClick r:id="rId17"/>
              </a:rPr>
              <a:t>https://geo-python-site.readthedocs.io/en/stable/lessons/L7/python-plotting.html</a:t>
            </a:r>
            <a:endParaRPr lang="en-US" sz="1400"/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E6D7EA-CD54-6F8E-0C5C-A54973587ECD}"/>
              </a:ext>
            </a:extLst>
          </p:cNvPr>
          <p:cNvSpPr txBox="1"/>
          <p:nvPr/>
        </p:nvSpPr>
        <p:spPr>
          <a:xfrm>
            <a:off x="0" y="0"/>
            <a:ext cx="2292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3030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References: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28482BD-A542-6B21-017D-295B527E0D95}"/>
              </a:ext>
            </a:extLst>
          </p:cNvPr>
          <p:cNvCxnSpPr/>
          <p:nvPr/>
        </p:nvCxnSpPr>
        <p:spPr>
          <a:xfrm>
            <a:off x="98854" y="6810771"/>
            <a:ext cx="12003499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241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036611C-E7FF-43F8-BAF4-1ECFA511C0F3}"/>
              </a:ext>
            </a:extLst>
          </p:cNvPr>
          <p:cNvSpPr txBox="1"/>
          <p:nvPr/>
        </p:nvSpPr>
        <p:spPr>
          <a:xfrm>
            <a:off x="235670" y="216816"/>
            <a:ext cx="4336330" cy="6466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About Plotly: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Plotly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is a Montreal based technical computing company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Plotly products: tools for data visualization such as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Plotly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Dash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and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Chart Studio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</a:rPr>
              <a:t>web service)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Plotly is an open-source Javascript library allowing creation of ineractive graphs in browser windows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Plotly API exist for different programming languages (Python, R, Julia, MATLAB, .NET, C#, etc.)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Plotly Javascript receives plot data and configuration in JSON format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Graphs can also be exported in various raster formats as well as vector image formats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Most commonly Plotly is used in Jupyter notebooks or web pages.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F2FB59-BAC7-4DC8-9AB0-844EDDA8242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5392" y="807593"/>
            <a:ext cx="5200271" cy="5239568"/>
          </a:xfrm>
          <a:prstGeom prst="rect">
            <a:avLst/>
          </a:prstGeom>
          <a:effectLst/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6286770-F327-3875-7CEF-78B109406CAA}"/>
              </a:ext>
            </a:extLst>
          </p:cNvPr>
          <p:cNvCxnSpPr/>
          <p:nvPr/>
        </p:nvCxnSpPr>
        <p:spPr>
          <a:xfrm>
            <a:off x="98854" y="6810771"/>
            <a:ext cx="12003499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260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34EBA0C-E155-4C2C-A5ED-A0046263A045}"/>
              </a:ext>
            </a:extLst>
          </p:cNvPr>
          <p:cNvSpPr/>
          <p:nvPr/>
        </p:nvSpPr>
        <p:spPr>
          <a:xfrm>
            <a:off x="1239972" y="1654114"/>
            <a:ext cx="2982866" cy="102155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</a:rPr>
              <a:t>pip install plotly</a:t>
            </a:r>
          </a:p>
          <a:p>
            <a:r>
              <a:rPr lang="en-US" altLang="en-US" dirty="0">
                <a:solidFill>
                  <a:srgbClr val="273239"/>
                </a:solidFill>
              </a:rPr>
              <a:t># or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73239"/>
              </a:solidFill>
              <a:effectLst/>
            </a:endParaRPr>
          </a:p>
          <a:p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conda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install -c plotly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plotly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2403EC-24D4-4E2A-B7D6-12B0B1B30F3D}"/>
              </a:ext>
            </a:extLst>
          </p:cNvPr>
          <p:cNvSpPr txBox="1"/>
          <p:nvPr/>
        </p:nvSpPr>
        <p:spPr>
          <a:xfrm>
            <a:off x="0" y="-32937"/>
            <a:ext cx="46713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Installation of Python package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BCF6D628-1E05-44F4-8B21-2D34202C0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972" y="928035"/>
            <a:ext cx="4215318" cy="341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https://plotly.com/python/getting-started/</a:t>
            </a:r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832542-13A3-4C6D-860D-B98963FF673A}"/>
              </a:ext>
            </a:extLst>
          </p:cNvPr>
          <p:cNvSpPr txBox="1"/>
          <p:nvPr/>
        </p:nvSpPr>
        <p:spPr>
          <a:xfrm>
            <a:off x="1239972" y="3105285"/>
            <a:ext cx="80381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urw-din"/>
              </a:rPr>
              <a:t>There are three main sub-modules in Plotly:</a:t>
            </a:r>
          </a:p>
          <a:p>
            <a:pPr fontAlgn="base"/>
            <a:endParaRPr lang="en-US" dirty="0">
              <a:solidFill>
                <a:schemeClr val="accent1">
                  <a:lumMod val="50000"/>
                </a:schemeClr>
              </a:solidFill>
              <a:latin typeface="urw-din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urw-din"/>
              </a:rPr>
              <a:t>plotly.plotly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urw-din"/>
              </a:rPr>
              <a:t> – communication with server</a:t>
            </a:r>
          </a:p>
          <a:p>
            <a:pPr fontAlgn="base"/>
            <a:endParaRPr lang="en-US" dirty="0">
              <a:solidFill>
                <a:schemeClr val="accent1">
                  <a:lumMod val="50000"/>
                </a:schemeClr>
              </a:solidFill>
              <a:latin typeface="urw-din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urw-din"/>
              </a:rPr>
              <a:t>plotly.graph_objects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urw-din"/>
              </a:rPr>
              <a:t> – definitions of graph objects that make up the plots (Figure, Data, Layout, Scatter, Box, Histogram etc., 3D plots, etc. ). 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urw-din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urw-din"/>
              </a:rPr>
              <a:t>All graph objects are dictionary- and list-like objects used to generate and/or modify Plotly plots.</a:t>
            </a:r>
          </a:p>
          <a:p>
            <a:pPr fontAlgn="base"/>
            <a:endParaRPr lang="en-US" dirty="0">
              <a:solidFill>
                <a:schemeClr val="accent1">
                  <a:lumMod val="50000"/>
                </a:schemeClr>
              </a:solidFill>
              <a:latin typeface="urw-din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urw-din"/>
              </a:rPr>
              <a:t>plotly.tools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7CDC08D-3D44-071F-8C21-163B22782A29}"/>
              </a:ext>
            </a:extLst>
          </p:cNvPr>
          <p:cNvCxnSpPr/>
          <p:nvPr/>
        </p:nvCxnSpPr>
        <p:spPr>
          <a:xfrm>
            <a:off x="98854" y="6810771"/>
            <a:ext cx="12003499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010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9FFEE7-E996-41BE-89FA-57F0CD333837}"/>
              </a:ext>
            </a:extLst>
          </p:cNvPr>
          <p:cNvSpPr txBox="1"/>
          <p:nvPr/>
        </p:nvSpPr>
        <p:spPr>
          <a:xfrm>
            <a:off x="480766" y="311084"/>
            <a:ext cx="4487793" cy="384720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The </a:t>
            </a:r>
            <a:r>
              <a:rPr lang="en-US" sz="1400" b="1" dirty="0" err="1"/>
              <a:t>plotly.tools</a:t>
            </a:r>
            <a:r>
              <a:rPr lang="en-US" sz="1400" dirty="0"/>
              <a:t> module: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  .. functions for subplot generation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  .. embedding plots in </a:t>
            </a:r>
            <a:r>
              <a:rPr lang="en-US" sz="1400" dirty="0" err="1"/>
              <a:t>IPython </a:t>
            </a:r>
            <a:r>
              <a:rPr lang="en-US" sz="1400" dirty="0"/>
              <a:t>notebooks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  ..  saving and retrieving your credentials</a:t>
            </a:r>
            <a:br>
              <a:rPr lang="en-US" sz="1400" dirty="0"/>
            </a:br>
            <a:endParaRPr lang="en-US" sz="1400" dirty="0"/>
          </a:p>
          <a:p>
            <a:pPr fontAlgn="base"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A plot is represented by Figure object</a:t>
            </a:r>
          </a:p>
          <a:p>
            <a:pPr fontAlgn="base"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as defined in </a:t>
            </a:r>
            <a:r>
              <a:rPr lang="en-US" sz="1400" b="1" dirty="0" err="1"/>
              <a:t>plotly.graph_objs</a:t>
            </a:r>
            <a:r>
              <a:rPr lang="en-US" sz="1400" b="1" dirty="0"/>
              <a:t> </a:t>
            </a:r>
            <a:r>
              <a:rPr lang="en-US" sz="1400" dirty="0"/>
              <a:t>module</a:t>
            </a:r>
            <a:br>
              <a:rPr lang="en-US" sz="1400" dirty="0"/>
            </a:br>
            <a:endParaRPr lang="en-US" sz="1400" dirty="0"/>
          </a:p>
          <a:p>
            <a:pPr fontAlgn="base">
              <a:lnSpc>
                <a:spcPct val="90000"/>
              </a:lnSpc>
              <a:spcAft>
                <a:spcPts val="600"/>
              </a:spcAft>
            </a:pPr>
            <a:r>
              <a:rPr lang="en-US" sz="1400" b="1" i="0" dirty="0">
                <a:effectLst/>
              </a:rPr>
              <a:t>Figure </a:t>
            </a:r>
            <a:r>
              <a:rPr lang="en-US" sz="1400" dirty="0"/>
              <a:t>is</a:t>
            </a:r>
            <a:r>
              <a:rPr lang="en-US" sz="1400" b="0" i="0" dirty="0">
                <a:effectLst/>
              </a:rPr>
              <a:t> serialized as JSON before it gets passed to plotly.js </a:t>
            </a:r>
          </a:p>
          <a:p>
            <a:pPr fontAlgn="base"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Example of JSON representation of a Figure object:</a:t>
            </a:r>
          </a:p>
          <a:p>
            <a:pPr fontAlgn="base">
              <a:lnSpc>
                <a:spcPct val="90000"/>
              </a:lnSpc>
              <a:spcAft>
                <a:spcPts val="600"/>
              </a:spcAft>
            </a:pPr>
            <a:endParaRPr lang="en-US" sz="1400" dirty="0"/>
          </a:p>
          <a:p>
            <a:pPr fontAlgn="base">
              <a:lnSpc>
                <a:spcPct val="90000"/>
              </a:lnSpc>
              <a:spcAft>
                <a:spcPts val="600"/>
              </a:spcAft>
            </a:pPr>
            <a:endParaRPr lang="en-US" sz="1400" dirty="0"/>
          </a:p>
          <a:p>
            <a:pPr fontAlgn="base">
              <a:lnSpc>
                <a:spcPct val="90000"/>
              </a:lnSpc>
              <a:spcAft>
                <a:spcPts val="600"/>
              </a:spcAft>
            </a:pPr>
            <a:r>
              <a:rPr lang="en-US" sz="1400" i="0" dirty="0">
                <a:effectLst/>
              </a:rPr>
              <a:t>Note: </a:t>
            </a:r>
          </a:p>
          <a:p>
            <a:pPr fontAlgn="base">
              <a:lnSpc>
                <a:spcPct val="90000"/>
              </a:lnSpc>
              <a:spcAft>
                <a:spcPts val="600"/>
              </a:spcAft>
            </a:pPr>
            <a:r>
              <a:rPr lang="en-US" sz="1400" b="1" i="0" dirty="0" err="1">
                <a:effectLst/>
              </a:rPr>
              <a:t>plotly.express</a:t>
            </a:r>
            <a:r>
              <a:rPr lang="en-US" sz="1400" b="1" i="0" dirty="0">
                <a:effectLst/>
              </a:rPr>
              <a:t> </a:t>
            </a:r>
            <a:r>
              <a:rPr lang="en-US" sz="1400" b="0" i="0" dirty="0">
                <a:effectLst/>
              </a:rPr>
              <a:t>sub-module can create the entire Figure in few lines of code. It uses the </a:t>
            </a:r>
            <a:r>
              <a:rPr lang="en-US" sz="1400" b="0" i="0" dirty="0" err="1">
                <a:effectLst/>
              </a:rPr>
              <a:t>graph_objects</a:t>
            </a:r>
            <a:r>
              <a:rPr lang="en-US" sz="1400" b="0" i="0" dirty="0">
                <a:effectLst/>
              </a:rPr>
              <a:t> internally.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73D795AF-A2EB-4844-977D-43738690551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20575" y="603315"/>
            <a:ext cx="6844076" cy="5711538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4EFCD9E-B847-44AF-BBA5-D7EC5D413159}"/>
              </a:ext>
            </a:extLst>
          </p:cNvPr>
          <p:cNvSpPr/>
          <p:nvPr/>
        </p:nvSpPr>
        <p:spPr>
          <a:xfrm>
            <a:off x="3748464" y="2898316"/>
            <a:ext cx="1060689" cy="28521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226785-A472-7881-7C58-3DB51DC2F004}"/>
              </a:ext>
            </a:extLst>
          </p:cNvPr>
          <p:cNvCxnSpPr/>
          <p:nvPr/>
        </p:nvCxnSpPr>
        <p:spPr>
          <a:xfrm>
            <a:off x="98854" y="6810771"/>
            <a:ext cx="12003499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3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D70B78-A8F5-408F-AFD8-A8AAC118F4EF}"/>
              </a:ext>
            </a:extLst>
          </p:cNvPr>
          <p:cNvSpPr txBox="1"/>
          <p:nvPr/>
        </p:nvSpPr>
        <p:spPr>
          <a:xfrm>
            <a:off x="363331" y="71913"/>
            <a:ext cx="11462287" cy="5605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ea typeface="+mj-ea"/>
                <a:cs typeface="+mj-cs"/>
              </a:rPr>
              <a:t>Compare static Matplotlib plot with Interactive Plotly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437434-D20D-4A0F-899E-2F6F713D4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060" y="908510"/>
            <a:ext cx="6368512" cy="48711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5B7A87-3BED-4998-AD80-59920F68197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60" y="908510"/>
            <a:ext cx="5275323" cy="43794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8E00A18-2566-48B7-A355-D26C8C490C77}"/>
              </a:ext>
            </a:extLst>
          </p:cNvPr>
          <p:cNvSpPr txBox="1"/>
          <p:nvPr/>
        </p:nvSpPr>
        <p:spPr>
          <a:xfrm>
            <a:off x="651294" y="5779697"/>
            <a:ext cx="2061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Static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479569-CF46-49FE-ADB1-7E4B7EE2980C}"/>
              </a:ext>
            </a:extLst>
          </p:cNvPr>
          <p:cNvSpPr txBox="1"/>
          <p:nvPr/>
        </p:nvSpPr>
        <p:spPr>
          <a:xfrm>
            <a:off x="6780361" y="5759734"/>
            <a:ext cx="4666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chemeClr val="accent1">
                    <a:lumMod val="50000"/>
                  </a:schemeClr>
                </a:solidFill>
                <a:effectLst/>
                <a:latin typeface="Helvetica Neue"/>
              </a:rPr>
              <a:t>Interactive and modern presentation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0E2F2AD-CCAD-3333-A788-EB8A3F9747F5}"/>
              </a:ext>
            </a:extLst>
          </p:cNvPr>
          <p:cNvCxnSpPr/>
          <p:nvPr/>
        </p:nvCxnSpPr>
        <p:spPr>
          <a:xfrm>
            <a:off x="98854" y="6810771"/>
            <a:ext cx="12003499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138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8D9F06-79BD-40F2-A6FA-9A68CB239651}"/>
              </a:ext>
            </a:extLst>
          </p:cNvPr>
          <p:cNvSpPr txBox="1"/>
          <p:nvPr/>
        </p:nvSpPr>
        <p:spPr>
          <a:xfrm>
            <a:off x="3047281" y="3244334"/>
            <a:ext cx="60945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C4043"/>
                </a:solidFill>
                <a:latin typeface="Roboto" panose="02000000000000000000" pitchFamily="2" charset="0"/>
              </a:rPr>
              <a:t>Show graph from </a:t>
            </a:r>
            <a:r>
              <a:rPr lang="en-US" dirty="0" err="1">
                <a:solidFill>
                  <a:srgbClr val="3C4043"/>
                </a:solidFill>
                <a:latin typeface="Roboto" panose="02000000000000000000" pitchFamily="2" charset="0"/>
              </a:rPr>
              <a:t>Jupyter</a:t>
            </a:r>
            <a:r>
              <a:rPr lang="en-US" dirty="0">
                <a:solidFill>
                  <a:srgbClr val="3C4043"/>
                </a:solidFill>
                <a:latin typeface="Roboto" panose="02000000000000000000" pitchFamily="2" charset="0"/>
              </a:rPr>
              <a:t> code + image</a:t>
            </a:r>
          </a:p>
          <a:p>
            <a:endParaRPr lang="en-US" dirty="0">
              <a:solidFill>
                <a:srgbClr val="3C4043"/>
              </a:solidFill>
              <a:latin typeface="Roboto" panose="02000000000000000000" pitchFamily="2" charset="0"/>
            </a:endParaRPr>
          </a:p>
          <a:p>
            <a:r>
              <a:rPr lang="en-US" dirty="0">
                <a:solidFill>
                  <a:srgbClr val="3C4043"/>
                </a:solidFill>
                <a:latin typeface="Roboto" panose="02000000000000000000" pitchFamily="2" charset="0"/>
              </a:rPr>
              <a:t>Dash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D45251-AC14-4EC5-9021-B05E71903F4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28787" y="715992"/>
            <a:ext cx="8734425" cy="60467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C32A98-A288-4D21-9975-2A2363B693DB}"/>
              </a:ext>
            </a:extLst>
          </p:cNvPr>
          <p:cNvSpPr txBox="1"/>
          <p:nvPr/>
        </p:nvSpPr>
        <p:spPr>
          <a:xfrm>
            <a:off x="278200" y="95250"/>
            <a:ext cx="111949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i="0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</a:rPr>
              <a:t>Plotly.express</a:t>
            </a:r>
            <a:r>
              <a:rPr lang="en-US" sz="280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</a:rPr>
              <a:t> examples (</a:t>
            </a:r>
            <a:r>
              <a:rPr lang="en-US" b="0" i="0" dirty="0">
                <a:solidFill>
                  <a:srgbClr val="000000"/>
                </a:solidFill>
                <a:effectLst/>
              </a:rPr>
              <a:t>quick way to create power graphs with just a few attributes ) - start</a:t>
            </a:r>
            <a:endParaRPr lang="en-US" i="0" u="none" strike="noStrike" dirty="0">
              <a:solidFill>
                <a:schemeClr val="accent1">
                  <a:lumMod val="50000"/>
                </a:schemeClr>
              </a:solidFill>
              <a:effectLst/>
              <a:latin typeface="Open Sans" panose="020B0606030504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3C5E23C-FA85-F52E-2D25-9C86186C378B}"/>
              </a:ext>
            </a:extLst>
          </p:cNvPr>
          <p:cNvCxnSpPr/>
          <p:nvPr/>
        </p:nvCxnSpPr>
        <p:spPr>
          <a:xfrm>
            <a:off x="98854" y="6810771"/>
            <a:ext cx="12003499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606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692EB3-63D7-4032-BAC7-611C32C3A09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6300" y="518474"/>
            <a:ext cx="10439400" cy="59394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E96848-19AB-41E5-9BEB-82A71E7310CF}"/>
              </a:ext>
            </a:extLst>
          </p:cNvPr>
          <p:cNvSpPr txBox="1"/>
          <p:nvPr/>
        </p:nvSpPr>
        <p:spPr>
          <a:xfrm>
            <a:off x="169682" y="138440"/>
            <a:ext cx="61046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</a:rPr>
              <a:t>Plotly Pie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98DAC9E-C7BF-3997-802E-BC64733E84A0}"/>
              </a:ext>
            </a:extLst>
          </p:cNvPr>
          <p:cNvCxnSpPr/>
          <p:nvPr/>
        </p:nvCxnSpPr>
        <p:spPr>
          <a:xfrm>
            <a:off x="98854" y="6810771"/>
            <a:ext cx="12003499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99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E7A7C6-82DB-4193-92AD-7AEC607D480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5412" y="595223"/>
            <a:ext cx="9401175" cy="59151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C4A75B-8462-4A31-A761-101E477742DA}"/>
              </a:ext>
            </a:extLst>
          </p:cNvPr>
          <p:cNvSpPr txBox="1"/>
          <p:nvPr/>
        </p:nvSpPr>
        <p:spPr>
          <a:xfrm>
            <a:off x="243630" y="98048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Plotly Bar</a:t>
            </a:r>
            <a:endParaRPr lang="en-US" sz="28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332035E-7451-65E3-F247-9D39CD3A38AA}"/>
              </a:ext>
            </a:extLst>
          </p:cNvPr>
          <p:cNvCxnSpPr/>
          <p:nvPr/>
        </p:nvCxnSpPr>
        <p:spPr>
          <a:xfrm>
            <a:off x="98854" y="6810771"/>
            <a:ext cx="12003499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094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9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5923C6-D452-4291-B997-2D2457C3777F}"/>
              </a:ext>
            </a:extLst>
          </p:cNvPr>
          <p:cNvSpPr txBox="1"/>
          <p:nvPr/>
        </p:nvSpPr>
        <p:spPr>
          <a:xfrm>
            <a:off x="1001684" y="170412"/>
            <a:ext cx="10178934" cy="1328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1BC6D8-3B24-49B4-B78B-77F5A60ACC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373" r="7243"/>
          <a:stretch/>
        </p:blipFill>
        <p:spPr>
          <a:xfrm>
            <a:off x="6189934" y="845390"/>
            <a:ext cx="5803323" cy="54554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4C0D34F-3F5F-4607-85AC-983555D41769}"/>
              </a:ext>
            </a:extLst>
          </p:cNvPr>
          <p:cNvSpPr txBox="1"/>
          <p:nvPr/>
        </p:nvSpPr>
        <p:spPr>
          <a:xfrm>
            <a:off x="189045" y="161085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</a:rPr>
              <a:t>Plotly Box with hover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3567FE-87A9-496C-B032-7D43A03A4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0" y="738967"/>
            <a:ext cx="6158344" cy="5561839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0EB6C3C-1DE1-76D4-BF83-502D1DB44E67}"/>
              </a:ext>
            </a:extLst>
          </p:cNvPr>
          <p:cNvCxnSpPr/>
          <p:nvPr/>
        </p:nvCxnSpPr>
        <p:spPr>
          <a:xfrm>
            <a:off x="98854" y="6810771"/>
            <a:ext cx="12003499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569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37564</TotalTime>
  <Words>930</Words>
  <Application>Microsoft Macintosh PowerPoint</Application>
  <PresentationFormat>Widescreen</PresentationFormat>
  <Paragraphs>111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Helvetica Neue</vt:lpstr>
      <vt:lpstr>Open Sans</vt:lpstr>
      <vt:lpstr>Poppins</vt:lpstr>
      <vt:lpstr>Roboto</vt:lpstr>
      <vt:lpstr>urw-din</vt:lpstr>
      <vt:lpstr>Office Theme</vt:lpstr>
      <vt:lpstr>Python Plotly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Plotly </dc:title>
  <dc:creator>Izabella Rakhman</dc:creator>
  <cp:lastModifiedBy>Lev Selector</cp:lastModifiedBy>
  <cp:revision>202</cp:revision>
  <dcterms:created xsi:type="dcterms:W3CDTF">2022-03-26T14:25:06Z</dcterms:created>
  <dcterms:modified xsi:type="dcterms:W3CDTF">2022-07-23T18:07:23Z</dcterms:modified>
</cp:coreProperties>
</file>