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737852-5624-47B1-8D2C-DE568431E80D}">
          <p14:sldIdLst>
            <p14:sldId id="256"/>
            <p14:sldId id="257"/>
            <p14:sldId id="258"/>
            <p14:sldId id="267"/>
            <p14:sldId id="259"/>
            <p14:sldId id="260"/>
            <p14:sldId id="261"/>
            <p14:sldId id="262"/>
            <p14:sldId id="263"/>
            <p14:sldId id="268"/>
            <p14:sldId id="264"/>
            <p14:sldId id="265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6" autoAdjust="0"/>
    <p:restoredTop sz="96355" autoAdjust="0"/>
  </p:normalViewPr>
  <p:slideViewPr>
    <p:cSldViewPr snapToGrid="0">
      <p:cViewPr varScale="1">
        <p:scale>
          <a:sx n="102" d="100"/>
          <a:sy n="102" d="100"/>
        </p:scale>
        <p:origin x="224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367D0-2D76-44FB-9245-D308486E60E8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BADD26-D2E9-4209-A81D-80046E280278}">
      <dgm:prSet phldrT="[Text]"/>
      <dgm:spPr/>
      <dgm:t>
        <a:bodyPr/>
        <a:lstStyle/>
        <a:p>
          <a:r>
            <a:rPr lang="en-US" dirty="0"/>
            <a:t>Tweets</a:t>
          </a:r>
        </a:p>
      </dgm:t>
    </dgm:pt>
    <dgm:pt modelId="{86ABD44D-7E44-46D5-AB57-F68756B2A6A7}" type="parTrans" cxnId="{52B97938-50F0-46D1-939F-C1D52A60AE2A}">
      <dgm:prSet/>
      <dgm:spPr/>
      <dgm:t>
        <a:bodyPr/>
        <a:lstStyle/>
        <a:p>
          <a:endParaRPr lang="en-US"/>
        </a:p>
      </dgm:t>
    </dgm:pt>
    <dgm:pt modelId="{1C3F3D3C-BA41-4EA9-9BB6-20677399226F}" type="sibTrans" cxnId="{52B97938-50F0-46D1-939F-C1D52A60AE2A}">
      <dgm:prSet/>
      <dgm:spPr/>
      <dgm:t>
        <a:bodyPr/>
        <a:lstStyle/>
        <a:p>
          <a:endParaRPr lang="en-US"/>
        </a:p>
      </dgm:t>
    </dgm:pt>
    <dgm:pt modelId="{A581030C-2EED-4A70-B3A8-B63A4CFF6044}">
      <dgm:prSet phldrT="[Text]"/>
      <dgm:spPr/>
      <dgm:t>
        <a:bodyPr/>
        <a:lstStyle/>
        <a:p>
          <a:r>
            <a:rPr lang="en-US" dirty="0"/>
            <a:t>Tokenizing</a:t>
          </a:r>
        </a:p>
      </dgm:t>
    </dgm:pt>
    <dgm:pt modelId="{A3ED10C8-D451-470C-849F-CAF2F16F7849}" type="parTrans" cxnId="{4F5D1B7D-259E-4D44-91F0-F57C0D1CE81A}">
      <dgm:prSet/>
      <dgm:spPr/>
      <dgm:t>
        <a:bodyPr/>
        <a:lstStyle/>
        <a:p>
          <a:endParaRPr lang="en-US"/>
        </a:p>
      </dgm:t>
    </dgm:pt>
    <dgm:pt modelId="{B9105084-7748-4419-8669-BAE91F01FC9D}" type="sibTrans" cxnId="{4F5D1B7D-259E-4D44-91F0-F57C0D1CE81A}">
      <dgm:prSet/>
      <dgm:spPr/>
      <dgm:t>
        <a:bodyPr/>
        <a:lstStyle/>
        <a:p>
          <a:endParaRPr lang="en-US"/>
        </a:p>
      </dgm:t>
    </dgm:pt>
    <dgm:pt modelId="{8B54CB53-BF29-430C-911C-AEA414E3FC7A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6333C14F-C287-4AC3-BD1D-4E4237E3BB76}" type="parTrans" cxnId="{0384A9ED-0AB1-48E0-BD3A-555C83B07550}">
      <dgm:prSet/>
      <dgm:spPr/>
      <dgm:t>
        <a:bodyPr/>
        <a:lstStyle/>
        <a:p>
          <a:endParaRPr lang="en-US"/>
        </a:p>
      </dgm:t>
    </dgm:pt>
    <dgm:pt modelId="{9D1CCCD1-B9F2-4F0C-9E3D-7D1792466930}" type="sibTrans" cxnId="{0384A9ED-0AB1-48E0-BD3A-555C83B07550}">
      <dgm:prSet/>
      <dgm:spPr/>
      <dgm:t>
        <a:bodyPr/>
        <a:lstStyle/>
        <a:p>
          <a:endParaRPr lang="en-US"/>
        </a:p>
      </dgm:t>
    </dgm:pt>
    <dgm:pt modelId="{5F73547E-F7E0-4A7D-BF50-5CBACF24A4C2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F7591C0E-D7B0-4EA9-B076-3CE5F1E949E4}" type="parTrans" cxnId="{4B23115D-2B5C-4A3C-BA1B-9E0754219E90}">
      <dgm:prSet/>
      <dgm:spPr/>
      <dgm:t>
        <a:bodyPr/>
        <a:lstStyle/>
        <a:p>
          <a:endParaRPr lang="en-US"/>
        </a:p>
      </dgm:t>
    </dgm:pt>
    <dgm:pt modelId="{1939B607-3748-474B-BD34-9DD0DB18070C}" type="sibTrans" cxnId="{4B23115D-2B5C-4A3C-BA1B-9E0754219E90}">
      <dgm:prSet/>
      <dgm:spPr/>
      <dgm:t>
        <a:bodyPr/>
        <a:lstStyle/>
        <a:p>
          <a:endParaRPr lang="en-US"/>
        </a:p>
      </dgm:t>
    </dgm:pt>
    <dgm:pt modelId="{86BD78AC-5577-4E1A-82D6-C85097622CEF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4F380072-DE95-448A-802D-826204212CA4}" type="parTrans" cxnId="{BB7B0389-13F9-480E-A045-6098C2634A49}">
      <dgm:prSet/>
      <dgm:spPr/>
      <dgm:t>
        <a:bodyPr/>
        <a:lstStyle/>
        <a:p>
          <a:endParaRPr lang="en-US"/>
        </a:p>
      </dgm:t>
    </dgm:pt>
    <dgm:pt modelId="{BC9B563E-FA20-4467-A648-B0EB92BE4895}" type="sibTrans" cxnId="{BB7B0389-13F9-480E-A045-6098C2634A49}">
      <dgm:prSet/>
      <dgm:spPr/>
      <dgm:t>
        <a:bodyPr/>
        <a:lstStyle/>
        <a:p>
          <a:endParaRPr lang="en-US"/>
        </a:p>
      </dgm:t>
    </dgm:pt>
    <dgm:pt modelId="{1D4D84B2-6B67-4216-9FDF-5F05828734F4}" type="pres">
      <dgm:prSet presAssocID="{A88367D0-2D76-44FB-9245-D308486E60E8}" presName="diagram" presStyleCnt="0">
        <dgm:presLayoutVars>
          <dgm:dir/>
          <dgm:resizeHandles val="exact"/>
        </dgm:presLayoutVars>
      </dgm:prSet>
      <dgm:spPr/>
    </dgm:pt>
    <dgm:pt modelId="{236994F8-A54D-431A-AECA-E2345BC9DA08}" type="pres">
      <dgm:prSet presAssocID="{3DBADD26-D2E9-4209-A81D-80046E280278}" presName="node" presStyleLbl="node1" presStyleIdx="0" presStyleCnt="5">
        <dgm:presLayoutVars>
          <dgm:bulletEnabled val="1"/>
        </dgm:presLayoutVars>
      </dgm:prSet>
      <dgm:spPr/>
    </dgm:pt>
    <dgm:pt modelId="{E4DDA5C7-4480-4A79-8B9F-468915419FB5}" type="pres">
      <dgm:prSet presAssocID="{1C3F3D3C-BA41-4EA9-9BB6-20677399226F}" presName="sibTrans" presStyleLbl="sibTrans2D1" presStyleIdx="0" presStyleCnt="4"/>
      <dgm:spPr/>
    </dgm:pt>
    <dgm:pt modelId="{3D20A207-1CA2-4B6F-93A2-4BD4C40DC1C6}" type="pres">
      <dgm:prSet presAssocID="{1C3F3D3C-BA41-4EA9-9BB6-20677399226F}" presName="connectorText" presStyleLbl="sibTrans2D1" presStyleIdx="0" presStyleCnt="4"/>
      <dgm:spPr/>
    </dgm:pt>
    <dgm:pt modelId="{84F9968D-B622-4A63-AE30-CB798A64BF0E}" type="pres">
      <dgm:prSet presAssocID="{A581030C-2EED-4A70-B3A8-B63A4CFF6044}" presName="node" presStyleLbl="node1" presStyleIdx="1" presStyleCnt="5">
        <dgm:presLayoutVars>
          <dgm:bulletEnabled val="1"/>
        </dgm:presLayoutVars>
      </dgm:prSet>
      <dgm:spPr/>
    </dgm:pt>
    <dgm:pt modelId="{3BD57F92-79F6-4DD7-BCD2-4B290F8F92B5}" type="pres">
      <dgm:prSet presAssocID="{B9105084-7748-4419-8669-BAE91F01FC9D}" presName="sibTrans" presStyleLbl="sibTrans2D1" presStyleIdx="1" presStyleCnt="4"/>
      <dgm:spPr/>
    </dgm:pt>
    <dgm:pt modelId="{8FC5FF10-E93E-4B6F-BBDC-0C07FC11B5B1}" type="pres">
      <dgm:prSet presAssocID="{B9105084-7748-4419-8669-BAE91F01FC9D}" presName="connectorText" presStyleLbl="sibTrans2D1" presStyleIdx="1" presStyleCnt="4"/>
      <dgm:spPr/>
    </dgm:pt>
    <dgm:pt modelId="{53951092-33EC-48CD-9F46-F183FE0B3669}" type="pres">
      <dgm:prSet presAssocID="{8B54CB53-BF29-430C-911C-AEA414E3FC7A}" presName="node" presStyleLbl="node1" presStyleIdx="2" presStyleCnt="5">
        <dgm:presLayoutVars>
          <dgm:bulletEnabled val="1"/>
        </dgm:presLayoutVars>
      </dgm:prSet>
      <dgm:spPr/>
    </dgm:pt>
    <dgm:pt modelId="{15E5377B-540E-49C6-A3E1-2DEAD189CD03}" type="pres">
      <dgm:prSet presAssocID="{9D1CCCD1-B9F2-4F0C-9E3D-7D1792466930}" presName="sibTrans" presStyleLbl="sibTrans2D1" presStyleIdx="2" presStyleCnt="4" custLinFactX="29849" custLinFactNeighborX="100000" custLinFactNeighborY="-3598"/>
      <dgm:spPr/>
    </dgm:pt>
    <dgm:pt modelId="{A00C1077-AFB4-447C-A9F4-292DFC7ACAB9}" type="pres">
      <dgm:prSet presAssocID="{9D1CCCD1-B9F2-4F0C-9E3D-7D1792466930}" presName="connectorText" presStyleLbl="sibTrans2D1" presStyleIdx="2" presStyleCnt="4"/>
      <dgm:spPr/>
    </dgm:pt>
    <dgm:pt modelId="{BFC195D3-94F9-4EC7-9F75-3AB7355C7751}" type="pres">
      <dgm:prSet presAssocID="{5F73547E-F7E0-4A7D-BF50-5CBACF24A4C2}" presName="node" presStyleLbl="node1" presStyleIdx="3" presStyleCnt="5" custLinFactNeighborX="446" custLinFactNeighborY="71375">
        <dgm:presLayoutVars>
          <dgm:bulletEnabled val="1"/>
        </dgm:presLayoutVars>
      </dgm:prSet>
      <dgm:spPr/>
    </dgm:pt>
    <dgm:pt modelId="{EEF442F8-0E69-4DD2-8310-EC620D307462}" type="pres">
      <dgm:prSet presAssocID="{1939B607-3748-474B-BD34-9DD0DB18070C}" presName="sibTrans" presStyleLbl="sibTrans2D1" presStyleIdx="3" presStyleCnt="4"/>
      <dgm:spPr/>
    </dgm:pt>
    <dgm:pt modelId="{08E6D71C-6BF2-4EAD-BDEC-CDF1AEF35DC9}" type="pres">
      <dgm:prSet presAssocID="{1939B607-3748-474B-BD34-9DD0DB18070C}" presName="connectorText" presStyleLbl="sibTrans2D1" presStyleIdx="3" presStyleCnt="4"/>
      <dgm:spPr/>
    </dgm:pt>
    <dgm:pt modelId="{4508F45D-67E4-4626-AD3D-2300CAF9B55B}" type="pres">
      <dgm:prSet presAssocID="{86BD78AC-5577-4E1A-82D6-C85097622CEF}" presName="node" presStyleLbl="node1" presStyleIdx="4" presStyleCnt="5" custLinFactNeighborX="892" custLinFactNeighborY="71107">
        <dgm:presLayoutVars>
          <dgm:bulletEnabled val="1"/>
        </dgm:presLayoutVars>
      </dgm:prSet>
      <dgm:spPr/>
    </dgm:pt>
  </dgm:ptLst>
  <dgm:cxnLst>
    <dgm:cxn modelId="{002C9D04-380B-4276-BAE9-1B1CECC69D67}" type="presOf" srcId="{B9105084-7748-4419-8669-BAE91F01FC9D}" destId="{3BD57F92-79F6-4DD7-BCD2-4B290F8F92B5}" srcOrd="0" destOrd="0" presId="urn:microsoft.com/office/officeart/2005/8/layout/process5"/>
    <dgm:cxn modelId="{59A2C904-0653-4605-A688-17C1B01DEE0F}" type="presOf" srcId="{1C3F3D3C-BA41-4EA9-9BB6-20677399226F}" destId="{3D20A207-1CA2-4B6F-93A2-4BD4C40DC1C6}" srcOrd="1" destOrd="0" presId="urn:microsoft.com/office/officeart/2005/8/layout/process5"/>
    <dgm:cxn modelId="{886C7E31-CA18-49CA-98A2-570956344298}" type="presOf" srcId="{B9105084-7748-4419-8669-BAE91F01FC9D}" destId="{8FC5FF10-E93E-4B6F-BBDC-0C07FC11B5B1}" srcOrd="1" destOrd="0" presId="urn:microsoft.com/office/officeart/2005/8/layout/process5"/>
    <dgm:cxn modelId="{52B97938-50F0-46D1-939F-C1D52A60AE2A}" srcId="{A88367D0-2D76-44FB-9245-D308486E60E8}" destId="{3DBADD26-D2E9-4209-A81D-80046E280278}" srcOrd="0" destOrd="0" parTransId="{86ABD44D-7E44-46D5-AB57-F68756B2A6A7}" sibTransId="{1C3F3D3C-BA41-4EA9-9BB6-20677399226F}"/>
    <dgm:cxn modelId="{9FECD33A-3461-49BD-8D10-CA7254E17A10}" type="presOf" srcId="{9D1CCCD1-B9F2-4F0C-9E3D-7D1792466930}" destId="{15E5377B-540E-49C6-A3E1-2DEAD189CD03}" srcOrd="0" destOrd="0" presId="urn:microsoft.com/office/officeart/2005/8/layout/process5"/>
    <dgm:cxn modelId="{7F681A4A-C911-4B3D-B17C-D2C5241B3834}" type="presOf" srcId="{1939B607-3748-474B-BD34-9DD0DB18070C}" destId="{EEF442F8-0E69-4DD2-8310-EC620D307462}" srcOrd="0" destOrd="0" presId="urn:microsoft.com/office/officeart/2005/8/layout/process5"/>
    <dgm:cxn modelId="{4B23115D-2B5C-4A3C-BA1B-9E0754219E90}" srcId="{A88367D0-2D76-44FB-9245-D308486E60E8}" destId="{5F73547E-F7E0-4A7D-BF50-5CBACF24A4C2}" srcOrd="3" destOrd="0" parTransId="{F7591C0E-D7B0-4EA9-B076-3CE5F1E949E4}" sibTransId="{1939B607-3748-474B-BD34-9DD0DB18070C}"/>
    <dgm:cxn modelId="{4F5D1B7D-259E-4D44-91F0-F57C0D1CE81A}" srcId="{A88367D0-2D76-44FB-9245-D308486E60E8}" destId="{A581030C-2EED-4A70-B3A8-B63A4CFF6044}" srcOrd="1" destOrd="0" parTransId="{A3ED10C8-D451-470C-849F-CAF2F16F7849}" sibTransId="{B9105084-7748-4419-8669-BAE91F01FC9D}"/>
    <dgm:cxn modelId="{BB7B0389-13F9-480E-A045-6098C2634A49}" srcId="{A88367D0-2D76-44FB-9245-D308486E60E8}" destId="{86BD78AC-5577-4E1A-82D6-C85097622CEF}" srcOrd="4" destOrd="0" parTransId="{4F380072-DE95-448A-802D-826204212CA4}" sibTransId="{BC9B563E-FA20-4467-A648-B0EB92BE4895}"/>
    <dgm:cxn modelId="{94DE7289-DC3F-440D-B74B-DCCFA811AC15}" type="presOf" srcId="{A88367D0-2D76-44FB-9245-D308486E60E8}" destId="{1D4D84B2-6B67-4216-9FDF-5F05828734F4}" srcOrd="0" destOrd="0" presId="urn:microsoft.com/office/officeart/2005/8/layout/process5"/>
    <dgm:cxn modelId="{9EFA3F99-A13A-4E14-8276-C2A400FD3DD6}" type="presOf" srcId="{9D1CCCD1-B9F2-4F0C-9E3D-7D1792466930}" destId="{A00C1077-AFB4-447C-A9F4-292DFC7ACAB9}" srcOrd="1" destOrd="0" presId="urn:microsoft.com/office/officeart/2005/8/layout/process5"/>
    <dgm:cxn modelId="{C4015BA3-2AD4-44D6-9953-B3A84162C4D5}" type="presOf" srcId="{A581030C-2EED-4A70-B3A8-B63A4CFF6044}" destId="{84F9968D-B622-4A63-AE30-CB798A64BF0E}" srcOrd="0" destOrd="0" presId="urn:microsoft.com/office/officeart/2005/8/layout/process5"/>
    <dgm:cxn modelId="{B4EC95A9-8C24-40FA-8C02-D47DD1606BF0}" type="presOf" srcId="{1C3F3D3C-BA41-4EA9-9BB6-20677399226F}" destId="{E4DDA5C7-4480-4A79-8B9F-468915419FB5}" srcOrd="0" destOrd="0" presId="urn:microsoft.com/office/officeart/2005/8/layout/process5"/>
    <dgm:cxn modelId="{F8583AAC-B6CE-4847-BFCD-F5837AE2C22C}" type="presOf" srcId="{86BD78AC-5577-4E1A-82D6-C85097622CEF}" destId="{4508F45D-67E4-4626-AD3D-2300CAF9B55B}" srcOrd="0" destOrd="0" presId="urn:microsoft.com/office/officeart/2005/8/layout/process5"/>
    <dgm:cxn modelId="{F4BE61AF-6B04-4B55-AD04-EBF09A920D28}" type="presOf" srcId="{5F73547E-F7E0-4A7D-BF50-5CBACF24A4C2}" destId="{BFC195D3-94F9-4EC7-9F75-3AB7355C7751}" srcOrd="0" destOrd="0" presId="urn:microsoft.com/office/officeart/2005/8/layout/process5"/>
    <dgm:cxn modelId="{4BDD7CC3-AC76-4252-85A7-C98ED1C838EB}" type="presOf" srcId="{1939B607-3748-474B-BD34-9DD0DB18070C}" destId="{08E6D71C-6BF2-4EAD-BDEC-CDF1AEF35DC9}" srcOrd="1" destOrd="0" presId="urn:microsoft.com/office/officeart/2005/8/layout/process5"/>
    <dgm:cxn modelId="{2C5647DE-B936-4439-BAA4-0316BA5725F2}" type="presOf" srcId="{3DBADD26-D2E9-4209-A81D-80046E280278}" destId="{236994F8-A54D-431A-AECA-E2345BC9DA08}" srcOrd="0" destOrd="0" presId="urn:microsoft.com/office/officeart/2005/8/layout/process5"/>
    <dgm:cxn modelId="{AEF4E0EC-F040-489D-AA2D-08F6120ED287}" type="presOf" srcId="{8B54CB53-BF29-430C-911C-AEA414E3FC7A}" destId="{53951092-33EC-48CD-9F46-F183FE0B3669}" srcOrd="0" destOrd="0" presId="urn:microsoft.com/office/officeart/2005/8/layout/process5"/>
    <dgm:cxn modelId="{0384A9ED-0AB1-48E0-BD3A-555C83B07550}" srcId="{A88367D0-2D76-44FB-9245-D308486E60E8}" destId="{8B54CB53-BF29-430C-911C-AEA414E3FC7A}" srcOrd="2" destOrd="0" parTransId="{6333C14F-C287-4AC3-BD1D-4E4237E3BB76}" sibTransId="{9D1CCCD1-B9F2-4F0C-9E3D-7D1792466930}"/>
    <dgm:cxn modelId="{D00A8DD0-96F6-453A-99BE-E36C021DD5B0}" type="presParOf" srcId="{1D4D84B2-6B67-4216-9FDF-5F05828734F4}" destId="{236994F8-A54D-431A-AECA-E2345BC9DA08}" srcOrd="0" destOrd="0" presId="urn:microsoft.com/office/officeart/2005/8/layout/process5"/>
    <dgm:cxn modelId="{5CBBD3D7-BD36-462B-9FC4-7CBB8DA5F329}" type="presParOf" srcId="{1D4D84B2-6B67-4216-9FDF-5F05828734F4}" destId="{E4DDA5C7-4480-4A79-8B9F-468915419FB5}" srcOrd="1" destOrd="0" presId="urn:microsoft.com/office/officeart/2005/8/layout/process5"/>
    <dgm:cxn modelId="{7F3B6438-88BD-4179-924B-A3AB434A6E6F}" type="presParOf" srcId="{E4DDA5C7-4480-4A79-8B9F-468915419FB5}" destId="{3D20A207-1CA2-4B6F-93A2-4BD4C40DC1C6}" srcOrd="0" destOrd="0" presId="urn:microsoft.com/office/officeart/2005/8/layout/process5"/>
    <dgm:cxn modelId="{7F8F26CD-E30F-4BC2-8482-FA1D4AC56D77}" type="presParOf" srcId="{1D4D84B2-6B67-4216-9FDF-5F05828734F4}" destId="{84F9968D-B622-4A63-AE30-CB798A64BF0E}" srcOrd="2" destOrd="0" presId="urn:microsoft.com/office/officeart/2005/8/layout/process5"/>
    <dgm:cxn modelId="{7B7C1A3E-2FA6-4DF7-9EDD-ED8FDCADDC2B}" type="presParOf" srcId="{1D4D84B2-6B67-4216-9FDF-5F05828734F4}" destId="{3BD57F92-79F6-4DD7-BCD2-4B290F8F92B5}" srcOrd="3" destOrd="0" presId="urn:microsoft.com/office/officeart/2005/8/layout/process5"/>
    <dgm:cxn modelId="{810DFCEB-9921-4C2C-A5BC-9A4BFA0A3AC8}" type="presParOf" srcId="{3BD57F92-79F6-4DD7-BCD2-4B290F8F92B5}" destId="{8FC5FF10-E93E-4B6F-BBDC-0C07FC11B5B1}" srcOrd="0" destOrd="0" presId="urn:microsoft.com/office/officeart/2005/8/layout/process5"/>
    <dgm:cxn modelId="{676973E8-F1ED-45EB-BBB5-1731E36F0AE0}" type="presParOf" srcId="{1D4D84B2-6B67-4216-9FDF-5F05828734F4}" destId="{53951092-33EC-48CD-9F46-F183FE0B3669}" srcOrd="4" destOrd="0" presId="urn:microsoft.com/office/officeart/2005/8/layout/process5"/>
    <dgm:cxn modelId="{413FCF57-51A8-45B5-B4C7-81A533E35A20}" type="presParOf" srcId="{1D4D84B2-6B67-4216-9FDF-5F05828734F4}" destId="{15E5377B-540E-49C6-A3E1-2DEAD189CD03}" srcOrd="5" destOrd="0" presId="urn:microsoft.com/office/officeart/2005/8/layout/process5"/>
    <dgm:cxn modelId="{95E167DE-3C3C-47BB-AE99-F09857668AD8}" type="presParOf" srcId="{15E5377B-540E-49C6-A3E1-2DEAD189CD03}" destId="{A00C1077-AFB4-447C-A9F4-292DFC7ACAB9}" srcOrd="0" destOrd="0" presId="urn:microsoft.com/office/officeart/2005/8/layout/process5"/>
    <dgm:cxn modelId="{DAE05770-D58F-465C-B7B5-A521DAE53375}" type="presParOf" srcId="{1D4D84B2-6B67-4216-9FDF-5F05828734F4}" destId="{BFC195D3-94F9-4EC7-9F75-3AB7355C7751}" srcOrd="6" destOrd="0" presId="urn:microsoft.com/office/officeart/2005/8/layout/process5"/>
    <dgm:cxn modelId="{22255B43-A8B8-4B43-9CF6-82BE74EE54C1}" type="presParOf" srcId="{1D4D84B2-6B67-4216-9FDF-5F05828734F4}" destId="{EEF442F8-0E69-4DD2-8310-EC620D307462}" srcOrd="7" destOrd="0" presId="urn:microsoft.com/office/officeart/2005/8/layout/process5"/>
    <dgm:cxn modelId="{BD0F96B6-778D-4EDC-8F4C-60A19D3CA2FD}" type="presParOf" srcId="{EEF442F8-0E69-4DD2-8310-EC620D307462}" destId="{08E6D71C-6BF2-4EAD-BDEC-CDF1AEF35DC9}" srcOrd="0" destOrd="0" presId="urn:microsoft.com/office/officeart/2005/8/layout/process5"/>
    <dgm:cxn modelId="{FA914037-8DAE-4C81-851D-C727A0F96D9F}" type="presParOf" srcId="{1D4D84B2-6B67-4216-9FDF-5F05828734F4}" destId="{4508F45D-67E4-4626-AD3D-2300CAF9B55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994F8-A54D-431A-AECA-E2345BC9DA08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Tweets</a:t>
          </a:r>
        </a:p>
      </dsp:txBody>
      <dsp:txXfrm>
        <a:off x="44665" y="1038705"/>
        <a:ext cx="2060143" cy="1206068"/>
      </dsp:txXfrm>
    </dsp:sp>
    <dsp:sp modelId="{E4DDA5C7-4480-4A79-8B9F-468915419FB5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30227" y="1482881"/>
        <a:ext cx="316861" cy="317716"/>
      </dsp:txXfrm>
    </dsp:sp>
    <dsp:sp modelId="{84F9968D-B622-4A63-AE30-CB798A64B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Tokenizing</a:t>
          </a:r>
        </a:p>
      </dsp:txBody>
      <dsp:txXfrm>
        <a:off x="3033928" y="1038705"/>
        <a:ext cx="2060143" cy="1206068"/>
      </dsp:txXfrm>
    </dsp:sp>
    <dsp:sp modelId="{3BD57F92-79F6-4DD7-BCD2-4B290F8F92B5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19490" y="1482881"/>
        <a:ext cx="316861" cy="317716"/>
      </dsp:txXfrm>
    </dsp:sp>
    <dsp:sp modelId="{53951092-33EC-48CD-9F46-F183FE0B3669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Sentiment Analysis</a:t>
          </a:r>
        </a:p>
      </dsp:txBody>
      <dsp:txXfrm>
        <a:off x="6023190" y="1038705"/>
        <a:ext cx="2060143" cy="1206068"/>
      </dsp:txXfrm>
    </dsp:sp>
    <dsp:sp modelId="{15E5377B-540E-49C6-A3E1-2DEAD189CD03}">
      <dsp:nvSpPr>
        <dsp:cNvPr id="0" name=""/>
        <dsp:cNvSpPr/>
      </dsp:nvSpPr>
      <dsp:spPr>
        <a:xfrm rot="5391947">
          <a:off x="7659354" y="2856187"/>
          <a:ext cx="937291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-5400000">
        <a:off x="7968955" y="2652305"/>
        <a:ext cx="317716" cy="778433"/>
      </dsp:txXfrm>
    </dsp:sp>
    <dsp:sp modelId="{BFC195D3-94F9-4EC7-9F75-3AB7355C7751}">
      <dsp:nvSpPr>
        <dsp:cNvPr id="0" name=""/>
        <dsp:cNvSpPr/>
      </dsp:nvSpPr>
      <dsp:spPr>
        <a:xfrm>
          <a:off x="5992812" y="4050765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Features</a:t>
          </a:r>
        </a:p>
      </dsp:txBody>
      <dsp:txXfrm>
        <a:off x="6030334" y="4088287"/>
        <a:ext cx="2060143" cy="1206068"/>
      </dsp:txXfrm>
    </dsp:sp>
    <dsp:sp modelId="{EEF442F8-0E69-4DD2-8310-EC620D307462}">
      <dsp:nvSpPr>
        <dsp:cNvPr id="0" name=""/>
        <dsp:cNvSpPr/>
      </dsp:nvSpPr>
      <dsp:spPr>
        <a:xfrm rot="10803964">
          <a:off x="5361182" y="4424855"/>
          <a:ext cx="446351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5495087" y="4530837"/>
        <a:ext cx="312446" cy="317716"/>
      </dsp:txXfrm>
    </dsp:sp>
    <dsp:sp modelId="{4508F45D-67E4-4626-AD3D-2300CAF9B55B}">
      <dsp:nvSpPr>
        <dsp:cNvPr id="0" name=""/>
        <dsp:cNvSpPr/>
      </dsp:nvSpPr>
      <dsp:spPr>
        <a:xfrm>
          <a:off x="3015452" y="4047331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</a:t>
          </a:r>
        </a:p>
      </dsp:txBody>
      <dsp:txXfrm>
        <a:off x="3052974" y="4084853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2C7F-0EA0-40AD-B3A9-458C53402201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45D2-BBEF-4FD7-AB4A-B3C9E326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45D2-BBEF-4FD7-AB4A-B3C9E3265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C8B-E9C2-4933-B7F4-7F9672C954E8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4F55-17C2-400D-957C-B9F66C9E3F84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C38A-03BA-4BF7-94E6-30617696498B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D9CB-75DF-436C-BD9B-A3DBA9098B3C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8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921-B3EA-4B08-9FCD-E11B011713DD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C946-43E8-49E2-9571-25FA906444EE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D5B0-4C5D-492A-895A-FE8DFD476F78}" type="datetime1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60E0-3884-4305-B68F-9157A95CFBB7}" type="datetime1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E55-3E9E-421A-A129-1090E60EB6D0}" type="datetime1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F4E2-99EE-4A35-9CF1-86F67E377E48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7623-C275-4BB4-BFF7-EF1795E2EB6E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4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D82B-0CE2-44C0-8A78-AD6472DF75C8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218B-A3BA-4126-A317-1DB6A74B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equan-er-6951864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erdeq1024/bitcoin-price-analysis-by-twe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Artificial_neural_net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6358"/>
            <a:ext cx="9144000" cy="757130"/>
          </a:xfrm>
        </p:spPr>
        <p:txBody>
          <a:bodyPr>
            <a:spAutoFit/>
          </a:bodyPr>
          <a:lstStyle/>
          <a:p>
            <a:r>
              <a:rPr lang="en-US" sz="4800" b="1" dirty="0" err="1"/>
              <a:t>Bitcoin</a:t>
            </a:r>
            <a:r>
              <a:rPr lang="en-US" sz="4800" b="1" dirty="0"/>
              <a:t> price analysis by Tweets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0131"/>
          </a:xfrm>
        </p:spPr>
        <p:txBody>
          <a:bodyPr>
            <a:spAutoFit/>
          </a:bodyPr>
          <a:lstStyle/>
          <a:p>
            <a:r>
              <a:rPr lang="en-US" sz="2800" dirty="0"/>
              <a:t>Dequan Er, Ph.D.</a:t>
            </a:r>
          </a:p>
        </p:txBody>
      </p:sp>
      <p:pic>
        <p:nvPicPr>
          <p:cNvPr id="1026" name="Picture 2" descr="Dequan 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4791" y="3032926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528" y="4858997"/>
            <a:ext cx="3981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https://www.linkedin.com/in/dequan-er-69518643/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78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4698304" cy="701731"/>
          </a:xfrm>
        </p:spPr>
        <p:txBody>
          <a:bodyPr wrap="square">
            <a:spAutoFit/>
          </a:bodyPr>
          <a:lstStyle/>
          <a:p>
            <a:r>
              <a:rPr lang="en-US" b="1" dirty="0"/>
              <a:t>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9860" cy="2139047"/>
          </a:xfrm>
        </p:spPr>
        <p:txBody>
          <a:bodyPr wrap="square">
            <a:spAutoFit/>
          </a:bodyPr>
          <a:lstStyle/>
          <a:p>
            <a:r>
              <a:rPr lang="en-US" sz="2400" dirty="0"/>
              <a:t>Predict the </a:t>
            </a:r>
            <a:r>
              <a:rPr lang="en-US" sz="2400" dirty="0" err="1"/>
              <a:t>bitcoin</a:t>
            </a:r>
            <a:r>
              <a:rPr lang="en-US" sz="2400" dirty="0"/>
              <a:t> price movement by tweets sentiment analysis </a:t>
            </a:r>
          </a:p>
          <a:p>
            <a:r>
              <a:rPr lang="en-US" sz="2400" dirty="0"/>
              <a:t>Data: BTC price, Tweets</a:t>
            </a:r>
          </a:p>
          <a:p>
            <a:r>
              <a:rPr lang="en-US" sz="2400" dirty="0"/>
              <a:t>Sample the data randomly and normalize data, find the derivative of BTC price.</a:t>
            </a:r>
          </a:p>
          <a:p>
            <a:r>
              <a:rPr lang="en-US" sz="2400" dirty="0"/>
              <a:t>Define a classification problem that predict the movement as positive, neutral, 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2380989" cy="701731"/>
          </a:xfrm>
        </p:spPr>
        <p:txBody>
          <a:bodyPr wrap="square">
            <a:spAutoFit/>
          </a:bodyPr>
          <a:lstStyle/>
          <a:p>
            <a:r>
              <a:rPr lang="en-US" b="1" dirty="0"/>
              <a:t>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0363"/>
          </a:xfrm>
        </p:spPr>
        <p:txBody>
          <a:bodyPr>
            <a:spAutoFit/>
          </a:bodyPr>
          <a:lstStyle/>
          <a:p>
            <a:r>
              <a:rPr lang="en-US" sz="2400" dirty="0">
                <a:hlinkClick r:id="rId2"/>
              </a:rPr>
              <a:t>https://www.kaggle.com/code/erdeq1024/bitcoin-price-analysis-by-tweets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Libraries imported:</a:t>
            </a:r>
          </a:p>
          <a:p>
            <a:pPr lvl="1"/>
            <a:r>
              <a:rPr lang="en-US" dirty="0"/>
              <a:t>VADER (Valence Aware Dictionary and </a:t>
            </a:r>
            <a:r>
              <a:rPr lang="en-US" dirty="0" err="1"/>
              <a:t>sEntiment</a:t>
            </a:r>
            <a:r>
              <a:rPr lang="en-US" dirty="0"/>
              <a:t> </a:t>
            </a:r>
            <a:r>
              <a:rPr lang="en-US" dirty="0" err="1"/>
              <a:t>Reasoner</a:t>
            </a:r>
            <a:r>
              <a:rPr lang="en-US" dirty="0"/>
              <a:t>) is a lexicon and rule-based sentiment analysis tool that is </a:t>
            </a:r>
            <a:r>
              <a:rPr lang="en-US" i="1" dirty="0"/>
              <a:t>specifically attuned to sentiments expressed in social media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Textblob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2392827" cy="701731"/>
          </a:xfrm>
        </p:spPr>
        <p:txBody>
          <a:bodyPr wrap="square">
            <a:spAutoFit/>
          </a:bodyPr>
          <a:lstStyle/>
          <a:p>
            <a:r>
              <a:rPr lang="en-US" b="1" dirty="0"/>
              <a:t>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155521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Model 1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775" y="655826"/>
            <a:ext cx="39592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Model: "sequential"</a:t>
            </a:r>
          </a:p>
          <a:p>
            <a:r>
              <a:rPr lang="en-US" sz="900" dirty="0"/>
              <a:t>_________________________________________________________________</a:t>
            </a:r>
          </a:p>
          <a:p>
            <a:r>
              <a:rPr lang="en-US" sz="900" dirty="0"/>
              <a:t>Layer (type)                 Output Shape              </a:t>
            </a:r>
            <a:r>
              <a:rPr lang="en-US" sz="900" dirty="0" err="1"/>
              <a:t>Param</a:t>
            </a:r>
            <a:r>
              <a:rPr lang="en-US" sz="900" dirty="0"/>
              <a:t> #   </a:t>
            </a:r>
          </a:p>
          <a:p>
            <a:r>
              <a:rPr lang="en-US" sz="900" dirty="0"/>
              <a:t>=================================================================</a:t>
            </a:r>
          </a:p>
          <a:p>
            <a:r>
              <a:rPr lang="en-US" sz="900" dirty="0"/>
              <a:t>embedding (Embedding)        (None, 30, 100)           2000000   </a:t>
            </a:r>
          </a:p>
          <a:p>
            <a:r>
              <a:rPr lang="en-US" sz="900" dirty="0"/>
              <a:t>_________________________________________________________________</a:t>
            </a:r>
          </a:p>
          <a:p>
            <a:r>
              <a:rPr lang="en-US" sz="900" dirty="0"/>
              <a:t>conv1d (Conv1D)              (None, 30, 32)            9632      </a:t>
            </a:r>
          </a:p>
          <a:p>
            <a:r>
              <a:rPr lang="en-US" sz="900" dirty="0"/>
              <a:t>_________________________________________________________________</a:t>
            </a:r>
          </a:p>
          <a:p>
            <a:r>
              <a:rPr lang="en-US" sz="900" dirty="0"/>
              <a:t>max_pooling1d (MaxPooling1D) (None, 15, 32)            0         </a:t>
            </a:r>
          </a:p>
          <a:p>
            <a:r>
              <a:rPr lang="en-US" sz="900" dirty="0"/>
              <a:t>_________________________________________________________________</a:t>
            </a:r>
          </a:p>
          <a:p>
            <a:r>
              <a:rPr lang="en-US" sz="900" dirty="0"/>
              <a:t>conv1d_1 (Conv1D)            (None, 15, 32)            3104      </a:t>
            </a:r>
          </a:p>
          <a:p>
            <a:r>
              <a:rPr lang="en-US" sz="900" dirty="0"/>
              <a:t>_________________________________________________________________</a:t>
            </a:r>
          </a:p>
          <a:p>
            <a:r>
              <a:rPr lang="en-US" sz="900" dirty="0"/>
              <a:t>max_pooling1d_1 (MaxPooling1 (None, 7, 32)             0         </a:t>
            </a:r>
          </a:p>
          <a:p>
            <a:r>
              <a:rPr lang="en-US" sz="900" dirty="0"/>
              <a:t>_________________________________________________________________</a:t>
            </a:r>
          </a:p>
          <a:p>
            <a:r>
              <a:rPr lang="en-US" sz="900" dirty="0" err="1"/>
              <a:t>lstm</a:t>
            </a:r>
            <a:r>
              <a:rPr lang="en-US" sz="900" dirty="0"/>
              <a:t> (LSTM)                  (None, 100)               53200     </a:t>
            </a:r>
          </a:p>
          <a:p>
            <a:r>
              <a:rPr lang="en-US" sz="900" dirty="0"/>
              <a:t>_________________________________________________________________</a:t>
            </a:r>
          </a:p>
          <a:p>
            <a:r>
              <a:rPr lang="en-US" sz="900" dirty="0"/>
              <a:t>dense (Dense)                (None, 3)                 303       </a:t>
            </a:r>
          </a:p>
          <a:p>
            <a:r>
              <a:rPr lang="en-US" sz="900" dirty="0"/>
              <a:t>=================================================================</a:t>
            </a:r>
          </a:p>
          <a:p>
            <a:r>
              <a:rPr lang="en-US" sz="900" dirty="0"/>
              <a:t>Total </a:t>
            </a:r>
            <a:r>
              <a:rPr lang="en-US" sz="900" dirty="0" err="1"/>
              <a:t>params</a:t>
            </a:r>
            <a:r>
              <a:rPr lang="en-US" sz="900" dirty="0"/>
              <a:t>: 2,066,239</a:t>
            </a:r>
          </a:p>
          <a:p>
            <a:r>
              <a:rPr lang="en-US" sz="900" dirty="0"/>
              <a:t>Trainable </a:t>
            </a:r>
            <a:r>
              <a:rPr lang="en-US" sz="900" dirty="0" err="1"/>
              <a:t>params</a:t>
            </a:r>
            <a:r>
              <a:rPr lang="en-US" sz="900" dirty="0"/>
              <a:t>: 2,066,239</a:t>
            </a:r>
          </a:p>
          <a:p>
            <a:r>
              <a:rPr lang="en-US" sz="900" dirty="0"/>
              <a:t>Non-trainable </a:t>
            </a:r>
            <a:r>
              <a:rPr lang="en-US" sz="900" dirty="0" err="1"/>
              <a:t>params</a:t>
            </a:r>
            <a:r>
              <a:rPr lang="en-US" sz="900" dirty="0"/>
              <a:t>: 0</a:t>
            </a:r>
          </a:p>
          <a:p>
            <a:r>
              <a:rPr lang="en-US" sz="900" dirty="0"/>
              <a:t>_________________________________________________________________</a:t>
            </a:r>
          </a:p>
        </p:txBody>
      </p:sp>
      <p:pic>
        <p:nvPicPr>
          <p:cNvPr id="7172" name="Picture 4" descr="https://www.kaggleusercontent.com/kf/86848941/eyJhbGciOiJkaXIiLCJlbmMiOiJBMTI4Q0JDLUhTMjU2In0.._tgk8YuqsiWG8qkS71OWlQ.djLvYwgOAV43Uro2rN7BAYes9C8J_wpJDkb2lDbrGeYE4Q__w9e3euz0abKQMXXcVu4BOihTxm5QvJubGXrGGxYhU3sfK03O7B4pxddZaTVfaPYMmx-EKDugpRU-AKfRRhU6skrsogCCv6-X5B1j4wjQNI-_mRHrD2Yz1wJuOeKta3jKbZTRVjHrDwysuWo5y5fYfg-EnKiZMP--DNqD4C_yNmgb07NO54-p9QJ664LrHbWxE3TuHWXPkw9OPebORROe0UbD161B8upJfi1p0wWOVn1Fm2fzonZcS666YkqCSeLRrXw_8RJqWO8iNfQT8xDRKwyHSft-hu2HnNrvCY92Eq5CY1_y2KlBRxixkiPwMWscebEtj2GLldwtEjf7L95eaED-3E9qcf7wPmeX1q9NXU9nPSPuIRiS0vakpIn54qBwPDEdfEUZkTTDRmUWmjL0Zs4PV_rIqPY2cRKFSLUTvfYKsH8znheJTXuy2MKCeyIljnh2Eyvk37UwCm7vtcv46fyfWrtslLENkZxKB9nXN0g-ACjrCr7wkBSBGYlJ1kp1UWEUbdcrQPlh3Thy4JHFTfWLYXnvTXAPWxdZTotUSiEBmhTOm5rVoIivPn1J8_-t8QG0v_O9mwPwBPwdWk1Gkk9s1PzRUa_j_hDlKWti64JxfV2DbhwaLbFQUb8vunqCqKQv5qWLNZY22TPM.HL4wP2XtqlgtDsk9wIKQnw/__results___files/__results___42_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3175" y="365125"/>
            <a:ext cx="4215277" cy="599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835619" cy="701731"/>
          </a:xfrm>
        </p:spPr>
        <p:txBody>
          <a:bodyPr wrap="square">
            <a:spAutoFit/>
          </a:bodyPr>
          <a:lstStyle/>
          <a:p>
            <a:r>
              <a:rPr lang="en-US" b="1" dirty="0"/>
              <a:t>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955104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Model 2 </a:t>
            </a:r>
          </a:p>
        </p:txBody>
      </p:sp>
      <p:pic>
        <p:nvPicPr>
          <p:cNvPr id="8194" name="Picture 2" descr="https://www.kaggleusercontent.com/kf/86848941/eyJhbGciOiJkaXIiLCJlbmMiOiJBMTI4Q0JDLUhTMjU2In0.._tgk8YuqsiWG8qkS71OWlQ.djLvYwgOAV43Uro2rN7BAYes9C8J_wpJDkb2lDbrGeYE4Q__w9e3euz0abKQMXXcVu4BOihTxm5QvJubGXrGGxYhU3sfK03O7B4pxddZaTVfaPYMmx-EKDugpRU-AKfRRhU6skrsogCCv6-X5B1j4wjQNI-_mRHrD2Yz1wJuOeKta3jKbZTRVjHrDwysuWo5y5fYfg-EnKiZMP--DNqD4C_yNmgb07NO54-p9QJ664LrHbWxE3TuHWXPkw9OPebORROe0UbD161B8upJfi1p0wWOVn1Fm2fzonZcS666YkqCSeLRrXw_8RJqWO8iNfQT8xDRKwyHSft-hu2HnNrvCY92Eq5CY1_y2KlBRxixkiPwMWscebEtj2GLldwtEjf7L95eaED-3E9qcf7wPmeX1q9NXU9nPSPuIRiS0vakpIn54qBwPDEdfEUZkTTDRmUWmjL0Zs4PV_rIqPY2cRKFSLUTvfYKsH8znheJTXuy2MKCeyIljnh2Eyvk37UwCm7vtcv46fyfWrtslLENkZxKB9nXN0g-ACjrCr7wkBSBGYlJ1kp1UWEUbdcrQPlh3Thy4JHFTfWLYXnvTXAPWxdZTotUSiEBmhTOm5rVoIivPn1J8_-t8QG0v_O9mwPwBPwdWk1Gkk9s1PzRUa_j_hDlKWti64JxfV2DbhwaLbFQUb8vunqCqKQv5qWLNZY22TPM.HL4wP2XtqlgtDsk9wIKQnw/__results___files/__results___54_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6522" y="540448"/>
            <a:ext cx="5558956" cy="599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2280781" cy="701731"/>
          </a:xfrm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06" y="2063619"/>
            <a:ext cx="4786899" cy="3340402"/>
          </a:xfrm>
        </p:spPr>
        <p:txBody>
          <a:bodyPr wrap="square">
            <a:spAutoFit/>
          </a:bodyPr>
          <a:lstStyle/>
          <a:p>
            <a:r>
              <a:rPr lang="en-US" sz="2400" dirty="0"/>
              <a:t>Model converge at a descent level. </a:t>
            </a:r>
            <a:r>
              <a:rPr lang="en-US" sz="2400" dirty="0" err="1"/>
              <a:t>Acc</a:t>
            </a:r>
            <a:r>
              <a:rPr lang="en-US" sz="2400" dirty="0"/>
              <a:t>: 0.936, </a:t>
            </a:r>
            <a:r>
              <a:rPr lang="en-US" sz="2400" dirty="0" err="1"/>
              <a:t>val_acc</a:t>
            </a:r>
            <a:r>
              <a:rPr lang="en-US" sz="2400" dirty="0"/>
              <a:t>: 0.868</a:t>
            </a:r>
          </a:p>
          <a:p>
            <a:r>
              <a:rPr lang="en-US" sz="2400" dirty="0"/>
              <a:t>Confusion matrix shows model can understand most positive and neutral sentiments of BTC price signals. </a:t>
            </a:r>
          </a:p>
          <a:p>
            <a:r>
              <a:rPr lang="en-US" sz="2400" dirty="0"/>
              <a:t>This model enables use to label tweets based on the BTC price 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14</a:t>
            </a:fld>
            <a:endParaRPr lang="en-US"/>
          </a:p>
        </p:txBody>
      </p:sp>
      <p:pic>
        <p:nvPicPr>
          <p:cNvPr id="3076" name="Picture 4" descr="https://www.kaggleusercontent.com/kf/86848941/eyJhbGciOiJkaXIiLCJlbmMiOiJBMTI4Q0JDLUhTMjU2In0..Mn3lXhFsnRkNdeZb224taw.jZsqPHP6Uhi8uMF2SvVBO7WsPvrAf_sDXSCZzfVxVXct3C4JABevU8W2ME2blhwHVwZR318-emHLh28f-DB43JEnRBryqW77rrB-kouN7ZPxrgjOIYTkoeuDs-IbJ1g13UkyXbDe7Va0oPfVwjKaYXXjhKT_16P13jFhmq9ur4w6QYF3sd28Rf1op-so9jRysBL2K28o6T7iNQ5NYXau0b0mZHF1ttOEe_QRpU2eDtouvM10vH2-6htp8zpWdaz4sa1kMmthMVc_ZUFXA5qg6LVvRIPcoOPgo0dD6NQN8-qDECHA2D08R99v1ZgGB4I5mau1hxubC_fm2zL8X56ygP4VU6Os7kh3JaZ70nwrhD96QH8gIAcHNm_cr-hPn4OAflFK8Nx0zFE6Byvz3OFZRM3uRWEdB7PqhjNvdZaruxT32rqP6PvkfqF0T6ecbT4U8VSQN87EPYNuBHLBVu6F37pgYtV14q-u5L-ajQ4yqhnM6Kmmk3Bgd0GgDlTsjLSBPEaX45t_o8jNFS3XxTReVfg6QTaWQl6-p8UdZj9_pmxw-LzHTQo8tJRK20TvDwR6MT4eXrwK7ngSOgXqelARHpokYZsXN6GWyAmuUCQwqskhog6TdWn1c6OkI1UpNfG2-XcSaKWWlsHF9KZFR6WHwLd-c75urhxolpLypiuptGJWmF7HpB4wY3GvNQweGPbX.eQJcLIts7FPnjMl64szPiA/__results___files/__results___59_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6125" y="3390806"/>
            <a:ext cx="3822700" cy="31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kaggleusercontent.com/kf/86848941/eyJhbGciOiJkaXIiLCJlbmMiOiJBMTI4Q0JDLUhTMjU2In0..Mn3lXhFsnRkNdeZb224taw.jZsqPHP6Uhi8uMF2SvVBO7WsPvrAf_sDXSCZzfVxVXct3C4JABevU8W2ME2blhwHVwZR318-emHLh28f-DB43JEnRBryqW77rrB-kouN7ZPxrgjOIYTkoeuDs-IbJ1g13UkyXbDe7Va0oPfVwjKaYXXjhKT_16P13jFhmq9ur4w6QYF3sd28Rf1op-so9jRysBL2K28o6T7iNQ5NYXau0b0mZHF1ttOEe_QRpU2eDtouvM10vH2-6htp8zpWdaz4sa1kMmthMVc_ZUFXA5qg6LVvRIPcoOPgo0dD6NQN8-qDECHA2D08R99v1ZgGB4I5mau1hxubC_fm2zL8X56ygP4VU6Os7kh3JaZ70nwrhD96QH8gIAcHNm_cr-hPn4OAflFK8Nx0zFE6Byvz3OFZRM3uRWEdB7PqhjNvdZaruxT32rqP6PvkfqF0T6ecbT4U8VSQN87EPYNuBHLBVu6F37pgYtV14q-u5L-ajQ4yqhnM6Kmmk3Bgd0GgDlTsjLSBPEaX45t_o8jNFS3XxTReVfg6QTaWQl6-p8UdZj9_pmxw-LzHTQo8tJRK20TvDwR6MT4eXrwK7ngSOgXqelARHpokYZsXN6GWyAmuUCQwqskhog6TdWn1c6OkI1UpNfG2-XcSaKWWlsHF9KZFR6WHwLd-c75urhxolpLypiuptGJWmF7HpB4wY3GvNQweGPbX.eQJcLIts7FPnjMl64szPiA/__results___files/__results___58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3150" y="434181"/>
            <a:ext cx="58007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2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3107499" cy="701731"/>
          </a:xfrm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333168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Key Takeaways:</a:t>
            </a:r>
          </a:p>
          <a:p>
            <a:pPr lvl="1"/>
            <a:r>
              <a:rPr lang="en-US" dirty="0"/>
              <a:t>Tweets data can be analyzed using NLP method with sentiment analysis</a:t>
            </a:r>
          </a:p>
          <a:p>
            <a:pPr lvl="1"/>
            <a:r>
              <a:rPr lang="en-US" dirty="0"/>
              <a:t> The trend can be marked as positive, neutral, and negative. </a:t>
            </a:r>
          </a:p>
          <a:p>
            <a:pPr lvl="1"/>
            <a:r>
              <a:rPr lang="en-US" dirty="0"/>
              <a:t>The model of LSTM can reach a fair accuracy on both training and testing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What’s NN and RNN </a:t>
            </a:r>
          </a:p>
          <a:p>
            <a:r>
              <a:rPr lang="en-US" dirty="0"/>
              <a:t>Why LSTM 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2055312" cy="701731"/>
          </a:xfrm>
        </p:spPr>
        <p:txBody>
          <a:bodyPr wrap="square">
            <a:spAutoFit/>
          </a:bodyPr>
          <a:lstStyle/>
          <a:p>
            <a:r>
              <a:rPr lang="en-US" dirty="0"/>
              <a:t>Intro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6903" cy="3226524"/>
          </a:xfrm>
        </p:spPr>
        <p:txBody>
          <a:bodyPr>
            <a:spAutoFit/>
          </a:bodyPr>
          <a:lstStyle/>
          <a:p>
            <a:r>
              <a:rPr lang="en-US" sz="1800" dirty="0" err="1"/>
              <a:t>Bitcoin</a:t>
            </a:r>
            <a:r>
              <a:rPr lang="en-US" sz="1800" dirty="0"/>
              <a:t> is an innovative payment network and a new kind of crypto currency. </a:t>
            </a:r>
          </a:p>
          <a:p>
            <a:r>
              <a:rPr lang="en-US" sz="1800" dirty="0" err="1"/>
              <a:t>Bitcoin</a:t>
            </a:r>
            <a:r>
              <a:rPr lang="en-US" sz="1800" dirty="0"/>
              <a:t> was the first crypto currency published in 2008 by Satoshi </a:t>
            </a:r>
            <a:r>
              <a:rPr lang="en-US" sz="1800" dirty="0" err="1"/>
              <a:t>Nakmoto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Bitcoin</a:t>
            </a:r>
            <a:r>
              <a:rPr lang="en-US" sz="1800" dirty="0"/>
              <a:t> is highly volatile</a:t>
            </a:r>
          </a:p>
          <a:p>
            <a:r>
              <a:rPr lang="en-US" sz="1800" dirty="0"/>
              <a:t>Machine learning can capture the past fluctuations in prices. </a:t>
            </a:r>
          </a:p>
          <a:p>
            <a:r>
              <a:rPr lang="en-US" sz="1800" dirty="0"/>
              <a:t>Information from the market is an important factor in determining the </a:t>
            </a:r>
            <a:r>
              <a:rPr lang="en-US" sz="1800" dirty="0" err="1"/>
              <a:t>Bitcoin</a:t>
            </a:r>
            <a:r>
              <a:rPr lang="en-US" sz="1800" dirty="0"/>
              <a:t> price. </a:t>
            </a:r>
          </a:p>
          <a:p>
            <a:r>
              <a:rPr lang="en-US" sz="1800" dirty="0"/>
              <a:t>Tweets is part of the information. </a:t>
            </a:r>
          </a:p>
        </p:txBody>
      </p:sp>
      <p:pic>
        <p:nvPicPr>
          <p:cNvPr id="1028" name="Picture 4" descr="The Twitter rules: safety, privacy, authenticity, and mor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4979" y="5567307"/>
            <a:ext cx="930659" cy="93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on Musk tweets BTC price bottom? 5 things to watch in Bitcoin this wee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9561" y="2080413"/>
            <a:ext cx="5028032" cy="29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2230677" cy="701731"/>
          </a:xfrm>
        </p:spPr>
        <p:txBody>
          <a:bodyPr wrap="square">
            <a:spAutoFit/>
          </a:bodyPr>
          <a:lstStyle/>
          <a:p>
            <a:r>
              <a:rPr lang="en-US" dirty="0"/>
              <a:t>Goal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1512209"/>
          </a:xfrm>
        </p:spPr>
        <p:txBody>
          <a:bodyPr>
            <a:spAutoFit/>
          </a:bodyPr>
          <a:lstStyle/>
          <a:p>
            <a:r>
              <a:rPr lang="en-US" dirty="0"/>
              <a:t>Sentiment analysis of Tweets </a:t>
            </a:r>
          </a:p>
          <a:p>
            <a:r>
              <a:rPr lang="en-US" dirty="0"/>
              <a:t>Build model that predict positive/neutral/negative signals of </a:t>
            </a:r>
            <a:r>
              <a:rPr lang="en-US" dirty="0" err="1"/>
              <a:t>bitcoin</a:t>
            </a:r>
            <a:r>
              <a:rPr lang="en-US" dirty="0"/>
              <a:t> price </a:t>
            </a:r>
          </a:p>
          <a:p>
            <a:r>
              <a:rPr lang="en-US" dirty="0"/>
              <a:t>Label future tweets data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829816"/>
            <a:ext cx="3295389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683125"/>
            <a:ext cx="6201427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NLP and sentiment analysis of Tweets </a:t>
            </a:r>
          </a:p>
          <a:p>
            <a:r>
              <a:rPr lang="en-US" dirty="0"/>
              <a:t>Bi-directional LSTM model </a:t>
            </a:r>
          </a:p>
        </p:txBody>
      </p:sp>
    </p:spTree>
    <p:extLst>
      <p:ext uri="{BB962C8B-B14F-4D97-AF65-F5344CB8AC3E}">
        <p14:creationId xmlns:p14="http://schemas.microsoft.com/office/powerpoint/2010/main" val="6425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7879915" cy="701731"/>
          </a:xfrm>
        </p:spPr>
        <p:txBody>
          <a:bodyPr wrap="square">
            <a:spAutoFit/>
          </a:bodyPr>
          <a:lstStyle/>
          <a:p>
            <a:r>
              <a:rPr lang="en-US" dirty="0"/>
              <a:t>How to present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78700" cy="3319883"/>
          </a:xfrm>
        </p:spPr>
        <p:txBody>
          <a:bodyPr>
            <a:spAutoFit/>
          </a:bodyPr>
          <a:lstStyle/>
          <a:p>
            <a:r>
              <a:rPr lang="en-US" dirty="0"/>
              <a:t>a sequence of data points collected over time intervals, giving us the ability to </a:t>
            </a:r>
            <a:r>
              <a:rPr lang="en-US" i="1" dirty="0"/>
              <a:t>track changes over time</a:t>
            </a:r>
            <a:r>
              <a:rPr lang="en-US" dirty="0"/>
              <a:t>.</a:t>
            </a:r>
          </a:p>
          <a:p>
            <a:r>
              <a:rPr lang="en-US" b="1" dirty="0"/>
              <a:t>Event</a:t>
            </a:r>
          </a:p>
          <a:p>
            <a:r>
              <a:rPr lang="en-US" dirty="0"/>
              <a:t>Trend </a:t>
            </a:r>
          </a:p>
          <a:p>
            <a:r>
              <a:rPr lang="en-US" dirty="0"/>
              <a:t>Seasonality</a:t>
            </a:r>
          </a:p>
          <a:p>
            <a:r>
              <a:rPr lang="en-US" dirty="0"/>
              <a:t>Autocorrelation </a:t>
            </a:r>
          </a:p>
        </p:txBody>
      </p:sp>
      <p:pic>
        <p:nvPicPr>
          <p:cNvPr id="2052" name="Picture 4" descr="Trend, Seasonality, Moving Average, Auto Regressive Model : My Journey to Time  Series Data with Interactive Code | by Jae Duk Seo | Towards Data Scienc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28125" y="367455"/>
            <a:ext cx="2574925" cy="243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Time Series in 5-Minutes, Part 4: Seasonality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9350" y="3232779"/>
            <a:ext cx="4203700" cy="269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4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3282863" cy="701731"/>
          </a:xfrm>
        </p:spPr>
        <p:txBody>
          <a:bodyPr wrap="square">
            <a:spAutoFit/>
          </a:bodyPr>
          <a:lstStyle/>
          <a:p>
            <a:r>
              <a:rPr lang="en-US" dirty="0"/>
              <a:t>Data Flow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03919412"/>
              </p:ext>
            </p:extLst>
          </p:nvPr>
        </p:nvGraphicFramePr>
        <p:xfrm>
          <a:off x="288925" y="1027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600282" y="2035969"/>
            <a:ext cx="2135187" cy="1281112"/>
            <a:chOff x="5985668" y="1001183"/>
            <a:chExt cx="2135187" cy="1281112"/>
          </a:xfrm>
        </p:grpSpPr>
        <p:sp>
          <p:nvSpPr>
            <p:cNvPr id="7" name="Rounded Rectangle 6"/>
            <p:cNvSpPr/>
            <p:nvPr/>
          </p:nvSpPr>
          <p:spPr>
            <a:xfrm>
              <a:off x="5985668" y="1001183"/>
              <a:ext cx="2135187" cy="12811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6023190" y="1038705"/>
              <a:ext cx="2060143" cy="120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dirty="0" err="1"/>
                <a:t>Bitcoin</a:t>
              </a:r>
              <a:r>
                <a:rPr lang="en-US" sz="3300" dirty="0"/>
                <a:t> Price</a:t>
              </a:r>
              <a:endParaRPr lang="en-US" sz="3300" kern="1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6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3696222" cy="701731"/>
          </a:xfrm>
        </p:spPr>
        <p:txBody>
          <a:bodyPr wrap="square">
            <a:spAutoFit/>
          </a:bodyPr>
          <a:lstStyle/>
          <a:p>
            <a:r>
              <a:rPr lang="en-US" dirty="0"/>
              <a:t>Neural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39422" cy="2229328"/>
          </a:xfrm>
        </p:spPr>
        <p:txBody>
          <a:bodyPr wrap="square">
            <a:spAutoFit/>
          </a:bodyPr>
          <a:lstStyle/>
          <a:p>
            <a:r>
              <a:rPr lang="en-US" sz="1800" dirty="0">
                <a:hlinkClick r:id="rId2"/>
              </a:rPr>
              <a:t>https://en.wikipedia.org/wiki/Artificial_neural_network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NN is an unidirectional, only moves through hidden layers. </a:t>
            </a:r>
          </a:p>
          <a:p>
            <a:r>
              <a:rPr lang="en-US" sz="1800" dirty="0"/>
              <a:t>No memory. Simply they cannot remember the past inputs.</a:t>
            </a:r>
          </a:p>
          <a:p>
            <a:r>
              <a:rPr lang="en-US" sz="1800" dirty="0"/>
              <a:t>Not enough to capture NLP</a:t>
            </a:r>
          </a:p>
          <a:p>
            <a:endParaRPr lang="en-US" sz="1800" dirty="0"/>
          </a:p>
        </p:txBody>
      </p:sp>
      <p:pic>
        <p:nvPicPr>
          <p:cNvPr id="3074" name="Picture 2" descr="Neur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150" y="702288"/>
            <a:ext cx="2530475" cy="163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3262" y="2671608"/>
            <a:ext cx="3778250" cy="309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2230677" cy="701731"/>
          </a:xfrm>
        </p:spPr>
        <p:txBody>
          <a:bodyPr wrap="square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268222" cy="1862048"/>
          </a:xfrm>
        </p:spPr>
        <p:txBody>
          <a:bodyPr wrap="square">
            <a:spAutoFit/>
          </a:bodyPr>
          <a:lstStyle/>
          <a:p>
            <a:r>
              <a:rPr lang="en-US" sz="2000" dirty="0"/>
              <a:t>Recurrent Neural Network (RNN) is advanced artificial NN in which direct cycles in memory are involved. </a:t>
            </a:r>
          </a:p>
          <a:p>
            <a:r>
              <a:rPr lang="en-US" sz="2000" dirty="0"/>
              <a:t>RNN can build networks with fixed sized input and output layers. </a:t>
            </a:r>
          </a:p>
          <a:p>
            <a:r>
              <a:rPr lang="en-US" sz="2000" dirty="0"/>
              <a:t>RNN considers the current input and also the previously received inputs </a:t>
            </a:r>
          </a:p>
          <a:p>
            <a:r>
              <a:rPr lang="en-US" sz="2000" dirty="0"/>
              <a:t>RNN many formats</a:t>
            </a:r>
          </a:p>
        </p:txBody>
      </p:sp>
      <p:pic>
        <p:nvPicPr>
          <p:cNvPr id="4098" name="Picture 2" descr="machine learning - Many to one and many to many LSTM examples in Keras -  Stack Overflow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0" y="4578660"/>
            <a:ext cx="5537200" cy="17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2618984" cy="701731"/>
          </a:xfrm>
        </p:spPr>
        <p:txBody>
          <a:bodyPr wrap="square">
            <a:spAutoFit/>
          </a:bodyPr>
          <a:lstStyle/>
          <a:p>
            <a:r>
              <a:rPr lang="en-US" b="1" dirty="0"/>
              <a:t>LSTM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744211" cy="4389920"/>
          </a:xfrm>
        </p:spPr>
        <p:txBody>
          <a:bodyPr wrap="square">
            <a:spAutoFit/>
          </a:bodyPr>
          <a:lstStyle/>
          <a:p>
            <a:r>
              <a:rPr lang="en-US" sz="2400" dirty="0"/>
              <a:t>Drawbacks of RNN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Long Term dependencies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sz="2400" dirty="0"/>
              <a:t> LSTM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Long Short Term Memory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input gate, output gate, forget gate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Remembers arbitrary time intervals and the three gates regulate the flow of information in and out of the cell.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Example: Mandy and Monica walk into the room together, later Richard walks into the room. Mandy said “Hi” to ___ ?? 	</a:t>
            </a:r>
          </a:p>
        </p:txBody>
      </p:sp>
      <p:pic>
        <p:nvPicPr>
          <p:cNvPr id="5124" name="Picture 4" descr="Structure of the LSTM cell and equations that describe the gates of an... |  Download Scientific Diagra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624013"/>
            <a:ext cx="5240797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218B-A3BA-4126-A317-1DB6A74B1B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661</Words>
  <Application>Microsoft Macintosh PowerPoint</Application>
  <PresentationFormat>Widescreen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Bitcoin price analysis by Tweets</vt:lpstr>
      <vt:lpstr>Contents </vt:lpstr>
      <vt:lpstr>Intro </vt:lpstr>
      <vt:lpstr>Goal </vt:lpstr>
      <vt:lpstr>How to present time series data</vt:lpstr>
      <vt:lpstr>Data Flow</vt:lpstr>
      <vt:lpstr>Neural Net</vt:lpstr>
      <vt:lpstr>RNN</vt:lpstr>
      <vt:lpstr>LSTM</vt:lpstr>
      <vt:lpstr>Model Summary</vt:lpstr>
      <vt:lpstr>Demo </vt:lpstr>
      <vt:lpstr>Demo </vt:lpstr>
      <vt:lpstr>Demo 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analysis by Tweets </dc:title>
  <dc:creator>Dequan Er</dc:creator>
  <cp:lastModifiedBy>Lev Selector</cp:lastModifiedBy>
  <cp:revision>45</cp:revision>
  <dcterms:created xsi:type="dcterms:W3CDTF">2022-05-26T18:49:31Z</dcterms:created>
  <dcterms:modified xsi:type="dcterms:W3CDTF">2022-05-28T14:05:11Z</dcterms:modified>
</cp:coreProperties>
</file>