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603" r:id="rId3"/>
    <p:sldId id="604" r:id="rId4"/>
    <p:sldId id="605" r:id="rId5"/>
    <p:sldId id="315" r:id="rId6"/>
    <p:sldId id="310" r:id="rId7"/>
    <p:sldId id="291" r:id="rId8"/>
    <p:sldId id="326" r:id="rId9"/>
    <p:sldId id="327" r:id="rId10"/>
    <p:sldId id="606" r:id="rId11"/>
    <p:sldId id="287" r:id="rId12"/>
    <p:sldId id="288" r:id="rId13"/>
    <p:sldId id="607" r:id="rId14"/>
    <p:sldId id="289" r:id="rId15"/>
    <p:sldId id="608" r:id="rId16"/>
    <p:sldId id="292" r:id="rId17"/>
    <p:sldId id="338" r:id="rId18"/>
    <p:sldId id="290" r:id="rId19"/>
    <p:sldId id="609" r:id="rId20"/>
    <p:sldId id="329" r:id="rId21"/>
    <p:sldId id="610" r:id="rId22"/>
    <p:sldId id="330" r:id="rId23"/>
    <p:sldId id="293" r:id="rId24"/>
    <p:sldId id="294" r:id="rId25"/>
    <p:sldId id="611" r:id="rId26"/>
    <p:sldId id="299" r:id="rId27"/>
    <p:sldId id="301" r:id="rId28"/>
    <p:sldId id="612" r:id="rId29"/>
    <p:sldId id="321" r:id="rId30"/>
    <p:sldId id="614" r:id="rId31"/>
    <p:sldId id="2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031" autoAdjust="0"/>
    <p:restoredTop sz="94660"/>
  </p:normalViewPr>
  <p:slideViewPr>
    <p:cSldViewPr snapToGrid="0">
      <p:cViewPr varScale="1">
        <p:scale>
          <a:sx n="112" d="100"/>
          <a:sy n="112" d="100"/>
        </p:scale>
        <p:origin x="200"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tx1"/>
                </a:solidFill>
                <a:latin typeface="Times New Roman" panose="02020603050405020304" pitchFamily="18" charset="0"/>
                <a:cs typeface="Times New Roman" panose="02020603050405020304" pitchFamily="18" charset="0"/>
              </a:rPr>
              <a:t>Number</a:t>
            </a:r>
            <a:r>
              <a:rPr lang="en-US" baseline="0" dirty="0">
                <a:solidFill>
                  <a:schemeClr val="tx1"/>
                </a:solidFill>
                <a:latin typeface="Times New Roman" panose="02020603050405020304" pitchFamily="18" charset="0"/>
                <a:cs typeface="Times New Roman" panose="02020603050405020304" pitchFamily="18" charset="0"/>
              </a:rPr>
              <a:t> of siblings</a:t>
            </a:r>
            <a:endParaRPr lang="en-US"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Column1</c:v>
                </c:pt>
              </c:strCache>
            </c:strRef>
          </c:tx>
          <c:spPr>
            <a:solidFill>
              <a:schemeClr val="bg1">
                <a:lumMod val="75000"/>
              </a:schemeClr>
            </a:solidFill>
            <a:ln>
              <a:solidFill>
                <a:schemeClr val="bg2">
                  <a:lumMod val="25000"/>
                </a:schemeClr>
              </a:solidFill>
            </a:ln>
            <a:effectLst>
              <a:softEdge rad="0"/>
            </a:effectLst>
          </c:spPr>
          <c:invertIfNegative val="0"/>
          <c:cat>
            <c:numRef>
              <c:f>Sheet1!$A$2:$A$11</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Sheet1!$B$2:$B$11</c:f>
              <c:numCache>
                <c:formatCode>General</c:formatCode>
                <c:ptCount val="10"/>
                <c:pt idx="0">
                  <c:v>2</c:v>
                </c:pt>
                <c:pt idx="1">
                  <c:v>4</c:v>
                </c:pt>
                <c:pt idx="2">
                  <c:v>3</c:v>
                </c:pt>
                <c:pt idx="3">
                  <c:v>1</c:v>
                </c:pt>
                <c:pt idx="4">
                  <c:v>2</c:v>
                </c:pt>
                <c:pt idx="5">
                  <c:v>2</c:v>
                </c:pt>
                <c:pt idx="6">
                  <c:v>0</c:v>
                </c:pt>
                <c:pt idx="7">
                  <c:v>1</c:v>
                </c:pt>
                <c:pt idx="8">
                  <c:v>1</c:v>
                </c:pt>
                <c:pt idx="9">
                  <c:v>1</c:v>
                </c:pt>
              </c:numCache>
            </c:numRef>
          </c:val>
          <c:extLst>
            <c:ext xmlns:c16="http://schemas.microsoft.com/office/drawing/2014/chart" uri="{C3380CC4-5D6E-409C-BE32-E72D297353CC}">
              <c16:uniqueId val="{00000000-84EC-440E-AFAC-16D056757CAD}"/>
            </c:ext>
          </c:extLst>
        </c:ser>
        <c:dLbls>
          <c:showLegendKey val="0"/>
          <c:showVal val="0"/>
          <c:showCatName val="0"/>
          <c:showSerName val="0"/>
          <c:showPercent val="0"/>
          <c:showBubbleSize val="0"/>
        </c:dLbls>
        <c:gapWidth val="0"/>
        <c:axId val="564884072"/>
        <c:axId val="564882760"/>
      </c:barChart>
      <c:catAx>
        <c:axId val="56488407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solidFill>
                      <a:schemeClr val="tx1"/>
                    </a:solidFill>
                    <a:latin typeface="Times New Roman" panose="02020603050405020304" pitchFamily="18" charset="0"/>
                    <a:cs typeface="Times New Roman" panose="02020603050405020304" pitchFamily="18" charset="0"/>
                  </a:rPr>
                  <a:t># of siblings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4882760"/>
        <c:crosses val="autoZero"/>
        <c:auto val="1"/>
        <c:lblAlgn val="ctr"/>
        <c:lblOffset val="100"/>
        <c:noMultiLvlLbl val="0"/>
      </c:catAx>
      <c:valAx>
        <c:axId val="564882760"/>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solidFill>
                      <a:schemeClr val="tx1"/>
                    </a:solidFill>
                    <a:latin typeface="Times New Roman" panose="02020603050405020304" pitchFamily="18" charset="0"/>
                    <a:cs typeface="Times New Roman" panose="02020603050405020304" pitchFamily="18" charset="0"/>
                  </a:rPr>
                  <a:t>Frequency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48840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43DBD-5A5D-4E5A-823F-2BC1AB4341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2CC3D6-E1DA-4D02-9B0B-0D570FADA3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8EA365-1F1A-4E02-8C58-BCF3AAC486ED}"/>
              </a:ext>
            </a:extLst>
          </p:cNvPr>
          <p:cNvSpPr>
            <a:spLocks noGrp="1"/>
          </p:cNvSpPr>
          <p:nvPr>
            <p:ph type="dt" sz="half" idx="10"/>
          </p:nvPr>
        </p:nvSpPr>
        <p:spPr/>
        <p:txBody>
          <a:bodyPr/>
          <a:lstStyle/>
          <a:p>
            <a:fld id="{132D3AAB-4521-4A4C-9E13-000B9448A26F}" type="datetimeFigureOut">
              <a:rPr lang="en-US" smtClean="0"/>
              <a:t>7/23/22</a:t>
            </a:fld>
            <a:endParaRPr lang="en-US"/>
          </a:p>
        </p:txBody>
      </p:sp>
      <p:sp>
        <p:nvSpPr>
          <p:cNvPr id="5" name="Footer Placeholder 4">
            <a:extLst>
              <a:ext uri="{FF2B5EF4-FFF2-40B4-BE49-F238E27FC236}">
                <a16:creationId xmlns:a16="http://schemas.microsoft.com/office/drawing/2014/main" id="{CF068F97-AEE6-4C60-BBC1-307A95BC4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59862-425D-4499-853F-997705BEE04E}"/>
              </a:ext>
            </a:extLst>
          </p:cNvPr>
          <p:cNvSpPr>
            <a:spLocks noGrp="1"/>
          </p:cNvSpPr>
          <p:nvPr>
            <p:ph type="sldNum" sz="quarter" idx="12"/>
          </p:nvPr>
        </p:nvSpPr>
        <p:spPr/>
        <p:txBody>
          <a:bodyPr/>
          <a:lstStyle/>
          <a:p>
            <a:fld id="{9BC6F5C3-B80F-4CB0-9F7A-467BB44C6C38}" type="slidenum">
              <a:rPr lang="en-US" smtClean="0"/>
              <a:t>‹#›</a:t>
            </a:fld>
            <a:endParaRPr lang="en-US"/>
          </a:p>
        </p:txBody>
      </p:sp>
    </p:spTree>
    <p:extLst>
      <p:ext uri="{BB962C8B-B14F-4D97-AF65-F5344CB8AC3E}">
        <p14:creationId xmlns:p14="http://schemas.microsoft.com/office/powerpoint/2010/main" val="3223526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7704A-1FBF-44B5-8954-FF68C73770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5D77C4-7BFE-4D3E-9AA8-540E693574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8DCD00-0887-40EE-9E99-690204C8A1DB}"/>
              </a:ext>
            </a:extLst>
          </p:cNvPr>
          <p:cNvSpPr>
            <a:spLocks noGrp="1"/>
          </p:cNvSpPr>
          <p:nvPr>
            <p:ph type="dt" sz="half" idx="10"/>
          </p:nvPr>
        </p:nvSpPr>
        <p:spPr/>
        <p:txBody>
          <a:bodyPr/>
          <a:lstStyle/>
          <a:p>
            <a:fld id="{132D3AAB-4521-4A4C-9E13-000B9448A26F}" type="datetimeFigureOut">
              <a:rPr lang="en-US" smtClean="0"/>
              <a:t>7/23/22</a:t>
            </a:fld>
            <a:endParaRPr lang="en-US"/>
          </a:p>
        </p:txBody>
      </p:sp>
      <p:sp>
        <p:nvSpPr>
          <p:cNvPr id="5" name="Footer Placeholder 4">
            <a:extLst>
              <a:ext uri="{FF2B5EF4-FFF2-40B4-BE49-F238E27FC236}">
                <a16:creationId xmlns:a16="http://schemas.microsoft.com/office/drawing/2014/main" id="{958A19DE-FB31-4687-B3DB-58DFB16E5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017E6-1A50-4DD1-9DA8-5E0D20FEBD56}"/>
              </a:ext>
            </a:extLst>
          </p:cNvPr>
          <p:cNvSpPr>
            <a:spLocks noGrp="1"/>
          </p:cNvSpPr>
          <p:nvPr>
            <p:ph type="sldNum" sz="quarter" idx="12"/>
          </p:nvPr>
        </p:nvSpPr>
        <p:spPr/>
        <p:txBody>
          <a:bodyPr/>
          <a:lstStyle/>
          <a:p>
            <a:fld id="{9BC6F5C3-B80F-4CB0-9F7A-467BB44C6C38}" type="slidenum">
              <a:rPr lang="en-US" smtClean="0"/>
              <a:t>‹#›</a:t>
            </a:fld>
            <a:endParaRPr lang="en-US"/>
          </a:p>
        </p:txBody>
      </p:sp>
    </p:spTree>
    <p:extLst>
      <p:ext uri="{BB962C8B-B14F-4D97-AF65-F5344CB8AC3E}">
        <p14:creationId xmlns:p14="http://schemas.microsoft.com/office/powerpoint/2010/main" val="2271662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5BB5D5-C21E-4210-B976-A7B00DD4A6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FA4499-314D-4AC8-B975-DD6E9E83CC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46CC58-0939-4A3B-B0C8-C31CD841A411}"/>
              </a:ext>
            </a:extLst>
          </p:cNvPr>
          <p:cNvSpPr>
            <a:spLocks noGrp="1"/>
          </p:cNvSpPr>
          <p:nvPr>
            <p:ph type="dt" sz="half" idx="10"/>
          </p:nvPr>
        </p:nvSpPr>
        <p:spPr/>
        <p:txBody>
          <a:bodyPr/>
          <a:lstStyle/>
          <a:p>
            <a:fld id="{132D3AAB-4521-4A4C-9E13-000B9448A26F}" type="datetimeFigureOut">
              <a:rPr lang="en-US" smtClean="0"/>
              <a:t>7/23/22</a:t>
            </a:fld>
            <a:endParaRPr lang="en-US"/>
          </a:p>
        </p:txBody>
      </p:sp>
      <p:sp>
        <p:nvSpPr>
          <p:cNvPr id="5" name="Footer Placeholder 4">
            <a:extLst>
              <a:ext uri="{FF2B5EF4-FFF2-40B4-BE49-F238E27FC236}">
                <a16:creationId xmlns:a16="http://schemas.microsoft.com/office/drawing/2014/main" id="{F885408F-BCF6-4C70-8915-4DC4A85388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0C93B-1623-456A-AE27-E05B78BA2FC6}"/>
              </a:ext>
            </a:extLst>
          </p:cNvPr>
          <p:cNvSpPr>
            <a:spLocks noGrp="1"/>
          </p:cNvSpPr>
          <p:nvPr>
            <p:ph type="sldNum" sz="quarter" idx="12"/>
          </p:nvPr>
        </p:nvSpPr>
        <p:spPr/>
        <p:txBody>
          <a:bodyPr/>
          <a:lstStyle/>
          <a:p>
            <a:fld id="{9BC6F5C3-B80F-4CB0-9F7A-467BB44C6C38}" type="slidenum">
              <a:rPr lang="en-US" smtClean="0"/>
              <a:t>‹#›</a:t>
            </a:fld>
            <a:endParaRPr lang="en-US"/>
          </a:p>
        </p:txBody>
      </p:sp>
    </p:spTree>
    <p:extLst>
      <p:ext uri="{BB962C8B-B14F-4D97-AF65-F5344CB8AC3E}">
        <p14:creationId xmlns:p14="http://schemas.microsoft.com/office/powerpoint/2010/main" val="753662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46D37-F0F6-4168-ACF7-69772EEBAD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1D9C5A-DB52-40AB-8BF2-31F7C15EA3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C7593-070C-40F8-9B36-4A663055DE18}"/>
              </a:ext>
            </a:extLst>
          </p:cNvPr>
          <p:cNvSpPr>
            <a:spLocks noGrp="1"/>
          </p:cNvSpPr>
          <p:nvPr>
            <p:ph type="dt" sz="half" idx="10"/>
          </p:nvPr>
        </p:nvSpPr>
        <p:spPr/>
        <p:txBody>
          <a:bodyPr/>
          <a:lstStyle/>
          <a:p>
            <a:fld id="{132D3AAB-4521-4A4C-9E13-000B9448A26F}" type="datetimeFigureOut">
              <a:rPr lang="en-US" smtClean="0"/>
              <a:t>7/23/22</a:t>
            </a:fld>
            <a:endParaRPr lang="en-US"/>
          </a:p>
        </p:txBody>
      </p:sp>
      <p:sp>
        <p:nvSpPr>
          <p:cNvPr id="5" name="Footer Placeholder 4">
            <a:extLst>
              <a:ext uri="{FF2B5EF4-FFF2-40B4-BE49-F238E27FC236}">
                <a16:creationId xmlns:a16="http://schemas.microsoft.com/office/drawing/2014/main" id="{5D922736-84BE-4716-A0E9-39ABAC991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E6EEA-6A4F-4719-98E9-14275BA81E9D}"/>
              </a:ext>
            </a:extLst>
          </p:cNvPr>
          <p:cNvSpPr>
            <a:spLocks noGrp="1"/>
          </p:cNvSpPr>
          <p:nvPr>
            <p:ph type="sldNum" sz="quarter" idx="12"/>
          </p:nvPr>
        </p:nvSpPr>
        <p:spPr/>
        <p:txBody>
          <a:bodyPr/>
          <a:lstStyle/>
          <a:p>
            <a:fld id="{9BC6F5C3-B80F-4CB0-9F7A-467BB44C6C38}" type="slidenum">
              <a:rPr lang="en-US" smtClean="0"/>
              <a:t>‹#›</a:t>
            </a:fld>
            <a:endParaRPr lang="en-US"/>
          </a:p>
        </p:txBody>
      </p:sp>
    </p:spTree>
    <p:extLst>
      <p:ext uri="{BB962C8B-B14F-4D97-AF65-F5344CB8AC3E}">
        <p14:creationId xmlns:p14="http://schemas.microsoft.com/office/powerpoint/2010/main" val="382220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7D42-5846-4DDE-A002-1E8FC68400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772085-8603-4EA5-A46E-05600F5ECD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89C755-75A9-499C-9A2C-EE1461046867}"/>
              </a:ext>
            </a:extLst>
          </p:cNvPr>
          <p:cNvSpPr>
            <a:spLocks noGrp="1"/>
          </p:cNvSpPr>
          <p:nvPr>
            <p:ph type="dt" sz="half" idx="10"/>
          </p:nvPr>
        </p:nvSpPr>
        <p:spPr/>
        <p:txBody>
          <a:bodyPr/>
          <a:lstStyle/>
          <a:p>
            <a:fld id="{132D3AAB-4521-4A4C-9E13-000B9448A26F}" type="datetimeFigureOut">
              <a:rPr lang="en-US" smtClean="0"/>
              <a:t>7/23/22</a:t>
            </a:fld>
            <a:endParaRPr lang="en-US"/>
          </a:p>
        </p:txBody>
      </p:sp>
      <p:sp>
        <p:nvSpPr>
          <p:cNvPr id="5" name="Footer Placeholder 4">
            <a:extLst>
              <a:ext uri="{FF2B5EF4-FFF2-40B4-BE49-F238E27FC236}">
                <a16:creationId xmlns:a16="http://schemas.microsoft.com/office/drawing/2014/main" id="{F0F8FB7E-D6B3-4B45-B919-A3112A6DBB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B520F-7D22-4198-A3F0-CBD626EEB876}"/>
              </a:ext>
            </a:extLst>
          </p:cNvPr>
          <p:cNvSpPr>
            <a:spLocks noGrp="1"/>
          </p:cNvSpPr>
          <p:nvPr>
            <p:ph type="sldNum" sz="quarter" idx="12"/>
          </p:nvPr>
        </p:nvSpPr>
        <p:spPr/>
        <p:txBody>
          <a:bodyPr/>
          <a:lstStyle/>
          <a:p>
            <a:fld id="{9BC6F5C3-B80F-4CB0-9F7A-467BB44C6C38}" type="slidenum">
              <a:rPr lang="en-US" smtClean="0"/>
              <a:t>‹#›</a:t>
            </a:fld>
            <a:endParaRPr lang="en-US"/>
          </a:p>
        </p:txBody>
      </p:sp>
    </p:spTree>
    <p:extLst>
      <p:ext uri="{BB962C8B-B14F-4D97-AF65-F5344CB8AC3E}">
        <p14:creationId xmlns:p14="http://schemas.microsoft.com/office/powerpoint/2010/main" val="3328473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13ED3-F66A-4569-85B1-09A223EB3F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33A260-A863-43C0-9916-8259107DEC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07FF81-EA48-4411-A8E3-A80451869C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CC9BCF-6BA7-429E-B87E-AE37EA7FB1E1}"/>
              </a:ext>
            </a:extLst>
          </p:cNvPr>
          <p:cNvSpPr>
            <a:spLocks noGrp="1"/>
          </p:cNvSpPr>
          <p:nvPr>
            <p:ph type="dt" sz="half" idx="10"/>
          </p:nvPr>
        </p:nvSpPr>
        <p:spPr/>
        <p:txBody>
          <a:bodyPr/>
          <a:lstStyle/>
          <a:p>
            <a:fld id="{132D3AAB-4521-4A4C-9E13-000B9448A26F}" type="datetimeFigureOut">
              <a:rPr lang="en-US" smtClean="0"/>
              <a:t>7/23/22</a:t>
            </a:fld>
            <a:endParaRPr lang="en-US"/>
          </a:p>
        </p:txBody>
      </p:sp>
      <p:sp>
        <p:nvSpPr>
          <p:cNvPr id="6" name="Footer Placeholder 5">
            <a:extLst>
              <a:ext uri="{FF2B5EF4-FFF2-40B4-BE49-F238E27FC236}">
                <a16:creationId xmlns:a16="http://schemas.microsoft.com/office/drawing/2014/main" id="{34663C18-F56C-442D-8F9D-E2A3732C49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7D79C2-B2F2-4417-9009-B4C0980FD9A7}"/>
              </a:ext>
            </a:extLst>
          </p:cNvPr>
          <p:cNvSpPr>
            <a:spLocks noGrp="1"/>
          </p:cNvSpPr>
          <p:nvPr>
            <p:ph type="sldNum" sz="quarter" idx="12"/>
          </p:nvPr>
        </p:nvSpPr>
        <p:spPr/>
        <p:txBody>
          <a:bodyPr/>
          <a:lstStyle/>
          <a:p>
            <a:fld id="{9BC6F5C3-B80F-4CB0-9F7A-467BB44C6C38}" type="slidenum">
              <a:rPr lang="en-US" smtClean="0"/>
              <a:t>‹#›</a:t>
            </a:fld>
            <a:endParaRPr lang="en-US"/>
          </a:p>
        </p:txBody>
      </p:sp>
    </p:spTree>
    <p:extLst>
      <p:ext uri="{BB962C8B-B14F-4D97-AF65-F5344CB8AC3E}">
        <p14:creationId xmlns:p14="http://schemas.microsoft.com/office/powerpoint/2010/main" val="2612310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ACD8E-C8C4-4848-8031-D8F2AD3D50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4EC6A1-A5C4-4657-A01C-F68EF9B79A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F71F10-AF71-4F0A-A348-0224508C43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152D4B-249A-4236-B068-0C87EECAE6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9853E1-132F-4960-A863-F4BE48FAD5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09EF06-72A7-4B89-8137-A80F0355FCB9}"/>
              </a:ext>
            </a:extLst>
          </p:cNvPr>
          <p:cNvSpPr>
            <a:spLocks noGrp="1"/>
          </p:cNvSpPr>
          <p:nvPr>
            <p:ph type="dt" sz="half" idx="10"/>
          </p:nvPr>
        </p:nvSpPr>
        <p:spPr/>
        <p:txBody>
          <a:bodyPr/>
          <a:lstStyle/>
          <a:p>
            <a:fld id="{132D3AAB-4521-4A4C-9E13-000B9448A26F}" type="datetimeFigureOut">
              <a:rPr lang="en-US" smtClean="0"/>
              <a:t>7/23/22</a:t>
            </a:fld>
            <a:endParaRPr lang="en-US"/>
          </a:p>
        </p:txBody>
      </p:sp>
      <p:sp>
        <p:nvSpPr>
          <p:cNvPr id="8" name="Footer Placeholder 7">
            <a:extLst>
              <a:ext uri="{FF2B5EF4-FFF2-40B4-BE49-F238E27FC236}">
                <a16:creationId xmlns:a16="http://schemas.microsoft.com/office/drawing/2014/main" id="{FDDDB75C-08D3-40AF-96E6-4A57F2E9C9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CA2EF0-5D8D-4181-95EE-56979DA2B997}"/>
              </a:ext>
            </a:extLst>
          </p:cNvPr>
          <p:cNvSpPr>
            <a:spLocks noGrp="1"/>
          </p:cNvSpPr>
          <p:nvPr>
            <p:ph type="sldNum" sz="quarter" idx="12"/>
          </p:nvPr>
        </p:nvSpPr>
        <p:spPr/>
        <p:txBody>
          <a:bodyPr/>
          <a:lstStyle/>
          <a:p>
            <a:fld id="{9BC6F5C3-B80F-4CB0-9F7A-467BB44C6C38}" type="slidenum">
              <a:rPr lang="en-US" smtClean="0"/>
              <a:t>‹#›</a:t>
            </a:fld>
            <a:endParaRPr lang="en-US"/>
          </a:p>
        </p:txBody>
      </p:sp>
    </p:spTree>
    <p:extLst>
      <p:ext uri="{BB962C8B-B14F-4D97-AF65-F5344CB8AC3E}">
        <p14:creationId xmlns:p14="http://schemas.microsoft.com/office/powerpoint/2010/main" val="276255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405C-199E-4813-B7A5-F1FE1F362A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D9961-ED3A-4189-9A7F-352214C3A9DF}"/>
              </a:ext>
            </a:extLst>
          </p:cNvPr>
          <p:cNvSpPr>
            <a:spLocks noGrp="1"/>
          </p:cNvSpPr>
          <p:nvPr>
            <p:ph type="dt" sz="half" idx="10"/>
          </p:nvPr>
        </p:nvSpPr>
        <p:spPr/>
        <p:txBody>
          <a:bodyPr/>
          <a:lstStyle/>
          <a:p>
            <a:fld id="{132D3AAB-4521-4A4C-9E13-000B9448A26F}" type="datetimeFigureOut">
              <a:rPr lang="en-US" smtClean="0"/>
              <a:t>7/23/22</a:t>
            </a:fld>
            <a:endParaRPr lang="en-US"/>
          </a:p>
        </p:txBody>
      </p:sp>
      <p:sp>
        <p:nvSpPr>
          <p:cNvPr id="4" name="Footer Placeholder 3">
            <a:extLst>
              <a:ext uri="{FF2B5EF4-FFF2-40B4-BE49-F238E27FC236}">
                <a16:creationId xmlns:a16="http://schemas.microsoft.com/office/drawing/2014/main" id="{711E9F1A-F5EA-4EE3-B847-68857207E6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B184FE-5D1A-4DB3-99F4-51FF11BEB6E2}"/>
              </a:ext>
            </a:extLst>
          </p:cNvPr>
          <p:cNvSpPr>
            <a:spLocks noGrp="1"/>
          </p:cNvSpPr>
          <p:nvPr>
            <p:ph type="sldNum" sz="quarter" idx="12"/>
          </p:nvPr>
        </p:nvSpPr>
        <p:spPr/>
        <p:txBody>
          <a:bodyPr/>
          <a:lstStyle/>
          <a:p>
            <a:fld id="{9BC6F5C3-B80F-4CB0-9F7A-467BB44C6C38}" type="slidenum">
              <a:rPr lang="en-US" smtClean="0"/>
              <a:t>‹#›</a:t>
            </a:fld>
            <a:endParaRPr lang="en-US"/>
          </a:p>
        </p:txBody>
      </p:sp>
    </p:spTree>
    <p:extLst>
      <p:ext uri="{BB962C8B-B14F-4D97-AF65-F5344CB8AC3E}">
        <p14:creationId xmlns:p14="http://schemas.microsoft.com/office/powerpoint/2010/main" val="3734583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00B550-5F80-46CB-B2F2-07763EC65D2B}"/>
              </a:ext>
            </a:extLst>
          </p:cNvPr>
          <p:cNvSpPr>
            <a:spLocks noGrp="1"/>
          </p:cNvSpPr>
          <p:nvPr>
            <p:ph type="dt" sz="half" idx="10"/>
          </p:nvPr>
        </p:nvSpPr>
        <p:spPr/>
        <p:txBody>
          <a:bodyPr/>
          <a:lstStyle/>
          <a:p>
            <a:fld id="{132D3AAB-4521-4A4C-9E13-000B9448A26F}" type="datetimeFigureOut">
              <a:rPr lang="en-US" smtClean="0"/>
              <a:t>7/23/22</a:t>
            </a:fld>
            <a:endParaRPr lang="en-US"/>
          </a:p>
        </p:txBody>
      </p:sp>
      <p:sp>
        <p:nvSpPr>
          <p:cNvPr id="3" name="Footer Placeholder 2">
            <a:extLst>
              <a:ext uri="{FF2B5EF4-FFF2-40B4-BE49-F238E27FC236}">
                <a16:creationId xmlns:a16="http://schemas.microsoft.com/office/drawing/2014/main" id="{0B31344B-0403-4674-A0B0-5976A26391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465B02-840B-4A36-BAFA-D314FB774C1C}"/>
              </a:ext>
            </a:extLst>
          </p:cNvPr>
          <p:cNvSpPr>
            <a:spLocks noGrp="1"/>
          </p:cNvSpPr>
          <p:nvPr>
            <p:ph type="sldNum" sz="quarter" idx="12"/>
          </p:nvPr>
        </p:nvSpPr>
        <p:spPr/>
        <p:txBody>
          <a:bodyPr/>
          <a:lstStyle/>
          <a:p>
            <a:fld id="{9BC6F5C3-B80F-4CB0-9F7A-467BB44C6C38}" type="slidenum">
              <a:rPr lang="en-US" smtClean="0"/>
              <a:t>‹#›</a:t>
            </a:fld>
            <a:endParaRPr lang="en-US"/>
          </a:p>
        </p:txBody>
      </p:sp>
    </p:spTree>
    <p:extLst>
      <p:ext uri="{BB962C8B-B14F-4D97-AF65-F5344CB8AC3E}">
        <p14:creationId xmlns:p14="http://schemas.microsoft.com/office/powerpoint/2010/main" val="4104212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2EF34-F44F-4696-8A08-29075ECC78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41AA41-7638-4143-8BCB-B03127E57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076AD7-94F7-4E01-92C3-FD7A7EE30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57E042-7488-477B-9FC2-C0AAAACC009A}"/>
              </a:ext>
            </a:extLst>
          </p:cNvPr>
          <p:cNvSpPr>
            <a:spLocks noGrp="1"/>
          </p:cNvSpPr>
          <p:nvPr>
            <p:ph type="dt" sz="half" idx="10"/>
          </p:nvPr>
        </p:nvSpPr>
        <p:spPr/>
        <p:txBody>
          <a:bodyPr/>
          <a:lstStyle/>
          <a:p>
            <a:fld id="{132D3AAB-4521-4A4C-9E13-000B9448A26F}" type="datetimeFigureOut">
              <a:rPr lang="en-US" smtClean="0"/>
              <a:t>7/23/22</a:t>
            </a:fld>
            <a:endParaRPr lang="en-US"/>
          </a:p>
        </p:txBody>
      </p:sp>
      <p:sp>
        <p:nvSpPr>
          <p:cNvPr id="6" name="Footer Placeholder 5">
            <a:extLst>
              <a:ext uri="{FF2B5EF4-FFF2-40B4-BE49-F238E27FC236}">
                <a16:creationId xmlns:a16="http://schemas.microsoft.com/office/drawing/2014/main" id="{AC6FBE87-06FB-4637-AB38-BDD037955D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528FE-DCD7-41B6-804C-3292E97100FE}"/>
              </a:ext>
            </a:extLst>
          </p:cNvPr>
          <p:cNvSpPr>
            <a:spLocks noGrp="1"/>
          </p:cNvSpPr>
          <p:nvPr>
            <p:ph type="sldNum" sz="quarter" idx="12"/>
          </p:nvPr>
        </p:nvSpPr>
        <p:spPr/>
        <p:txBody>
          <a:bodyPr/>
          <a:lstStyle/>
          <a:p>
            <a:fld id="{9BC6F5C3-B80F-4CB0-9F7A-467BB44C6C38}" type="slidenum">
              <a:rPr lang="en-US" smtClean="0"/>
              <a:t>‹#›</a:t>
            </a:fld>
            <a:endParaRPr lang="en-US"/>
          </a:p>
        </p:txBody>
      </p:sp>
    </p:spTree>
    <p:extLst>
      <p:ext uri="{BB962C8B-B14F-4D97-AF65-F5344CB8AC3E}">
        <p14:creationId xmlns:p14="http://schemas.microsoft.com/office/powerpoint/2010/main" val="3707892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EF45-0985-456C-B86C-C55BAC5F7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02AB80-9991-48DA-B7B7-8B23BB9D97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19E853-AF0E-4E5F-AFF7-07C421C708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9919D8-74BA-404E-9C84-1A67C5B898DB}"/>
              </a:ext>
            </a:extLst>
          </p:cNvPr>
          <p:cNvSpPr>
            <a:spLocks noGrp="1"/>
          </p:cNvSpPr>
          <p:nvPr>
            <p:ph type="dt" sz="half" idx="10"/>
          </p:nvPr>
        </p:nvSpPr>
        <p:spPr/>
        <p:txBody>
          <a:bodyPr/>
          <a:lstStyle/>
          <a:p>
            <a:fld id="{132D3AAB-4521-4A4C-9E13-000B9448A26F}" type="datetimeFigureOut">
              <a:rPr lang="en-US" smtClean="0"/>
              <a:t>7/23/22</a:t>
            </a:fld>
            <a:endParaRPr lang="en-US"/>
          </a:p>
        </p:txBody>
      </p:sp>
      <p:sp>
        <p:nvSpPr>
          <p:cNvPr id="6" name="Footer Placeholder 5">
            <a:extLst>
              <a:ext uri="{FF2B5EF4-FFF2-40B4-BE49-F238E27FC236}">
                <a16:creationId xmlns:a16="http://schemas.microsoft.com/office/drawing/2014/main" id="{7DA2914E-76AE-495E-9772-0B943F88B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5B1A70-5659-4A68-BE9D-3F8D94ED0F07}"/>
              </a:ext>
            </a:extLst>
          </p:cNvPr>
          <p:cNvSpPr>
            <a:spLocks noGrp="1"/>
          </p:cNvSpPr>
          <p:nvPr>
            <p:ph type="sldNum" sz="quarter" idx="12"/>
          </p:nvPr>
        </p:nvSpPr>
        <p:spPr/>
        <p:txBody>
          <a:bodyPr/>
          <a:lstStyle/>
          <a:p>
            <a:fld id="{9BC6F5C3-B80F-4CB0-9F7A-467BB44C6C38}" type="slidenum">
              <a:rPr lang="en-US" smtClean="0"/>
              <a:t>‹#›</a:t>
            </a:fld>
            <a:endParaRPr lang="en-US"/>
          </a:p>
        </p:txBody>
      </p:sp>
    </p:spTree>
    <p:extLst>
      <p:ext uri="{BB962C8B-B14F-4D97-AF65-F5344CB8AC3E}">
        <p14:creationId xmlns:p14="http://schemas.microsoft.com/office/powerpoint/2010/main" val="2498247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DD5EA-EC0A-49DB-A1C9-FFAA00B7FB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5E1FCF-4A13-4972-9E77-BE618714CD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D25453-925B-4646-9427-AC45423695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2D3AAB-4521-4A4C-9E13-000B9448A26F}" type="datetimeFigureOut">
              <a:rPr lang="en-US" smtClean="0"/>
              <a:t>7/23/22</a:t>
            </a:fld>
            <a:endParaRPr lang="en-US"/>
          </a:p>
        </p:txBody>
      </p:sp>
      <p:sp>
        <p:nvSpPr>
          <p:cNvPr id="5" name="Footer Placeholder 4">
            <a:extLst>
              <a:ext uri="{FF2B5EF4-FFF2-40B4-BE49-F238E27FC236}">
                <a16:creationId xmlns:a16="http://schemas.microsoft.com/office/drawing/2014/main" id="{F19A6345-CEA9-47C2-996D-C03FB2C16A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FC5362-43D8-4365-8CA3-D49F6FCF18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C6F5C3-B80F-4CB0-9F7A-467BB44C6C38}" type="slidenum">
              <a:rPr lang="en-US" smtClean="0"/>
              <a:t>‹#›</a:t>
            </a:fld>
            <a:endParaRPr lang="en-US"/>
          </a:p>
        </p:txBody>
      </p:sp>
    </p:spTree>
    <p:extLst>
      <p:ext uri="{BB962C8B-B14F-4D97-AF65-F5344CB8AC3E}">
        <p14:creationId xmlns:p14="http://schemas.microsoft.com/office/powerpoint/2010/main" val="1495899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2">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41738E-E993-4654-A5CF-776B1EEF037A}"/>
              </a:ext>
            </a:extLst>
          </p:cNvPr>
          <p:cNvSpPr>
            <a:spLocks noGrp="1"/>
          </p:cNvSpPr>
          <p:nvPr>
            <p:ph type="ctrTitle"/>
          </p:nvPr>
        </p:nvSpPr>
        <p:spPr>
          <a:xfrm>
            <a:off x="7041856" y="4645572"/>
            <a:ext cx="4346646" cy="686118"/>
          </a:xfrm>
        </p:spPr>
        <p:txBody>
          <a:bodyPr anchor="t">
            <a:normAutofit fontScale="90000"/>
          </a:bodyPr>
          <a:lstStyle/>
          <a:p>
            <a:pPr algn="l"/>
            <a:r>
              <a:rPr lang="en-US" sz="2400" dirty="0" err="1">
                <a:latin typeface="Times New Roman" panose="02020603050405020304" pitchFamily="18" charset="0"/>
                <a:cs typeface="Times New Roman" panose="02020603050405020304" pitchFamily="18" charset="0"/>
              </a:rPr>
              <a:t>Karyna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Pryiomka</a:t>
            </a:r>
            <a:r>
              <a:rPr lang="en-US" sz="2400" dirty="0">
                <a:latin typeface="Times New Roman" panose="02020603050405020304" pitchFamily="18" charset="0"/>
                <a:cs typeface="Times New Roman" panose="02020603050405020304" pitchFamily="18" charset="0"/>
              </a:rPr>
              <a:t>, MPhil</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5AE3958-FF50-462A-B777-813826DF5F45}"/>
              </a:ext>
            </a:extLst>
          </p:cNvPr>
          <p:cNvSpPr>
            <a:spLocks noGrp="1"/>
          </p:cNvSpPr>
          <p:nvPr>
            <p:ph type="subTitle" idx="1"/>
          </p:nvPr>
        </p:nvSpPr>
        <p:spPr>
          <a:xfrm>
            <a:off x="7041858" y="1681655"/>
            <a:ext cx="4036333" cy="2250265"/>
          </a:xfrm>
        </p:spPr>
        <p:txBody>
          <a:bodyPr anchor="b">
            <a:noAutofit/>
          </a:bodyPr>
          <a:lstStyle/>
          <a:p>
            <a:pPr algn="l"/>
            <a:r>
              <a:rPr lang="en-US" sz="3600" dirty="0">
                <a:latin typeface="Times New Roman" panose="02020603050405020304" pitchFamily="18" charset="0"/>
                <a:cs typeface="Times New Roman" panose="02020603050405020304" pitchFamily="18" charset="0"/>
              </a:rPr>
              <a:t>Quantitative Reasoning with Descriptive Statistics</a:t>
            </a:r>
          </a:p>
        </p:txBody>
      </p:sp>
      <p:sp>
        <p:nvSpPr>
          <p:cNvPr id="24" name="Rectangle 1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Normal Distribution">
            <a:extLst>
              <a:ext uri="{FF2B5EF4-FFF2-40B4-BE49-F238E27FC236}">
                <a16:creationId xmlns:a16="http://schemas.microsoft.com/office/drawing/2014/main" id="{746293B6-0E03-48E3-9E57-D2C6469638D2}"/>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68612" y="666728"/>
            <a:ext cx="5465791" cy="5465791"/>
          </a:xfrm>
          <a:prstGeom prst="rect">
            <a:avLst/>
          </a:prstGeom>
        </p:spPr>
      </p:pic>
      <p:grpSp>
        <p:nvGrpSpPr>
          <p:cNvPr id="19" name="Group 1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9ED4D020-4360-49A7-9C7E-0A585FE143C2}"/>
              </a:ext>
            </a:extLst>
          </p:cNvPr>
          <p:cNvSpPr txBox="1"/>
          <p:nvPr/>
        </p:nvSpPr>
        <p:spPr>
          <a:xfrm>
            <a:off x="1876620" y="5466080"/>
            <a:ext cx="3589460" cy="461665"/>
          </a:xfrm>
          <a:prstGeom prst="rect">
            <a:avLst/>
          </a:prstGeom>
          <a:noFill/>
        </p:spPr>
        <p:txBody>
          <a:bodyPr wrap="square" rtlCol="0">
            <a:spAutoFit/>
          </a:bodyPr>
          <a:lstStyle/>
          <a:p>
            <a:pPr algn="ctr"/>
            <a:r>
              <a:rPr lang="en-US" sz="2400" dirty="0">
                <a:solidFill>
                  <a:srgbClr val="7030A0"/>
                </a:solidFill>
                <a:latin typeface="Times New Roman" panose="02020603050405020304" pitchFamily="18" charset="0"/>
                <a:cs typeface="Times New Roman" panose="02020603050405020304" pitchFamily="18" charset="0"/>
              </a:rPr>
              <a:t>Awesome</a:t>
            </a:r>
          </a:p>
        </p:txBody>
      </p:sp>
      <p:cxnSp>
        <p:nvCxnSpPr>
          <p:cNvPr id="11" name="Straight Connector 10">
            <a:extLst>
              <a:ext uri="{FF2B5EF4-FFF2-40B4-BE49-F238E27FC236}">
                <a16:creationId xmlns:a16="http://schemas.microsoft.com/office/drawing/2014/main" id="{FC7FAA0A-36FF-4DB4-BA06-91E2FC3E912D}"/>
              </a:ext>
            </a:extLst>
          </p:cNvPr>
          <p:cNvCxnSpPr/>
          <p:nvPr/>
        </p:nvCxnSpPr>
        <p:spPr>
          <a:xfrm>
            <a:off x="5029200" y="4572000"/>
            <a:ext cx="0" cy="759690"/>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D51A08D0-EAF5-4C97-88CC-332035F69EB4}"/>
              </a:ext>
            </a:extLst>
          </p:cNvPr>
          <p:cNvCxnSpPr/>
          <p:nvPr/>
        </p:nvCxnSpPr>
        <p:spPr>
          <a:xfrm>
            <a:off x="5334000" y="3931920"/>
            <a:ext cx="0" cy="99568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307EE16-7C28-435E-8B61-61C26BCB0BB7}"/>
              </a:ext>
            </a:extLst>
          </p:cNvPr>
          <p:cNvSpPr txBox="1"/>
          <p:nvPr/>
        </p:nvSpPr>
        <p:spPr>
          <a:xfrm>
            <a:off x="4724805" y="3470809"/>
            <a:ext cx="1494327" cy="369332"/>
          </a:xfrm>
          <a:prstGeom prst="rect">
            <a:avLst/>
          </a:prstGeom>
          <a:noFill/>
        </p:spPr>
        <p:txBody>
          <a:bodyPr wrap="square" rtlCol="0">
            <a:spAutoFit/>
          </a:bodyPr>
          <a:lstStyle/>
          <a:p>
            <a:r>
              <a:rPr lang="en-US" dirty="0">
                <a:solidFill>
                  <a:srgbClr val="7030A0"/>
                </a:solidFill>
                <a:latin typeface="Times New Roman" panose="02020603050405020304" pitchFamily="18" charset="0"/>
                <a:cs typeface="Times New Roman" panose="02020603050405020304" pitchFamily="18" charset="0"/>
              </a:rPr>
              <a:t>You Are Here</a:t>
            </a:r>
          </a:p>
        </p:txBody>
      </p:sp>
      <p:cxnSp>
        <p:nvCxnSpPr>
          <p:cNvPr id="4" name="Straight Connector 3">
            <a:extLst>
              <a:ext uri="{FF2B5EF4-FFF2-40B4-BE49-F238E27FC236}">
                <a16:creationId xmlns:a16="http://schemas.microsoft.com/office/drawing/2014/main" id="{468A2B58-A1EC-194B-6100-D8D10E3B2EFD}"/>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809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E5B0B-6884-E5CE-CD1A-2BC1FCB11F0D}"/>
              </a:ext>
            </a:extLst>
          </p:cNvPr>
          <p:cNvSpPr>
            <a:spLocks noGrp="1"/>
          </p:cNvSpPr>
          <p:nvPr>
            <p:ph type="title"/>
          </p:nvPr>
        </p:nvSpPr>
        <p:spPr/>
        <p:txBody>
          <a:bodyPr>
            <a:normAutofit fontScale="90000"/>
          </a:bodyPr>
          <a:lstStyle/>
          <a:p>
            <a:pPr algn="ct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Measures of Central Tendency</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Example Dataset: </a:t>
            </a:r>
            <a:r>
              <a:rPr lang="en-US" sz="3200" dirty="0">
                <a:latin typeface="Times New Roman" panose="02020603050405020304" pitchFamily="18" charset="0"/>
                <a:cs typeface="Times New Roman" panose="02020603050405020304" pitchFamily="18" charset="0"/>
              </a:rPr>
              <a:t>1, 1, 1, 2, 2, 2, 3, 3, 3, 3, 4, 4, 4, 4, 4, 4, 4, 4, 5</a:t>
            </a:r>
            <a:br>
              <a:rPr lang="en-US" sz="3200" dirty="0">
                <a:latin typeface="Times New Roman" panose="02020603050405020304" pitchFamily="18" charset="0"/>
                <a:cs typeface="Times New Roman" panose="02020603050405020304" pitchFamily="18" charset="0"/>
              </a:rPr>
            </a:br>
            <a:endParaRPr lang="en-US" sz="31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A44D18-6462-8947-C085-240462CFFDB7}"/>
              </a:ext>
            </a:extLst>
          </p:cNvPr>
          <p:cNvSpPr>
            <a:spLocks noGrp="1"/>
          </p:cNvSpPr>
          <p:nvPr>
            <p:ph idx="1"/>
          </p:nvPr>
        </p:nvSpPr>
        <p:spPr>
          <a:xfrm>
            <a:off x="838200" y="2270233"/>
            <a:ext cx="11112062" cy="4222642"/>
          </a:xfrm>
        </p:spPr>
        <p:txBody>
          <a:bodyPr>
            <a:normAutofit fontScale="92500"/>
          </a:bodyPr>
          <a:lstStyle/>
          <a:p>
            <a:r>
              <a:rPr lang="en-US" dirty="0">
                <a:solidFill>
                  <a:srgbClr val="FF0000"/>
                </a:solidFill>
                <a:latin typeface="Times New Roman" panose="02020603050405020304" pitchFamily="18" charset="0"/>
                <a:cs typeface="Times New Roman" panose="02020603050405020304" pitchFamily="18" charset="0"/>
              </a:rPr>
              <a:t>Mean</a:t>
            </a:r>
            <a:r>
              <a:rPr lang="en-US" dirty="0">
                <a:latin typeface="Times New Roman" panose="02020603050405020304" pitchFamily="18" charset="0"/>
                <a:cs typeface="Times New Roman" panose="02020603050405020304" pitchFamily="18" charset="0"/>
              </a:rPr>
              <a:t> is the sum of all the scores divided by the number of scores in the data</a:t>
            </a:r>
          </a:p>
          <a:p>
            <a:pPr lvl="1"/>
            <a:r>
              <a:rPr lang="en-US" dirty="0">
                <a:latin typeface="Times New Roman" panose="02020603050405020304" pitchFamily="18" charset="0"/>
                <a:cs typeface="Times New Roman" panose="02020603050405020304" pitchFamily="18" charset="0"/>
              </a:rPr>
              <a:t>Mean = (1+ 1 + 1 + 2 + 2 + 2 + 3 + 3 + 3 + 3 + 4 + 4 + 4 + 4 + 4 + 4 + 4 + 4 + 5)/19 = </a:t>
            </a:r>
            <a:r>
              <a:rPr lang="en-US" dirty="0">
                <a:solidFill>
                  <a:srgbClr val="FF0000"/>
                </a:solidFill>
                <a:latin typeface="Times New Roman" panose="02020603050405020304" pitchFamily="18" charset="0"/>
                <a:cs typeface="Times New Roman" panose="02020603050405020304" pitchFamily="18" charset="0"/>
              </a:rPr>
              <a:t>3.05</a:t>
            </a:r>
          </a:p>
          <a:p>
            <a:pPr lvl="1"/>
            <a:endParaRPr lang="en-US" dirty="0">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Median</a:t>
            </a:r>
            <a:r>
              <a:rPr lang="en-US" dirty="0">
                <a:latin typeface="Times New Roman" panose="02020603050405020304" pitchFamily="18" charset="0"/>
                <a:cs typeface="Times New Roman" panose="02020603050405020304" pitchFamily="18" charset="0"/>
              </a:rPr>
              <a:t> is the midpoint of the scores in a distribution when they are </a:t>
            </a:r>
            <a:r>
              <a:rPr lang="en-US" b="1" dirty="0">
                <a:latin typeface="Times New Roman" panose="02020603050405020304" pitchFamily="18" charset="0"/>
                <a:cs typeface="Times New Roman" panose="02020603050405020304" pitchFamily="18" charset="0"/>
              </a:rPr>
              <a:t>listed in order</a:t>
            </a:r>
            <a:r>
              <a:rPr lang="en-US" dirty="0">
                <a:latin typeface="Times New Roman" panose="02020603050405020304" pitchFamily="18" charset="0"/>
                <a:cs typeface="Times New Roman" panose="02020603050405020304" pitchFamily="18" charset="0"/>
              </a:rPr>
              <a:t> from smallest to largest</a:t>
            </a:r>
          </a:p>
          <a:p>
            <a:pPr lvl="1"/>
            <a:r>
              <a:rPr lang="en-US" dirty="0">
                <a:latin typeface="Times New Roman" panose="02020603050405020304" pitchFamily="18" charset="0"/>
                <a:cs typeface="Times New Roman" panose="02020603050405020304" pitchFamily="18" charset="0"/>
              </a:rPr>
              <a:t>Median = 1, 1, 1, 2, 2, 2, 3, 3, 3, </a:t>
            </a:r>
            <a:r>
              <a:rPr lang="en-US" dirty="0">
                <a:solidFill>
                  <a:srgbClr val="FF0000"/>
                </a:solidFill>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4, 4, 4, 4, 4, 4, 4, 4, 5</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Mode</a:t>
            </a:r>
            <a:r>
              <a:rPr lang="en-US" dirty="0">
                <a:latin typeface="Times New Roman" panose="02020603050405020304" pitchFamily="18" charset="0"/>
                <a:cs typeface="Times New Roman" panose="02020603050405020304" pitchFamily="18" charset="0"/>
              </a:rPr>
              <a:t> is the score or category that has the greatest frequency of any score in the frequency distribution.</a:t>
            </a:r>
          </a:p>
          <a:p>
            <a:pPr lvl="1"/>
            <a:r>
              <a:rPr lang="en-US" dirty="0">
                <a:latin typeface="Times New Roman" panose="02020603050405020304" pitchFamily="18" charset="0"/>
                <a:cs typeface="Times New Roman" panose="02020603050405020304" pitchFamily="18" charset="0"/>
              </a:rPr>
              <a:t>Mode = </a:t>
            </a:r>
            <a:r>
              <a:rPr lang="en-US" dirty="0">
                <a:solidFill>
                  <a:srgbClr val="FF0000"/>
                </a:solidFill>
                <a:latin typeface="Times New Roman" panose="02020603050405020304" pitchFamily="18" charset="0"/>
                <a:cs typeface="Times New Roman" panose="02020603050405020304" pitchFamily="18" charset="0"/>
              </a:rPr>
              <a:t>4 </a:t>
            </a:r>
            <a:r>
              <a:rPr lang="en-US" dirty="0">
                <a:latin typeface="Times New Roman" panose="02020603050405020304" pitchFamily="18" charset="0"/>
                <a:cs typeface="Times New Roman" panose="02020603050405020304" pitchFamily="18" charset="0"/>
              </a:rPr>
              <a:t> </a:t>
            </a:r>
          </a:p>
        </p:txBody>
      </p:sp>
      <p:cxnSp>
        <p:nvCxnSpPr>
          <p:cNvPr id="4" name="Straight Connector 3">
            <a:extLst>
              <a:ext uri="{FF2B5EF4-FFF2-40B4-BE49-F238E27FC236}">
                <a16:creationId xmlns:a16="http://schemas.microsoft.com/office/drawing/2014/main" id="{2F7A4476-70FF-5428-9A85-833B8C8A7D35}"/>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49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EA0D-3E07-4BE0-872C-F0937A0E5223}"/>
              </a:ext>
            </a:extLst>
          </p:cNvPr>
          <p:cNvSpPr>
            <a:spLocks noGrp="1"/>
          </p:cNvSpPr>
          <p:nvPr>
            <p:ph type="ctrTitle"/>
          </p:nvPr>
        </p:nvSpPr>
        <p:spPr>
          <a:xfrm>
            <a:off x="1524000" y="2645664"/>
            <a:ext cx="9144000" cy="1621536"/>
          </a:xfrm>
        </p:spPr>
        <p:txBody>
          <a:bodyPr>
            <a:noAutofit/>
          </a:bodyPr>
          <a:lstStyle/>
          <a:p>
            <a:r>
              <a:rPr lang="en-US" sz="4800" dirty="0">
                <a:latin typeface="Times New Roman" panose="02020603050405020304" pitchFamily="18" charset="0"/>
                <a:cs typeface="Times New Roman" panose="02020603050405020304" pitchFamily="18" charset="0"/>
              </a:rPr>
              <a:t>Which measure of central tendency should I use?</a:t>
            </a:r>
          </a:p>
        </p:txBody>
      </p:sp>
      <p:cxnSp>
        <p:nvCxnSpPr>
          <p:cNvPr id="3" name="Straight Connector 2">
            <a:extLst>
              <a:ext uri="{FF2B5EF4-FFF2-40B4-BE49-F238E27FC236}">
                <a16:creationId xmlns:a16="http://schemas.microsoft.com/office/drawing/2014/main" id="{ACF50681-F77F-9151-3527-98369C1B5655}"/>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31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AA9B3C-3318-44FA-A90B-F57BE69CD21A}"/>
              </a:ext>
            </a:extLst>
          </p:cNvPr>
          <p:cNvSpPr>
            <a:spLocks noGrp="1"/>
          </p:cNvSpPr>
          <p:nvPr>
            <p:ph type="title"/>
          </p:nvPr>
        </p:nvSpPr>
        <p:spPr>
          <a:xfrm>
            <a:off x="1075767" y="1188637"/>
            <a:ext cx="2988234" cy="4480726"/>
          </a:xfrm>
        </p:spPr>
        <p:txBody>
          <a:bodyPr>
            <a:normAutofit/>
          </a:bodyPr>
          <a:lstStyle/>
          <a:p>
            <a:pPr algn="r"/>
            <a:r>
              <a:rPr lang="en-US" sz="4100" b="1" dirty="0">
                <a:latin typeface="Times New Roman" panose="02020603050405020304" pitchFamily="18" charset="0"/>
                <a:cs typeface="Times New Roman" panose="02020603050405020304" pitchFamily="18" charset="0"/>
              </a:rPr>
              <a:t>Step 1:</a:t>
            </a:r>
            <a:r>
              <a:rPr lang="en-US" sz="4100" dirty="0">
                <a:latin typeface="Times New Roman" panose="02020603050405020304" pitchFamily="18" charset="0"/>
                <a:cs typeface="Times New Roman" panose="02020603050405020304" pitchFamily="18" charset="0"/>
              </a:rPr>
              <a:t> Consider scales of measurement</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A3FCF45-DA13-4977-855B-4B16F2ED1299}"/>
              </a:ext>
            </a:extLst>
          </p:cNvPr>
          <p:cNvSpPr>
            <a:spLocks noGrp="1"/>
          </p:cNvSpPr>
          <p:nvPr>
            <p:ph idx="1"/>
          </p:nvPr>
        </p:nvSpPr>
        <p:spPr>
          <a:xfrm>
            <a:off x="5244593" y="1488831"/>
            <a:ext cx="6179310" cy="3997569"/>
          </a:xfrm>
        </p:spPr>
        <p:txBody>
          <a:bodyPr anchor="ctr">
            <a:normAutofit fontScale="92500" lnSpcReduction="20000"/>
          </a:bodyPr>
          <a:lstStyle/>
          <a:p>
            <a:r>
              <a:rPr lang="en-US" dirty="0">
                <a:latin typeface="Times New Roman" panose="02020603050405020304" pitchFamily="18" charset="0"/>
                <a:cs typeface="Times New Roman" panose="02020603050405020304" pitchFamily="18" charset="0"/>
              </a:rPr>
              <a:t>Nominal – named-based categories only (ex: eye color, academic major)</a:t>
            </a:r>
          </a:p>
          <a:p>
            <a:pPr lvl="1"/>
            <a:r>
              <a:rPr lang="en-US" sz="2800" dirty="0">
                <a:latin typeface="Times New Roman" panose="02020603050405020304" pitchFamily="18" charset="0"/>
                <a:cs typeface="Times New Roman" panose="02020603050405020304" pitchFamily="18" charset="0"/>
              </a:rPr>
              <a:t>Mode only</a:t>
            </a:r>
          </a:p>
          <a:p>
            <a:pPr lvl="1"/>
            <a:endParaRPr lang="en-US" sz="2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Ordinal – ranked categories (ex: shirt size S, M, L)</a:t>
            </a:r>
          </a:p>
          <a:p>
            <a:pPr lvl="1"/>
            <a:r>
              <a:rPr lang="en-US" sz="2800" dirty="0">
                <a:latin typeface="Times New Roman" panose="02020603050405020304" pitchFamily="18" charset="0"/>
                <a:cs typeface="Times New Roman" panose="02020603050405020304" pitchFamily="18" charset="0"/>
              </a:rPr>
              <a:t>Mode and Median</a:t>
            </a:r>
          </a:p>
          <a:p>
            <a:pPr lvl="1"/>
            <a:endParaRPr lang="en-US" sz="2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Interval/Ratio – numeric categories (ex: temperature, weight, height, income in $). </a:t>
            </a:r>
          </a:p>
          <a:p>
            <a:pPr lvl="1"/>
            <a:r>
              <a:rPr lang="en-US" sz="2800" dirty="0">
                <a:latin typeface="Times New Roman" panose="02020603050405020304" pitchFamily="18" charset="0"/>
                <a:cs typeface="Times New Roman" panose="02020603050405020304" pitchFamily="18" charset="0"/>
              </a:rPr>
              <a:t>Mean and Median is preferred</a:t>
            </a:r>
          </a:p>
        </p:txBody>
      </p:sp>
      <p:cxnSp>
        <p:nvCxnSpPr>
          <p:cNvPr id="4" name="Straight Connector 3">
            <a:extLst>
              <a:ext uri="{FF2B5EF4-FFF2-40B4-BE49-F238E27FC236}">
                <a16:creationId xmlns:a16="http://schemas.microsoft.com/office/drawing/2014/main" id="{5A014EC1-5E78-E8C2-64ED-5CC434AD8153}"/>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3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1F199-41DB-C207-02F0-F42E890569E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Not your average American</a:t>
            </a:r>
          </a:p>
        </p:txBody>
      </p:sp>
      <p:sp>
        <p:nvSpPr>
          <p:cNvPr id="3" name="Content Placeholder 2">
            <a:extLst>
              <a:ext uri="{FF2B5EF4-FFF2-40B4-BE49-F238E27FC236}">
                <a16:creationId xmlns:a16="http://schemas.microsoft.com/office/drawing/2014/main" id="{CF13BCB4-A3A1-1106-1772-339E69520DE4}"/>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“MALONE: My issue is with this thing that people talk about, the average American. And, like, yeah, there's something sort of silly about the average American </a:t>
            </a:r>
            <a:r>
              <a:rPr lang="en-US" dirty="0" err="1">
                <a:latin typeface="Times New Roman" panose="02020603050405020304" pitchFamily="18" charset="0"/>
                <a:cs typeface="Times New Roman" panose="02020603050405020304" pitchFamily="18" charset="0"/>
              </a:rPr>
              <a:t>'cause</a:t>
            </a:r>
            <a:r>
              <a:rPr lang="en-US" dirty="0">
                <a:latin typeface="Times New Roman" panose="02020603050405020304" pitchFamily="18" charset="0"/>
                <a:cs typeface="Times New Roman" panose="02020603050405020304" pitchFamily="18" charset="0"/>
              </a:rPr>
              <a:t> it's like a melting pot. Who is average, really? But my quibble is more pedantic than that because I think people don't mean average American. I think what they actually mean is, who is the person - if I walk outside into America, who is the person I'm most likely to run into?”</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-Mode is typically the most useful statistic when we are trying to identify a typical person, customer, client.</a:t>
            </a:r>
          </a:p>
          <a:p>
            <a:endParaRPr lang="en-US" dirty="0"/>
          </a:p>
          <a:p>
            <a:endParaRPr lang="en-US" dirty="0"/>
          </a:p>
          <a:p>
            <a:endParaRPr lang="en-US" dirty="0"/>
          </a:p>
        </p:txBody>
      </p:sp>
      <p:sp>
        <p:nvSpPr>
          <p:cNvPr id="4" name="TextBox 3">
            <a:extLst>
              <a:ext uri="{FF2B5EF4-FFF2-40B4-BE49-F238E27FC236}">
                <a16:creationId xmlns:a16="http://schemas.microsoft.com/office/drawing/2014/main" id="{883CBD22-8057-7E3E-E400-38FC4E9EC427}"/>
              </a:ext>
            </a:extLst>
          </p:cNvPr>
          <p:cNvSpPr txBox="1"/>
          <p:nvPr/>
        </p:nvSpPr>
        <p:spPr>
          <a:xfrm>
            <a:off x="959069" y="6163333"/>
            <a:ext cx="11558752"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Modal American by NPR Planet Money (https://</a:t>
            </a:r>
            <a:r>
              <a:rPr lang="en-US" sz="1600" dirty="0" err="1">
                <a:latin typeface="Times New Roman" panose="02020603050405020304" pitchFamily="18" charset="0"/>
                <a:cs typeface="Times New Roman" panose="02020603050405020304" pitchFamily="18" charset="0"/>
              </a:rPr>
              <a:t>www.npr.org</a:t>
            </a:r>
            <a:r>
              <a:rPr lang="en-US" sz="1600" dirty="0">
                <a:latin typeface="Times New Roman" panose="02020603050405020304" pitchFamily="18" charset="0"/>
                <a:cs typeface="Times New Roman" panose="02020603050405020304" pitchFamily="18" charset="0"/>
              </a:rPr>
              <a:t>/2019/08/28/755191639/episode-936-the-modal-American)</a:t>
            </a:r>
          </a:p>
        </p:txBody>
      </p:sp>
      <p:cxnSp>
        <p:nvCxnSpPr>
          <p:cNvPr id="5" name="Straight Connector 4">
            <a:extLst>
              <a:ext uri="{FF2B5EF4-FFF2-40B4-BE49-F238E27FC236}">
                <a16:creationId xmlns:a16="http://schemas.microsoft.com/office/drawing/2014/main" id="{1468BDB5-FEBB-FF23-CB42-FCC998153775}"/>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52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94D6AA1-A0E1-45F9-8E25-BAB809229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618C3C-5A2B-4AE4-BAAC-36B5FDCDE2B6}"/>
              </a:ext>
            </a:extLst>
          </p:cNvPr>
          <p:cNvSpPr>
            <a:spLocks noGrp="1"/>
          </p:cNvSpPr>
          <p:nvPr>
            <p:ph type="title"/>
          </p:nvPr>
        </p:nvSpPr>
        <p:spPr>
          <a:xfrm>
            <a:off x="838199" y="533401"/>
            <a:ext cx="10515599" cy="977925"/>
          </a:xfrm>
        </p:spPr>
        <p:txBody>
          <a:bodyPr vert="horz" lIns="91440" tIns="45720" rIns="91440" bIns="45720" rtlCol="0" anchor="b">
            <a:normAutofit/>
          </a:bodyPr>
          <a:lstStyle/>
          <a:p>
            <a:pPr algn="ctr"/>
            <a:r>
              <a:rPr lang="en-US" sz="5200" b="1" kern="1200" dirty="0">
                <a:solidFill>
                  <a:schemeClr val="tx1"/>
                </a:solidFill>
                <a:latin typeface="Times New Roman" panose="02020603050405020304" pitchFamily="18" charset="0"/>
                <a:cs typeface="Times New Roman" panose="02020603050405020304" pitchFamily="18" charset="0"/>
              </a:rPr>
              <a:t>Step 2:</a:t>
            </a:r>
            <a:r>
              <a:rPr lang="en-US" sz="5200" kern="1200" dirty="0">
                <a:solidFill>
                  <a:schemeClr val="tx1"/>
                </a:solidFill>
                <a:latin typeface="Times New Roman" panose="02020603050405020304" pitchFamily="18" charset="0"/>
                <a:cs typeface="Times New Roman" panose="02020603050405020304" pitchFamily="18" charset="0"/>
              </a:rPr>
              <a:t> Consider distribution shape</a:t>
            </a:r>
          </a:p>
        </p:txBody>
      </p:sp>
      <p:sp>
        <p:nvSpPr>
          <p:cNvPr id="9" name="Content Placeholder 8">
            <a:extLst>
              <a:ext uri="{FF2B5EF4-FFF2-40B4-BE49-F238E27FC236}">
                <a16:creationId xmlns:a16="http://schemas.microsoft.com/office/drawing/2014/main" id="{B6D36DF6-5AD9-4BAB-A208-164922C565B6}"/>
              </a:ext>
            </a:extLst>
          </p:cNvPr>
          <p:cNvSpPr>
            <a:spLocks noGrp="1"/>
          </p:cNvSpPr>
          <p:nvPr>
            <p:ph sz="half" idx="1"/>
          </p:nvPr>
        </p:nvSpPr>
        <p:spPr>
          <a:xfrm>
            <a:off x="838199" y="1767990"/>
            <a:ext cx="10515599" cy="553474"/>
          </a:xfrm>
        </p:spPr>
        <p:txBody>
          <a:bodyPr vert="horz" lIns="91440" tIns="45720" rIns="91440" bIns="45720" rtlCol="0">
            <a:normAutofit/>
          </a:bodyPr>
          <a:lstStyle/>
          <a:p>
            <a:pPr marL="0" indent="0" algn="ctr">
              <a:buNone/>
            </a:pPr>
            <a:r>
              <a:rPr lang="en-US" kern="1200" dirty="0">
                <a:solidFill>
                  <a:srgbClr val="C00000"/>
                </a:solidFill>
                <a:latin typeface="Times New Roman" panose="02020603050405020304" pitchFamily="18" charset="0"/>
                <a:cs typeface="Times New Roman" panose="02020603050405020304" pitchFamily="18" charset="0"/>
              </a:rPr>
              <a:t>Symmetrical Distributions</a:t>
            </a:r>
          </a:p>
        </p:txBody>
      </p:sp>
      <p:pic>
        <p:nvPicPr>
          <p:cNvPr id="5" name="Picture 2" descr="FIGURE 3.7  Measures of central tendency for three symmetrical distributions: normal, bimodal, and rectangular." title="Figure 3.7: Symmetrical Distributions">
            <a:extLst>
              <a:ext uri="{FF2B5EF4-FFF2-40B4-BE49-F238E27FC236}">
                <a16:creationId xmlns:a16="http://schemas.microsoft.com/office/drawing/2014/main" id="{FEDDA1E3-3E40-486B-B40E-508EC6015487}"/>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1228" r="1276" b="-1"/>
          <a:stretch/>
        </p:blipFill>
        <p:spPr bwMode="auto">
          <a:xfrm>
            <a:off x="1442773" y="2957665"/>
            <a:ext cx="9306452" cy="336481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48BBCFC2-C2C8-BD09-F0ED-D753429EBBB9}"/>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109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E23AED7B-2192-4353-A8C5-4DD7D9855689}"/>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l="3149"/>
          <a:stretch/>
        </p:blipFill>
        <p:spPr>
          <a:xfrm>
            <a:off x="838200" y="1845426"/>
            <a:ext cx="10512547" cy="4450303"/>
          </a:xfrm>
          <a:prstGeom prst="rect">
            <a:avLst/>
          </a:prstGeom>
        </p:spPr>
      </p:pic>
      <p:cxnSp>
        <p:nvCxnSpPr>
          <p:cNvPr id="2" name="Straight Connector 1">
            <a:extLst>
              <a:ext uri="{FF2B5EF4-FFF2-40B4-BE49-F238E27FC236}">
                <a16:creationId xmlns:a16="http://schemas.microsoft.com/office/drawing/2014/main" id="{1835F0CD-7CB1-2FDF-D853-05C6DE1497C5}"/>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572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54B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ell phone&#10;&#10;Description automatically generated">
            <a:extLst>
              <a:ext uri="{FF2B5EF4-FFF2-40B4-BE49-F238E27FC236}">
                <a16:creationId xmlns:a16="http://schemas.microsoft.com/office/drawing/2014/main" id="{55925766-8F4A-4781-BD3D-BB8D7230DFD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424" r="1" b="4558"/>
          <a:stretch/>
        </p:blipFill>
        <p:spPr>
          <a:xfrm>
            <a:off x="6421035" y="1897468"/>
            <a:ext cx="5129784" cy="3063063"/>
          </a:xfrm>
          <a:prstGeom prst="rect">
            <a:avLst/>
          </a:prstGeom>
        </p:spPr>
      </p:pic>
      <p:sp>
        <p:nvSpPr>
          <p:cNvPr id="30" name="Rectangle 29">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Content Placeholder 4" descr="A screenshot of a cell phone&#10;&#10;Description automatically generated">
            <a:extLst>
              <a:ext uri="{FF2B5EF4-FFF2-40B4-BE49-F238E27FC236}">
                <a16:creationId xmlns:a16="http://schemas.microsoft.com/office/drawing/2014/main" id="{ED87587A-06A6-4343-A4AD-9C107A70388E}"/>
              </a:ext>
            </a:extLst>
          </p:cNvPr>
          <p:cNvPicPr>
            <a:picLocks noGrp="1" noChangeAspect="1"/>
          </p:cNvPicPr>
          <p:nvPr>
            <p:ph idx="1"/>
          </p:nvPr>
        </p:nvPicPr>
        <p:blipFill rotWithShape="1">
          <a:blip r:embed="rId3" cstate="email">
            <a:extLst>
              <a:ext uri="{28A0092B-C50C-407E-A947-70E740481C1C}">
                <a14:useLocalDpi xmlns:a14="http://schemas.microsoft.com/office/drawing/2010/main"/>
              </a:ext>
            </a:extLst>
          </a:blip>
          <a:srcRect/>
          <a:stretch/>
        </p:blipFill>
        <p:spPr>
          <a:xfrm>
            <a:off x="641180" y="1898635"/>
            <a:ext cx="5129784" cy="3060730"/>
          </a:xfrm>
          <a:prstGeom prst="rect">
            <a:avLst/>
          </a:prstGeom>
        </p:spPr>
      </p:pic>
      <p:cxnSp>
        <p:nvCxnSpPr>
          <p:cNvPr id="2" name="Straight Connector 1">
            <a:extLst>
              <a:ext uri="{FF2B5EF4-FFF2-40B4-BE49-F238E27FC236}">
                <a16:creationId xmlns:a16="http://schemas.microsoft.com/office/drawing/2014/main" id="{E6FBFF46-770E-2697-D214-5BB0A685E33F}"/>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897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3E4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Graphical user interface, text, application&#10;&#10;Description automatically generated">
            <a:extLst>
              <a:ext uri="{FF2B5EF4-FFF2-40B4-BE49-F238E27FC236}">
                <a16:creationId xmlns:a16="http://schemas.microsoft.com/office/drawing/2014/main" id="{DD9BFA58-6EFD-2A4E-A568-A8DA2A5BDDD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813220" y="142065"/>
            <a:ext cx="3247749" cy="6573872"/>
          </a:xfrm>
          <a:prstGeom prst="rect">
            <a:avLst/>
          </a:prstGeom>
        </p:spPr>
      </p:pic>
      <p:pic>
        <p:nvPicPr>
          <p:cNvPr id="5" name="Content Placeholder 4" descr="Graphical user interface, application&#10;&#10;Description automatically generated">
            <a:extLst>
              <a:ext uri="{FF2B5EF4-FFF2-40B4-BE49-F238E27FC236}">
                <a16:creationId xmlns:a16="http://schemas.microsoft.com/office/drawing/2014/main" id="{1F6CAB7B-4663-9F44-B247-37D93CF0F867}"/>
              </a:ext>
            </a:extLst>
          </p:cNvPr>
          <p:cNvPicPr>
            <a:picLocks noGrp="1" noChangeAspect="1"/>
          </p:cNvPicPr>
          <p:nvPr>
            <p:ph idx="1"/>
          </p:nvPr>
        </p:nvPicPr>
        <p:blipFill>
          <a:blip r:embed="rId3" cstate="email">
            <a:extLst>
              <a:ext uri="{28A0092B-C50C-407E-A947-70E740481C1C}">
                <a14:useLocalDpi xmlns:a14="http://schemas.microsoft.com/office/drawing/2010/main"/>
              </a:ext>
            </a:extLst>
          </a:blip>
          <a:stretch>
            <a:fillRect/>
          </a:stretch>
        </p:blipFill>
        <p:spPr>
          <a:xfrm>
            <a:off x="5565471" y="142064"/>
            <a:ext cx="3247749" cy="6573872"/>
          </a:xfrm>
        </p:spPr>
      </p:pic>
      <p:sp>
        <p:nvSpPr>
          <p:cNvPr id="2" name="Title 1">
            <a:extLst>
              <a:ext uri="{FF2B5EF4-FFF2-40B4-BE49-F238E27FC236}">
                <a16:creationId xmlns:a16="http://schemas.microsoft.com/office/drawing/2014/main" id="{3E90F544-5310-8F4C-A2B4-815A2AF3D5BC}"/>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kern="1200" dirty="0">
                <a:solidFill>
                  <a:srgbClr val="FFFFFF"/>
                </a:solidFill>
                <a:latin typeface="Times New Roman" panose="02020603050405020304" pitchFamily="18" charset="0"/>
                <a:cs typeface="Times New Roman" panose="02020603050405020304" pitchFamily="18" charset="0"/>
              </a:rPr>
              <a:t>Always look at the distribution shape!</a:t>
            </a:r>
          </a:p>
        </p:txBody>
      </p:sp>
      <p:sp>
        <p:nvSpPr>
          <p:cNvPr id="8" name="Oval 7">
            <a:extLst>
              <a:ext uri="{FF2B5EF4-FFF2-40B4-BE49-F238E27FC236}">
                <a16:creationId xmlns:a16="http://schemas.microsoft.com/office/drawing/2014/main" id="{2AF8F72E-BD4B-EA4B-87F5-2D25DD52A961}"/>
              </a:ext>
            </a:extLst>
          </p:cNvPr>
          <p:cNvSpPr/>
          <p:nvPr/>
        </p:nvSpPr>
        <p:spPr>
          <a:xfrm>
            <a:off x="7189345" y="1991032"/>
            <a:ext cx="1623875" cy="53094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B5F2BAE1-C628-D34A-98F7-977DFED584B9}"/>
              </a:ext>
            </a:extLst>
          </p:cNvPr>
          <p:cNvSpPr/>
          <p:nvPr/>
        </p:nvSpPr>
        <p:spPr>
          <a:xfrm>
            <a:off x="8583561" y="1814050"/>
            <a:ext cx="3608439" cy="252197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 name="Straight Connector 2">
            <a:extLst>
              <a:ext uri="{FF2B5EF4-FFF2-40B4-BE49-F238E27FC236}">
                <a16:creationId xmlns:a16="http://schemas.microsoft.com/office/drawing/2014/main" id="{7CE8969A-8EC3-362C-94BB-88F0342E2E73}"/>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996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B6D36DF6-5AD9-4BAB-A208-164922C565B6}"/>
              </a:ext>
            </a:extLst>
          </p:cNvPr>
          <p:cNvSpPr>
            <a:spLocks noGrp="1"/>
          </p:cNvSpPr>
          <p:nvPr>
            <p:ph sz="half" idx="1"/>
          </p:nvPr>
        </p:nvSpPr>
        <p:spPr>
          <a:xfrm>
            <a:off x="646177" y="841249"/>
            <a:ext cx="10707622" cy="853440"/>
          </a:xfrm>
        </p:spPr>
        <p:txBody>
          <a:bodyPr vert="horz" lIns="91440" tIns="45720" rIns="91440" bIns="45720" rtlCol="0">
            <a:normAutofit/>
          </a:bodyPr>
          <a:lstStyle/>
          <a:p>
            <a:pPr marL="0" indent="0" algn="ctr">
              <a:buNone/>
            </a:pPr>
            <a:r>
              <a:rPr lang="en-US" sz="3600" kern="1200" dirty="0">
                <a:solidFill>
                  <a:srgbClr val="C00000"/>
                </a:solidFill>
                <a:latin typeface="Times New Roman" panose="02020603050405020304" pitchFamily="18" charset="0"/>
                <a:cs typeface="Times New Roman" panose="02020603050405020304" pitchFamily="18" charset="0"/>
              </a:rPr>
              <a:t>Skewed Distributions and Measures of Central Tendency</a:t>
            </a:r>
          </a:p>
        </p:txBody>
      </p:sp>
      <p:pic>
        <p:nvPicPr>
          <p:cNvPr id="6" name="Picture 2" descr="FIGURE 3.8  Measures of central tendency for positively and negatively skewed distributions." title="Figure 3.8: Skewed Distributions">
            <a:extLst>
              <a:ext uri="{FF2B5EF4-FFF2-40B4-BE49-F238E27FC236}">
                <a16:creationId xmlns:a16="http://schemas.microsoft.com/office/drawing/2014/main" id="{CC9702EC-E704-496F-B579-BC9AA937C2B9}"/>
              </a:ext>
            </a:extLst>
          </p:cNvPr>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838199" y="2955763"/>
            <a:ext cx="10515599" cy="3180968"/>
          </a:xfrm>
          <a:prstGeom prst="rect">
            <a:avLst/>
          </a:prstGeom>
          <a:noFill/>
          <a:extLst>
            <a:ext uri="{909E8E84-426E-40DD-AFC4-6F175D3DCCD1}">
              <a14:hiddenFill xmlns:a14="http://schemas.microsoft.com/office/drawing/2010/main">
                <a:solidFill>
                  <a:srgbClr val="FFFFFF"/>
                </a:solidFill>
              </a14:hiddenFill>
            </a:ext>
          </a:extLst>
        </p:spPr>
      </p:pic>
      <p:cxnSp>
        <p:nvCxnSpPr>
          <p:cNvPr id="2" name="Straight Connector 1">
            <a:extLst>
              <a:ext uri="{FF2B5EF4-FFF2-40B4-BE49-F238E27FC236}">
                <a16:creationId xmlns:a16="http://schemas.microsoft.com/office/drawing/2014/main" id="{6E63B64A-13F9-3AE6-8B75-33C792E08A0A}"/>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487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0088-C200-CD4D-AF56-A6D1CC2ED672}"/>
              </a:ext>
            </a:extLst>
          </p:cNvPr>
          <p:cNvSpPr>
            <a:spLocks noGrp="1"/>
          </p:cNvSpPr>
          <p:nvPr>
            <p:ph type="title"/>
          </p:nvPr>
        </p:nvSpPr>
        <p:spPr>
          <a:xfrm>
            <a:off x="821959" y="566480"/>
            <a:ext cx="10515599" cy="932688"/>
          </a:xfrm>
        </p:spPr>
        <p:txBody>
          <a:bodyPr vert="horz" lIns="91440" tIns="45720" rIns="91440" bIns="45720" rtlCol="0" anchor="b">
            <a:normAutofit fontScale="90000"/>
          </a:bodyPr>
          <a:lstStyle/>
          <a:p>
            <a:pPr algn="ctr"/>
            <a:r>
              <a:rPr lang="en-US" sz="5400" kern="1200" dirty="0">
                <a:solidFill>
                  <a:schemeClr val="tx1"/>
                </a:solidFill>
                <a:latin typeface="Times New Roman" panose="02020603050405020304" pitchFamily="18" charset="0"/>
                <a:cs typeface="Times New Roman" panose="02020603050405020304" pitchFamily="18" charset="0"/>
              </a:rPr>
              <a:t>Consider Salary Distributions (Psychologists)</a:t>
            </a:r>
          </a:p>
        </p:txBody>
      </p:sp>
      <p:pic>
        <p:nvPicPr>
          <p:cNvPr id="5" name="Content Placeholder 4" descr="Table&#10;&#10;Description automatically generated">
            <a:extLst>
              <a:ext uri="{FF2B5EF4-FFF2-40B4-BE49-F238E27FC236}">
                <a16:creationId xmlns:a16="http://schemas.microsoft.com/office/drawing/2014/main" id="{C2CF02FD-8B16-3540-BB8A-989912FC1BA6}"/>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144899" y="1874706"/>
            <a:ext cx="11877212" cy="3057057"/>
          </a:xfrm>
          <a:prstGeom prst="rect">
            <a:avLst/>
          </a:prstGeom>
        </p:spPr>
      </p:pic>
      <p:sp>
        <p:nvSpPr>
          <p:cNvPr id="6" name="TextBox 5">
            <a:extLst>
              <a:ext uri="{FF2B5EF4-FFF2-40B4-BE49-F238E27FC236}">
                <a16:creationId xmlns:a16="http://schemas.microsoft.com/office/drawing/2014/main" id="{E32ABEB9-7ABA-6B4A-BD8F-D6D48C1002D0}"/>
              </a:ext>
            </a:extLst>
          </p:cNvPr>
          <p:cNvSpPr txBox="1"/>
          <p:nvPr/>
        </p:nvSpPr>
        <p:spPr>
          <a:xfrm>
            <a:off x="838199" y="6187372"/>
            <a:ext cx="899534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https://</a:t>
            </a:r>
            <a:r>
              <a:rPr lang="en-US" dirty="0" err="1">
                <a:latin typeface="Times New Roman" panose="02020603050405020304" pitchFamily="18" charset="0"/>
                <a:cs typeface="Times New Roman" panose="02020603050405020304" pitchFamily="18" charset="0"/>
              </a:rPr>
              <a:t>www.bls.gov</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oes</a:t>
            </a:r>
            <a:r>
              <a:rPr lang="en-US" dirty="0">
                <a:latin typeface="Times New Roman" panose="02020603050405020304" pitchFamily="18" charset="0"/>
                <a:cs typeface="Times New Roman" panose="02020603050405020304" pitchFamily="18" charset="0"/>
              </a:rPr>
              <a:t>/current/oes_nat.htm#19-0000</a:t>
            </a:r>
          </a:p>
        </p:txBody>
      </p:sp>
      <p:cxnSp>
        <p:nvCxnSpPr>
          <p:cNvPr id="3" name="Straight Connector 2">
            <a:extLst>
              <a:ext uri="{FF2B5EF4-FFF2-40B4-BE49-F238E27FC236}">
                <a16:creationId xmlns:a16="http://schemas.microsoft.com/office/drawing/2014/main" id="{DFFE9322-204F-0829-4171-E8CB02E9DE90}"/>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3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CC68B-88CE-B2AC-BF20-79C49D61C62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 few words about me</a:t>
            </a:r>
          </a:p>
        </p:txBody>
      </p:sp>
      <p:sp>
        <p:nvSpPr>
          <p:cNvPr id="3" name="Content Placeholder 2">
            <a:extLst>
              <a:ext uri="{FF2B5EF4-FFF2-40B4-BE49-F238E27FC236}">
                <a16:creationId xmlns:a16="http://schemas.microsoft.com/office/drawing/2014/main" id="{418C60AD-2C7E-FCE4-C399-5893E7EE9209}"/>
              </a:ext>
            </a:extLst>
          </p:cNvPr>
          <p:cNvSpPr>
            <a:spLocks noGrp="1"/>
          </p:cNvSpPr>
          <p:nvPr>
            <p:ph idx="1"/>
          </p:nvPr>
        </p:nvSpPr>
        <p:spPr>
          <a:xfrm>
            <a:off x="838200" y="2343807"/>
            <a:ext cx="10515600" cy="3833156"/>
          </a:xfrm>
        </p:spPr>
        <p:txBody>
          <a:bodyPr/>
          <a:lstStyle/>
          <a:p>
            <a:pPr algn="ctr"/>
            <a:r>
              <a:rPr lang="en-US" dirty="0" err="1">
                <a:latin typeface="Times New Roman" panose="02020603050405020304" pitchFamily="18" charset="0"/>
                <a:cs typeface="Times New Roman" panose="02020603050405020304" pitchFamily="18" charset="0"/>
              </a:rPr>
              <a:t>Karyna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Pryiomka</a:t>
            </a: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Doctoral Candidate in Social/Personality Psychology at the Graduate Center, CUNY</a:t>
            </a:r>
          </a:p>
          <a:p>
            <a:pPr algn="ctr"/>
            <a:r>
              <a:rPr lang="en-US" dirty="0">
                <a:latin typeface="Times New Roman" panose="02020603050405020304" pitchFamily="18" charset="0"/>
                <a:cs typeface="Times New Roman" panose="02020603050405020304" pitchFamily="18" charset="0"/>
              </a:rPr>
              <a:t>Lecturer (Psychology Department) at Lehman College, CUNY</a:t>
            </a:r>
          </a:p>
        </p:txBody>
      </p:sp>
      <p:cxnSp>
        <p:nvCxnSpPr>
          <p:cNvPr id="4" name="Straight Connector 3">
            <a:extLst>
              <a:ext uri="{FF2B5EF4-FFF2-40B4-BE49-F238E27FC236}">
                <a16:creationId xmlns:a16="http://schemas.microsoft.com/office/drawing/2014/main" id="{10509ED9-84A9-7E95-42ED-0C88AB14ECD9}"/>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968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0088-C200-CD4D-AF56-A6D1CC2ED672}"/>
              </a:ext>
            </a:extLst>
          </p:cNvPr>
          <p:cNvSpPr>
            <a:spLocks noGrp="1"/>
          </p:cNvSpPr>
          <p:nvPr>
            <p:ph type="title"/>
          </p:nvPr>
        </p:nvSpPr>
        <p:spPr>
          <a:xfrm>
            <a:off x="821959" y="566480"/>
            <a:ext cx="10515599" cy="932688"/>
          </a:xfrm>
        </p:spPr>
        <p:txBody>
          <a:bodyPr vert="horz" lIns="91440" tIns="45720" rIns="91440" bIns="45720" rtlCol="0" anchor="b">
            <a:normAutofit fontScale="90000"/>
          </a:bodyPr>
          <a:lstStyle/>
          <a:p>
            <a:pPr algn="ctr"/>
            <a:r>
              <a:rPr lang="en-US" sz="5400" kern="1200" dirty="0">
                <a:solidFill>
                  <a:schemeClr val="tx1"/>
                </a:solidFill>
                <a:latin typeface="Times New Roman" panose="02020603050405020304" pitchFamily="18" charset="0"/>
                <a:cs typeface="Times New Roman" panose="02020603050405020304" pitchFamily="18" charset="0"/>
              </a:rPr>
              <a:t>Consider Salary Distributions (Psychologists)</a:t>
            </a:r>
          </a:p>
        </p:txBody>
      </p:sp>
      <p:sp>
        <p:nvSpPr>
          <p:cNvPr id="6" name="TextBox 5">
            <a:extLst>
              <a:ext uri="{FF2B5EF4-FFF2-40B4-BE49-F238E27FC236}">
                <a16:creationId xmlns:a16="http://schemas.microsoft.com/office/drawing/2014/main" id="{E32ABEB9-7ABA-6B4A-BD8F-D6D48C1002D0}"/>
              </a:ext>
            </a:extLst>
          </p:cNvPr>
          <p:cNvSpPr txBox="1"/>
          <p:nvPr/>
        </p:nvSpPr>
        <p:spPr>
          <a:xfrm>
            <a:off x="838199" y="6187372"/>
            <a:ext cx="899534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https://</a:t>
            </a:r>
            <a:r>
              <a:rPr lang="en-US" dirty="0" err="1">
                <a:latin typeface="Times New Roman" panose="02020603050405020304" pitchFamily="18" charset="0"/>
                <a:cs typeface="Times New Roman" panose="02020603050405020304" pitchFamily="18" charset="0"/>
              </a:rPr>
              <a:t>www.apa.org</a:t>
            </a:r>
            <a:r>
              <a:rPr lang="en-US" dirty="0">
                <a:latin typeface="Times New Roman" panose="02020603050405020304" pitchFamily="18" charset="0"/>
                <a:cs typeface="Times New Roman" panose="02020603050405020304" pitchFamily="18" charset="0"/>
              </a:rPr>
              <a:t>/monitor/2017/09/psychologists-earn</a:t>
            </a:r>
          </a:p>
        </p:txBody>
      </p:sp>
      <p:pic>
        <p:nvPicPr>
          <p:cNvPr id="8" name="Content Placeholder 7" descr="Chart, bar chart, histogram&#10;&#10;Description automatically generated">
            <a:extLst>
              <a:ext uri="{FF2B5EF4-FFF2-40B4-BE49-F238E27FC236}">
                <a16:creationId xmlns:a16="http://schemas.microsoft.com/office/drawing/2014/main" id="{3C567963-E9DE-4B40-82A6-5DA12F504756}"/>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1432497" y="1422238"/>
            <a:ext cx="8995349" cy="4541987"/>
          </a:xfrm>
        </p:spPr>
      </p:pic>
      <p:cxnSp>
        <p:nvCxnSpPr>
          <p:cNvPr id="3" name="Straight Connector 2">
            <a:extLst>
              <a:ext uri="{FF2B5EF4-FFF2-40B4-BE49-F238E27FC236}">
                <a16:creationId xmlns:a16="http://schemas.microsoft.com/office/drawing/2014/main" id="{53066210-CD1B-0836-F5BD-18212F1202FA}"/>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433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0088-C200-CD4D-AF56-A6D1CC2ED672}"/>
              </a:ext>
            </a:extLst>
          </p:cNvPr>
          <p:cNvSpPr>
            <a:spLocks noGrp="1"/>
          </p:cNvSpPr>
          <p:nvPr>
            <p:ph type="title"/>
          </p:nvPr>
        </p:nvSpPr>
        <p:spPr>
          <a:xfrm>
            <a:off x="838198" y="671411"/>
            <a:ext cx="10515599" cy="932688"/>
          </a:xfrm>
        </p:spPr>
        <p:txBody>
          <a:bodyPr vert="horz" lIns="91440" tIns="45720" rIns="91440" bIns="45720" rtlCol="0" anchor="b">
            <a:normAutofit fontScale="90000"/>
          </a:bodyPr>
          <a:lstStyle/>
          <a:p>
            <a:pPr algn="ctr"/>
            <a:r>
              <a:rPr lang="en-US" sz="5400" kern="1200">
                <a:solidFill>
                  <a:schemeClr val="tx1"/>
                </a:solidFill>
                <a:latin typeface="Times New Roman" panose="02020603050405020304" pitchFamily="18" charset="0"/>
                <a:cs typeface="Times New Roman" panose="02020603050405020304" pitchFamily="18" charset="0"/>
              </a:rPr>
              <a:t>Consider Salary Distributions (Legal Professions)</a:t>
            </a:r>
            <a:endParaRPr lang="en-US" sz="5400" kern="1200"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32ABEB9-7ABA-6B4A-BD8F-D6D48C1002D0}"/>
              </a:ext>
            </a:extLst>
          </p:cNvPr>
          <p:cNvSpPr txBox="1"/>
          <p:nvPr/>
        </p:nvSpPr>
        <p:spPr>
          <a:xfrm>
            <a:off x="838199" y="6187372"/>
            <a:ext cx="8995349"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https://www.bls.gov/oes/current/oes_nat.htm#19-0000</a:t>
            </a:r>
            <a:endParaRPr lang="en-US" dirty="0">
              <a:latin typeface="Times New Roman" panose="02020603050405020304" pitchFamily="18" charset="0"/>
              <a:cs typeface="Times New Roman" panose="02020603050405020304" pitchFamily="18" charset="0"/>
            </a:endParaRPr>
          </a:p>
        </p:txBody>
      </p:sp>
      <p:pic>
        <p:nvPicPr>
          <p:cNvPr id="8" name="Content Placeholder 7" descr="Table&#10;&#10;Description automatically generated">
            <a:extLst>
              <a:ext uri="{FF2B5EF4-FFF2-40B4-BE49-F238E27FC236}">
                <a16:creationId xmlns:a16="http://schemas.microsoft.com/office/drawing/2014/main" id="{4A123057-CC3C-3041-AC5F-18DAAEE2AF77}"/>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22164" y="1873771"/>
            <a:ext cx="11747672" cy="3979050"/>
          </a:xfrm>
        </p:spPr>
      </p:pic>
      <p:cxnSp>
        <p:nvCxnSpPr>
          <p:cNvPr id="3" name="Straight Connector 2">
            <a:extLst>
              <a:ext uri="{FF2B5EF4-FFF2-40B4-BE49-F238E27FC236}">
                <a16:creationId xmlns:a16="http://schemas.microsoft.com/office/drawing/2014/main" id="{55A49561-17DE-A065-20B5-521BBB8F70AF}"/>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452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0088-C200-CD4D-AF56-A6D1CC2ED672}"/>
              </a:ext>
            </a:extLst>
          </p:cNvPr>
          <p:cNvSpPr>
            <a:spLocks noGrp="1"/>
          </p:cNvSpPr>
          <p:nvPr>
            <p:ph type="title"/>
          </p:nvPr>
        </p:nvSpPr>
        <p:spPr>
          <a:xfrm>
            <a:off x="838200" y="301296"/>
            <a:ext cx="10515599" cy="932688"/>
          </a:xfrm>
        </p:spPr>
        <p:txBody>
          <a:bodyPr vert="horz" lIns="91440" tIns="45720" rIns="91440" bIns="45720" rtlCol="0" anchor="b">
            <a:normAutofit/>
          </a:bodyPr>
          <a:lstStyle/>
          <a:p>
            <a:pPr algn="ctr"/>
            <a:r>
              <a:rPr lang="en-US" sz="3600" kern="1200" dirty="0">
                <a:solidFill>
                  <a:schemeClr val="tx1"/>
                </a:solidFill>
                <a:latin typeface="Times New Roman" panose="02020603050405020304" pitchFamily="18" charset="0"/>
                <a:cs typeface="Times New Roman" panose="02020603050405020304" pitchFamily="18" charset="0"/>
              </a:rPr>
              <a:t>Consider Salary Distributions (Legal Professions)</a:t>
            </a:r>
          </a:p>
        </p:txBody>
      </p:sp>
      <p:sp>
        <p:nvSpPr>
          <p:cNvPr id="6" name="TextBox 5">
            <a:extLst>
              <a:ext uri="{FF2B5EF4-FFF2-40B4-BE49-F238E27FC236}">
                <a16:creationId xmlns:a16="http://schemas.microsoft.com/office/drawing/2014/main" id="{E32ABEB9-7ABA-6B4A-BD8F-D6D48C1002D0}"/>
              </a:ext>
            </a:extLst>
          </p:cNvPr>
          <p:cNvSpPr txBox="1"/>
          <p:nvPr/>
        </p:nvSpPr>
        <p:spPr>
          <a:xfrm>
            <a:off x="833437" y="6365864"/>
            <a:ext cx="899534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https://</a:t>
            </a:r>
            <a:r>
              <a:rPr lang="en-US" dirty="0" err="1">
                <a:latin typeface="Times New Roman" panose="02020603050405020304" pitchFamily="18" charset="0"/>
                <a:cs typeface="Times New Roman" panose="02020603050405020304" pitchFamily="18" charset="0"/>
              </a:rPr>
              <a:t>www.nalp.org</a:t>
            </a:r>
            <a:r>
              <a:rPr lang="en-US" dirty="0">
                <a:latin typeface="Times New Roman" panose="02020603050405020304" pitchFamily="18" charset="0"/>
                <a:cs typeface="Times New Roman" panose="02020603050405020304" pitchFamily="18" charset="0"/>
              </a:rPr>
              <a:t>/salarydistrib#2020</a:t>
            </a:r>
          </a:p>
        </p:txBody>
      </p:sp>
      <p:pic>
        <p:nvPicPr>
          <p:cNvPr id="16" name="Content Placeholder 15" descr="A picture containing chart&#10;&#10;Description automatically generated">
            <a:extLst>
              <a:ext uri="{FF2B5EF4-FFF2-40B4-BE49-F238E27FC236}">
                <a16:creationId xmlns:a16="http://schemas.microsoft.com/office/drawing/2014/main" id="{3F70A89C-1241-4645-AC36-1C86C67BE6AD}"/>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700088" y="1268963"/>
            <a:ext cx="10515599" cy="5012435"/>
          </a:xfrm>
        </p:spPr>
      </p:pic>
      <p:cxnSp>
        <p:nvCxnSpPr>
          <p:cNvPr id="3" name="Straight Connector 2">
            <a:extLst>
              <a:ext uri="{FF2B5EF4-FFF2-40B4-BE49-F238E27FC236}">
                <a16:creationId xmlns:a16="http://schemas.microsoft.com/office/drawing/2014/main" id="{97A83EA3-EFF9-86DC-1B85-CC9AD9E1011E}"/>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4913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851F-7591-406D-8ECA-12ADC1CADFB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Step 3: </a:t>
            </a:r>
            <a:r>
              <a:rPr lang="en-US" dirty="0">
                <a:latin typeface="Times New Roman" panose="02020603050405020304" pitchFamily="18" charset="0"/>
                <a:cs typeface="Times New Roman" panose="02020603050405020304" pitchFamily="18" charset="0"/>
              </a:rPr>
              <a:t>Consider underlying data</a:t>
            </a:r>
          </a:p>
        </p:txBody>
      </p:sp>
      <p:sp>
        <p:nvSpPr>
          <p:cNvPr id="3" name="Content Placeholder 2">
            <a:extLst>
              <a:ext uri="{FF2B5EF4-FFF2-40B4-BE49-F238E27FC236}">
                <a16:creationId xmlns:a16="http://schemas.microsoft.com/office/drawing/2014/main" id="{2B2943A1-811C-4D3C-A950-392ED6CB3C7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Extreme values/outliers</a:t>
            </a:r>
          </a:p>
          <a:p>
            <a:pPr lvl="1"/>
            <a:r>
              <a:rPr lang="en-US" dirty="0">
                <a:latin typeface="Times New Roman" panose="02020603050405020304" pitchFamily="18" charset="0"/>
                <a:cs typeface="Times New Roman" panose="02020603050405020304" pitchFamily="18" charset="0"/>
              </a:rPr>
              <a:t>1, 1, 1, 2, 2, 2, 3, 3, 3, 3, 4, 4, 4, 100</a:t>
            </a:r>
          </a:p>
          <a:p>
            <a:pPr lvl="1"/>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Undetermined values</a:t>
            </a:r>
          </a:p>
          <a:p>
            <a:pPr lvl="1"/>
            <a:r>
              <a:rPr lang="en-US" dirty="0">
                <a:latin typeface="Times New Roman" panose="02020603050405020304" pitchFamily="18" charset="0"/>
                <a:cs typeface="Times New Roman" panose="02020603050405020304" pitchFamily="18" charset="0"/>
              </a:rPr>
              <a:t>How many hours  a week do you study? </a:t>
            </a:r>
          </a:p>
          <a:p>
            <a:pPr lvl="1"/>
            <a:r>
              <a:rPr lang="en-US" dirty="0">
                <a:latin typeface="Times New Roman" panose="02020603050405020304" pitchFamily="18" charset="0"/>
                <a:cs typeface="Times New Roman" panose="02020603050405020304" pitchFamily="18" charset="0"/>
              </a:rPr>
              <a:t>4-5, 6-7, about 15.</a:t>
            </a:r>
          </a:p>
          <a:p>
            <a:pPr lvl="1"/>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Open-ended distributions</a:t>
            </a:r>
          </a:p>
          <a:p>
            <a:pPr lvl="1"/>
            <a:endParaRPr lang="en-US"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A80785C8-A623-4578-A3D8-5585DB6561B6}"/>
              </a:ext>
            </a:extLst>
          </p:cNvPr>
          <p:cNvGraphicFramePr>
            <a:graphicFrameLocks noGrp="1"/>
          </p:cNvGraphicFramePr>
          <p:nvPr/>
        </p:nvGraphicFramePr>
        <p:xfrm>
          <a:off x="4908549" y="4914902"/>
          <a:ext cx="2930526" cy="1828800"/>
        </p:xfrm>
        <a:graphic>
          <a:graphicData uri="http://schemas.openxmlformats.org/drawingml/2006/table">
            <a:tbl>
              <a:tblPr firstRow="1" bandRow="1">
                <a:tableStyleId>{5940675A-B579-460E-94D1-54222C63F5DA}</a:tableStyleId>
              </a:tblPr>
              <a:tblGrid>
                <a:gridCol w="1465263">
                  <a:extLst>
                    <a:ext uri="{9D8B030D-6E8A-4147-A177-3AD203B41FA5}">
                      <a16:colId xmlns:a16="http://schemas.microsoft.com/office/drawing/2014/main" val="502074016"/>
                    </a:ext>
                  </a:extLst>
                </a:gridCol>
                <a:gridCol w="1465263">
                  <a:extLst>
                    <a:ext uri="{9D8B030D-6E8A-4147-A177-3AD203B41FA5}">
                      <a16:colId xmlns:a16="http://schemas.microsoft.com/office/drawing/2014/main" val="196816887"/>
                    </a:ext>
                  </a:extLst>
                </a:gridCol>
              </a:tblGrid>
              <a:tr h="315592">
                <a:tc>
                  <a:txBody>
                    <a:bodyPr/>
                    <a:lstStyle/>
                    <a:p>
                      <a:r>
                        <a:rPr lang="en-US" b="1" dirty="0">
                          <a:latin typeface="Times New Roman" panose="02020603050405020304" pitchFamily="18" charset="0"/>
                          <a:cs typeface="Times New Roman" panose="02020603050405020304" pitchFamily="18" charset="0"/>
                        </a:rPr>
                        <a:t>X</a:t>
                      </a:r>
                    </a:p>
                  </a:txBody>
                  <a:tcPr/>
                </a:tc>
                <a:tc>
                  <a:txBody>
                    <a:bodyPr/>
                    <a:lstStyle/>
                    <a:p>
                      <a:r>
                        <a:rPr lang="en-US" b="1" dirty="0">
                          <a:latin typeface="Times New Roman" panose="02020603050405020304" pitchFamily="18" charset="0"/>
                          <a:cs typeface="Times New Roman" panose="02020603050405020304" pitchFamily="18" charset="0"/>
                        </a:rPr>
                        <a:t>f</a:t>
                      </a:r>
                    </a:p>
                  </a:txBody>
                  <a:tcPr/>
                </a:tc>
                <a:extLst>
                  <a:ext uri="{0D108BD9-81ED-4DB2-BD59-A6C34878D82A}">
                    <a16:rowId xmlns:a16="http://schemas.microsoft.com/office/drawing/2014/main" val="2395452650"/>
                  </a:ext>
                </a:extLst>
              </a:tr>
              <a:tr h="344178">
                <a:tc>
                  <a:txBody>
                    <a:bodyPr/>
                    <a:lstStyle/>
                    <a:p>
                      <a:r>
                        <a:rPr lang="en-US" dirty="0">
                          <a:solidFill>
                            <a:srgbClr val="C00000"/>
                          </a:solidFill>
                          <a:latin typeface="Times New Roman" panose="02020603050405020304" pitchFamily="18" charset="0"/>
                          <a:cs typeface="Times New Roman" panose="02020603050405020304" pitchFamily="18" charset="0"/>
                        </a:rPr>
                        <a:t>4 and over</a:t>
                      </a:r>
                    </a:p>
                  </a:txBody>
                  <a:tcPr/>
                </a:tc>
                <a:tc>
                  <a:txBody>
                    <a:bodyPr/>
                    <a:lstStyle/>
                    <a:p>
                      <a:r>
                        <a:rPr lang="en-US" dirty="0">
                          <a:solidFill>
                            <a:srgbClr val="C00000"/>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927347946"/>
                  </a:ext>
                </a:extLst>
              </a:tr>
              <a:tr h="315592">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1805011162"/>
                  </a:ext>
                </a:extLst>
              </a:tr>
              <a:tr h="315592">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074015454"/>
                  </a:ext>
                </a:extLst>
              </a:tr>
              <a:tr h="315592">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2305594706"/>
                  </a:ext>
                </a:extLst>
              </a:tr>
            </a:tbl>
          </a:graphicData>
        </a:graphic>
      </p:graphicFrame>
      <p:cxnSp>
        <p:nvCxnSpPr>
          <p:cNvPr id="5" name="Straight Connector 4">
            <a:extLst>
              <a:ext uri="{FF2B5EF4-FFF2-40B4-BE49-F238E27FC236}">
                <a16:creationId xmlns:a16="http://schemas.microsoft.com/office/drawing/2014/main" id="{9227D91D-5DE5-3201-7D5B-E57E2865C810}"/>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56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normAutofit/>
          </a:bodyPr>
          <a:lstStyle/>
          <a:p>
            <a:pPr algn="ctr"/>
            <a:r>
              <a:rPr lang="en-US" sz="3800" dirty="0">
                <a:latin typeface="Times New Roman" panose="02020603050405020304" pitchFamily="18" charset="0"/>
                <a:cs typeface="Times New Roman" panose="02020603050405020304" pitchFamily="18" charset="0"/>
              </a:rPr>
              <a:t>Selecting a Measure of </a:t>
            </a:r>
            <a:br>
              <a:rPr lang="en-US" sz="3800" dirty="0">
                <a:latin typeface="Times New Roman" panose="02020603050405020304" pitchFamily="18" charset="0"/>
                <a:cs typeface="Times New Roman" panose="02020603050405020304" pitchFamily="18" charset="0"/>
              </a:rPr>
            </a:br>
            <a:r>
              <a:rPr lang="en-US" sz="3800" dirty="0">
                <a:latin typeface="Times New Roman" panose="02020603050405020304" pitchFamily="18" charset="0"/>
                <a:cs typeface="Times New Roman" panose="02020603050405020304" pitchFamily="18" charset="0"/>
              </a:rPr>
              <a:t>       Central Tendency</a:t>
            </a:r>
          </a:p>
        </p:txBody>
      </p:sp>
      <p:graphicFrame>
        <p:nvGraphicFramePr>
          <p:cNvPr id="4" name="Table 2" descr="A table is shown with three columns and rows. The first column is labeled as ‘Measure of Central Tendency’ and has the labels Mean, Median and Mode in it. The second column is labeled as ‘Appropriate to choose if …’ and has the points ‘You can calculate the summation of X’ and ‘You know the value of every score’ beside the label Mean. The points Extreme scores, Skewed distribution, Undetermined values, Open-ended distribution and Ordinal scale are shown beside the label Median. The points Nominal scales, Discrete variables and Describing shape are shown beside the label Mode. The third column is labeled as ‘Could be misleading if…’ and has the points Extreme scores, Skewed distribution, Undetermined values, Open-ended distribution, Ordinal scale and Nominal scale beside the label Mean. The point Nominal scale is present beside the label Median. The point Interval or ratio data, except to accompany mean or median beside the label Mode."/>
          <p:cNvGraphicFramePr>
            <a:graphicFrameLocks noGrp="1"/>
          </p:cNvGraphicFramePr>
          <p:nvPr>
            <p:ph idx="1"/>
          </p:nvPr>
        </p:nvGraphicFramePr>
        <p:xfrm>
          <a:off x="1981200" y="1600200"/>
          <a:ext cx="8229600" cy="47548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a:solidFill>
                            <a:schemeClr val="tx2"/>
                          </a:solidFill>
                        </a:rPr>
                        <a:t>Measure of </a:t>
                      </a:r>
                      <a:br>
                        <a:rPr lang="en-US" dirty="0">
                          <a:solidFill>
                            <a:schemeClr val="tx2"/>
                          </a:solidFill>
                        </a:rPr>
                      </a:br>
                      <a:r>
                        <a:rPr lang="en-US" dirty="0">
                          <a:solidFill>
                            <a:schemeClr val="tx2"/>
                          </a:solidFill>
                        </a:rPr>
                        <a:t>Central</a:t>
                      </a:r>
                      <a:r>
                        <a:rPr lang="en-US" baseline="0" dirty="0">
                          <a:solidFill>
                            <a:schemeClr val="tx2"/>
                          </a:solidFill>
                        </a:rPr>
                        <a:t> Tendency</a:t>
                      </a:r>
                      <a:endParaRPr lang="en-US" b="1" dirty="0">
                        <a:solidFill>
                          <a:schemeClr val="tx2"/>
                        </a:solidFill>
                      </a:endParaRPr>
                    </a:p>
                  </a:txBody>
                  <a:tcPr>
                    <a:solidFill>
                      <a:schemeClr val="accent3">
                        <a:lumMod val="40000"/>
                        <a:lumOff val="60000"/>
                      </a:schemeClr>
                    </a:solidFill>
                  </a:tcPr>
                </a:tc>
                <a:tc>
                  <a:txBody>
                    <a:bodyPr/>
                    <a:lstStyle/>
                    <a:p>
                      <a:r>
                        <a:rPr lang="en-US" dirty="0">
                          <a:solidFill>
                            <a:schemeClr val="tx2"/>
                          </a:solidFill>
                        </a:rPr>
                        <a:t>Appropriate to choose</a:t>
                      </a:r>
                      <a:r>
                        <a:rPr lang="en-US" baseline="0" dirty="0">
                          <a:solidFill>
                            <a:schemeClr val="tx2"/>
                          </a:solidFill>
                        </a:rPr>
                        <a:t> if …</a:t>
                      </a:r>
                      <a:endParaRPr lang="en-US" b="1" dirty="0">
                        <a:solidFill>
                          <a:schemeClr val="tx2"/>
                        </a:solidFill>
                      </a:endParaRPr>
                    </a:p>
                  </a:txBody>
                  <a:tcPr>
                    <a:solidFill>
                      <a:schemeClr val="accent3">
                        <a:lumMod val="40000"/>
                        <a:lumOff val="60000"/>
                      </a:schemeClr>
                    </a:solidFill>
                  </a:tcPr>
                </a:tc>
                <a:tc>
                  <a:txBody>
                    <a:bodyPr/>
                    <a:lstStyle/>
                    <a:p>
                      <a:r>
                        <a:rPr lang="en-US" dirty="0">
                          <a:solidFill>
                            <a:schemeClr val="tx2"/>
                          </a:solidFill>
                        </a:rPr>
                        <a:t>Could</a:t>
                      </a:r>
                      <a:r>
                        <a:rPr lang="en-US" baseline="0" dirty="0">
                          <a:solidFill>
                            <a:schemeClr val="tx2"/>
                          </a:solidFill>
                        </a:rPr>
                        <a:t> be misleading if</a:t>
                      </a:r>
                      <a:r>
                        <a:rPr lang="en-US" dirty="0">
                          <a:solidFill>
                            <a:schemeClr val="tx2"/>
                          </a:solidFill>
                        </a:rPr>
                        <a:t>…</a:t>
                      </a:r>
                      <a:endParaRPr lang="en-US" b="1" dirty="0">
                        <a:solidFill>
                          <a:schemeClr val="tx2"/>
                        </a:solidFill>
                      </a:endParaRPr>
                    </a:p>
                  </a:txBody>
                  <a:tcP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2000" b="1" dirty="0"/>
                        <a:t>Mean</a:t>
                      </a:r>
                    </a:p>
                  </a:txBody>
                  <a:tcPr/>
                </a:tc>
                <a:tc>
                  <a:txBody>
                    <a:bodyPr/>
                    <a:lstStyle/>
                    <a:p>
                      <a:pPr marL="0" indent="0">
                        <a:buFont typeface="Arial" pitchFamily="34" charset="0"/>
                        <a:buChar char="•"/>
                      </a:pPr>
                      <a:r>
                        <a:rPr lang="en-US" dirty="0"/>
                        <a:t>You can calculate ∑</a:t>
                      </a:r>
                      <a:r>
                        <a:rPr lang="en-US" i="1" dirty="0"/>
                        <a:t>X</a:t>
                      </a:r>
                      <a:endParaRPr lang="en-US" i="1" baseline="0" dirty="0"/>
                    </a:p>
                    <a:p>
                      <a:pPr marL="0" indent="0">
                        <a:buFont typeface="Arial" pitchFamily="34" charset="0"/>
                        <a:buChar char="•"/>
                      </a:pPr>
                      <a:r>
                        <a:rPr lang="en-US" baseline="0" dirty="0"/>
                        <a:t>You know the value of every score</a:t>
                      </a:r>
                    </a:p>
                    <a:p>
                      <a:pPr marL="285750" indent="-285750">
                        <a:buFont typeface="Arial" pitchFamily="34" charset="0"/>
                        <a:buChar char="•"/>
                      </a:pPr>
                      <a:endParaRPr lang="en-US" baseline="0" dirty="0"/>
                    </a:p>
                  </a:txBody>
                  <a:tcPr/>
                </a:tc>
                <a:tc>
                  <a:txBody>
                    <a:bodyPr/>
                    <a:lstStyle/>
                    <a:p>
                      <a:pPr>
                        <a:buFont typeface="Arial" pitchFamily="34" charset="0"/>
                        <a:buChar char="•"/>
                      </a:pPr>
                      <a:r>
                        <a:rPr lang="en-US" dirty="0"/>
                        <a:t>Extreme scores</a:t>
                      </a:r>
                    </a:p>
                    <a:p>
                      <a:pPr>
                        <a:buFont typeface="Arial" pitchFamily="34" charset="0"/>
                        <a:buChar char="•"/>
                      </a:pPr>
                      <a:r>
                        <a:rPr lang="en-US" dirty="0"/>
                        <a:t>Skewed distribution</a:t>
                      </a:r>
                    </a:p>
                    <a:p>
                      <a:pPr>
                        <a:buFont typeface="Arial" pitchFamily="34" charset="0"/>
                        <a:buChar char="•"/>
                      </a:pPr>
                      <a:r>
                        <a:rPr lang="en-US" dirty="0"/>
                        <a:t>Undetermined values</a:t>
                      </a:r>
                    </a:p>
                    <a:p>
                      <a:pPr>
                        <a:buFont typeface="Arial" pitchFamily="34" charset="0"/>
                        <a:buChar char="•"/>
                      </a:pPr>
                      <a:r>
                        <a:rPr lang="en-US" dirty="0"/>
                        <a:t>Open-ended distribution</a:t>
                      </a:r>
                    </a:p>
                    <a:p>
                      <a:pPr>
                        <a:buFont typeface="Arial" pitchFamily="34" charset="0"/>
                        <a:buChar char="•"/>
                      </a:pPr>
                      <a:r>
                        <a:rPr lang="en-US" dirty="0"/>
                        <a:t>Ordinal scale</a:t>
                      </a:r>
                    </a:p>
                    <a:p>
                      <a:pPr>
                        <a:buFont typeface="Arial" pitchFamily="34" charset="0"/>
                        <a:buChar char="•"/>
                      </a:pPr>
                      <a:r>
                        <a:rPr lang="en-US" dirty="0"/>
                        <a:t>Nominal scale</a:t>
                      </a:r>
                    </a:p>
                  </a:txBody>
                  <a:tcPr/>
                </a:tc>
                <a:extLst>
                  <a:ext uri="{0D108BD9-81ED-4DB2-BD59-A6C34878D82A}">
                    <a16:rowId xmlns:a16="http://schemas.microsoft.com/office/drawing/2014/main" val="10001"/>
                  </a:ext>
                </a:extLst>
              </a:tr>
              <a:tr h="370840">
                <a:tc>
                  <a:txBody>
                    <a:bodyPr/>
                    <a:lstStyle/>
                    <a:p>
                      <a:r>
                        <a:rPr lang="en-US" sz="2000" b="1" dirty="0"/>
                        <a:t>Median</a:t>
                      </a:r>
                    </a:p>
                  </a:txBody>
                  <a:tcPr/>
                </a:tc>
                <a:tc>
                  <a:txBody>
                    <a:bodyPr/>
                    <a:lstStyle/>
                    <a:p>
                      <a:pPr>
                        <a:buFont typeface="Arial" pitchFamily="34" charset="0"/>
                        <a:buChar char="•"/>
                      </a:pPr>
                      <a:r>
                        <a:rPr lang="en-US" dirty="0"/>
                        <a:t>Extreme scores</a:t>
                      </a:r>
                    </a:p>
                    <a:p>
                      <a:pPr>
                        <a:buFont typeface="Arial" pitchFamily="34" charset="0"/>
                        <a:buChar char="•"/>
                      </a:pPr>
                      <a:r>
                        <a:rPr lang="en-US" dirty="0"/>
                        <a:t>Skewed distribution</a:t>
                      </a:r>
                    </a:p>
                    <a:p>
                      <a:pPr>
                        <a:buFont typeface="Arial" pitchFamily="34" charset="0"/>
                        <a:buChar char="•"/>
                      </a:pPr>
                      <a:r>
                        <a:rPr lang="en-US" dirty="0"/>
                        <a:t>Undetermined values</a:t>
                      </a:r>
                    </a:p>
                    <a:p>
                      <a:pPr>
                        <a:buFont typeface="Arial" pitchFamily="34" charset="0"/>
                        <a:buChar char="•"/>
                      </a:pPr>
                      <a:r>
                        <a:rPr lang="en-US" dirty="0"/>
                        <a:t>Open-ended distribution</a:t>
                      </a:r>
                    </a:p>
                    <a:p>
                      <a:pPr>
                        <a:buFont typeface="Arial" pitchFamily="34" charset="0"/>
                        <a:buChar char="•"/>
                      </a:pPr>
                      <a:r>
                        <a:rPr lang="en-US" dirty="0"/>
                        <a:t>Ordinal scale</a:t>
                      </a:r>
                    </a:p>
                  </a:txBody>
                  <a:tcPr/>
                </a:tc>
                <a:tc>
                  <a:txBody>
                    <a:bodyPr/>
                    <a:lstStyle/>
                    <a:p>
                      <a:pPr>
                        <a:buFont typeface="Arial" pitchFamily="34" charset="0"/>
                        <a:buChar char="•"/>
                      </a:pPr>
                      <a:r>
                        <a:rPr lang="en-US" dirty="0"/>
                        <a:t>Nominal scale</a:t>
                      </a:r>
                    </a:p>
                  </a:txBody>
                  <a:tcPr/>
                </a:tc>
                <a:extLst>
                  <a:ext uri="{0D108BD9-81ED-4DB2-BD59-A6C34878D82A}">
                    <a16:rowId xmlns:a16="http://schemas.microsoft.com/office/drawing/2014/main" val="10002"/>
                  </a:ext>
                </a:extLst>
              </a:tr>
              <a:tr h="370840">
                <a:tc>
                  <a:txBody>
                    <a:bodyPr/>
                    <a:lstStyle/>
                    <a:p>
                      <a:r>
                        <a:rPr lang="en-US" sz="2000" b="1" dirty="0"/>
                        <a:t>Mode</a:t>
                      </a:r>
                    </a:p>
                  </a:txBody>
                  <a:tcPr/>
                </a:tc>
                <a:tc>
                  <a:txBody>
                    <a:bodyPr/>
                    <a:lstStyle/>
                    <a:p>
                      <a:pPr>
                        <a:buFont typeface="Arial" pitchFamily="34" charset="0"/>
                        <a:buChar char="•"/>
                      </a:pPr>
                      <a:r>
                        <a:rPr lang="en-US" dirty="0"/>
                        <a:t>Nominal scales</a:t>
                      </a:r>
                    </a:p>
                    <a:p>
                      <a:pPr>
                        <a:buFont typeface="Arial" pitchFamily="34" charset="0"/>
                        <a:buChar char="•"/>
                      </a:pPr>
                      <a:r>
                        <a:rPr lang="en-US" dirty="0"/>
                        <a:t>Discrete variables</a:t>
                      </a:r>
                    </a:p>
                    <a:p>
                      <a:pPr>
                        <a:buFont typeface="Arial" pitchFamily="34" charset="0"/>
                        <a:buChar char="•"/>
                      </a:pPr>
                      <a:r>
                        <a:rPr lang="en-US" dirty="0"/>
                        <a:t>Describing</a:t>
                      </a:r>
                      <a:r>
                        <a:rPr lang="en-US" baseline="0" dirty="0"/>
                        <a:t> shape</a:t>
                      </a:r>
                      <a:endParaRPr lang="en-US" dirty="0"/>
                    </a:p>
                  </a:txBody>
                  <a:tcPr/>
                </a:tc>
                <a:tc>
                  <a:txBody>
                    <a:bodyPr/>
                    <a:lstStyle/>
                    <a:p>
                      <a:pPr>
                        <a:buFont typeface="Arial" pitchFamily="34" charset="0"/>
                        <a:buChar char="•"/>
                      </a:pPr>
                      <a:r>
                        <a:rPr lang="en-US" dirty="0"/>
                        <a:t>Interval or ratio data, except to accompany mean or median</a:t>
                      </a:r>
                    </a:p>
                  </a:txBody>
                  <a:tcPr/>
                </a:tc>
                <a:extLst>
                  <a:ext uri="{0D108BD9-81ED-4DB2-BD59-A6C34878D82A}">
                    <a16:rowId xmlns:a16="http://schemas.microsoft.com/office/drawing/2014/main" val="10003"/>
                  </a:ext>
                </a:extLst>
              </a:tr>
            </a:tbl>
          </a:graphicData>
        </a:graphic>
      </p:graphicFrame>
      <p:sp>
        <p:nvSpPr>
          <p:cNvPr id="3" name="TextBox 2">
            <a:extLst>
              <a:ext uri="{FF2B5EF4-FFF2-40B4-BE49-F238E27FC236}">
                <a16:creationId xmlns:a16="http://schemas.microsoft.com/office/drawing/2014/main" id="{3531F08F-68F0-F72C-5BE8-FF6CAF0C010E}"/>
              </a:ext>
            </a:extLst>
          </p:cNvPr>
          <p:cNvSpPr txBox="1"/>
          <p:nvPr/>
        </p:nvSpPr>
        <p:spPr>
          <a:xfrm>
            <a:off x="1731264" y="6475214"/>
            <a:ext cx="9607296" cy="369332"/>
          </a:xfrm>
          <a:prstGeom prst="rect">
            <a:avLst/>
          </a:prstGeom>
          <a:noFill/>
        </p:spPr>
        <p:txBody>
          <a:bodyPr wrap="square" rtlCol="0">
            <a:spAutoFit/>
          </a:bodyPr>
          <a:lstStyle/>
          <a:p>
            <a:r>
              <a:rPr lang="en-US" i="1" dirty="0"/>
              <a:t>Essentials of Statistics for the Behavioral Sciences, 9</a:t>
            </a:r>
            <a:r>
              <a:rPr lang="en-US" i="1" baseline="30000" dirty="0"/>
              <a:t>th</a:t>
            </a:r>
            <a:r>
              <a:rPr lang="en-US" i="1" dirty="0"/>
              <a:t> edition</a:t>
            </a:r>
            <a:r>
              <a:rPr lang="en-US" dirty="0"/>
              <a:t>, Authors: </a:t>
            </a:r>
            <a:r>
              <a:rPr lang="en-US" dirty="0" err="1"/>
              <a:t>Gravetter</a:t>
            </a:r>
            <a:r>
              <a:rPr lang="en-US" dirty="0"/>
              <a:t> &amp; </a:t>
            </a:r>
            <a:r>
              <a:rPr lang="en-US" dirty="0" err="1"/>
              <a:t>Wallnau</a:t>
            </a:r>
            <a:r>
              <a:rPr lang="en-US" dirty="0"/>
              <a:t>. </a:t>
            </a:r>
          </a:p>
        </p:txBody>
      </p:sp>
      <p:cxnSp>
        <p:nvCxnSpPr>
          <p:cNvPr id="5" name="Straight Connector 4">
            <a:extLst>
              <a:ext uri="{FF2B5EF4-FFF2-40B4-BE49-F238E27FC236}">
                <a16:creationId xmlns:a16="http://schemas.microsoft.com/office/drawing/2014/main" id="{1CABF80E-9306-7BC8-2309-3CF361199B3E}"/>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863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03E78-4A1C-76BE-BCB1-C63C317E3155}"/>
              </a:ext>
            </a:extLst>
          </p:cNvPr>
          <p:cNvSpPr>
            <a:spLocks noGrp="1"/>
          </p:cNvSpPr>
          <p:nvPr>
            <p:ph type="title"/>
          </p:nvPr>
        </p:nvSpPr>
        <p:spPr>
          <a:xfrm>
            <a:off x="964324" y="1563304"/>
            <a:ext cx="10515600" cy="2735427"/>
          </a:xfrm>
        </p:spPr>
        <p:txBody>
          <a:bodyPr/>
          <a:lstStyle/>
          <a:p>
            <a:pPr algn="ctr"/>
            <a:r>
              <a:rPr lang="en-US" dirty="0">
                <a:latin typeface="Times New Roman" panose="02020603050405020304" pitchFamily="18" charset="0"/>
                <a:cs typeface="Times New Roman" panose="02020603050405020304" pitchFamily="18" charset="0"/>
              </a:rPr>
              <a:t>A few words about data variability</a:t>
            </a:r>
          </a:p>
        </p:txBody>
      </p:sp>
      <p:cxnSp>
        <p:nvCxnSpPr>
          <p:cNvPr id="3" name="Straight Connector 2">
            <a:extLst>
              <a:ext uri="{FF2B5EF4-FFF2-40B4-BE49-F238E27FC236}">
                <a16:creationId xmlns:a16="http://schemas.microsoft.com/office/drawing/2014/main" id="{CE139FD1-4BA3-1DD0-E65E-45DDC33592A0}"/>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940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F38BC-9A73-468A-BC05-EF27F444D089}"/>
              </a:ext>
            </a:extLst>
          </p:cNvPr>
          <p:cNvSpPr>
            <a:spLocks noGrp="1"/>
          </p:cNvSpPr>
          <p:nvPr>
            <p:ph type="title"/>
          </p:nvPr>
        </p:nvSpPr>
        <p:spPr>
          <a:xfrm>
            <a:off x="838200" y="365125"/>
            <a:ext cx="10515600" cy="3305538"/>
          </a:xfrm>
        </p:spPr>
        <p:txBody>
          <a:bodyPr>
            <a:normAutofit fontScale="90000"/>
          </a:bodyPr>
          <a:lstStyle/>
          <a:p>
            <a:r>
              <a:rPr lang="en-US" sz="3600" dirty="0">
                <a:latin typeface="Times New Roman" panose="02020603050405020304" pitchFamily="18" charset="0"/>
                <a:cs typeface="Times New Roman" panose="02020603050405020304" pitchFamily="18" charset="0"/>
              </a:rPr>
              <a:t>Josh wants to know if playing music during quizzes affects students’ performance. Josh teaches three sections of the same class, so he decides to play classical music in one class, light instrumental rock in another, and no music in his third class. Below are his results. Does it look like music had an effect on quiz scores in Josh’s classes?</a:t>
            </a:r>
          </a:p>
        </p:txBody>
      </p:sp>
      <p:sp>
        <p:nvSpPr>
          <p:cNvPr id="3" name="Content Placeholder 2">
            <a:extLst>
              <a:ext uri="{FF2B5EF4-FFF2-40B4-BE49-F238E27FC236}">
                <a16:creationId xmlns:a16="http://schemas.microsoft.com/office/drawing/2014/main" id="{AD6AF048-8461-4A5D-BB16-707417B4D03E}"/>
              </a:ext>
            </a:extLst>
          </p:cNvPr>
          <p:cNvSpPr>
            <a:spLocks noGrp="1"/>
          </p:cNvSpPr>
          <p:nvPr>
            <p:ph sz="half" idx="1"/>
          </p:nvPr>
        </p:nvSpPr>
        <p:spPr>
          <a:xfrm>
            <a:off x="838200" y="4367221"/>
            <a:ext cx="3716547" cy="2101351"/>
          </a:xfrm>
        </p:spPr>
        <p:txBody>
          <a:bodyPr>
            <a:normAutofit/>
          </a:bodyPr>
          <a:lstStyle/>
          <a:p>
            <a:pPr marL="0" indent="0" algn="ctr">
              <a:buNone/>
            </a:pPr>
            <a:endParaRPr lang="en-US" sz="4400" dirty="0">
              <a:latin typeface="Times New Roman" panose="02020603050405020304" pitchFamily="18" charset="0"/>
              <a:cs typeface="Times New Roman" panose="02020603050405020304" pitchFamily="18" charset="0"/>
            </a:endParaRPr>
          </a:p>
          <a:p>
            <a:pPr marL="0" indent="0" algn="ctr">
              <a:buNone/>
            </a:pPr>
            <a:r>
              <a:rPr lang="en-US" sz="4400" dirty="0" err="1">
                <a:latin typeface="Times New Roman" panose="02020603050405020304" pitchFamily="18" charset="0"/>
                <a:cs typeface="Times New Roman" panose="02020603050405020304" pitchFamily="18" charset="0"/>
              </a:rPr>
              <a:t>M</a:t>
            </a:r>
            <a:r>
              <a:rPr lang="en-US" sz="4400" baseline="-25000" dirty="0" err="1">
                <a:latin typeface="Times New Roman" panose="02020603050405020304" pitchFamily="18" charset="0"/>
                <a:cs typeface="Times New Roman" panose="02020603050405020304" pitchFamily="18" charset="0"/>
              </a:rPr>
              <a:t>music_class</a:t>
            </a:r>
            <a:r>
              <a:rPr lang="en-US" sz="4400" dirty="0">
                <a:latin typeface="Times New Roman" panose="02020603050405020304" pitchFamily="18" charset="0"/>
                <a:cs typeface="Times New Roman" panose="02020603050405020304" pitchFamily="18" charset="0"/>
              </a:rPr>
              <a:t> = 5</a:t>
            </a:r>
          </a:p>
        </p:txBody>
      </p:sp>
      <p:sp>
        <p:nvSpPr>
          <p:cNvPr id="4" name="Content Placeholder 3">
            <a:extLst>
              <a:ext uri="{FF2B5EF4-FFF2-40B4-BE49-F238E27FC236}">
                <a16:creationId xmlns:a16="http://schemas.microsoft.com/office/drawing/2014/main" id="{EAA849C1-8E9E-4380-A4D1-E44873ACAC3F}"/>
              </a:ext>
            </a:extLst>
          </p:cNvPr>
          <p:cNvSpPr>
            <a:spLocks noGrp="1"/>
          </p:cNvSpPr>
          <p:nvPr>
            <p:ph sz="half" idx="2"/>
          </p:nvPr>
        </p:nvSpPr>
        <p:spPr>
          <a:xfrm>
            <a:off x="8564596" y="4367221"/>
            <a:ext cx="3278037" cy="2041646"/>
          </a:xfrm>
        </p:spPr>
        <p:txBody>
          <a:bodyPr/>
          <a:lstStyle/>
          <a:p>
            <a:pPr marL="0" indent="0" algn="ctr">
              <a:buNone/>
            </a:pPr>
            <a:endParaRPr lang="en-US" sz="4400" dirty="0">
              <a:latin typeface="Times New Roman" panose="02020603050405020304" pitchFamily="18" charset="0"/>
              <a:cs typeface="Times New Roman" panose="02020603050405020304" pitchFamily="18" charset="0"/>
            </a:endParaRPr>
          </a:p>
          <a:p>
            <a:pPr marL="0" indent="0" algn="ctr">
              <a:buNone/>
            </a:pPr>
            <a:r>
              <a:rPr lang="en-US" sz="4400" dirty="0" err="1">
                <a:latin typeface="Times New Roman" panose="02020603050405020304" pitchFamily="18" charset="0"/>
                <a:cs typeface="Times New Roman" panose="02020603050405020304" pitchFamily="18" charset="0"/>
              </a:rPr>
              <a:t>M</a:t>
            </a:r>
            <a:r>
              <a:rPr lang="en-US" sz="4400" baseline="-25000" dirty="0" err="1">
                <a:latin typeface="Times New Roman" panose="02020603050405020304" pitchFamily="18" charset="0"/>
                <a:cs typeface="Times New Roman" panose="02020603050405020304" pitchFamily="18" charset="0"/>
              </a:rPr>
              <a:t>no_music</a:t>
            </a:r>
            <a:r>
              <a:rPr lang="en-US" sz="4400" dirty="0">
                <a:latin typeface="Times New Roman" panose="02020603050405020304" pitchFamily="18" charset="0"/>
                <a:cs typeface="Times New Roman" panose="02020603050405020304" pitchFamily="18" charset="0"/>
              </a:rPr>
              <a:t> = 5</a:t>
            </a:r>
          </a:p>
          <a:p>
            <a:endParaRPr lang="en-US" dirty="0"/>
          </a:p>
        </p:txBody>
      </p:sp>
      <p:sp>
        <p:nvSpPr>
          <p:cNvPr id="5" name="Content Placeholder 2">
            <a:extLst>
              <a:ext uri="{FF2B5EF4-FFF2-40B4-BE49-F238E27FC236}">
                <a16:creationId xmlns:a16="http://schemas.microsoft.com/office/drawing/2014/main" id="{1CD28CD2-FB3B-4BF3-A1BE-97DB077219E5}"/>
              </a:ext>
            </a:extLst>
          </p:cNvPr>
          <p:cNvSpPr txBox="1">
            <a:spLocks/>
          </p:cNvSpPr>
          <p:nvPr/>
        </p:nvSpPr>
        <p:spPr>
          <a:xfrm>
            <a:off x="4924246" y="4374720"/>
            <a:ext cx="3529642" cy="2101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4400"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r>
              <a:rPr lang="en-US" sz="4400" dirty="0" err="1">
                <a:latin typeface="Times New Roman" panose="02020603050405020304" pitchFamily="18" charset="0"/>
                <a:cs typeface="Times New Roman" panose="02020603050405020304" pitchFamily="18" charset="0"/>
              </a:rPr>
              <a:t>M</a:t>
            </a:r>
            <a:r>
              <a:rPr lang="en-US" sz="4400" baseline="-25000" dirty="0" err="1">
                <a:latin typeface="Times New Roman" panose="02020603050405020304" pitchFamily="18" charset="0"/>
                <a:cs typeface="Times New Roman" panose="02020603050405020304" pitchFamily="18" charset="0"/>
              </a:rPr>
              <a:t>music_rock</a:t>
            </a:r>
            <a:r>
              <a:rPr lang="en-US" sz="4400" dirty="0">
                <a:latin typeface="Times New Roman" panose="02020603050405020304" pitchFamily="18" charset="0"/>
                <a:cs typeface="Times New Roman" panose="02020603050405020304" pitchFamily="18" charset="0"/>
              </a:rPr>
              <a:t> = 5</a:t>
            </a:r>
          </a:p>
        </p:txBody>
      </p:sp>
      <p:cxnSp>
        <p:nvCxnSpPr>
          <p:cNvPr id="6" name="Straight Connector 5">
            <a:extLst>
              <a:ext uri="{FF2B5EF4-FFF2-40B4-BE49-F238E27FC236}">
                <a16:creationId xmlns:a16="http://schemas.microsoft.com/office/drawing/2014/main" id="{0F8FE3FD-B635-FF51-EA86-EBED27B08C50}"/>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106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357D35-3E3E-4EC7-B3AE-C106ABB7D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9334D921-DCE6-4D92-987F-D98C93F1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DE4D942F-489D-4A7B-8983-94254348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378" y="246887"/>
            <a:ext cx="5861321" cy="637793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E8F0F547-5526-40CC-8397-442101C26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36924" y="4768667"/>
            <a:ext cx="421593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93BD913-0EB6-48A4-B22A-6A4DE0898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CCCB196-596E-44EB-A1AD-DBF2FE12E1AA}"/>
              </a:ext>
            </a:extLst>
          </p:cNvPr>
          <p:cNvSpPr>
            <a:spLocks noGrp="1"/>
          </p:cNvSpPr>
          <p:nvPr>
            <p:ph type="title"/>
          </p:nvPr>
        </p:nvSpPr>
        <p:spPr>
          <a:xfrm>
            <a:off x="6736924" y="857676"/>
            <a:ext cx="4566230" cy="3677818"/>
          </a:xfrm>
        </p:spPr>
        <p:txBody>
          <a:bodyPr vert="horz" lIns="91440" tIns="45720" rIns="91440" bIns="45720" rtlCol="0" anchor="b">
            <a:normAutofit/>
          </a:bodyPr>
          <a:lstStyle/>
          <a:p>
            <a:pPr algn="ctr"/>
            <a:r>
              <a:rPr lang="en-US" sz="4800" b="1" dirty="0">
                <a:solidFill>
                  <a:srgbClr val="FFFFFF"/>
                </a:solidFill>
                <a:latin typeface="Times New Roman" panose="02020603050405020304" pitchFamily="18" charset="0"/>
                <a:cs typeface="Times New Roman" panose="02020603050405020304" pitchFamily="18" charset="0"/>
              </a:rPr>
              <a:t>Be Careful</a:t>
            </a:r>
          </a:p>
        </p:txBody>
      </p:sp>
      <p:sp>
        <p:nvSpPr>
          <p:cNvPr id="4" name="Content Placeholder 3">
            <a:extLst>
              <a:ext uri="{FF2B5EF4-FFF2-40B4-BE49-F238E27FC236}">
                <a16:creationId xmlns:a16="http://schemas.microsoft.com/office/drawing/2014/main" id="{B349ACCE-D14D-4B23-8F16-466D4886B1B2}"/>
              </a:ext>
            </a:extLst>
          </p:cNvPr>
          <p:cNvSpPr>
            <a:spLocks noGrp="1"/>
          </p:cNvSpPr>
          <p:nvPr>
            <p:ph sz="half" idx="2"/>
          </p:nvPr>
        </p:nvSpPr>
        <p:spPr>
          <a:xfrm>
            <a:off x="6228273" y="4832628"/>
            <a:ext cx="5722426" cy="1165716"/>
          </a:xfrm>
        </p:spPr>
        <p:txBody>
          <a:bodyPr vert="horz" lIns="91440" tIns="45720" rIns="91440" bIns="45720" rtlCol="0">
            <a:noAutofit/>
          </a:bodyPr>
          <a:lstStyle/>
          <a:p>
            <a:pPr marL="0" indent="0" algn="ctr">
              <a:buNone/>
            </a:pPr>
            <a:r>
              <a:rPr lang="en-US" dirty="0">
                <a:solidFill>
                  <a:srgbClr val="FFFFFF"/>
                </a:solidFill>
                <a:latin typeface="Times New Roman" panose="02020603050405020304" pitchFamily="18" charset="0"/>
                <a:cs typeface="Times New Roman" panose="02020603050405020304" pitchFamily="18" charset="0"/>
              </a:rPr>
              <a:t>Identical mean scores do not always indicate identical distributions. </a:t>
            </a:r>
          </a:p>
          <a:p>
            <a:pPr marL="0" indent="0" algn="ctr">
              <a:buNone/>
            </a:pPr>
            <a:endParaRPr lang="en-US" dirty="0">
              <a:solidFill>
                <a:srgbClr val="FFFFFF"/>
              </a:solidFill>
              <a:latin typeface="Times New Roman" panose="02020603050405020304" pitchFamily="18" charset="0"/>
              <a:cs typeface="Times New Roman" panose="02020603050405020304" pitchFamily="18" charset="0"/>
            </a:endParaRPr>
          </a:p>
          <a:p>
            <a:pPr marL="0" indent="0" algn="ctr">
              <a:buNone/>
            </a:pPr>
            <a:r>
              <a:rPr lang="en-US" dirty="0">
                <a:solidFill>
                  <a:srgbClr val="FFFFFF"/>
                </a:solidFill>
                <a:latin typeface="Times New Roman" panose="02020603050405020304" pitchFamily="18" charset="0"/>
                <a:cs typeface="Times New Roman" panose="02020603050405020304" pitchFamily="18" charset="0"/>
              </a:rPr>
              <a:t>Which class would you rather be in?</a:t>
            </a:r>
          </a:p>
        </p:txBody>
      </p:sp>
      <p:pic>
        <p:nvPicPr>
          <p:cNvPr id="6" name="Content Placeholder 5" descr="A picture containing sitting, large&#10;&#10;Description automatically generated">
            <a:extLst>
              <a:ext uri="{FF2B5EF4-FFF2-40B4-BE49-F238E27FC236}">
                <a16:creationId xmlns:a16="http://schemas.microsoft.com/office/drawing/2014/main" id="{2FC8ACCE-FED8-41FF-9614-362E2CC03500}"/>
              </a:ext>
            </a:extLst>
          </p:cNvPr>
          <p:cNvPicPr>
            <a:picLocks noGrp="1" noChangeAspect="1"/>
          </p:cNvPicPr>
          <p:nvPr>
            <p:ph sz="half" idx="1"/>
          </p:nvPr>
        </p:nvPicPr>
        <p:blipFill rotWithShape="1">
          <a:blip r:embed="rId2" cstate="email">
            <a:extLst>
              <a:ext uri="{28A0092B-C50C-407E-A947-70E740481C1C}">
                <a14:useLocalDpi xmlns:a14="http://schemas.microsoft.com/office/drawing/2010/main"/>
              </a:ext>
            </a:extLst>
          </a:blip>
          <a:srcRect t="4656" r="1" b="546"/>
          <a:stretch/>
        </p:blipFill>
        <p:spPr>
          <a:xfrm>
            <a:off x="872064" y="857675"/>
            <a:ext cx="4593715" cy="5140669"/>
          </a:xfrm>
          <a:prstGeom prst="rect">
            <a:avLst/>
          </a:prstGeom>
        </p:spPr>
      </p:pic>
      <p:sp>
        <p:nvSpPr>
          <p:cNvPr id="5" name="TextBox 4">
            <a:extLst>
              <a:ext uri="{FF2B5EF4-FFF2-40B4-BE49-F238E27FC236}">
                <a16:creationId xmlns:a16="http://schemas.microsoft.com/office/drawing/2014/main" id="{9B0BB3AF-9190-C44D-902A-2805FAE30CB5}"/>
              </a:ext>
            </a:extLst>
          </p:cNvPr>
          <p:cNvSpPr txBox="1"/>
          <p:nvPr/>
        </p:nvSpPr>
        <p:spPr>
          <a:xfrm>
            <a:off x="869523" y="854627"/>
            <a:ext cx="56653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A.</a:t>
            </a:r>
          </a:p>
        </p:txBody>
      </p:sp>
      <p:sp>
        <p:nvSpPr>
          <p:cNvPr id="12" name="TextBox 11">
            <a:extLst>
              <a:ext uri="{FF2B5EF4-FFF2-40B4-BE49-F238E27FC236}">
                <a16:creationId xmlns:a16="http://schemas.microsoft.com/office/drawing/2014/main" id="{9FD7162C-90CD-7147-9CE5-D524DCF6791E}"/>
              </a:ext>
            </a:extLst>
          </p:cNvPr>
          <p:cNvSpPr txBox="1"/>
          <p:nvPr/>
        </p:nvSpPr>
        <p:spPr>
          <a:xfrm>
            <a:off x="869523" y="2434975"/>
            <a:ext cx="56653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B.</a:t>
            </a:r>
          </a:p>
        </p:txBody>
      </p:sp>
      <p:sp>
        <p:nvSpPr>
          <p:cNvPr id="13" name="TextBox 12">
            <a:extLst>
              <a:ext uri="{FF2B5EF4-FFF2-40B4-BE49-F238E27FC236}">
                <a16:creationId xmlns:a16="http://schemas.microsoft.com/office/drawing/2014/main" id="{0C06FCD8-D331-6540-8F77-17528B09D569}"/>
              </a:ext>
            </a:extLst>
          </p:cNvPr>
          <p:cNvSpPr txBox="1"/>
          <p:nvPr/>
        </p:nvSpPr>
        <p:spPr>
          <a:xfrm>
            <a:off x="869523" y="4124654"/>
            <a:ext cx="56653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C.</a:t>
            </a:r>
          </a:p>
        </p:txBody>
      </p:sp>
      <p:cxnSp>
        <p:nvCxnSpPr>
          <p:cNvPr id="3" name="Straight Connector 2">
            <a:extLst>
              <a:ext uri="{FF2B5EF4-FFF2-40B4-BE49-F238E27FC236}">
                <a16:creationId xmlns:a16="http://schemas.microsoft.com/office/drawing/2014/main" id="{4E437E70-BFA8-3498-50E0-E42CE01F77DE}"/>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558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357D35-3E3E-4EC7-B3AE-C106ABB7D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9334D921-DCE6-4D92-987F-D98C93F1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DE4D942F-489D-4A7B-8983-94254348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378" y="246887"/>
            <a:ext cx="5861321" cy="637793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E8F0F547-5526-40CC-8397-442101C26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36924" y="4768667"/>
            <a:ext cx="421593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93BD913-0EB6-48A4-B22A-6A4DE0898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CCCB196-596E-44EB-A1AD-DBF2FE12E1AA}"/>
              </a:ext>
            </a:extLst>
          </p:cNvPr>
          <p:cNvSpPr>
            <a:spLocks noGrp="1"/>
          </p:cNvSpPr>
          <p:nvPr>
            <p:ph type="title"/>
          </p:nvPr>
        </p:nvSpPr>
        <p:spPr>
          <a:xfrm>
            <a:off x="6736924" y="857676"/>
            <a:ext cx="4566230" cy="3677818"/>
          </a:xfrm>
        </p:spPr>
        <p:txBody>
          <a:bodyPr vert="horz" lIns="91440" tIns="45720" rIns="91440" bIns="45720" rtlCol="0" anchor="b">
            <a:normAutofit/>
          </a:bodyPr>
          <a:lstStyle/>
          <a:p>
            <a:pPr algn="ctr"/>
            <a:r>
              <a:rPr lang="en-US" sz="4800" b="1" dirty="0">
                <a:solidFill>
                  <a:srgbClr val="FFFFFF"/>
                </a:solidFill>
                <a:latin typeface="Times New Roman" panose="02020603050405020304" pitchFamily="18" charset="0"/>
                <a:cs typeface="Times New Roman" panose="02020603050405020304" pitchFamily="18" charset="0"/>
              </a:rPr>
              <a:t>Consider your goals</a:t>
            </a:r>
          </a:p>
        </p:txBody>
      </p:sp>
      <p:sp>
        <p:nvSpPr>
          <p:cNvPr id="4" name="Content Placeholder 3">
            <a:extLst>
              <a:ext uri="{FF2B5EF4-FFF2-40B4-BE49-F238E27FC236}">
                <a16:creationId xmlns:a16="http://schemas.microsoft.com/office/drawing/2014/main" id="{B349ACCE-D14D-4B23-8F16-466D4886B1B2}"/>
              </a:ext>
            </a:extLst>
          </p:cNvPr>
          <p:cNvSpPr>
            <a:spLocks noGrp="1"/>
          </p:cNvSpPr>
          <p:nvPr>
            <p:ph sz="half" idx="2"/>
          </p:nvPr>
        </p:nvSpPr>
        <p:spPr>
          <a:xfrm>
            <a:off x="6228273" y="4832628"/>
            <a:ext cx="5722426" cy="1165716"/>
          </a:xfrm>
        </p:spPr>
        <p:txBody>
          <a:bodyPr vert="horz" lIns="91440" tIns="45720" rIns="91440" bIns="45720" rtlCol="0">
            <a:noAutofit/>
          </a:bodyPr>
          <a:lstStyle/>
          <a:p>
            <a:pPr marL="0" indent="0" algn="ctr">
              <a:buNone/>
            </a:pPr>
            <a:r>
              <a:rPr lang="en-US" dirty="0">
                <a:solidFill>
                  <a:srgbClr val="FFFFFF"/>
                </a:solidFill>
                <a:latin typeface="Times New Roman" panose="02020603050405020304" pitchFamily="18" charset="0"/>
                <a:cs typeface="Times New Roman" panose="02020603050405020304" pitchFamily="18" charset="0"/>
              </a:rPr>
              <a:t>Assuming that 5 or higher is a passing score, </a:t>
            </a:r>
          </a:p>
          <a:p>
            <a:pPr marL="0" indent="0" algn="ctr">
              <a:buNone/>
            </a:pPr>
            <a:r>
              <a:rPr lang="en-US" dirty="0">
                <a:solidFill>
                  <a:srgbClr val="FFFFFF"/>
                </a:solidFill>
                <a:latin typeface="Times New Roman" panose="02020603050405020304" pitchFamily="18" charset="0"/>
                <a:cs typeface="Times New Roman" panose="02020603050405020304" pitchFamily="18" charset="0"/>
              </a:rPr>
              <a:t>which class would you rather be in?</a:t>
            </a:r>
          </a:p>
        </p:txBody>
      </p:sp>
      <p:pic>
        <p:nvPicPr>
          <p:cNvPr id="6" name="Content Placeholder 5" descr="A picture containing sitting, large&#10;&#10;Description automatically generated">
            <a:extLst>
              <a:ext uri="{FF2B5EF4-FFF2-40B4-BE49-F238E27FC236}">
                <a16:creationId xmlns:a16="http://schemas.microsoft.com/office/drawing/2014/main" id="{2FC8ACCE-FED8-41FF-9614-362E2CC03500}"/>
              </a:ext>
            </a:extLst>
          </p:cNvPr>
          <p:cNvPicPr>
            <a:picLocks noGrp="1" noChangeAspect="1"/>
          </p:cNvPicPr>
          <p:nvPr>
            <p:ph sz="half" idx="1"/>
          </p:nvPr>
        </p:nvPicPr>
        <p:blipFill rotWithShape="1">
          <a:blip r:embed="rId2" cstate="email">
            <a:extLst>
              <a:ext uri="{28A0092B-C50C-407E-A947-70E740481C1C}">
                <a14:useLocalDpi xmlns:a14="http://schemas.microsoft.com/office/drawing/2010/main"/>
              </a:ext>
            </a:extLst>
          </a:blip>
          <a:srcRect t="4656" r="1" b="546"/>
          <a:stretch/>
        </p:blipFill>
        <p:spPr>
          <a:xfrm>
            <a:off x="872064" y="857675"/>
            <a:ext cx="4593715" cy="5140669"/>
          </a:xfrm>
          <a:prstGeom prst="rect">
            <a:avLst/>
          </a:prstGeom>
        </p:spPr>
      </p:pic>
      <p:sp>
        <p:nvSpPr>
          <p:cNvPr id="5" name="TextBox 4">
            <a:extLst>
              <a:ext uri="{FF2B5EF4-FFF2-40B4-BE49-F238E27FC236}">
                <a16:creationId xmlns:a16="http://schemas.microsoft.com/office/drawing/2014/main" id="{9B0BB3AF-9190-C44D-902A-2805FAE30CB5}"/>
              </a:ext>
            </a:extLst>
          </p:cNvPr>
          <p:cNvSpPr txBox="1"/>
          <p:nvPr/>
        </p:nvSpPr>
        <p:spPr>
          <a:xfrm>
            <a:off x="869523" y="854627"/>
            <a:ext cx="56653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A.</a:t>
            </a:r>
          </a:p>
        </p:txBody>
      </p:sp>
      <p:sp>
        <p:nvSpPr>
          <p:cNvPr id="12" name="TextBox 11">
            <a:extLst>
              <a:ext uri="{FF2B5EF4-FFF2-40B4-BE49-F238E27FC236}">
                <a16:creationId xmlns:a16="http://schemas.microsoft.com/office/drawing/2014/main" id="{9FD7162C-90CD-7147-9CE5-D524DCF6791E}"/>
              </a:ext>
            </a:extLst>
          </p:cNvPr>
          <p:cNvSpPr txBox="1"/>
          <p:nvPr/>
        </p:nvSpPr>
        <p:spPr>
          <a:xfrm>
            <a:off x="869523" y="2434975"/>
            <a:ext cx="56653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B.</a:t>
            </a:r>
          </a:p>
        </p:txBody>
      </p:sp>
      <p:sp>
        <p:nvSpPr>
          <p:cNvPr id="13" name="TextBox 12">
            <a:extLst>
              <a:ext uri="{FF2B5EF4-FFF2-40B4-BE49-F238E27FC236}">
                <a16:creationId xmlns:a16="http://schemas.microsoft.com/office/drawing/2014/main" id="{0C06FCD8-D331-6540-8F77-17528B09D569}"/>
              </a:ext>
            </a:extLst>
          </p:cNvPr>
          <p:cNvSpPr txBox="1"/>
          <p:nvPr/>
        </p:nvSpPr>
        <p:spPr>
          <a:xfrm>
            <a:off x="869523" y="4124654"/>
            <a:ext cx="56653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C.</a:t>
            </a:r>
          </a:p>
        </p:txBody>
      </p:sp>
      <p:cxnSp>
        <p:nvCxnSpPr>
          <p:cNvPr id="3" name="Straight Connector 2">
            <a:extLst>
              <a:ext uri="{FF2B5EF4-FFF2-40B4-BE49-F238E27FC236}">
                <a16:creationId xmlns:a16="http://schemas.microsoft.com/office/drawing/2014/main" id="{D3A3925B-0810-BAFD-158F-031C6043B6B8}"/>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966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357D35-3E3E-4EC7-B3AE-C106ABB7D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9334D921-DCE6-4D92-987F-D98C93F1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DE4D942F-489D-4A7B-8983-94254348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378" y="246887"/>
            <a:ext cx="5861321" cy="637793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E8F0F547-5526-40CC-8397-442101C26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36924" y="4768667"/>
            <a:ext cx="421593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93BD913-0EB6-48A4-B22A-6A4DE0898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CCCB196-596E-44EB-A1AD-DBF2FE12E1AA}"/>
              </a:ext>
            </a:extLst>
          </p:cNvPr>
          <p:cNvSpPr>
            <a:spLocks noGrp="1"/>
          </p:cNvSpPr>
          <p:nvPr>
            <p:ph type="title"/>
          </p:nvPr>
        </p:nvSpPr>
        <p:spPr>
          <a:xfrm>
            <a:off x="6736924" y="857676"/>
            <a:ext cx="4566230" cy="3677818"/>
          </a:xfrm>
        </p:spPr>
        <p:txBody>
          <a:bodyPr vert="horz" lIns="91440" tIns="45720" rIns="91440" bIns="45720" rtlCol="0" anchor="b">
            <a:normAutofit/>
          </a:bodyPr>
          <a:lstStyle/>
          <a:p>
            <a:pPr algn="ctr"/>
            <a:r>
              <a:rPr lang="en-US" sz="3200" b="1" dirty="0">
                <a:solidFill>
                  <a:srgbClr val="FFFFFF"/>
                </a:solidFill>
                <a:latin typeface="Times New Roman" panose="02020603050405020304" pitchFamily="18" charset="0"/>
                <a:cs typeface="Times New Roman" panose="02020603050405020304" pitchFamily="18" charset="0"/>
              </a:rPr>
              <a:t>If the scores are very spread out (high variability), each individual score provides a poor representation of the entire distribution.</a:t>
            </a:r>
          </a:p>
        </p:txBody>
      </p:sp>
      <p:pic>
        <p:nvPicPr>
          <p:cNvPr id="6" name="Content Placeholder 5" descr="A picture containing sitting, large&#10;&#10;Description automatically generated">
            <a:extLst>
              <a:ext uri="{FF2B5EF4-FFF2-40B4-BE49-F238E27FC236}">
                <a16:creationId xmlns:a16="http://schemas.microsoft.com/office/drawing/2014/main" id="{2FC8ACCE-FED8-41FF-9614-362E2CC03500}"/>
              </a:ext>
            </a:extLst>
          </p:cNvPr>
          <p:cNvPicPr>
            <a:picLocks noGrp="1" noChangeAspect="1"/>
          </p:cNvPicPr>
          <p:nvPr>
            <p:ph sz="half" idx="1"/>
          </p:nvPr>
        </p:nvPicPr>
        <p:blipFill rotWithShape="1">
          <a:blip r:embed="rId2" cstate="email">
            <a:extLst>
              <a:ext uri="{28A0092B-C50C-407E-A947-70E740481C1C}">
                <a14:useLocalDpi xmlns:a14="http://schemas.microsoft.com/office/drawing/2010/main"/>
              </a:ext>
            </a:extLst>
          </a:blip>
          <a:srcRect t="4656" r="1" b="546"/>
          <a:stretch/>
        </p:blipFill>
        <p:spPr>
          <a:xfrm>
            <a:off x="872064" y="857675"/>
            <a:ext cx="4593715" cy="5140669"/>
          </a:xfrm>
          <a:prstGeom prst="rect">
            <a:avLst/>
          </a:prstGeom>
        </p:spPr>
      </p:pic>
      <p:cxnSp>
        <p:nvCxnSpPr>
          <p:cNvPr id="3" name="Straight Connector 2">
            <a:extLst>
              <a:ext uri="{FF2B5EF4-FFF2-40B4-BE49-F238E27FC236}">
                <a16:creationId xmlns:a16="http://schemas.microsoft.com/office/drawing/2014/main" id="{EE8460DE-46CA-D78E-E544-B4827A4E876B}"/>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748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B86DD9-5FA1-E552-EAB0-D394C44A6F17}"/>
              </a:ext>
            </a:extLst>
          </p:cNvPr>
          <p:cNvSpPr>
            <a:spLocks noGrp="1"/>
          </p:cNvSpPr>
          <p:nvPr>
            <p:ph type="title"/>
          </p:nvPr>
        </p:nvSpPr>
        <p:spPr>
          <a:xfrm>
            <a:off x="686834" y="1153572"/>
            <a:ext cx="3200400" cy="4461163"/>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Two Categories of Statistics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AFF9270-AD53-4B21-4F8D-FEE3D74AB399}"/>
              </a:ext>
            </a:extLst>
          </p:cNvPr>
          <p:cNvSpPr>
            <a:spLocks noGrp="1"/>
          </p:cNvSpPr>
          <p:nvPr>
            <p:ph idx="1"/>
          </p:nvPr>
        </p:nvSpPr>
        <p:spPr>
          <a:xfrm>
            <a:off x="4447308" y="591344"/>
            <a:ext cx="6906491" cy="5585619"/>
          </a:xfrm>
        </p:spPr>
        <p:txBody>
          <a:bodyPr anchor="ctr">
            <a:normAutofit/>
          </a:bodyPr>
          <a:lstStyle/>
          <a:p>
            <a:r>
              <a:rPr lang="en-US" b="1" dirty="0">
                <a:latin typeface="Times New Roman" panose="02020603050405020304" pitchFamily="18" charset="0"/>
                <a:cs typeface="Times New Roman" panose="02020603050405020304" pitchFamily="18" charset="0"/>
              </a:rPr>
              <a:t>Descriptive Statistics</a:t>
            </a:r>
            <a:r>
              <a:rPr lang="en-US" dirty="0">
                <a:latin typeface="Times New Roman" panose="02020603050405020304" pitchFamily="18" charset="0"/>
                <a:cs typeface="Times New Roman" panose="02020603050405020304" pitchFamily="18" charset="0"/>
              </a:rPr>
              <a:t>—tools and procedures used to summarize, organize, and simplify data</a:t>
            </a:r>
          </a:p>
          <a:p>
            <a:pPr lvl="1"/>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Inferential Statistics</a:t>
            </a:r>
            <a:r>
              <a:rPr lang="en-US" dirty="0">
                <a:latin typeface="Times New Roman" panose="02020603050405020304" pitchFamily="18" charset="0"/>
                <a:cs typeface="Times New Roman" panose="02020603050405020304" pitchFamily="18" charset="0"/>
              </a:rPr>
              <a:t>—tools and procedures used to study samples to make generalization about populations</a:t>
            </a:r>
          </a:p>
          <a:p>
            <a:endParaRPr lang="en-US" dirty="0"/>
          </a:p>
        </p:txBody>
      </p:sp>
      <p:cxnSp>
        <p:nvCxnSpPr>
          <p:cNvPr id="4" name="Straight Connector 3">
            <a:extLst>
              <a:ext uri="{FF2B5EF4-FFF2-40B4-BE49-F238E27FC236}">
                <a16:creationId xmlns:a16="http://schemas.microsoft.com/office/drawing/2014/main" id="{F76F5696-1AE3-3044-E327-F200A00D48C7}"/>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55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B22-8968-2730-8875-5ECCFB42668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E52D1A46-36AB-02D0-38BC-E092B1FCD62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Descriptive statistics play a vital role in our ability to accurately draw conclusions from data.</a:t>
            </a:r>
          </a:p>
          <a:p>
            <a:r>
              <a:rPr lang="en-US" dirty="0">
                <a:latin typeface="Times New Roman" panose="02020603050405020304" pitchFamily="18" charset="0"/>
                <a:cs typeface="Times New Roman" panose="02020603050405020304" pitchFamily="18" charset="0"/>
              </a:rPr>
              <a:t>When analyzing data, make sure to explore key descriptive statistics for each variable or combinations of variables. </a:t>
            </a:r>
          </a:p>
          <a:p>
            <a:r>
              <a:rPr lang="en-US" dirty="0">
                <a:latin typeface="Times New Roman" panose="02020603050405020304" pitchFamily="18" charset="0"/>
                <a:cs typeface="Times New Roman" panose="02020603050405020304" pitchFamily="18" charset="0"/>
              </a:rPr>
              <a:t>Do NOT skip the graphs</a:t>
            </a:r>
          </a:p>
          <a:p>
            <a:r>
              <a:rPr lang="en-US" dirty="0">
                <a:latin typeface="Times New Roman" panose="02020603050405020304" pitchFamily="18" charset="0"/>
                <a:cs typeface="Times New Roman" panose="02020603050405020304" pitchFamily="18" charset="0"/>
              </a:rPr>
              <a:t>When consuming data-based information, look for missing details. Use your knowledge of descriptive statistics to ask critical questions. Demand to see the graph</a:t>
            </a:r>
            <a:r>
              <a:rPr lang="en-US" dirty="0">
                <a:latin typeface="Times New Roman" panose="02020603050405020304" pitchFamily="18" charset="0"/>
                <a:cs typeface="Times New Roman" panose="02020603050405020304" pitchFamily="18" charset="0"/>
                <a:sym typeface="Wingdings" pitchFamily="2" charset="2"/>
              </a:rPr>
              <a:t></a:t>
            </a:r>
          </a:p>
          <a:p>
            <a:endParaRPr lang="en-US" dirty="0"/>
          </a:p>
        </p:txBody>
      </p:sp>
      <p:cxnSp>
        <p:nvCxnSpPr>
          <p:cNvPr id="4" name="Straight Connector 3">
            <a:extLst>
              <a:ext uri="{FF2B5EF4-FFF2-40B4-BE49-F238E27FC236}">
                <a16:creationId xmlns:a16="http://schemas.microsoft.com/office/drawing/2014/main" id="{FE7CC827-40B4-7F87-4090-D03BCAC07E0A}"/>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25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2EA0D-3E07-4BE0-872C-F0937A0E5223}"/>
              </a:ext>
            </a:extLst>
          </p:cNvPr>
          <p:cNvSpPr>
            <a:spLocks noGrp="1"/>
          </p:cNvSpPr>
          <p:nvPr>
            <p:ph type="ctrTitle"/>
          </p:nvPr>
        </p:nvSpPr>
        <p:spPr>
          <a:xfrm>
            <a:off x="1285241" y="1008993"/>
            <a:ext cx="9231410" cy="3542045"/>
          </a:xfrm>
        </p:spPr>
        <p:txBody>
          <a:bodyPr anchor="b">
            <a:normAutofit/>
          </a:bodyPr>
          <a:lstStyle/>
          <a:p>
            <a:pPr algn="l"/>
            <a:r>
              <a:rPr lang="en-US" sz="11500">
                <a:latin typeface="Times New Roman" panose="02020603050405020304" pitchFamily="18" charset="0"/>
                <a:cs typeface="Times New Roman" panose="02020603050405020304" pitchFamily="18" charset="0"/>
              </a:rPr>
              <a:t>Thank You!</a:t>
            </a:r>
          </a:p>
        </p:txBody>
      </p:sp>
      <p:cxnSp>
        <p:nvCxnSpPr>
          <p:cNvPr id="3" name="Straight Connector 2">
            <a:extLst>
              <a:ext uri="{FF2B5EF4-FFF2-40B4-BE49-F238E27FC236}">
                <a16:creationId xmlns:a16="http://schemas.microsoft.com/office/drawing/2014/main" id="{A64B1B74-682B-7708-3FA1-38747A48078D}"/>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444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B86DD9-5FA1-E552-EAB0-D394C44A6F17}"/>
              </a:ext>
            </a:extLst>
          </p:cNvPr>
          <p:cNvSpPr>
            <a:spLocks noGrp="1"/>
          </p:cNvSpPr>
          <p:nvPr>
            <p:ph type="title"/>
          </p:nvPr>
        </p:nvSpPr>
        <p:spPr>
          <a:xfrm>
            <a:off x="686834" y="1153572"/>
            <a:ext cx="3200400" cy="4461163"/>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Types of Descriptive Statistics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AFF9270-AD53-4B21-4F8D-FEE3D74AB399}"/>
              </a:ext>
            </a:extLst>
          </p:cNvPr>
          <p:cNvSpPr>
            <a:spLocks noGrp="1"/>
          </p:cNvSpPr>
          <p:nvPr>
            <p:ph idx="1"/>
          </p:nvPr>
        </p:nvSpPr>
        <p:spPr>
          <a:xfrm>
            <a:off x="4447308" y="591344"/>
            <a:ext cx="6906491" cy="5585619"/>
          </a:xfrm>
        </p:spPr>
        <p:txBody>
          <a:bodyPr anchor="ctr">
            <a:normAutofit/>
          </a:bodyPr>
          <a:lstStyle/>
          <a:p>
            <a:r>
              <a:rPr lang="en-US" dirty="0">
                <a:latin typeface="Times New Roman" panose="02020603050405020304" pitchFamily="18" charset="0"/>
                <a:cs typeface="Times New Roman" panose="02020603050405020304" pitchFamily="18" charset="0"/>
              </a:rPr>
              <a:t>Frequency Distributions </a:t>
            </a:r>
          </a:p>
          <a:p>
            <a:pPr lvl="1"/>
            <a:r>
              <a:rPr lang="en-US" dirty="0">
                <a:latin typeface="Times New Roman" panose="02020603050405020304" pitchFamily="18" charset="0"/>
                <a:cs typeface="Times New Roman" panose="02020603050405020304" pitchFamily="18" charset="0"/>
              </a:rPr>
              <a:t>Tables and Graphs</a:t>
            </a:r>
          </a:p>
          <a:p>
            <a:r>
              <a:rPr lang="en-US" dirty="0">
                <a:latin typeface="Times New Roman" panose="02020603050405020304" pitchFamily="18" charset="0"/>
                <a:cs typeface="Times New Roman" panose="02020603050405020304" pitchFamily="18" charset="0"/>
              </a:rPr>
              <a:t>Measures of Central Tendency</a:t>
            </a:r>
          </a:p>
          <a:p>
            <a:pPr lvl="1"/>
            <a:r>
              <a:rPr lang="en-US" dirty="0">
                <a:latin typeface="Times New Roman" panose="02020603050405020304" pitchFamily="18" charset="0"/>
                <a:cs typeface="Times New Roman" panose="02020603050405020304" pitchFamily="18" charset="0"/>
              </a:rPr>
              <a:t>Mean</a:t>
            </a:r>
          </a:p>
          <a:p>
            <a:pPr lvl="1"/>
            <a:r>
              <a:rPr lang="en-US" dirty="0">
                <a:latin typeface="Times New Roman" panose="02020603050405020304" pitchFamily="18" charset="0"/>
                <a:cs typeface="Times New Roman" panose="02020603050405020304" pitchFamily="18" charset="0"/>
              </a:rPr>
              <a:t>Median</a:t>
            </a:r>
          </a:p>
          <a:p>
            <a:pPr lvl="1"/>
            <a:r>
              <a:rPr lang="en-US" dirty="0">
                <a:latin typeface="Times New Roman" panose="02020603050405020304" pitchFamily="18" charset="0"/>
                <a:cs typeface="Times New Roman" panose="02020603050405020304" pitchFamily="18" charset="0"/>
              </a:rPr>
              <a:t>Mode</a:t>
            </a:r>
          </a:p>
          <a:p>
            <a:r>
              <a:rPr lang="en-US" dirty="0">
                <a:latin typeface="Times New Roman" panose="02020603050405020304" pitchFamily="18" charset="0"/>
                <a:cs typeface="Times New Roman" panose="02020603050405020304" pitchFamily="18" charset="0"/>
              </a:rPr>
              <a:t>Measures of Variability</a:t>
            </a:r>
          </a:p>
          <a:p>
            <a:pPr lvl="1"/>
            <a:r>
              <a:rPr lang="en-US" dirty="0">
                <a:latin typeface="Times New Roman" panose="02020603050405020304" pitchFamily="18" charset="0"/>
                <a:cs typeface="Times New Roman" panose="02020603050405020304" pitchFamily="18" charset="0"/>
              </a:rPr>
              <a:t>Range</a:t>
            </a:r>
          </a:p>
          <a:p>
            <a:pPr lvl="1"/>
            <a:r>
              <a:rPr lang="en-US" dirty="0">
                <a:latin typeface="Times New Roman" panose="02020603050405020304" pitchFamily="18" charset="0"/>
                <a:cs typeface="Times New Roman" panose="02020603050405020304" pitchFamily="18" charset="0"/>
              </a:rPr>
              <a:t>Variance</a:t>
            </a:r>
          </a:p>
          <a:p>
            <a:pPr lvl="1"/>
            <a:r>
              <a:rPr lang="en-US" dirty="0">
                <a:latin typeface="Times New Roman" panose="02020603050405020304" pitchFamily="18" charset="0"/>
                <a:cs typeface="Times New Roman" panose="02020603050405020304" pitchFamily="18" charset="0"/>
              </a:rPr>
              <a:t>Standard Deviation </a:t>
            </a:r>
          </a:p>
        </p:txBody>
      </p:sp>
      <p:cxnSp>
        <p:nvCxnSpPr>
          <p:cNvPr id="4" name="Straight Connector 3">
            <a:extLst>
              <a:ext uri="{FF2B5EF4-FFF2-40B4-BE49-F238E27FC236}">
                <a16:creationId xmlns:a16="http://schemas.microsoft.com/office/drawing/2014/main" id="{21E4F04A-C6B0-1A73-1E1B-F0C96AAA46C0}"/>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49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35C0-F855-694B-ADEB-A7EB940BB5D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a frequency distribution?</a:t>
            </a:r>
          </a:p>
        </p:txBody>
      </p:sp>
      <p:sp>
        <p:nvSpPr>
          <p:cNvPr id="3" name="Content Placeholder 2">
            <a:extLst>
              <a:ext uri="{FF2B5EF4-FFF2-40B4-BE49-F238E27FC236}">
                <a16:creationId xmlns:a16="http://schemas.microsoft.com/office/drawing/2014/main" id="{553EFBC7-0362-544D-879B-0BF68E13C079}"/>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frequency distribution </a:t>
            </a:r>
            <a:r>
              <a:rPr lang="en-US" dirty="0">
                <a:latin typeface="Times New Roman" panose="02020603050405020304" pitchFamily="18" charset="0"/>
                <a:cs typeface="Times New Roman" panose="02020603050405020304" pitchFamily="18" charset="0"/>
              </a:rPr>
              <a:t>is an organized tabulation showing the number of individuals located in each category on the scale of measurement. </a:t>
            </a:r>
          </a:p>
          <a:p>
            <a:r>
              <a:rPr lang="en-US" dirty="0">
                <a:latin typeface="Times New Roman" panose="02020603050405020304" pitchFamily="18" charset="0"/>
                <a:cs typeface="Times New Roman" panose="02020603050405020304" pitchFamily="18" charset="0"/>
              </a:rPr>
              <a:t>In other words, it is a summary of how many people fall into each category of the variable that you are measuring. </a:t>
            </a:r>
          </a:p>
          <a:p>
            <a:r>
              <a:rPr lang="en-US" dirty="0">
                <a:latin typeface="Times New Roman" panose="02020603050405020304" pitchFamily="18" charset="0"/>
                <a:cs typeface="Times New Roman" panose="02020603050405020304" pitchFamily="18" charset="0"/>
              </a:rPr>
              <a:t>Frequency distributions can take a form of a table or a graph.</a:t>
            </a:r>
          </a:p>
        </p:txBody>
      </p:sp>
      <p:cxnSp>
        <p:nvCxnSpPr>
          <p:cNvPr id="4" name="Straight Connector 3">
            <a:extLst>
              <a:ext uri="{FF2B5EF4-FFF2-40B4-BE49-F238E27FC236}">
                <a16:creationId xmlns:a16="http://schemas.microsoft.com/office/drawing/2014/main" id="{6B90F176-6453-C27A-A95B-C118579FCE43}"/>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4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7524D-74E3-4924-A1C3-C5824D4E200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many siblings do you have? </a:t>
            </a:r>
          </a:p>
        </p:txBody>
      </p:sp>
      <p:graphicFrame>
        <p:nvGraphicFramePr>
          <p:cNvPr id="5" name="Table 5">
            <a:extLst>
              <a:ext uri="{FF2B5EF4-FFF2-40B4-BE49-F238E27FC236}">
                <a16:creationId xmlns:a16="http://schemas.microsoft.com/office/drawing/2014/main" id="{26DA18E2-BB70-425E-9EEF-60A40DD53913}"/>
              </a:ext>
            </a:extLst>
          </p:cNvPr>
          <p:cNvGraphicFramePr>
            <a:graphicFrameLocks noGrp="1"/>
          </p:cNvGraphicFramePr>
          <p:nvPr>
            <p:ph sz="half" idx="1"/>
          </p:nvPr>
        </p:nvGraphicFramePr>
        <p:xfrm>
          <a:off x="658048" y="1828483"/>
          <a:ext cx="4815284" cy="4622800"/>
        </p:xfrm>
        <a:graphic>
          <a:graphicData uri="http://schemas.openxmlformats.org/drawingml/2006/table">
            <a:tbl>
              <a:tblPr firstRow="1" bandRow="1">
                <a:tableStyleId>{2D5ABB26-0587-4C30-8999-92F81FD0307C}</a:tableStyleId>
              </a:tblPr>
              <a:tblGrid>
                <a:gridCol w="1203821">
                  <a:extLst>
                    <a:ext uri="{9D8B030D-6E8A-4147-A177-3AD203B41FA5}">
                      <a16:colId xmlns:a16="http://schemas.microsoft.com/office/drawing/2014/main" val="2020750602"/>
                    </a:ext>
                  </a:extLst>
                </a:gridCol>
                <a:gridCol w="1203821">
                  <a:extLst>
                    <a:ext uri="{9D8B030D-6E8A-4147-A177-3AD203B41FA5}">
                      <a16:colId xmlns:a16="http://schemas.microsoft.com/office/drawing/2014/main" val="882820201"/>
                    </a:ext>
                  </a:extLst>
                </a:gridCol>
                <a:gridCol w="1203821">
                  <a:extLst>
                    <a:ext uri="{9D8B030D-6E8A-4147-A177-3AD203B41FA5}">
                      <a16:colId xmlns:a16="http://schemas.microsoft.com/office/drawing/2014/main" val="1934834140"/>
                    </a:ext>
                  </a:extLst>
                </a:gridCol>
                <a:gridCol w="1203821">
                  <a:extLst>
                    <a:ext uri="{9D8B030D-6E8A-4147-A177-3AD203B41FA5}">
                      <a16:colId xmlns:a16="http://schemas.microsoft.com/office/drawing/2014/main" val="3599340867"/>
                    </a:ext>
                  </a:extLst>
                </a:gridCol>
              </a:tblGrid>
              <a:tr h="370840">
                <a:tc>
                  <a:txBody>
                    <a:bodyPr/>
                    <a:lstStyle/>
                    <a:p>
                      <a:pPr algn="r"/>
                      <a:r>
                        <a:rPr lang="en-US" dirty="0">
                          <a:latin typeface="Times New Roman" panose="02020603050405020304" pitchFamily="18" charset="0"/>
                          <a:cs typeface="Times New Roman" panose="02020603050405020304" pitchFamily="18" charset="0"/>
                        </a:rPr>
                        <a:t># of siblings (X)</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a:r>
                        <a:rPr lang="en-US" dirty="0">
                          <a:latin typeface="Times New Roman" panose="02020603050405020304" pitchFamily="18" charset="0"/>
                          <a:cs typeface="Times New Roman" panose="02020603050405020304" pitchFamily="18" charset="0"/>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a:r>
                        <a:rPr lang="en-US" dirty="0">
                          <a:latin typeface="Times New Roman" panose="02020603050405020304" pitchFamily="18" charset="0"/>
                          <a:cs typeface="Times New Roman" panose="02020603050405020304" pitchFamily="18"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0751629"/>
                  </a:ext>
                </a:extLst>
              </a:tr>
              <a:tr h="370840">
                <a:tc>
                  <a:txBody>
                    <a:bodyPr/>
                    <a:lstStyle/>
                    <a:p>
                      <a:pPr algn="r"/>
                      <a:r>
                        <a:rPr lang="en-US" dirty="0">
                          <a:latin typeface="Times New Roman" panose="02020603050405020304" pitchFamily="18" charset="0"/>
                          <a:cs typeface="Times New Roman" panose="02020603050405020304" pitchFamily="18" charset="0"/>
                        </a:rPr>
                        <a:t>9</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latin typeface="Times New Roman" panose="02020603050405020304" pitchFamily="18" charset="0"/>
                          <a:cs typeface="Times New Roman" panose="02020603050405020304" pitchFamily="18" charset="0"/>
                        </a:rPr>
                        <a:t>0.0588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latin typeface="Times New Roman" panose="02020603050405020304" pitchFamily="18" charset="0"/>
                          <a:cs typeface="Times New Roman" panose="02020603050405020304" pitchFamily="18" charset="0"/>
                        </a:rPr>
                        <a:t>5.88</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0764671"/>
                  </a:ext>
                </a:extLst>
              </a:tr>
              <a:tr h="370840">
                <a:tc>
                  <a:txBody>
                    <a:bodyPr/>
                    <a:lstStyle/>
                    <a:p>
                      <a:pPr algn="r"/>
                      <a:r>
                        <a:rPr lang="en-US" dirty="0">
                          <a:latin typeface="Times New Roman" panose="02020603050405020304" pitchFamily="18" charset="0"/>
                          <a:cs typeface="Times New Roman" panose="02020603050405020304" pitchFamily="18" charset="0"/>
                        </a:rPr>
                        <a:t>8</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latin typeface="Times New Roman" panose="02020603050405020304" pitchFamily="18" charset="0"/>
                          <a:cs typeface="Times New Roman" panose="02020603050405020304" pitchFamily="18" charset="0"/>
                        </a:rPr>
                        <a:t>0.0588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latin typeface="Times New Roman" panose="02020603050405020304" pitchFamily="18" charset="0"/>
                          <a:cs typeface="Times New Roman" panose="02020603050405020304" pitchFamily="18" charset="0"/>
                        </a:rPr>
                        <a:t>5.88</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8525803"/>
                  </a:ext>
                </a:extLst>
              </a:tr>
              <a:tr h="370840">
                <a:tc>
                  <a:txBody>
                    <a:bodyPr/>
                    <a:lstStyle/>
                    <a:p>
                      <a:pPr algn="r"/>
                      <a:r>
                        <a:rPr lang="en-US" dirty="0">
                          <a:latin typeface="Times New Roman" panose="02020603050405020304" pitchFamily="18" charset="0"/>
                          <a:cs typeface="Times New Roman" panose="02020603050405020304" pitchFamily="18" charset="0"/>
                        </a:rPr>
                        <a:t>7</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0.0588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5.88</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8999548"/>
                  </a:ext>
                </a:extLst>
              </a:tr>
              <a:tr h="370840">
                <a:tc>
                  <a:txBody>
                    <a:bodyPr/>
                    <a:lstStyle/>
                    <a:p>
                      <a:pPr algn="r"/>
                      <a:r>
                        <a:rPr lang="en-US" dirty="0">
                          <a:latin typeface="Times New Roman" panose="02020603050405020304" pitchFamily="18" charset="0"/>
                          <a:cs typeface="Times New Roman" panose="02020603050405020304" pitchFamily="18" charset="0"/>
                        </a:rPr>
                        <a:t>6</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latin typeface="Times New Roman" panose="02020603050405020304" pitchFamily="18" charset="0"/>
                          <a:cs typeface="Times New Roman" panose="02020603050405020304" pitchFamily="18" charset="0"/>
                        </a:rPr>
                        <a:t>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latin typeface="Times New Roman" panose="02020603050405020304" pitchFamily="18" charset="0"/>
                          <a:cs typeface="Times New Roman" panose="02020603050405020304" pitchFamily="18" charset="0"/>
                        </a:rPr>
                        <a:t>0.00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8761406"/>
                  </a:ext>
                </a:extLst>
              </a:tr>
              <a:tr h="370840">
                <a:tc>
                  <a:txBody>
                    <a:bodyPr/>
                    <a:lstStyle/>
                    <a:p>
                      <a:pPr algn="r"/>
                      <a:r>
                        <a:rPr lang="en-US" dirty="0">
                          <a:latin typeface="Times New Roman" panose="02020603050405020304" pitchFamily="18" charset="0"/>
                          <a:cs typeface="Times New Roman" panose="02020603050405020304" pitchFamily="18" charset="0"/>
                        </a:rPr>
                        <a:t>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latin typeface="Times New Roman" panose="02020603050405020304" pitchFamily="18" charset="0"/>
                          <a:cs typeface="Times New Roman" panose="02020603050405020304" pitchFamily="18" charset="0"/>
                        </a:rPr>
                        <a:t>0.1176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latin typeface="Times New Roman" panose="02020603050405020304" pitchFamily="18" charset="0"/>
                          <a:cs typeface="Times New Roman" panose="02020603050405020304" pitchFamily="18" charset="0"/>
                        </a:rPr>
                        <a:t>11.76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4409807"/>
                  </a:ext>
                </a:extLst>
              </a:tr>
              <a:tr h="370840">
                <a:tc>
                  <a:txBody>
                    <a:bodyPr/>
                    <a:lstStyle/>
                    <a:p>
                      <a:pPr algn="r"/>
                      <a:r>
                        <a:rPr lang="en-US" dirty="0">
                          <a:latin typeface="Times New Roman" panose="02020603050405020304" pitchFamily="18" charset="0"/>
                          <a:cs typeface="Times New Roman" panose="02020603050405020304" pitchFamily="18" charset="0"/>
                        </a:rPr>
                        <a:t>4</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0.1176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latin typeface="Times New Roman" panose="02020603050405020304" pitchFamily="18" charset="0"/>
                          <a:cs typeface="Times New Roman" panose="02020603050405020304" pitchFamily="18" charset="0"/>
                        </a:rPr>
                        <a:t>11.76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4984881"/>
                  </a:ext>
                </a:extLst>
              </a:tr>
              <a:tr h="370840">
                <a:tc>
                  <a:txBody>
                    <a:bodyPr/>
                    <a:lstStyle/>
                    <a:p>
                      <a:pPr algn="r"/>
                      <a:r>
                        <a:rPr lang="en-US" dirty="0">
                          <a:latin typeface="Times New Roman" panose="02020603050405020304" pitchFamily="18" charset="0"/>
                          <a:cs typeface="Times New Roman" panose="02020603050405020304" pitchFamily="18" charset="0"/>
                        </a:rPr>
                        <a:t>3</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0.0588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5.88</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9143862"/>
                  </a:ext>
                </a:extLst>
              </a:tr>
              <a:tr h="370840">
                <a:tc>
                  <a:txBody>
                    <a:bodyPr/>
                    <a:lstStyle/>
                    <a:p>
                      <a:pPr algn="r"/>
                      <a:r>
                        <a:rPr lang="en-US" dirty="0">
                          <a:latin typeface="Times New Roman" panose="02020603050405020304" pitchFamily="18" charset="0"/>
                          <a:cs typeface="Times New Roman" panose="02020603050405020304" pitchFamily="18" charset="0"/>
                        </a:rPr>
                        <a:t>2</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latin typeface="Times New Roman" panose="02020603050405020304" pitchFamily="18" charset="0"/>
                          <a:cs typeface="Times New Roman" panose="02020603050405020304" pitchFamily="18" charset="0"/>
                        </a:rPr>
                        <a:t>0.1765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latin typeface="Times New Roman" panose="02020603050405020304" pitchFamily="18" charset="0"/>
                          <a:cs typeface="Times New Roman" panose="02020603050405020304" pitchFamily="18" charset="0"/>
                        </a:rPr>
                        <a:t>17.65</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1891494"/>
                  </a:ext>
                </a:extLst>
              </a:tr>
              <a:tr h="370840">
                <a:tc>
                  <a:txBody>
                    <a:bodyPr/>
                    <a:lstStyle/>
                    <a:p>
                      <a:pPr algn="r"/>
                      <a:r>
                        <a:rPr lang="en-US" dirty="0">
                          <a:latin typeface="Times New Roman" panose="02020603050405020304" pitchFamily="18" charset="0"/>
                          <a:cs typeface="Times New Roman" panose="02020603050405020304" pitchFamily="18" charset="0"/>
                        </a:rPr>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latin typeface="Times New Roman" panose="02020603050405020304" pitchFamily="18" charset="0"/>
                          <a:cs typeface="Times New Roman" panose="02020603050405020304" pitchFamily="18" charset="0"/>
                        </a:rPr>
                        <a:t>0.2353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a:latin typeface="Times New Roman" panose="02020603050405020304" pitchFamily="18" charset="0"/>
                          <a:cs typeface="Times New Roman" panose="02020603050405020304" pitchFamily="18" charset="0"/>
                        </a:rPr>
                        <a:t>23.53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2916519"/>
                  </a:ext>
                </a:extLst>
              </a:tr>
              <a:tr h="370840">
                <a:tc>
                  <a:txBody>
                    <a:bodyPr/>
                    <a:lstStyle/>
                    <a:p>
                      <a:pPr algn="r"/>
                      <a:r>
                        <a:rPr lang="en-US" dirty="0">
                          <a:latin typeface="Times New Roman" panose="02020603050405020304" pitchFamily="18" charset="0"/>
                          <a:cs typeface="Times New Roman" panose="02020603050405020304" pitchFamily="18" charset="0"/>
                        </a:rPr>
                        <a:t>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a:r>
                        <a:rPr lang="en-US"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0.1176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a:r>
                        <a:rPr lang="en-US" dirty="0">
                          <a:latin typeface="Times New Roman" panose="02020603050405020304" pitchFamily="18" charset="0"/>
                          <a:cs typeface="Times New Roman" panose="02020603050405020304" pitchFamily="18" charset="0"/>
                        </a:rPr>
                        <a:t>11.76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83135306"/>
                  </a:ext>
                </a:extLst>
              </a:tr>
            </a:tbl>
          </a:graphicData>
        </a:graphic>
      </p:graphicFrame>
      <p:graphicFrame>
        <p:nvGraphicFramePr>
          <p:cNvPr id="8" name="Content Placeholder 7">
            <a:extLst>
              <a:ext uri="{FF2B5EF4-FFF2-40B4-BE49-F238E27FC236}">
                <a16:creationId xmlns:a16="http://schemas.microsoft.com/office/drawing/2014/main" id="{BD33DDB8-707B-48C6-B08E-2A9E53E1CC64}"/>
              </a:ext>
            </a:extLst>
          </p:cNvPr>
          <p:cNvGraphicFramePr>
            <a:graphicFrameLocks noGrp="1"/>
          </p:cNvGraphicFramePr>
          <p:nvPr>
            <p:ph sz="half" idx="2"/>
            <p:extLst>
              <p:ext uri="{D42A27DB-BD31-4B8C-83A1-F6EECF244321}">
                <p14:modId xmlns:p14="http://schemas.microsoft.com/office/powerpoint/2010/main" val="1284849023"/>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Straight Connector 2">
            <a:extLst>
              <a:ext uri="{FF2B5EF4-FFF2-40B4-BE49-F238E27FC236}">
                <a16:creationId xmlns:a16="http://schemas.microsoft.com/office/drawing/2014/main" id="{A3BA4C0C-5541-B7F6-3111-529D870675F3}"/>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53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36390-3002-4DAB-8A02-65DAEDF3C065}"/>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dirty="0">
                <a:latin typeface="Times New Roman" panose="02020603050405020304" pitchFamily="18" charset="0"/>
                <a:cs typeface="Times New Roman" panose="02020603050405020304" pitchFamily="18" charset="0"/>
              </a:rPr>
              <a:t>Distribution Shape</a:t>
            </a:r>
          </a:p>
        </p:txBody>
      </p:sp>
      <p:pic>
        <p:nvPicPr>
          <p:cNvPr id="5" name="Content Placeholder 4">
            <a:extLst>
              <a:ext uri="{FF2B5EF4-FFF2-40B4-BE49-F238E27FC236}">
                <a16:creationId xmlns:a16="http://schemas.microsoft.com/office/drawing/2014/main" id="{7C4B8798-EB13-4388-8CCC-FEE884058090}"/>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a:stretch/>
        </p:blipFill>
        <p:spPr>
          <a:xfrm>
            <a:off x="545238" y="858525"/>
            <a:ext cx="7608304" cy="5211906"/>
          </a:xfrm>
          <a:prstGeom prst="rect">
            <a:avLst/>
          </a:prstGeom>
        </p:spPr>
      </p:pic>
      <p:cxnSp>
        <p:nvCxnSpPr>
          <p:cNvPr id="3" name="Straight Connector 2">
            <a:extLst>
              <a:ext uri="{FF2B5EF4-FFF2-40B4-BE49-F238E27FC236}">
                <a16:creationId xmlns:a16="http://schemas.microsoft.com/office/drawing/2014/main" id="{23574255-B5C5-63C3-C702-D357FCC4C8FE}"/>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196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A5DCF4-4EB3-4691-B749-3AA1AD09235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90132" y="643467"/>
            <a:ext cx="7211735" cy="5571066"/>
          </a:xfrm>
          <a:prstGeom prst="rect">
            <a:avLst/>
          </a:prstGeom>
        </p:spPr>
      </p:pic>
      <p:sp>
        <p:nvSpPr>
          <p:cNvPr id="2" name="TextBox 1">
            <a:extLst>
              <a:ext uri="{FF2B5EF4-FFF2-40B4-BE49-F238E27FC236}">
                <a16:creationId xmlns:a16="http://schemas.microsoft.com/office/drawing/2014/main" id="{E7857912-A4EA-7566-253C-7F1038D7D83E}"/>
              </a:ext>
            </a:extLst>
          </p:cNvPr>
          <p:cNvSpPr txBox="1"/>
          <p:nvPr/>
        </p:nvSpPr>
        <p:spPr>
          <a:xfrm>
            <a:off x="2827282" y="6358759"/>
            <a:ext cx="8113986"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https://</a:t>
            </a:r>
            <a:r>
              <a:rPr lang="en-US" sz="1200" dirty="0" err="1">
                <a:latin typeface="Times New Roman" panose="02020603050405020304" pitchFamily="18" charset="0"/>
                <a:cs typeface="Times New Roman" panose="02020603050405020304" pitchFamily="18" charset="0"/>
              </a:rPr>
              <a:t>www.census.gov</a:t>
            </a:r>
            <a:r>
              <a:rPr lang="en-US" sz="1200" dirty="0">
                <a:latin typeface="Times New Roman" panose="02020603050405020304" pitchFamily="18" charset="0"/>
                <a:cs typeface="Times New Roman" panose="02020603050405020304" pitchFamily="18" charset="0"/>
              </a:rPr>
              <a:t>/library/visualizations/2015/demo/distribution-of-household-income--2014.html</a:t>
            </a:r>
          </a:p>
        </p:txBody>
      </p:sp>
      <p:cxnSp>
        <p:nvCxnSpPr>
          <p:cNvPr id="4" name="Straight Connector 3">
            <a:extLst>
              <a:ext uri="{FF2B5EF4-FFF2-40B4-BE49-F238E27FC236}">
                <a16:creationId xmlns:a16="http://schemas.microsoft.com/office/drawing/2014/main" id="{B96C0C96-1F56-1E5F-E068-3791C41CCE71}"/>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342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DABF4E-1222-45A4-9B9B-3F940C20609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80201" y="643467"/>
            <a:ext cx="7631597" cy="5571066"/>
          </a:xfrm>
          <a:prstGeom prst="rect">
            <a:avLst/>
          </a:prstGeom>
        </p:spPr>
      </p:pic>
      <p:cxnSp>
        <p:nvCxnSpPr>
          <p:cNvPr id="2" name="Straight Connector 1">
            <a:extLst>
              <a:ext uri="{FF2B5EF4-FFF2-40B4-BE49-F238E27FC236}">
                <a16:creationId xmlns:a16="http://schemas.microsoft.com/office/drawing/2014/main" id="{75FAD123-4B17-FE93-9059-DDD5A9F3897F}"/>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618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1169</Words>
  <Application>Microsoft Macintosh PowerPoint</Application>
  <PresentationFormat>Widescreen</PresentationFormat>
  <Paragraphs>186</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Karyna Pryiomka, MPhil   </vt:lpstr>
      <vt:lpstr>A few words about me</vt:lpstr>
      <vt:lpstr>Two Categories of Statistics</vt:lpstr>
      <vt:lpstr>Types of Descriptive Statistics</vt:lpstr>
      <vt:lpstr>What is a frequency distribution?</vt:lpstr>
      <vt:lpstr>How many siblings do you have? </vt:lpstr>
      <vt:lpstr>Distribution Shape</vt:lpstr>
      <vt:lpstr>PowerPoint Presentation</vt:lpstr>
      <vt:lpstr>PowerPoint Presentation</vt:lpstr>
      <vt:lpstr> Measures of Central Tendency  Example Dataset: 1, 1, 1, 2, 2, 2, 3, 3, 3, 3, 4, 4, 4, 4, 4, 4, 4, 4, 5 </vt:lpstr>
      <vt:lpstr>Which measure of central tendency should I use?</vt:lpstr>
      <vt:lpstr>Step 1: Consider scales of measurement</vt:lpstr>
      <vt:lpstr>Not your average American</vt:lpstr>
      <vt:lpstr>Step 2: Consider distribution shape</vt:lpstr>
      <vt:lpstr>PowerPoint Presentation</vt:lpstr>
      <vt:lpstr>PowerPoint Presentation</vt:lpstr>
      <vt:lpstr>Always look at the distribution shape!</vt:lpstr>
      <vt:lpstr>PowerPoint Presentation</vt:lpstr>
      <vt:lpstr>Consider Salary Distributions (Psychologists)</vt:lpstr>
      <vt:lpstr>Consider Salary Distributions (Psychologists)</vt:lpstr>
      <vt:lpstr>Consider Salary Distributions (Legal Professions)</vt:lpstr>
      <vt:lpstr>Consider Salary Distributions (Legal Professions)</vt:lpstr>
      <vt:lpstr>Step 3: Consider underlying data</vt:lpstr>
      <vt:lpstr>Selecting a Measure of         Central Tendency</vt:lpstr>
      <vt:lpstr>A few words about data variability</vt:lpstr>
      <vt:lpstr>Josh wants to know if playing music during quizzes affects students’ performance. Josh teaches three sections of the same class, so he decides to play classical music in one class, light instrumental rock in another, and no music in his third class. Below are his results. Does it look like music had an effect on quiz scores in Josh’s classes?</vt:lpstr>
      <vt:lpstr>Be Careful</vt:lpstr>
      <vt:lpstr>Consider your goals</vt:lpstr>
      <vt:lpstr>If the scores are very spread out (high variability), each individual score provides a poor representation of the entire distribution.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Lehman College, CUNY Instructor: Karyna Pryiomka  Live Session February 4th, 2021</dc:title>
  <dc:creator>Karyna Pryiomka</dc:creator>
  <cp:lastModifiedBy>Lev Selector</cp:lastModifiedBy>
  <cp:revision>66</cp:revision>
  <dcterms:created xsi:type="dcterms:W3CDTF">2021-02-04T13:03:06Z</dcterms:created>
  <dcterms:modified xsi:type="dcterms:W3CDTF">2022-07-23T18:08:51Z</dcterms:modified>
</cp:coreProperties>
</file>