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3dd87d586e_0_3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3dd87d586e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de6e6459f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3de6e6459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3de6e6459f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3de6e6459f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3de6e6459f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3de6e6459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de6e6459f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de6e6459f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de6e6459f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3de6e6459f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3de6e6459f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3de6e6459f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3de6e6459f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3de6e6459f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3de6e6459f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3de6e6459f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3de6e6459f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3de6e6459f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3de6e6459f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3de6e6459f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3dd87d586e_0_5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3dd87d586e_0_5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3eaa1b95f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3eaa1b95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3eaa1b95ff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3eaa1b95f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3de6e6459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3de6e6459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3de6e6459f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3de6e6459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3de6e6459f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3de6e6459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3de6e6459f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3de6e6459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3de6e6459f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3de6e6459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de6e6459f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de6e6459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3de6e6459f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3de6e6459f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3de6e6459f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3de6e6459f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leetcode.com/problems/two-sum/solution/"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leetcode.com/problems/3sum/" TargetMode="External"/><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haowen-ni-860612117"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leetcode.com/"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https://www.codinginterview.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s://www.crackingthecodinginterview.co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coderpad.io/"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hyperlink" Target="https://www.hackerrank.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codinginterview.com/?__hsfp=620855372&amp;__hssc=10449898.1.1658469444425&amp;__hstc=10449898.9b0b347377fb3225d98b6886d9f5b210.1648534461961.1648534461961.1658469444425.2"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hyperlink" Target="https://leetcode.com/problemset/all/"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Cracking the Coding Interview</a:t>
            </a:r>
            <a:endParaRPr/>
          </a:p>
        </p:txBody>
      </p:sp>
      <p:sp>
        <p:nvSpPr>
          <p:cNvPr id="68" name="Google Shape;68;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Alex Ni - July 22nd,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Demo: Two Sum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471900" y="7256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Two Sum - Description</a:t>
            </a:r>
            <a:endParaRPr/>
          </a:p>
        </p:txBody>
      </p:sp>
      <p:sp>
        <p:nvSpPr>
          <p:cNvPr id="133" name="Google Shape;133;p23"/>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solidFill>
                  <a:schemeClr val="hlink"/>
                </a:solidFill>
                <a:hlinkClick r:id="rId3"/>
              </a:rPr>
              <a:t>LeetCode #1</a:t>
            </a:r>
            <a:endParaRPr b="1"/>
          </a:p>
          <a:p>
            <a:pPr marL="0" lvl="0" indent="0" algn="l" rtl="0">
              <a:spcBef>
                <a:spcPts val="1200"/>
              </a:spcBef>
              <a:spcAft>
                <a:spcPts val="0"/>
              </a:spcAft>
              <a:buNone/>
            </a:pPr>
            <a:r>
              <a:rPr lang="en" b="1"/>
              <a:t>Given an array of integers numbers and an integer target, return indices of the two numbers such that they add up to target.</a:t>
            </a:r>
            <a:endParaRPr b="1"/>
          </a:p>
          <a:p>
            <a:pPr marL="0" lvl="0" indent="0" algn="l" rtl="0">
              <a:spcBef>
                <a:spcPts val="1200"/>
              </a:spcBef>
              <a:spcAft>
                <a:spcPts val="0"/>
              </a:spcAft>
              <a:buNone/>
            </a:pPr>
            <a:r>
              <a:rPr lang="en"/>
              <a:t>You may assume that each input would have exactly one solution, and you may not use the same element twice.</a:t>
            </a:r>
            <a:endParaRPr/>
          </a:p>
          <a:p>
            <a:pPr marL="0" lvl="0" indent="0" algn="l" rtl="0">
              <a:spcBef>
                <a:spcPts val="1200"/>
              </a:spcBef>
              <a:spcAft>
                <a:spcPts val="1200"/>
              </a:spcAft>
              <a:buNone/>
            </a:pPr>
            <a:r>
              <a:rPr lang="en"/>
              <a:t>You can return the answer in any order.</a:t>
            </a:r>
            <a:endParaRPr/>
          </a:p>
        </p:txBody>
      </p:sp>
      <p:pic>
        <p:nvPicPr>
          <p:cNvPr id="134" name="Google Shape;134;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015157" y="1817400"/>
            <a:ext cx="3358077" cy="30436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Two Sum - Hints</a:t>
            </a:r>
            <a:endParaRPr/>
          </a:p>
        </p:txBody>
      </p:sp>
      <p:sp>
        <p:nvSpPr>
          <p:cNvPr id="140" name="Google Shape;140;p24"/>
          <p:cNvSpPr txBox="1">
            <a:spLocks noGrp="1"/>
          </p:cNvSpPr>
          <p:nvPr>
            <p:ph type="body" idx="1"/>
          </p:nvPr>
        </p:nvSpPr>
        <p:spPr>
          <a:xfrm>
            <a:off x="3653675" y="1919075"/>
            <a:ext cx="50403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Hint 1</a:t>
            </a:r>
            <a:endParaRPr sz="1400"/>
          </a:p>
          <a:p>
            <a:pPr marL="0" lvl="0" indent="0" algn="l" rtl="0">
              <a:spcBef>
                <a:spcPts val="1200"/>
              </a:spcBef>
              <a:spcAft>
                <a:spcPts val="1200"/>
              </a:spcAft>
              <a:buNone/>
            </a:pPr>
            <a:r>
              <a:rPr lang="en" sz="1400"/>
              <a:t>A really brute force way would be to search for all possible pairs of numbers but that would be too slow. Again, it's best to try out brute force solutions for just for completeness. It is from these brute force solutions that you can come up with optimizations.</a:t>
            </a:r>
            <a:endParaRPr sz="1400"/>
          </a:p>
        </p:txBody>
      </p:sp>
      <p:pic>
        <p:nvPicPr>
          <p:cNvPr id="141" name="Google Shape;141;p24"/>
          <p:cNvPicPr preferRelativeResize="0"/>
          <p:nvPr/>
        </p:nvPicPr>
        <p:blipFill>
          <a:blip r:embed="rId3">
            <a:alphaModFix/>
          </a:blip>
          <a:stretch>
            <a:fillRect/>
          </a:stretch>
        </p:blipFill>
        <p:spPr>
          <a:xfrm>
            <a:off x="498150" y="2388350"/>
            <a:ext cx="2590800" cy="1771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Approach 1: Brute Force</a:t>
            </a:r>
            <a:endParaRPr/>
          </a:p>
        </p:txBody>
      </p:sp>
      <p:sp>
        <p:nvSpPr>
          <p:cNvPr id="147" name="Google Shape;147;p25"/>
          <p:cNvSpPr txBox="1"/>
          <p:nvPr/>
        </p:nvSpPr>
        <p:spPr>
          <a:xfrm>
            <a:off x="3601200" y="819950"/>
            <a:ext cx="53919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class Solution:</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def twoSum(self, nums: List[int], target: int) -&gt; List[int]:</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for i in range(len(nums)):</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for j in range(i + 1, len(nums)):</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if nums[j] == target - nums[i]:</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return [i, j]</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148" name="Google Shape;148;p25"/>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b="1"/>
              <a:t>Algorithm</a:t>
            </a:r>
            <a:endParaRPr b="1"/>
          </a:p>
          <a:p>
            <a:pPr marL="0" lvl="0" indent="0" algn="l" rtl="0">
              <a:spcBef>
                <a:spcPts val="1200"/>
              </a:spcBef>
              <a:spcAft>
                <a:spcPts val="0"/>
              </a:spcAft>
              <a:buNone/>
            </a:pPr>
            <a:r>
              <a:rPr lang="en"/>
              <a:t>The brute force approach is simple. Loop through each element x and find if there is another value that equals to target - x.</a:t>
            </a:r>
            <a:endParaRPr/>
          </a:p>
          <a:p>
            <a:pPr marL="0" lvl="0" indent="0" algn="l" rtl="0">
              <a:spcBef>
                <a:spcPts val="1200"/>
              </a:spcBef>
              <a:spcAft>
                <a:spcPts val="0"/>
              </a:spcAft>
              <a:buNone/>
            </a:pPr>
            <a:r>
              <a:rPr lang="en" b="1"/>
              <a:t>Time complexity: </a:t>
            </a:r>
            <a:endParaRPr b="1"/>
          </a:p>
          <a:p>
            <a:pPr marL="0" lvl="0" indent="0" algn="l" rtl="0">
              <a:spcBef>
                <a:spcPts val="1200"/>
              </a:spcBef>
              <a:spcAft>
                <a:spcPts val="0"/>
              </a:spcAft>
              <a:buNone/>
            </a:pPr>
            <a:r>
              <a:rPr lang="en"/>
              <a:t>O(n^2). For each element, we try to find its complement by looping through the rest of the array which takes O(n) time. Therefore, the time complexity is O(n^2).</a:t>
            </a:r>
            <a:endParaRPr/>
          </a:p>
          <a:p>
            <a:pPr marL="0" lvl="0" indent="0" algn="l" rtl="0">
              <a:spcBef>
                <a:spcPts val="1200"/>
              </a:spcBef>
              <a:spcAft>
                <a:spcPts val="0"/>
              </a:spcAft>
              <a:buNone/>
            </a:pPr>
            <a:r>
              <a:rPr lang="en" b="1"/>
              <a:t>Space complexity: </a:t>
            </a:r>
            <a:endParaRPr b="1"/>
          </a:p>
          <a:p>
            <a:pPr marL="0" lvl="0" indent="0" algn="l" rtl="0">
              <a:spcBef>
                <a:spcPts val="1200"/>
              </a:spcBef>
              <a:spcAft>
                <a:spcPts val="1200"/>
              </a:spcAft>
              <a:buNone/>
            </a:pPr>
            <a:r>
              <a:rPr lang="en"/>
              <a:t>O(1). The space required does not depend on the size of the input array, so only constant space is used.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Two Sum - Hints</a:t>
            </a:r>
            <a:endParaRPr/>
          </a:p>
        </p:txBody>
      </p:sp>
      <p:sp>
        <p:nvSpPr>
          <p:cNvPr id="154" name="Google Shape;154;p26"/>
          <p:cNvSpPr txBox="1">
            <a:spLocks noGrp="1"/>
          </p:cNvSpPr>
          <p:nvPr>
            <p:ph type="body" idx="1"/>
          </p:nvPr>
        </p:nvSpPr>
        <p:spPr>
          <a:xfrm>
            <a:off x="3937725" y="2041925"/>
            <a:ext cx="5040300" cy="26661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None/>
            </a:pPr>
            <a:r>
              <a:rPr lang="en" sz="1400"/>
              <a:t>Hint 2</a:t>
            </a:r>
            <a:endParaRPr sz="1400"/>
          </a:p>
          <a:p>
            <a:pPr marL="0" lvl="0" indent="0" algn="just" rtl="0">
              <a:lnSpc>
                <a:spcPct val="95000"/>
              </a:lnSpc>
              <a:spcBef>
                <a:spcPts val="1200"/>
              </a:spcBef>
              <a:spcAft>
                <a:spcPts val="0"/>
              </a:spcAft>
              <a:buNone/>
            </a:pPr>
            <a:r>
              <a:rPr lang="en" sz="1400"/>
              <a:t>So, if we fix one of the numbers, say x</a:t>
            </a:r>
            <a:endParaRPr sz="1400"/>
          </a:p>
          <a:p>
            <a:pPr marL="0" lvl="0" indent="0" algn="just" rtl="0">
              <a:lnSpc>
                <a:spcPct val="95000"/>
              </a:lnSpc>
              <a:spcBef>
                <a:spcPts val="1200"/>
              </a:spcBef>
              <a:spcAft>
                <a:spcPts val="0"/>
              </a:spcAft>
              <a:buNone/>
            </a:pPr>
            <a:r>
              <a:rPr lang="en" sz="1400"/>
              <a:t>We have to scan the entire array to find the next number y, which is value - x where value is the input parameter. </a:t>
            </a:r>
            <a:endParaRPr sz="1400"/>
          </a:p>
          <a:p>
            <a:pPr marL="0" lvl="0" indent="0" algn="just" rtl="0">
              <a:lnSpc>
                <a:spcPct val="95000"/>
              </a:lnSpc>
              <a:spcBef>
                <a:spcPts val="1200"/>
              </a:spcBef>
              <a:spcAft>
                <a:spcPts val="1200"/>
              </a:spcAft>
              <a:buNone/>
            </a:pPr>
            <a:r>
              <a:rPr lang="en" sz="1400"/>
              <a:t>Can we change our method somehow so that this search becomes faster?</a:t>
            </a:r>
            <a:endParaRPr sz="1400"/>
          </a:p>
        </p:txBody>
      </p:sp>
      <p:pic>
        <p:nvPicPr>
          <p:cNvPr id="155" name="Google Shape;155;p2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93682" y="1919075"/>
            <a:ext cx="3358077" cy="30436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Two Sum - Hints</a:t>
            </a:r>
            <a:endParaRPr/>
          </a:p>
        </p:txBody>
      </p:sp>
      <p:sp>
        <p:nvSpPr>
          <p:cNvPr id="161" name="Google Shape;161;p27"/>
          <p:cNvSpPr txBox="1">
            <a:spLocks noGrp="1"/>
          </p:cNvSpPr>
          <p:nvPr>
            <p:ph type="body" idx="1"/>
          </p:nvPr>
        </p:nvSpPr>
        <p:spPr>
          <a:xfrm>
            <a:off x="3653675" y="1919075"/>
            <a:ext cx="50403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Hint 3</a:t>
            </a:r>
            <a:endParaRPr sz="1400"/>
          </a:p>
          <a:p>
            <a:pPr marL="0" lvl="0" indent="0" algn="l" rtl="0">
              <a:spcBef>
                <a:spcPts val="1200"/>
              </a:spcBef>
              <a:spcAft>
                <a:spcPts val="1200"/>
              </a:spcAft>
              <a:buNone/>
            </a:pPr>
            <a:r>
              <a:rPr lang="en" sz="1400"/>
              <a:t>The second train of thought is, without changing the array, can we use additional space somehow? Like maybe a hash map to speed up the search?</a:t>
            </a:r>
            <a:endParaRPr sz="1400"/>
          </a:p>
        </p:txBody>
      </p:sp>
      <p:pic>
        <p:nvPicPr>
          <p:cNvPr id="162" name="Google Shape;162;p27"/>
          <p:cNvPicPr preferRelativeResize="0"/>
          <p:nvPr/>
        </p:nvPicPr>
        <p:blipFill>
          <a:blip r:embed="rId3">
            <a:alphaModFix/>
          </a:blip>
          <a:stretch>
            <a:fillRect/>
          </a:stretch>
        </p:blipFill>
        <p:spPr>
          <a:xfrm>
            <a:off x="498150" y="2388350"/>
            <a:ext cx="2590800" cy="1771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Approach 2: Two-pass Hash Table</a:t>
            </a:r>
            <a:endParaRPr/>
          </a:p>
        </p:txBody>
      </p:sp>
      <p:sp>
        <p:nvSpPr>
          <p:cNvPr id="168" name="Google Shape;168;p28"/>
          <p:cNvSpPr txBox="1"/>
          <p:nvPr/>
        </p:nvSpPr>
        <p:spPr>
          <a:xfrm>
            <a:off x="3417525" y="819950"/>
            <a:ext cx="55755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class Solution:</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def twoSum(self, nums: List[int], target: int) -&gt; List[int]:</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hashmap = {}</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for i in range(len(nums)):</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hashmap[nums[i]] = i</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for i in range(len(nums)):</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complement = target - nums[i]</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if complement in hashmap and hashmap[complement] != i:</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return [i, hashmap[complement]] </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169" name="Google Shape;169;p28"/>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a:t>Algorithm</a:t>
            </a:r>
            <a:endParaRPr b="1"/>
          </a:p>
          <a:p>
            <a:pPr marL="0" lvl="0" indent="0" algn="l" rtl="0">
              <a:spcBef>
                <a:spcPts val="1200"/>
              </a:spcBef>
              <a:spcAft>
                <a:spcPts val="0"/>
              </a:spcAft>
              <a:buNone/>
            </a:pPr>
            <a:r>
              <a:rPr lang="en"/>
              <a:t>A simple implementation uses two iterations. In the first iteration, we add each element's value as a key and its index as a value to the hash table. Then, in the second iteration, we check if each element's complement (target - nums[i]) exists in the hash table. If it does exist, we return current element's index and its complement's index. Beware that the complement must not be nums[i] itself!</a:t>
            </a:r>
            <a:endParaRPr/>
          </a:p>
          <a:p>
            <a:pPr marL="0" lvl="0" indent="0" algn="l" rtl="0">
              <a:spcBef>
                <a:spcPts val="12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9"/>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Approach 2: Two-pass Hash Table</a:t>
            </a:r>
            <a:endParaRPr/>
          </a:p>
        </p:txBody>
      </p:sp>
      <p:sp>
        <p:nvSpPr>
          <p:cNvPr id="175" name="Google Shape;175;p29"/>
          <p:cNvSpPr txBox="1"/>
          <p:nvPr/>
        </p:nvSpPr>
        <p:spPr>
          <a:xfrm>
            <a:off x="3417525" y="819950"/>
            <a:ext cx="55755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class Solution:</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def twoSum(self, nums: List[int], target: int) -&gt; List[int]:</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hashmap = {}</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for i in range(len(nums)):</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hashmap[nums[i]] = i</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for i in range(len(nums)):</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complement = target - nums[i]</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if complement in hashmap and hashmap[complement] != i:</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return [i, hashmap[complement]] </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176" name="Google Shape;176;p29"/>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Time complexity: </a:t>
            </a:r>
            <a:endParaRPr b="1"/>
          </a:p>
          <a:p>
            <a:pPr marL="0" lvl="0" indent="0" algn="l" rtl="0">
              <a:spcBef>
                <a:spcPts val="1200"/>
              </a:spcBef>
              <a:spcAft>
                <a:spcPts val="0"/>
              </a:spcAft>
              <a:buNone/>
            </a:pPr>
            <a:r>
              <a:rPr lang="en"/>
              <a:t>O(n). We traverse the list containing nn elements exactly twice. Since the hash table reduces the lookup time to O(1), the overall time complexity is O(n).</a:t>
            </a:r>
            <a:endParaRPr/>
          </a:p>
          <a:p>
            <a:pPr marL="0" lvl="0" indent="0" algn="l" rtl="0">
              <a:spcBef>
                <a:spcPts val="1200"/>
              </a:spcBef>
              <a:spcAft>
                <a:spcPts val="0"/>
              </a:spcAft>
              <a:buNone/>
            </a:pPr>
            <a:r>
              <a:rPr lang="en" b="1"/>
              <a:t>Space complexity: </a:t>
            </a:r>
            <a:endParaRPr b="1"/>
          </a:p>
          <a:p>
            <a:pPr marL="0" lvl="0" indent="0" algn="l" rtl="0">
              <a:spcBef>
                <a:spcPts val="1200"/>
              </a:spcBef>
              <a:spcAft>
                <a:spcPts val="1200"/>
              </a:spcAft>
              <a:buNone/>
            </a:pPr>
            <a:r>
              <a:rPr lang="en"/>
              <a:t>O(n). The extra space required depends on the number of items stored in the hash table, which stores exactly n elements.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Approach 3: One-pass Hash Table</a:t>
            </a:r>
            <a:endParaRPr/>
          </a:p>
        </p:txBody>
      </p:sp>
      <p:sp>
        <p:nvSpPr>
          <p:cNvPr id="182" name="Google Shape;182;p30"/>
          <p:cNvSpPr txBox="1"/>
          <p:nvPr/>
        </p:nvSpPr>
        <p:spPr>
          <a:xfrm>
            <a:off x="3417525" y="819950"/>
            <a:ext cx="55755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class Solution:</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def twoSum(self, nums: List[int], target: int) -&gt; List[int]:</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hashmap = {}</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for i in range(len(nums)):</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complement = target - nums[i]</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if complement in hashmap:</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return [i, hashmap[complement]]</a:t>
            </a: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                  hashmap[nums[i]] = i</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183" name="Google Shape;183;p30"/>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b="1"/>
              <a:t>Algorithm</a:t>
            </a:r>
            <a:endParaRPr b="1"/>
          </a:p>
          <a:p>
            <a:pPr marL="0" lvl="0" indent="0" algn="l" rtl="0">
              <a:spcBef>
                <a:spcPts val="1200"/>
              </a:spcBef>
              <a:spcAft>
                <a:spcPts val="0"/>
              </a:spcAft>
              <a:buNone/>
            </a:pPr>
            <a:r>
              <a:rPr lang="en"/>
              <a:t>It turns out we can do it in one-pass. While we are iterating and inserting elements into the hash table, we also look back to check if current element's complement already exists in the hash table. If it exists, we have found a solution and return the indices immediately.</a:t>
            </a:r>
            <a:endParaRPr/>
          </a:p>
          <a:p>
            <a:pPr marL="0" lvl="0" indent="0" algn="l" rtl="0">
              <a:spcBef>
                <a:spcPts val="1200"/>
              </a:spcBef>
              <a:spcAft>
                <a:spcPts val="0"/>
              </a:spcAft>
              <a:buNone/>
            </a:pPr>
            <a:r>
              <a:rPr lang="en" b="1"/>
              <a:t>Time complexity:</a:t>
            </a:r>
            <a:endParaRPr b="1"/>
          </a:p>
          <a:p>
            <a:pPr marL="0" lvl="0" indent="0" algn="l" rtl="0">
              <a:spcBef>
                <a:spcPts val="1200"/>
              </a:spcBef>
              <a:spcAft>
                <a:spcPts val="0"/>
              </a:spcAft>
              <a:buNone/>
            </a:pPr>
            <a:r>
              <a:rPr lang="en"/>
              <a:t>O(n). We traverse the list containing nn elements only once. Each lookup in the table costs only O(1) time.</a:t>
            </a:r>
            <a:endParaRPr/>
          </a:p>
          <a:p>
            <a:pPr marL="0" lvl="0" indent="0" algn="l" rtl="0">
              <a:spcBef>
                <a:spcPts val="1200"/>
              </a:spcBef>
              <a:spcAft>
                <a:spcPts val="0"/>
              </a:spcAft>
              <a:buNone/>
            </a:pPr>
            <a:r>
              <a:rPr lang="en" b="1"/>
              <a:t>Space complexity: </a:t>
            </a:r>
            <a:endParaRPr b="1"/>
          </a:p>
          <a:p>
            <a:pPr marL="0" lvl="0" indent="0" algn="l" rtl="0">
              <a:spcBef>
                <a:spcPts val="1200"/>
              </a:spcBef>
              <a:spcAft>
                <a:spcPts val="1200"/>
              </a:spcAft>
              <a:buNone/>
            </a:pPr>
            <a:r>
              <a:rPr lang="en"/>
              <a:t>O(n). The extra space required depends on the number of items stored in the hash table, which stores at most n elements.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Two Sum - Similar Questions</a:t>
            </a:r>
            <a:endParaRPr/>
          </a:p>
        </p:txBody>
      </p:sp>
      <p:sp>
        <p:nvSpPr>
          <p:cNvPr id="189" name="Google Shape;189;p31"/>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fontScale="77500" lnSpcReduction="10000"/>
          </a:bodyPr>
          <a:lstStyle/>
          <a:p>
            <a:pPr marL="0" lvl="0" indent="0" algn="just" rtl="0">
              <a:spcBef>
                <a:spcPts val="0"/>
              </a:spcBef>
              <a:spcAft>
                <a:spcPts val="0"/>
              </a:spcAft>
              <a:buNone/>
            </a:pPr>
            <a:r>
              <a:rPr lang="en" sz="1400" u="sng">
                <a:solidFill>
                  <a:schemeClr val="hlink"/>
                </a:solidFill>
                <a:hlinkClick r:id="rId3"/>
              </a:rPr>
              <a:t>LeetCode #15 - 3 Sum</a:t>
            </a:r>
            <a:endParaRPr sz="1400"/>
          </a:p>
          <a:p>
            <a:pPr marL="0" lvl="0" indent="0" algn="just" rtl="0">
              <a:spcBef>
                <a:spcPts val="0"/>
              </a:spcBef>
              <a:spcAft>
                <a:spcPts val="0"/>
              </a:spcAft>
              <a:buNone/>
            </a:pPr>
            <a:endParaRPr sz="1400"/>
          </a:p>
          <a:p>
            <a:pPr marL="0" lvl="0" indent="0" algn="just" rtl="0">
              <a:spcBef>
                <a:spcPts val="0"/>
              </a:spcBef>
              <a:spcAft>
                <a:spcPts val="0"/>
              </a:spcAft>
              <a:buNone/>
            </a:pPr>
            <a:r>
              <a:rPr lang="en" sz="1400"/>
              <a:t>Given an integer array nums, return all the triplets [nums[i], nums[j], nums[k]] such that i != j, i != k, and j != k, and nums[i] + nums[j] + nums[k] == 0.</a:t>
            </a:r>
            <a:endParaRPr sz="1400"/>
          </a:p>
          <a:p>
            <a:pPr marL="0" lvl="0" indent="0" algn="just" rtl="0">
              <a:spcBef>
                <a:spcPts val="0"/>
              </a:spcBef>
              <a:spcAft>
                <a:spcPts val="0"/>
              </a:spcAft>
              <a:buNone/>
            </a:pPr>
            <a:endParaRPr sz="1400"/>
          </a:p>
          <a:p>
            <a:pPr marL="0" lvl="0" indent="0" algn="just" rtl="0">
              <a:spcBef>
                <a:spcPts val="0"/>
              </a:spcBef>
              <a:spcAft>
                <a:spcPts val="0"/>
              </a:spcAft>
              <a:buNone/>
            </a:pPr>
            <a:r>
              <a:rPr lang="en" sz="1400"/>
              <a:t>Notice that the solution set must not contain duplicate triplets.</a:t>
            </a:r>
            <a:endParaRPr sz="1400"/>
          </a:p>
        </p:txBody>
      </p:sp>
      <p:pic>
        <p:nvPicPr>
          <p:cNvPr id="190" name="Google Shape;190;p3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984587" y="931450"/>
            <a:ext cx="3746825" cy="3046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Alex Ni</a:t>
            </a:r>
            <a:endParaRPr/>
          </a:p>
        </p:txBody>
      </p:sp>
      <p:sp>
        <p:nvSpPr>
          <p:cNvPr id="74" name="Google Shape;74;p1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en"/>
              <a:t>Senior consultant at Redapt, Advanced Analytics</a:t>
            </a:r>
            <a:endParaRPr/>
          </a:p>
          <a:p>
            <a:pPr marL="457200" lvl="0" indent="-342900" algn="l" rtl="0">
              <a:spcBef>
                <a:spcPts val="0"/>
              </a:spcBef>
              <a:spcAft>
                <a:spcPts val="0"/>
              </a:spcAft>
              <a:buSzPts val="1800"/>
              <a:buChar char="●"/>
            </a:pPr>
            <a:r>
              <a:rPr lang="en"/>
              <a:t>4+ years of experience in ETL, BI, data warehouse</a:t>
            </a:r>
            <a:endParaRPr/>
          </a:p>
          <a:p>
            <a:pPr marL="457200" lvl="0" indent="-342900" algn="l" rtl="0">
              <a:spcBef>
                <a:spcPts val="0"/>
              </a:spcBef>
              <a:spcAft>
                <a:spcPts val="0"/>
              </a:spcAft>
              <a:buSzPts val="1800"/>
              <a:buChar char="●"/>
            </a:pPr>
            <a:r>
              <a:rPr lang="en"/>
              <a:t>Familiar with data science and full cycle machine learning pipeline</a:t>
            </a:r>
            <a:endParaRPr/>
          </a:p>
          <a:p>
            <a:pPr marL="457200" lvl="0" indent="-342900" algn="l" rtl="0">
              <a:spcBef>
                <a:spcPts val="0"/>
              </a:spcBef>
              <a:spcAft>
                <a:spcPts val="0"/>
              </a:spcAft>
              <a:buSzPts val="1800"/>
              <a:buChar char="●"/>
            </a:pPr>
            <a:r>
              <a:rPr lang="en"/>
              <a:t>Certified in Azure data and AI scientist and GCP data engineer and cloud architect</a:t>
            </a:r>
            <a:endParaRPr/>
          </a:p>
          <a:p>
            <a:pPr marL="457200" lvl="0" indent="-342900" algn="l" rtl="0">
              <a:spcBef>
                <a:spcPts val="0"/>
              </a:spcBef>
              <a:spcAft>
                <a:spcPts val="0"/>
              </a:spcAft>
              <a:buSzPts val="1800"/>
              <a:buChar char="●"/>
            </a:pPr>
            <a:r>
              <a:rPr lang="en"/>
              <a:t>Connect on LinkedIn:</a:t>
            </a:r>
            <a:endParaRPr/>
          </a:p>
          <a:p>
            <a:pPr marL="457200" lvl="0" indent="0" algn="l" rtl="0">
              <a:spcBef>
                <a:spcPts val="1200"/>
              </a:spcBef>
              <a:spcAft>
                <a:spcPts val="0"/>
              </a:spcAft>
              <a:buNone/>
            </a:pPr>
            <a:r>
              <a:rPr lang="en" u="sng">
                <a:solidFill>
                  <a:schemeClr val="hlink"/>
                </a:solidFill>
                <a:hlinkClick r:id="rId3"/>
              </a:rPr>
              <a:t>https://www.linkedin.com/in/haowen-ni-860612117</a:t>
            </a:r>
            <a:endParaRPr/>
          </a:p>
          <a:p>
            <a:pPr marL="45720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Summary</a:t>
            </a:r>
            <a:endParaRPr/>
          </a:p>
        </p:txBody>
      </p:sp>
      <p:sp>
        <p:nvSpPr>
          <p:cNvPr id="196" name="Google Shape;196;p32"/>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For preparing coding interviews, remember:</a:t>
            </a:r>
            <a:endParaRPr/>
          </a:p>
          <a:p>
            <a:pPr marL="457200" lvl="0" indent="-342900" algn="l" rtl="0">
              <a:spcBef>
                <a:spcPts val="1200"/>
              </a:spcBef>
              <a:spcAft>
                <a:spcPts val="0"/>
              </a:spcAft>
              <a:buSzPts val="1800"/>
              <a:buChar char="●"/>
            </a:pPr>
            <a:r>
              <a:rPr lang="en"/>
              <a:t>Start with the foundational knowledges, especially data structures and algorithms</a:t>
            </a:r>
            <a:endParaRPr/>
          </a:p>
          <a:p>
            <a:pPr marL="457200" lvl="0" indent="-342900" algn="l" rtl="0">
              <a:spcBef>
                <a:spcPts val="0"/>
              </a:spcBef>
              <a:spcAft>
                <a:spcPts val="0"/>
              </a:spcAft>
              <a:buSzPts val="1800"/>
              <a:buChar char="●"/>
            </a:pPr>
            <a:r>
              <a:rPr lang="en"/>
              <a:t>Pick the programming language most comfortable with you</a:t>
            </a:r>
            <a:endParaRPr/>
          </a:p>
          <a:p>
            <a:pPr marL="457200" lvl="0" indent="-342900" algn="l" rtl="0">
              <a:spcBef>
                <a:spcPts val="0"/>
              </a:spcBef>
              <a:spcAft>
                <a:spcPts val="0"/>
              </a:spcAft>
              <a:buSzPts val="1800"/>
              <a:buChar char="●"/>
            </a:pPr>
            <a:r>
              <a:rPr lang="en"/>
              <a:t>Start with the easy questions, build a long term motivation and keep practicing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Reference</a:t>
            </a:r>
            <a:endParaRPr/>
          </a:p>
        </p:txBody>
      </p:sp>
      <p:sp>
        <p:nvSpPr>
          <p:cNvPr id="207" name="Google Shape;207;p3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Font typeface="Arial"/>
              <a:buChar char="●"/>
            </a:pPr>
            <a:r>
              <a:rPr lang="en" sz="1400" dirty="0">
                <a:solidFill>
                  <a:srgbClr val="000000"/>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Cracking the coding interview</a:t>
            </a:r>
          </a:p>
          <a:p>
            <a:pPr lvl="1"/>
            <a:r>
              <a:rPr lang="en-US" u="sng" dirty="0">
                <a:solidFill>
                  <a:schemeClr val="hlink"/>
                </a:solidFill>
                <a:sym typeface="Arial"/>
                <a:hlinkClick r:id="rId3">
                  <a:extLst>
                    <a:ext uri="{A12FA001-AC4F-418D-AE19-62706E023703}">
                      <ahyp:hlinkClr xmlns:ahyp="http://schemas.microsoft.com/office/drawing/2018/hyperlinkcolor" val="tx"/>
                    </a:ext>
                  </a:extLst>
                </a:hlinkClick>
              </a:rPr>
              <a:t>https://www.crackingthecodinginterview.com/</a:t>
            </a:r>
            <a:endParaRPr lang="en" u="sng" dirty="0">
              <a:solidFill>
                <a:schemeClr val="hlink"/>
              </a:solidFill>
              <a:sym typeface="Arial"/>
              <a:hlinkClick r:id="rId3">
                <a:extLst>
                  <a:ext uri="{A12FA001-AC4F-418D-AE19-62706E023703}">
                    <ahyp:hlinkClr xmlns:ahyp="http://schemas.microsoft.com/office/drawing/2018/hyperlinkcolor" val="tx"/>
                  </a:ext>
                </a:extLst>
              </a:hlinkClick>
            </a:endParaRPr>
          </a:p>
          <a:p>
            <a:pPr marL="457200" lvl="0" indent="-317500" algn="l" rtl="0">
              <a:spcBef>
                <a:spcPts val="0"/>
              </a:spcBef>
              <a:spcAft>
                <a:spcPts val="0"/>
              </a:spcAft>
              <a:buSzPts val="1400"/>
              <a:buFont typeface="Arial"/>
              <a:buChar char="●"/>
            </a:pPr>
            <a:r>
              <a:rPr lang="en" sz="1400" dirty="0">
                <a:solidFill>
                  <a:srgbClr val="000000"/>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LeetCode - The World's Leading Online Programming Learning Platform</a:t>
            </a:r>
            <a:endParaRPr sz="2100" dirty="0">
              <a:solidFill>
                <a:srgbClr val="000000"/>
              </a:solidFill>
            </a:endParaRPr>
          </a:p>
          <a:p>
            <a:pPr marL="914400" lvl="1" indent="-317500" algn="l" rtl="0">
              <a:spcBef>
                <a:spcPts val="0"/>
              </a:spcBef>
              <a:spcAft>
                <a:spcPts val="0"/>
              </a:spcAft>
              <a:buSzPts val="1400"/>
              <a:buChar char="○"/>
            </a:pPr>
            <a:r>
              <a:rPr lang="en" sz="1400" u="sng" dirty="0">
                <a:solidFill>
                  <a:schemeClr val="hlink"/>
                </a:solidFill>
                <a:hlinkClick r:id="rId3"/>
              </a:rPr>
              <a:t>https://leetcode.com/</a:t>
            </a:r>
            <a:endParaRPr sz="1400" dirty="0"/>
          </a:p>
          <a:p>
            <a:pPr marL="457200" lvl="0" indent="-317500" algn="l" rtl="0">
              <a:spcBef>
                <a:spcPts val="0"/>
              </a:spcBef>
              <a:spcAft>
                <a:spcPts val="0"/>
              </a:spcAft>
              <a:buSzPts val="1400"/>
              <a:buFont typeface="Arial"/>
              <a:buChar char="●"/>
            </a:pPr>
            <a:r>
              <a:rPr lang="en" sz="1400" dirty="0">
                <a:solidFill>
                  <a:srgbClr val="000000"/>
                </a:solidFill>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Coding Interview Preparation | Codinginterview</a:t>
            </a:r>
            <a:endParaRPr sz="2100" dirty="0"/>
          </a:p>
          <a:p>
            <a:pPr marL="914400" lvl="1" indent="-317500" algn="l" rtl="0">
              <a:spcBef>
                <a:spcPts val="0"/>
              </a:spcBef>
              <a:spcAft>
                <a:spcPts val="0"/>
              </a:spcAft>
              <a:buSzPts val="1400"/>
              <a:buChar char="○"/>
            </a:pPr>
            <a:r>
              <a:rPr lang="en" sz="1400" u="sng" dirty="0">
                <a:solidFill>
                  <a:schemeClr val="hlink"/>
                </a:solidFill>
                <a:hlinkClick r:id="rId4"/>
              </a:rPr>
              <a:t>https://www.codinginterview.com/</a:t>
            </a:r>
            <a:endParaRPr dirty="0"/>
          </a:p>
          <a:p>
            <a:pPr marL="0" lvl="0" indent="0" algn="l" rtl="0">
              <a:spcBef>
                <a:spcPts val="12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Agenda</a:t>
            </a:r>
            <a:endParaRPr/>
          </a:p>
        </p:txBody>
      </p:sp>
      <p:sp>
        <p:nvSpPr>
          <p:cNvPr id="80" name="Google Shape;80;p15"/>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en"/>
              <a:t>What to expect in a coding interview</a:t>
            </a:r>
            <a:endParaRPr/>
          </a:p>
          <a:p>
            <a:pPr marL="457200" lvl="0" indent="-304800" algn="l" rtl="0">
              <a:spcBef>
                <a:spcPts val="0"/>
              </a:spcBef>
              <a:spcAft>
                <a:spcPts val="0"/>
              </a:spcAft>
              <a:buSzPts val="1200"/>
              <a:buChar char="●"/>
            </a:pPr>
            <a:r>
              <a:rPr lang="en"/>
              <a:t>How to prepare for coding interview</a:t>
            </a:r>
            <a:endParaRPr/>
          </a:p>
          <a:p>
            <a:pPr marL="457200" lvl="0" indent="-304800" algn="l" rtl="0">
              <a:spcBef>
                <a:spcPts val="0"/>
              </a:spcBef>
              <a:spcAft>
                <a:spcPts val="0"/>
              </a:spcAft>
              <a:buSzPts val="1200"/>
              <a:buChar char="●"/>
            </a:pPr>
            <a:r>
              <a:rPr lang="en"/>
              <a:t>Demo: Two Sum</a:t>
            </a:r>
            <a:endParaRPr/>
          </a:p>
        </p:txBody>
      </p:sp>
      <p:pic>
        <p:nvPicPr>
          <p:cNvPr id="81" name="Google Shape;81;p15"/>
          <p:cNvPicPr preferRelativeResize="0"/>
          <p:nvPr/>
        </p:nvPicPr>
        <p:blipFill>
          <a:blip r:embed="rId3">
            <a:alphaModFix/>
          </a:blip>
          <a:stretch>
            <a:fillRect/>
          </a:stretch>
        </p:blipFill>
        <p:spPr>
          <a:xfrm>
            <a:off x="3861333" y="771450"/>
            <a:ext cx="4638675" cy="3200400"/>
          </a:xfrm>
          <a:prstGeom prst="rect">
            <a:avLst/>
          </a:prstGeom>
          <a:noFill/>
          <a:ln>
            <a:noFill/>
          </a:ln>
        </p:spPr>
      </p:pic>
      <p:sp>
        <p:nvSpPr>
          <p:cNvPr id="82" name="Google Shape;82;p15"/>
          <p:cNvSpPr txBox="1"/>
          <p:nvPr/>
        </p:nvSpPr>
        <p:spPr>
          <a:xfrm>
            <a:off x="4680650" y="4163250"/>
            <a:ext cx="3000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u="sng" dirty="0">
                <a:solidFill>
                  <a:schemeClr val="hlink"/>
                </a:solidFill>
                <a:hlinkClick r:id="rId4"/>
              </a:rPr>
              <a:t>CRACKING the CODING INTERVIEW - Home (crackingthecodinginterview.com)</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What is the coding interview?</a:t>
            </a:r>
            <a:endParaRPr/>
          </a:p>
        </p:txBody>
      </p:sp>
      <p:sp>
        <p:nvSpPr>
          <p:cNvPr id="88" name="Google Shape;88;p16"/>
          <p:cNvSpPr txBox="1">
            <a:spLocks noGrp="1"/>
          </p:cNvSpPr>
          <p:nvPr>
            <p:ph type="body" idx="4294967295"/>
          </p:nvPr>
        </p:nvSpPr>
        <p:spPr>
          <a:xfrm>
            <a:off x="471900" y="872425"/>
            <a:ext cx="8206500" cy="3756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45 minutes, problem-oriented session used to assess potentially employees on:</a:t>
            </a:r>
            <a:endParaRPr/>
          </a:p>
          <a:p>
            <a:pPr marL="914400" lvl="1" indent="-317500" algn="l" rtl="0">
              <a:spcBef>
                <a:spcPts val="0"/>
              </a:spcBef>
              <a:spcAft>
                <a:spcPts val="0"/>
              </a:spcAft>
              <a:buSzPts val="1400"/>
              <a:buChar char="○"/>
            </a:pPr>
            <a:r>
              <a:rPr lang="en"/>
              <a:t>Analytical skills</a:t>
            </a:r>
            <a:endParaRPr/>
          </a:p>
          <a:p>
            <a:pPr marL="914400" lvl="1" indent="-317500" algn="l" rtl="0">
              <a:spcBef>
                <a:spcPts val="0"/>
              </a:spcBef>
              <a:spcAft>
                <a:spcPts val="0"/>
              </a:spcAft>
              <a:buSzPts val="1400"/>
              <a:buChar char="○"/>
            </a:pPr>
            <a:r>
              <a:rPr lang="en"/>
              <a:t>Coding Skills</a:t>
            </a:r>
            <a:endParaRPr/>
          </a:p>
          <a:p>
            <a:pPr marL="914400" lvl="1" indent="-317500" algn="l" rtl="0">
              <a:spcBef>
                <a:spcPts val="0"/>
              </a:spcBef>
              <a:spcAft>
                <a:spcPts val="0"/>
              </a:spcAft>
              <a:buSzPts val="1400"/>
              <a:buChar char="○"/>
            </a:pPr>
            <a:r>
              <a:rPr lang="en"/>
              <a:t>Technical/CS knowledge and fundamentals</a:t>
            </a:r>
            <a:endParaRPr/>
          </a:p>
          <a:p>
            <a:pPr marL="914400" lvl="1" indent="-317500" algn="l" rtl="0">
              <a:spcBef>
                <a:spcPts val="0"/>
              </a:spcBef>
              <a:spcAft>
                <a:spcPts val="0"/>
              </a:spcAft>
              <a:buSzPts val="1400"/>
              <a:buChar char="○"/>
            </a:pPr>
            <a:r>
              <a:rPr lang="en"/>
              <a:t>Communication skills</a:t>
            </a:r>
            <a:endParaRPr/>
          </a:p>
          <a:p>
            <a:pPr marL="457200" lvl="0" indent="-342900" algn="l" rtl="0">
              <a:spcBef>
                <a:spcPts val="0"/>
              </a:spcBef>
              <a:spcAft>
                <a:spcPts val="0"/>
              </a:spcAft>
              <a:buSzPts val="1800"/>
              <a:buChar char="●"/>
            </a:pPr>
            <a:r>
              <a:rPr lang="en"/>
              <a:t>Technical phone interviews</a:t>
            </a:r>
            <a:endParaRPr/>
          </a:p>
          <a:p>
            <a:pPr marL="914400" lvl="1" indent="-317500" algn="l" rtl="0">
              <a:spcBef>
                <a:spcPts val="0"/>
              </a:spcBef>
              <a:spcAft>
                <a:spcPts val="0"/>
              </a:spcAft>
              <a:buSzPts val="1400"/>
              <a:buChar char="○"/>
            </a:pPr>
            <a:r>
              <a:rPr lang="en"/>
              <a:t>Technical challenges using web-based code editor like </a:t>
            </a:r>
            <a:r>
              <a:rPr lang="en" u="sng">
                <a:solidFill>
                  <a:schemeClr val="hlink"/>
                </a:solidFill>
                <a:hlinkClick r:id="rId3"/>
              </a:rPr>
              <a:t>Coderpad</a:t>
            </a:r>
            <a:r>
              <a:rPr lang="en"/>
              <a:t> and </a:t>
            </a:r>
            <a:r>
              <a:rPr lang="en" u="sng">
                <a:solidFill>
                  <a:schemeClr val="hlink"/>
                </a:solidFill>
                <a:hlinkClick r:id="rId4"/>
              </a:rPr>
              <a:t>HackerRank</a:t>
            </a:r>
            <a:endParaRPr/>
          </a:p>
          <a:p>
            <a:pPr marL="457200" lvl="0" indent="-342900" algn="l" rtl="0">
              <a:spcBef>
                <a:spcPts val="0"/>
              </a:spcBef>
              <a:spcAft>
                <a:spcPts val="0"/>
              </a:spcAft>
              <a:buSzPts val="1800"/>
              <a:buChar char="●"/>
            </a:pPr>
            <a:r>
              <a:rPr lang="en"/>
              <a:t>Onsite interviews</a:t>
            </a:r>
            <a:endParaRPr/>
          </a:p>
          <a:p>
            <a:pPr marL="914400" lvl="1" indent="-317500" algn="l" rtl="0">
              <a:spcBef>
                <a:spcPts val="0"/>
              </a:spcBef>
              <a:spcAft>
                <a:spcPts val="0"/>
              </a:spcAft>
              <a:buSzPts val="1400"/>
              <a:buChar char="○"/>
            </a:pPr>
            <a:r>
              <a:rPr lang="en"/>
              <a:t>3 to 5 rounds technical interviews</a:t>
            </a:r>
            <a:endParaRPr/>
          </a:p>
          <a:p>
            <a:pPr marL="914400" lvl="1" indent="-317500" algn="l" rtl="0">
              <a:spcBef>
                <a:spcPts val="0"/>
              </a:spcBef>
              <a:spcAft>
                <a:spcPts val="0"/>
              </a:spcAft>
              <a:buSzPts val="1400"/>
              <a:buChar char="○"/>
            </a:pPr>
            <a:r>
              <a:rPr lang="en"/>
              <a:t>Coding on a whiteboard</a:t>
            </a:r>
            <a:endParaRPr/>
          </a:p>
          <a:p>
            <a:pPr marL="457200" lvl="0" indent="-342900" algn="l" rtl="0">
              <a:spcBef>
                <a:spcPts val="0"/>
              </a:spcBef>
              <a:spcAft>
                <a:spcPts val="0"/>
              </a:spcAft>
              <a:buSzPts val="1800"/>
              <a:buChar char="●"/>
            </a:pPr>
            <a:r>
              <a:rPr lang="en"/>
              <a:t>Online assessment/Take home </a:t>
            </a:r>
            <a:endParaRPr/>
          </a:p>
          <a:p>
            <a:pPr marL="914400" lvl="1" indent="-317500" algn="l" rtl="0">
              <a:spcBef>
                <a:spcPts val="0"/>
              </a:spcBef>
              <a:spcAft>
                <a:spcPts val="0"/>
              </a:spcAft>
              <a:buSzPts val="1400"/>
              <a:buChar char="○"/>
            </a:pPr>
            <a:r>
              <a:rPr lang="en"/>
              <a:t>For example, Amazon OA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Research on what questions each company will ask me </a:t>
            </a:r>
            <a:endParaRPr/>
          </a:p>
        </p:txBody>
      </p:sp>
      <p:sp>
        <p:nvSpPr>
          <p:cNvPr id="94" name="Google Shape;94;p17"/>
          <p:cNvSpPr txBox="1">
            <a:spLocks noGrp="1"/>
          </p:cNvSpPr>
          <p:nvPr>
            <p:ph type="body" idx="4294967295"/>
          </p:nvPr>
        </p:nvSpPr>
        <p:spPr>
          <a:xfrm>
            <a:off x="408300" y="885550"/>
            <a:ext cx="8206500" cy="3756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IMPORTANT</a:t>
            </a:r>
            <a:r>
              <a:rPr lang="en"/>
              <a:t>: Figure out in advance what common question are asked for the company you’re interviewing with</a:t>
            </a:r>
            <a:endParaRPr/>
          </a:p>
          <a:p>
            <a:pPr marL="457200" lvl="0" indent="-342900" algn="l" rtl="0">
              <a:spcBef>
                <a:spcPts val="0"/>
              </a:spcBef>
              <a:spcAft>
                <a:spcPts val="0"/>
              </a:spcAft>
              <a:buSzPts val="1800"/>
              <a:buChar char="●"/>
            </a:pPr>
            <a:r>
              <a:rPr lang="en"/>
              <a:t>Generally, you can find this information in a few places:</a:t>
            </a:r>
            <a:endParaRPr/>
          </a:p>
          <a:p>
            <a:pPr marL="914400" lvl="1" indent="-317500" algn="l" rtl="0">
              <a:spcBef>
                <a:spcPts val="0"/>
              </a:spcBef>
              <a:spcAft>
                <a:spcPts val="0"/>
              </a:spcAft>
              <a:buSzPts val="1400"/>
              <a:buChar char="○"/>
            </a:pPr>
            <a:r>
              <a:rPr lang="en" b="1"/>
              <a:t>Job description</a:t>
            </a:r>
            <a:r>
              <a:rPr lang="en"/>
              <a:t>: to gauge the focus of the questions</a:t>
            </a:r>
            <a:endParaRPr/>
          </a:p>
          <a:p>
            <a:pPr marL="914400" lvl="1" indent="-317500" algn="l" rtl="0">
              <a:spcBef>
                <a:spcPts val="0"/>
              </a:spcBef>
              <a:spcAft>
                <a:spcPts val="0"/>
              </a:spcAft>
              <a:buSzPts val="1400"/>
              <a:buChar char="○"/>
            </a:pPr>
            <a:r>
              <a:rPr lang="en" b="1"/>
              <a:t>Coding interview prep websites</a:t>
            </a:r>
            <a:r>
              <a:rPr lang="en"/>
              <a:t>: for example, Leetcode has collections of top interview questions for each big tech company</a:t>
            </a:r>
            <a:endParaRPr/>
          </a:p>
          <a:p>
            <a:pPr marL="914400" lvl="1" indent="-317500" algn="l" rtl="0">
              <a:spcBef>
                <a:spcPts val="0"/>
              </a:spcBef>
              <a:spcAft>
                <a:spcPts val="0"/>
              </a:spcAft>
              <a:buSzPts val="1400"/>
              <a:buChar char="○"/>
            </a:pPr>
            <a:r>
              <a:rPr lang="en" b="1"/>
              <a:t>Current/former employees</a:t>
            </a:r>
            <a:r>
              <a:rPr lang="en"/>
              <a:t>: online forums, blogs, places where they discuss about their interview process </a:t>
            </a:r>
            <a:endParaRPr/>
          </a:p>
          <a:p>
            <a:pPr marL="914400" lvl="1" indent="-317500" algn="l" rtl="0">
              <a:spcBef>
                <a:spcPts val="0"/>
              </a:spcBef>
              <a:spcAft>
                <a:spcPts val="0"/>
              </a:spcAft>
              <a:buSzPts val="1400"/>
              <a:buChar char="○"/>
            </a:pPr>
            <a:r>
              <a:rPr lang="en" b="1"/>
              <a:t>Recruiter</a:t>
            </a:r>
            <a:r>
              <a:rPr lang="en"/>
              <a:t>: ask them directly for topics that may appear</a:t>
            </a:r>
            <a:endParaRPr/>
          </a:p>
          <a:p>
            <a:pPr marL="457200" lvl="0" indent="-342900" algn="l" rtl="0">
              <a:spcBef>
                <a:spcPts val="0"/>
              </a:spcBef>
              <a:spcAft>
                <a:spcPts val="0"/>
              </a:spcAft>
              <a:buSzPts val="1800"/>
              <a:buChar char="●"/>
            </a:pPr>
            <a:r>
              <a:rPr lang="en"/>
              <a:t>Eliminate the guesswork from coding interviews:</a:t>
            </a:r>
            <a:endParaRPr/>
          </a:p>
          <a:p>
            <a:pPr marL="914400" lvl="1" indent="-317500" algn="l" rtl="0">
              <a:spcBef>
                <a:spcPts val="0"/>
              </a:spcBef>
              <a:spcAft>
                <a:spcPts val="0"/>
              </a:spcAft>
              <a:buSzPts val="1400"/>
              <a:buChar char="○"/>
            </a:pPr>
            <a:r>
              <a:rPr lang="en">
                <a:uFill>
                  <a:noFill/>
                </a:uFill>
                <a:hlinkClick r:id="rId3"/>
              </a:rPr>
              <a:t>https://www.codinginterview.com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How to prepare for coding interview?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Tip1:  </a:t>
            </a:r>
            <a:r>
              <a:rPr lang="en" b="1"/>
              <a:t>DON’T</a:t>
            </a:r>
            <a:r>
              <a:rPr lang="en"/>
              <a:t> jump into coding questions directly</a:t>
            </a:r>
            <a:endParaRPr/>
          </a:p>
        </p:txBody>
      </p:sp>
      <p:sp>
        <p:nvSpPr>
          <p:cNvPr id="105" name="Google Shape;105;p19"/>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Foundations in coding</a:t>
            </a:r>
            <a:endParaRPr b="1"/>
          </a:p>
          <a:p>
            <a:pPr marL="914400" lvl="1" indent="-317500" algn="l" rtl="0">
              <a:spcBef>
                <a:spcPts val="0"/>
              </a:spcBef>
              <a:spcAft>
                <a:spcPts val="0"/>
              </a:spcAft>
              <a:buSzPts val="1400"/>
              <a:buChar char="○"/>
            </a:pPr>
            <a:r>
              <a:rPr lang="en"/>
              <a:t>The knowledge you will learn from CS101: variables, data type, functions, parameters, for/while loops, if/else, recursion, and etc.,  </a:t>
            </a:r>
            <a:endParaRPr/>
          </a:p>
          <a:p>
            <a:pPr marL="457200" lvl="0" indent="-342900" algn="l" rtl="0">
              <a:spcBef>
                <a:spcPts val="0"/>
              </a:spcBef>
              <a:spcAft>
                <a:spcPts val="0"/>
              </a:spcAft>
              <a:buSzPts val="1800"/>
              <a:buChar char="●"/>
            </a:pPr>
            <a:r>
              <a:rPr lang="en" b="1"/>
              <a:t>Data structures and algorithms</a:t>
            </a:r>
            <a:endParaRPr b="1"/>
          </a:p>
          <a:p>
            <a:pPr marL="914400" lvl="1" indent="-317500" algn="l" rtl="0">
              <a:spcBef>
                <a:spcPts val="0"/>
              </a:spcBef>
              <a:spcAft>
                <a:spcPts val="0"/>
              </a:spcAft>
              <a:buSzPts val="1400"/>
              <a:buChar char="○"/>
            </a:pPr>
            <a:r>
              <a:rPr lang="en"/>
              <a:t> Arrays, Linked Lists, Hash Tables, Stacks and Queues, Trees, Graphs, ...</a:t>
            </a:r>
            <a:endParaRPr/>
          </a:p>
          <a:p>
            <a:pPr marL="914400" lvl="1" indent="-317500" algn="l" rtl="0">
              <a:spcBef>
                <a:spcPts val="0"/>
              </a:spcBef>
              <a:spcAft>
                <a:spcPts val="0"/>
              </a:spcAft>
              <a:buSzPts val="1400"/>
              <a:buChar char="○"/>
            </a:pPr>
            <a:r>
              <a:rPr lang="en"/>
              <a:t> Binary search, Sorting, Breadth First Search, Depth First Search, …</a:t>
            </a:r>
            <a:endParaRPr/>
          </a:p>
          <a:p>
            <a:pPr marL="457200" lvl="0" indent="-342900" algn="l" rtl="0">
              <a:spcBef>
                <a:spcPts val="0"/>
              </a:spcBef>
              <a:spcAft>
                <a:spcPts val="0"/>
              </a:spcAft>
              <a:buSzPts val="1800"/>
              <a:buChar char="●"/>
            </a:pPr>
            <a:r>
              <a:rPr lang="en" b="1"/>
              <a:t>Complexity Analysis, Big O notation</a:t>
            </a:r>
            <a:endParaRPr b="1"/>
          </a:p>
          <a:p>
            <a:pPr marL="914400" lvl="1" indent="-317500" algn="l" rtl="0">
              <a:spcBef>
                <a:spcPts val="0"/>
              </a:spcBef>
              <a:spcAft>
                <a:spcPts val="0"/>
              </a:spcAft>
              <a:buSzPts val="1400"/>
              <a:buChar char="○"/>
            </a:pPr>
            <a:r>
              <a:rPr lang="en" b="1"/>
              <a:t>Time Complexity: </a:t>
            </a:r>
            <a:r>
              <a:rPr lang="en"/>
              <a:t>how fast an algorithm runs, expressed using </a:t>
            </a:r>
            <a:endParaRPr/>
          </a:p>
          <a:p>
            <a:pPr marL="914400" lvl="1" indent="-317500" algn="l" rtl="0">
              <a:spcBef>
                <a:spcPts val="0"/>
              </a:spcBef>
              <a:spcAft>
                <a:spcPts val="0"/>
              </a:spcAft>
              <a:buSzPts val="1400"/>
              <a:buChar char="○"/>
            </a:pPr>
            <a:r>
              <a:rPr lang="en" b="1"/>
              <a:t>Space Complexity: </a:t>
            </a:r>
            <a:r>
              <a:rPr lang="en"/>
              <a:t>how much memory an algorithm takes up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471900" y="190225"/>
            <a:ext cx="8222100" cy="131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Tip 2:  Pick the programming language most </a:t>
            </a:r>
            <a:r>
              <a:rPr lang="en" b="1"/>
              <a:t>comfortable</a:t>
            </a:r>
            <a:r>
              <a:rPr lang="en"/>
              <a:t> with you</a:t>
            </a:r>
            <a:endParaRPr/>
          </a:p>
        </p:txBody>
      </p:sp>
      <p:sp>
        <p:nvSpPr>
          <p:cNvPr id="111" name="Google Shape;111;p20"/>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You need to be extremely familiar with the syntax so that you can better focus on the logic of solution</a:t>
            </a:r>
            <a:endParaRPr/>
          </a:p>
          <a:p>
            <a:pPr marL="914400" lvl="1" indent="-317500" algn="l" rtl="0">
              <a:spcBef>
                <a:spcPts val="0"/>
              </a:spcBef>
              <a:spcAft>
                <a:spcPts val="0"/>
              </a:spcAft>
              <a:buSzPts val="1400"/>
              <a:buChar char="○"/>
            </a:pPr>
            <a:r>
              <a:rPr lang="en"/>
              <a:t>No intellisense such as code completion and syntax checking</a:t>
            </a:r>
            <a:endParaRPr/>
          </a:p>
          <a:p>
            <a:pPr marL="914400" lvl="1" indent="-317500" algn="l" rtl="0">
              <a:spcBef>
                <a:spcPts val="0"/>
              </a:spcBef>
              <a:spcAft>
                <a:spcPts val="0"/>
              </a:spcAft>
              <a:buSzPts val="1400"/>
              <a:buChar char="○"/>
            </a:pPr>
            <a:r>
              <a:rPr lang="en"/>
              <a:t>Coding style </a:t>
            </a:r>
            <a:endParaRPr/>
          </a:p>
        </p:txBody>
      </p:sp>
      <p:pic>
        <p:nvPicPr>
          <p:cNvPr id="112" name="Google Shape;112;p20"/>
          <p:cNvPicPr preferRelativeResize="0"/>
          <p:nvPr/>
        </p:nvPicPr>
        <p:blipFill>
          <a:blip r:embed="rId3">
            <a:alphaModFix/>
          </a:blip>
          <a:stretch>
            <a:fillRect/>
          </a:stretch>
        </p:blipFill>
        <p:spPr>
          <a:xfrm>
            <a:off x="815225" y="3291225"/>
            <a:ext cx="2895600" cy="1581150"/>
          </a:xfrm>
          <a:prstGeom prst="rect">
            <a:avLst/>
          </a:prstGeom>
          <a:noFill/>
          <a:ln>
            <a:noFill/>
          </a:ln>
        </p:spPr>
      </p:pic>
      <p:pic>
        <p:nvPicPr>
          <p:cNvPr id="113" name="Google Shape;113;p20"/>
          <p:cNvPicPr preferRelativeResize="0"/>
          <p:nvPr/>
        </p:nvPicPr>
        <p:blipFill>
          <a:blip r:embed="rId4">
            <a:alphaModFix/>
          </a:blip>
          <a:stretch>
            <a:fillRect/>
          </a:stretch>
        </p:blipFill>
        <p:spPr>
          <a:xfrm>
            <a:off x="5583675" y="3195475"/>
            <a:ext cx="2476500" cy="1847850"/>
          </a:xfrm>
          <a:prstGeom prst="rect">
            <a:avLst/>
          </a:prstGeom>
          <a:noFill/>
          <a:ln>
            <a:noFill/>
          </a:ln>
        </p:spPr>
      </p:pic>
      <p:sp>
        <p:nvSpPr>
          <p:cNvPr id="114" name="Google Shape;114;p20"/>
          <p:cNvSpPr/>
          <p:nvPr/>
        </p:nvSpPr>
        <p:spPr>
          <a:xfrm>
            <a:off x="3987750" y="3960450"/>
            <a:ext cx="1190400" cy="242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226075" y="357800"/>
            <a:ext cx="2808000" cy="2849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Tip 3:  </a:t>
            </a:r>
            <a:r>
              <a:rPr lang="en" b="1"/>
              <a:t>MOST IMPORTANT: Practice, practice, and practice</a:t>
            </a:r>
            <a:endParaRPr/>
          </a:p>
        </p:txBody>
      </p:sp>
      <p:sp>
        <p:nvSpPr>
          <p:cNvPr id="120" name="Google Shape;120;p21"/>
          <p:cNvSpPr txBox="1"/>
          <p:nvPr/>
        </p:nvSpPr>
        <p:spPr>
          <a:xfrm>
            <a:off x="3502800" y="223025"/>
            <a:ext cx="5418300" cy="2986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Make a continuous plan for your preparation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Study for the basic knowledge</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Begin with easier questions to brush up what you just learned about  data structures and algorithms knowledge</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Start to timing yourself, think out loud, consider time and memory complexity</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Practice more complex coding problems</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Practice on </a:t>
            </a:r>
            <a:r>
              <a:rPr lang="en" u="sng">
                <a:solidFill>
                  <a:schemeClr val="hlink"/>
                </a:solidFill>
                <a:latin typeface="Roboto"/>
                <a:ea typeface="Roboto"/>
                <a:cs typeface="Roboto"/>
                <a:sym typeface="Roboto"/>
                <a:hlinkClick r:id="rId3"/>
              </a:rPr>
              <a:t>LeetCode</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If you practice enough LeetCode questions, there is a good chance that you will either see or complete one of your actual interview questions (or some variant of it)</a:t>
            </a:r>
            <a:endParaRPr>
              <a:latin typeface="Roboto"/>
              <a:ea typeface="Roboto"/>
              <a:cs typeface="Roboto"/>
              <a:sym typeface="Roboto"/>
            </a:endParaRPr>
          </a:p>
        </p:txBody>
      </p:sp>
      <p:pic>
        <p:nvPicPr>
          <p:cNvPr id="121" name="Google Shape;121;p21"/>
          <p:cNvPicPr preferRelativeResize="0"/>
          <p:nvPr/>
        </p:nvPicPr>
        <p:blipFill>
          <a:blip r:embed="rId4">
            <a:alphaModFix/>
          </a:blip>
          <a:stretch>
            <a:fillRect/>
          </a:stretch>
        </p:blipFill>
        <p:spPr>
          <a:xfrm>
            <a:off x="3383275" y="3429000"/>
            <a:ext cx="2657475" cy="1714500"/>
          </a:xfrm>
          <a:prstGeom prst="rect">
            <a:avLst/>
          </a:prstGeom>
          <a:noFill/>
          <a:ln>
            <a:noFill/>
          </a:ln>
        </p:spPr>
      </p:pic>
      <p:pic>
        <p:nvPicPr>
          <p:cNvPr id="122" name="Google Shape;122;p2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317800" y="3592663"/>
            <a:ext cx="2765650" cy="1387187"/>
          </a:xfrm>
          <a:prstGeom prst="rect">
            <a:avLst/>
          </a:prstGeom>
          <a:noFill/>
          <a:ln>
            <a:noFill/>
          </a:ln>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1616</Words>
  <Application>Microsoft Macintosh PowerPoint</Application>
  <PresentationFormat>On-screen Show (16:9)</PresentationFormat>
  <Paragraphs>148</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Roboto</vt:lpstr>
      <vt:lpstr>Arial</vt:lpstr>
      <vt:lpstr>Material</vt:lpstr>
      <vt:lpstr>Cracking the Coding Interview</vt:lpstr>
      <vt:lpstr>Alex Ni</vt:lpstr>
      <vt:lpstr>Agenda</vt:lpstr>
      <vt:lpstr>What is the coding interview?</vt:lpstr>
      <vt:lpstr>Research on what questions each company will ask me </vt:lpstr>
      <vt:lpstr>How to prepare for coding interview?</vt:lpstr>
      <vt:lpstr>Tip1:  DON’T jump into coding questions directly</vt:lpstr>
      <vt:lpstr>Tip 2:  Pick the programming language most comfortable with you</vt:lpstr>
      <vt:lpstr>Tip 3:  MOST IMPORTANT: Practice, practice, and practice</vt:lpstr>
      <vt:lpstr>Demo: Two Sum</vt:lpstr>
      <vt:lpstr>Two Sum - Description</vt:lpstr>
      <vt:lpstr>Two Sum - Hints</vt:lpstr>
      <vt:lpstr>Approach 1: Brute Force</vt:lpstr>
      <vt:lpstr>Two Sum - Hints</vt:lpstr>
      <vt:lpstr>Two Sum - Hints</vt:lpstr>
      <vt:lpstr>Approach 2: Two-pass Hash Table</vt:lpstr>
      <vt:lpstr>Approach 2: Two-pass Hash Table</vt:lpstr>
      <vt:lpstr>Approach 3: One-pass Hash Table</vt:lpstr>
      <vt:lpstr>Two Sum - Similar Questions</vt:lpstr>
      <vt:lpstr>Summary</vt:lpstr>
      <vt:lpstr>Thank you!</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Cracking the Coding Interview</dc:title>
  <cp:lastModifiedBy>Lev Selector</cp:lastModifiedBy>
  <cp:revision>2</cp:revision>
  <dcterms:modified xsi:type="dcterms:W3CDTF">2022-07-22T21:45:37Z</dcterms:modified>
</cp:coreProperties>
</file>