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82" r:id="rId5"/>
    <p:sldId id="259" r:id="rId6"/>
    <p:sldId id="285" r:id="rId7"/>
    <p:sldId id="283" r:id="rId8"/>
    <p:sldId id="284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D8E"/>
    <a:srgbClr val="633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26"/>
  </p:normalViewPr>
  <p:slideViewPr>
    <p:cSldViewPr snapToGrid="0" snapToObjects="1">
      <p:cViewPr varScale="1">
        <p:scale>
          <a:sx n="104" d="100"/>
          <a:sy n="104" d="100"/>
        </p:scale>
        <p:origin x="24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59D8-E86C-A749-964E-24ABF714F4C2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404A-C668-1542-8168-B31AA80C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6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59D8-E86C-A749-964E-24ABF714F4C2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404A-C668-1542-8168-B31AA80C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1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59D8-E86C-A749-964E-24ABF714F4C2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404A-C668-1542-8168-B31AA80C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59D8-E86C-A749-964E-24ABF714F4C2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404A-C668-1542-8168-B31AA80C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0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59D8-E86C-A749-964E-24ABF714F4C2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404A-C668-1542-8168-B31AA80C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3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59D8-E86C-A749-964E-24ABF714F4C2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404A-C668-1542-8168-B31AA80C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8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59D8-E86C-A749-964E-24ABF714F4C2}" type="datetimeFigureOut">
              <a:rPr lang="en-US" smtClean="0"/>
              <a:t>7/29/22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404A-C668-1542-8168-B31AA80C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59D8-E86C-A749-964E-24ABF714F4C2}" type="datetimeFigureOut">
              <a:rPr lang="en-US" smtClean="0"/>
              <a:t>7/29/22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404A-C668-1542-8168-B31AA80C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59D8-E86C-A749-964E-24ABF714F4C2}" type="datetimeFigureOut">
              <a:rPr lang="en-US" smtClean="0"/>
              <a:t>7/29/22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404A-C668-1542-8168-B31AA80C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59D8-E86C-A749-964E-24ABF714F4C2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404A-C668-1542-8168-B31AA80C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59D8-E86C-A749-964E-24ABF714F4C2}" type="datetimeFigureOut">
              <a:rPr lang="en-US" smtClean="0"/>
              <a:t>7/29/22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404A-C668-1542-8168-B31AA80C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59D8-E86C-A749-964E-24ABF714F4C2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9404A-C668-1542-8168-B31AA80C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42A2-450D-B945-9715-34A23AE7C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Window Functions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in T-SQL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18037-BDC9-A44F-8AD0-CAF87C616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3198"/>
            <a:ext cx="9144000" cy="1401409"/>
          </a:xfrm>
        </p:spPr>
        <p:txBody>
          <a:bodyPr>
            <a:spAutoFit/>
          </a:bodyPr>
          <a:lstStyle/>
          <a:p>
            <a:r>
              <a:rPr lang="en-US" sz="2800" i="1" dirty="0">
                <a:latin typeface="Century Gothic" panose="020B0502020202020204" pitchFamily="34" charset="0"/>
              </a:rPr>
              <a:t>by Malte </a:t>
            </a:r>
            <a:r>
              <a:rPr lang="en-US" sz="2800" i="1" dirty="0" err="1">
                <a:latin typeface="Century Gothic" panose="020B0502020202020204" pitchFamily="34" charset="0"/>
              </a:rPr>
              <a:t>Thesenvitz</a:t>
            </a:r>
            <a:endParaRPr lang="en-US" sz="2800" i="1" dirty="0">
              <a:latin typeface="Century Gothic" panose="020B0502020202020204" pitchFamily="34" charset="0"/>
            </a:endParaRPr>
          </a:p>
          <a:p>
            <a:endParaRPr lang="en-US" i="1" dirty="0">
              <a:latin typeface="Century Gothic" panose="020B0502020202020204" pitchFamily="34" charset="0"/>
            </a:endParaRPr>
          </a:p>
          <a:p>
            <a:r>
              <a:rPr lang="en-US" i="1" dirty="0">
                <a:latin typeface="Century Gothic" panose="020B0502020202020204" pitchFamily="34" charset="0"/>
              </a:rPr>
              <a:t>July 29</a:t>
            </a:r>
            <a:r>
              <a:rPr lang="en-US" i="1" baseline="30000" dirty="0">
                <a:latin typeface="Century Gothic" panose="020B0502020202020204" pitchFamily="34" charset="0"/>
              </a:rPr>
              <a:t>th</a:t>
            </a:r>
            <a:r>
              <a:rPr lang="en-US" i="1" dirty="0">
                <a:latin typeface="Century Gothic" panose="020B0502020202020204" pitchFamily="34" charset="0"/>
              </a:rPr>
              <a:t> 2022</a:t>
            </a:r>
            <a:endParaRPr lang="en-US" i="1" baseline="30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5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E2C9-DD65-B540-849A-77CEBB45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16" y="531706"/>
            <a:ext cx="7158127" cy="95048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latin typeface="Century Gothic" panose="020B0502020202020204" pitchFamily="34" charset="0"/>
              </a:rPr>
              <a:t>Background of Window Functions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D2C8C2E-65EC-FC49-B06E-F71993D74C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3254" y="1805359"/>
            <a:ext cx="4037345" cy="4017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rrow&#10;&#10;Description automatically generated with medium confidence">
            <a:extLst>
              <a:ext uri="{FF2B5EF4-FFF2-40B4-BE49-F238E27FC236}">
                <a16:creationId xmlns:a16="http://schemas.microsoft.com/office/drawing/2014/main" id="{CDD1B0AF-0E2A-6E41-91CF-042A35BDC85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8939" y="2577211"/>
            <a:ext cx="1616302" cy="2089366"/>
          </a:xfrm>
          <a:prstGeom prst="rect">
            <a:avLst/>
          </a:prstGeom>
        </p:spPr>
      </p:pic>
      <p:pic>
        <p:nvPicPr>
          <p:cNvPr id="10" name="Picture 9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840E6095-F674-AA4E-AB95-5A823E6413F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6201" y="2577211"/>
            <a:ext cx="1572265" cy="2089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F1DFE7-A4EF-184C-9389-7A74FE06C35D}"/>
              </a:ext>
            </a:extLst>
          </p:cNvPr>
          <p:cNvSpPr txBox="1"/>
          <p:nvPr/>
        </p:nvSpPr>
        <p:spPr>
          <a:xfrm>
            <a:off x="7073219" y="4666577"/>
            <a:ext cx="34142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Source and Author: Ben </a:t>
            </a:r>
            <a:r>
              <a:rPr lang="en-US" sz="1500" dirty="0" err="1">
                <a:latin typeface="Century Gothic" panose="020B0502020202020204" pitchFamily="34" charset="0"/>
              </a:rPr>
              <a:t>Itzik</a:t>
            </a:r>
            <a:r>
              <a:rPr lang="en-US" sz="1500" dirty="0">
                <a:latin typeface="Century Gothic" panose="020B0502020202020204" pitchFamily="34" charset="0"/>
              </a:rPr>
              <a:t>-Gan</a:t>
            </a:r>
          </a:p>
        </p:txBody>
      </p:sp>
    </p:spTree>
    <p:extLst>
      <p:ext uri="{BB962C8B-B14F-4D97-AF65-F5344CB8AC3E}">
        <p14:creationId xmlns:p14="http://schemas.microsoft.com/office/powerpoint/2010/main" val="132012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4880-02FA-4D49-9127-DFA7DEFE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1. The Island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772D-C905-7744-BA6E-737D3F61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209" y="641851"/>
            <a:ext cx="4002505" cy="148336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latin typeface="Century Gothic" panose="020B0502020202020204" pitchFamily="34" charset="0"/>
              </a:rPr>
              <a:t>Query a table holding a sequence of values in some column and identifying the consecutive ranges of existing values.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241FEE-16C3-A44B-9E21-54393706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9121"/>
              </p:ext>
            </p:extLst>
          </p:nvPr>
        </p:nvGraphicFramePr>
        <p:xfrm>
          <a:off x="2043365" y="1779406"/>
          <a:ext cx="821755" cy="416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755">
                  <a:extLst>
                    <a:ext uri="{9D8B030D-6E8A-4147-A177-3AD203B41FA5}">
                      <a16:colId xmlns:a16="http://schemas.microsoft.com/office/drawing/2014/main" val="1499047995"/>
                    </a:ext>
                  </a:extLst>
                </a:gridCol>
              </a:tblGrid>
              <a:tr h="507862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Col1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93471"/>
                  </a:ext>
                </a:extLst>
              </a:tr>
              <a:tr h="290207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86362"/>
                  </a:ext>
                </a:extLst>
              </a:tr>
              <a:tr h="290207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562750"/>
                  </a:ext>
                </a:extLst>
              </a:tr>
              <a:tr h="290207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8653"/>
                  </a:ext>
                </a:extLst>
              </a:tr>
              <a:tr h="290207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14706"/>
                  </a:ext>
                </a:extLst>
              </a:tr>
              <a:tr h="290207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52616"/>
                  </a:ext>
                </a:extLst>
              </a:tr>
              <a:tr h="290207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235038"/>
                  </a:ext>
                </a:extLst>
              </a:tr>
              <a:tr h="290207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07219"/>
                  </a:ext>
                </a:extLst>
              </a:tr>
              <a:tr h="290207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52487"/>
                  </a:ext>
                </a:extLst>
              </a:tr>
              <a:tr h="290207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1000"/>
                  </a:ext>
                </a:extLst>
              </a:tr>
              <a:tr h="290207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73029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F0E6FB1B-B2E1-4D4F-A66C-230E705C27D5}"/>
              </a:ext>
            </a:extLst>
          </p:cNvPr>
          <p:cNvSpPr/>
          <p:nvPr/>
        </p:nvSpPr>
        <p:spPr>
          <a:xfrm>
            <a:off x="3717758" y="3633537"/>
            <a:ext cx="128737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A969E6E-E601-6E45-93C9-82C965D2B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9955"/>
              </p:ext>
            </p:extLst>
          </p:nvPr>
        </p:nvGraphicFramePr>
        <p:xfrm>
          <a:off x="5794541" y="3120457"/>
          <a:ext cx="55278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921">
                  <a:extLst>
                    <a:ext uri="{9D8B030D-6E8A-4147-A177-3AD203B41FA5}">
                      <a16:colId xmlns:a16="http://schemas.microsoft.com/office/drawing/2014/main" val="1042150640"/>
                    </a:ext>
                  </a:extLst>
                </a:gridCol>
                <a:gridCol w="2763921">
                  <a:extLst>
                    <a:ext uri="{9D8B030D-6E8A-4147-A177-3AD203B41FA5}">
                      <a16:colId xmlns:a16="http://schemas.microsoft.com/office/drawing/2014/main" val="8197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Start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End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9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2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9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1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2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77"/>
                        </a:rPr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428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710F6D5-4614-9945-B3C3-78CD773B527D}"/>
              </a:ext>
            </a:extLst>
          </p:cNvPr>
          <p:cNvSpPr txBox="1"/>
          <p:nvPr/>
        </p:nvSpPr>
        <p:spPr>
          <a:xfrm>
            <a:off x="3633537" y="32124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5378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A5B0-373E-AD4A-A9A5-B9746007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4 Main Types of Window Functions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9ABCF3-4170-E945-8B13-AF2D318D0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88328"/>
              </p:ext>
            </p:extLst>
          </p:nvPr>
        </p:nvGraphicFramePr>
        <p:xfrm>
          <a:off x="838200" y="1843088"/>
          <a:ext cx="10088880" cy="397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220">
                  <a:extLst>
                    <a:ext uri="{9D8B030D-6E8A-4147-A177-3AD203B41FA5}">
                      <a16:colId xmlns:a16="http://schemas.microsoft.com/office/drawing/2014/main" val="3384676874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153248187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78970373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125510339"/>
                    </a:ext>
                  </a:extLst>
                </a:gridCol>
              </a:tblGrid>
              <a:tr h="663099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entury Gothic" panose="020B0502020202020204" pitchFamily="34" charset="0"/>
                        </a:rPr>
                        <a:t>Aggregates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entury Gothic" panose="020B0502020202020204" pitchFamily="34" charset="0"/>
                        </a:rPr>
                        <a:t>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entury Gothic" panose="020B0502020202020204" pitchFamily="34" charset="0"/>
                        </a:rPr>
                        <a:t>Statistical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entury Gothic" panose="020B0502020202020204" pitchFamily="34" charset="0"/>
                        </a:rPr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93018"/>
                  </a:ext>
                </a:extLst>
              </a:tr>
              <a:tr h="66309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AVG()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ROW_NUMBER()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PERCENT_RANK()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LAG()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28048"/>
                  </a:ext>
                </a:extLst>
              </a:tr>
              <a:tr h="66309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NTILE()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CUME_DIST()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LEAD()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313305"/>
                  </a:ext>
                </a:extLst>
              </a:tr>
              <a:tr h="66309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RANK()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PERCENTILE_CONT()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FIRST_VALUE()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30832"/>
                  </a:ext>
                </a:extLst>
              </a:tr>
              <a:tr h="66309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DENSE_RANK()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PERCENTILE_DISC()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LAST_VALUE()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37407"/>
                  </a:ext>
                </a:extLst>
              </a:tr>
              <a:tr h="66309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Lato Light" panose="020F0302020204030203" pitchFamily="34" charset="77"/>
                        </a:rPr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Light" panose="020F030202020403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Light" panose="020F030202020403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Lato Light" panose="020F030202020403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7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10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16F0-D7CB-1948-A154-DCE4EB9F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80365"/>
            <a:ext cx="10515600" cy="838835"/>
          </a:xfrm>
        </p:spPr>
        <p:txBody>
          <a:bodyPr/>
          <a:lstStyle/>
          <a:p>
            <a:r>
              <a:rPr lang="en-US" dirty="0"/>
              <a:t>Elements of Window Functions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6DE93B-CADC-5E46-9016-CA3F84E47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362527"/>
              </p:ext>
            </p:extLst>
          </p:nvPr>
        </p:nvGraphicFramePr>
        <p:xfrm>
          <a:off x="838200" y="1661160"/>
          <a:ext cx="10515597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390125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8656815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2484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0" dirty="0"/>
                        <a:t>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Framing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order within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Further restrict the window 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9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SUM(profit) OVER(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PARTITION BY</a:t>
                      </a:r>
                      <a:r>
                        <a:rPr lang="en-US" dirty="0"/>
                        <a:t> country) AS country_sum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SUM(profit) OVER(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BY </a:t>
                      </a:r>
                      <a:r>
                        <a:rPr lang="en-US" dirty="0"/>
                        <a:t>country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ORDER BY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ordermonth</a:t>
                      </a:r>
                      <a:r>
                        <a:rPr lang="en-US" dirty="0"/>
                        <a:t>) AS ordered_country_sum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SUM(profit) OVER(PARTITION BY country ORDER BY ordermonth</a:t>
                      </a:r>
                    </a:p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 BETWEEN UNBOUNDED PRECEDING AND CURRENT ROW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AS dynamic_country_sum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9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Supported by all window functions &amp; Restricts window to only certain values =&gt; Think of it as grouping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used as tiebreaker to ensure determinism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Works with aggregate &amp; selected offset functions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079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21B171-52A5-5E4B-B69F-B96D7135C989}"/>
              </a:ext>
            </a:extLst>
          </p:cNvPr>
          <p:cNvSpPr txBox="1"/>
          <p:nvPr/>
        </p:nvSpPr>
        <p:spPr>
          <a:xfrm>
            <a:off x="838197" y="5789414"/>
            <a:ext cx="1051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Only work in </a:t>
            </a:r>
            <a:r>
              <a:rPr lang="en-US" b="1" dirty="0"/>
              <a:t>SELECT</a:t>
            </a:r>
            <a:r>
              <a:rPr lang="en-US" dirty="0"/>
              <a:t> and </a:t>
            </a:r>
            <a:r>
              <a:rPr lang="en-US" b="1" dirty="0"/>
              <a:t>ORDER BY</a:t>
            </a:r>
            <a:r>
              <a:rPr lang="en-US" dirty="0"/>
              <a:t> clauses due to logical query ordering</a:t>
            </a:r>
          </a:p>
        </p:txBody>
      </p:sp>
    </p:spTree>
    <p:extLst>
      <p:ext uri="{BB962C8B-B14F-4D97-AF65-F5344CB8AC3E}">
        <p14:creationId xmlns:p14="http://schemas.microsoft.com/office/powerpoint/2010/main" val="238759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BF89-1187-D742-8A2C-420BDA1E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20" y="2434669"/>
            <a:ext cx="4023360" cy="19886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Examples with SQL Server</a:t>
            </a:r>
          </a:p>
        </p:txBody>
      </p:sp>
    </p:spTree>
    <p:extLst>
      <p:ext uri="{BB962C8B-B14F-4D97-AF65-F5344CB8AC3E}">
        <p14:creationId xmlns:p14="http://schemas.microsoft.com/office/powerpoint/2010/main" val="97509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9EAD-8D21-8448-AB8F-E724B66E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Window Functions</a:t>
            </a:r>
          </a:p>
        </p:txBody>
      </p:sp>
    </p:spTree>
    <p:extLst>
      <p:ext uri="{BB962C8B-B14F-4D97-AF65-F5344CB8AC3E}">
        <p14:creationId xmlns:p14="http://schemas.microsoft.com/office/powerpoint/2010/main" val="230433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2889-95F9-1C44-8BC7-52825EA1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Group Functions Within Window Functions</a:t>
            </a:r>
          </a:p>
        </p:txBody>
      </p:sp>
    </p:spTree>
    <p:extLst>
      <p:ext uri="{BB962C8B-B14F-4D97-AF65-F5344CB8AC3E}">
        <p14:creationId xmlns:p14="http://schemas.microsoft.com/office/powerpoint/2010/main" val="284498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5FAD-D571-E044-B7C7-11A50C6A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Based </a:t>
            </a:r>
            <a:r>
              <a:rPr lang="en-US"/>
              <a:t>Window Functions</a:t>
            </a:r>
          </a:p>
        </p:txBody>
      </p:sp>
    </p:spTree>
    <p:extLst>
      <p:ext uri="{BB962C8B-B14F-4D97-AF65-F5344CB8AC3E}">
        <p14:creationId xmlns:p14="http://schemas.microsoft.com/office/powerpoint/2010/main" val="114927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27422</TotalTime>
  <Words>272</Words>
  <Application>Microsoft Macintosh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Lato</vt:lpstr>
      <vt:lpstr>Lato Light</vt:lpstr>
      <vt:lpstr>Office Theme</vt:lpstr>
      <vt:lpstr>Window Functions in T-SQL</vt:lpstr>
      <vt:lpstr>Background of Window Functions</vt:lpstr>
      <vt:lpstr>1. The Island Problem:</vt:lpstr>
      <vt:lpstr>The 4 Main Types of Window Functions</vt:lpstr>
      <vt:lpstr>Elements of Window Functions</vt:lpstr>
      <vt:lpstr>Examples with SQL Server</vt:lpstr>
      <vt:lpstr>Nested Window Functions</vt:lpstr>
      <vt:lpstr>Nested Group Functions Within Window Functions</vt:lpstr>
      <vt:lpstr>Set Based Window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Functions</dc:title>
  <dc:creator>Thesenvitz, Malte</dc:creator>
  <cp:lastModifiedBy>Lev Selector</cp:lastModifiedBy>
  <cp:revision>8</cp:revision>
  <dcterms:created xsi:type="dcterms:W3CDTF">2022-07-08T00:17:24Z</dcterms:created>
  <dcterms:modified xsi:type="dcterms:W3CDTF">2022-07-29T21:16:58Z</dcterms:modified>
</cp:coreProperties>
</file>