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3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5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F27C-726C-F34D-8409-80F55E54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2C0DA-692D-0D4F-A5E2-14D77E98D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8344-ACB5-2544-8F64-8F48AB36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2548-988C-A141-886B-1288B5E7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0C34-78F2-0446-AAC8-AE2EAB4C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D366-7954-574E-B227-42020C5D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257F7-9A11-6143-B3BE-65EA79F1E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E38A-4D17-0E45-B253-CFFA73B8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8F96-4E3C-DD49-9DA6-E58D1E47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3D00-BFC8-8C4D-86CD-C22BB04A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FACBD-77A5-8C49-B88D-B07B46866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F7211-16D2-B54B-811F-C40782CF7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97539-AE59-3C4F-92BD-FFD32CB1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87D4-9F35-694F-ABCC-C43262D3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862F5-D353-1743-8037-74EB4E52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70C7-DB12-B444-B1B2-C48E25E4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DCFE-53F0-024F-A617-2BD896C6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59B6-E1E3-B04D-A047-8D2EC0D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25EF9-1164-754C-8B5A-763A5AC7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791D-421D-8745-9562-45793F40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4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F0F6-6C15-8249-BFD5-99E1F52B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F16EF-BE46-664B-B253-58617527F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407D8-A253-D24E-A3D2-6016577A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AA5E3-13D0-7841-BCC6-417B0E1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E12E-BCBD-B34C-92B4-7613D39B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8562-4DC4-854A-BBBB-16F35B6A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E5C7F-96F1-4846-9EC3-8402DD68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8E0DC-C318-0949-AA4D-E20EF7E5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4ABB1-6F7E-0C41-BAD8-BF0C9704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E178-590D-4F41-98C0-D3742817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70DF3-6012-7B47-B3FB-86489127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5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E067-6F58-BC40-A770-31355823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84D0-F04D-1942-9055-6543BB934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4A69-608C-D54B-84E7-577BA76DA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12351-7762-474F-993C-C1DCC7CAF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FF6DA-38DB-F642-8582-12853CF8A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3E2CD-2374-D241-A907-BDC28A29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2861F-06F7-4F4F-AE77-854CE702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EB302-265A-F345-A27F-189DC71E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40CE-9613-DD4B-910D-FD9367F5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7B97E-B666-AB4C-8895-6EFDBB1F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A0898-83AF-6B4E-A793-A75BA4A2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B0A5B-EF6C-A543-AF59-5B027487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5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ADD5D-3B4C-FC46-A3AB-8847BEE3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1BCAC-3BF4-664B-A180-3CE656F1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52949-739C-F940-990E-7C1F7690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2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6B-8F91-E843-929E-B8D193A4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901C9-5D06-7446-893E-C386DE78E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AEFEC-6B69-9D40-BF13-C90D122DD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1C260-B81F-4C45-B502-D6C13CE2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23561-E5EA-834B-85DF-19C0AC08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22E99-7ABD-C545-B6B9-9FDD51D6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8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A3DA-03F9-F24C-98B3-D267B4CD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8B0B0-4858-364A-B7CA-CA05AB125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CA157-AB94-9646-8C72-FF9ECCC5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1188-EFC7-354D-AF12-DFD329BD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5353E-B6F9-C245-8A28-1A7DA925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521E6-0D62-AD41-968D-6D110007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4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2AB8C-3B85-8246-A8C2-8FF1A99E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DDD0A-B722-F14C-9538-449568974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874F-E44E-BF44-9BF8-5BE6F387B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B581-06C6-5A4B-9E30-3EAD5667F4B3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6542-B3B2-504E-9846-81A0633DE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DBBE-02CA-2744-8992-09E502DE0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9755721/how-can-building-a-heap-be-on-time-complexit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pulse.com/blog/timsort-sorting-algorithm" TargetMode="External"/><Relationship Id="rId2" Type="http://schemas.openxmlformats.org/officeDocument/2006/relationships/hyperlink" Target="https://en.wikipedia.org/wiki/Timsort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en.wikipedia.org/wiki/Kruskal%27s_algorith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Shortest_path_problem" TargetMode="Externa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rank.com/" TargetMode="External"/><Relationship Id="rId7" Type="http://schemas.openxmlformats.org/officeDocument/2006/relationships/hyperlink" Target="https://www.youtube.com/watch?v=zaRkONvyGr8" TargetMode="External"/><Relationship Id="rId2" Type="http://schemas.openxmlformats.org/officeDocument/2006/relationships/hyperlink" Target="https://leetcode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_5vrfuwhvlQ" TargetMode="External"/><Relationship Id="rId5" Type="http://schemas.openxmlformats.org/officeDocument/2006/relationships/hyperlink" Target="https://www.interviewcake.com/" TargetMode="External"/><Relationship Id="rId4" Type="http://schemas.openxmlformats.org/officeDocument/2006/relationships/hyperlink" Target="https://www.educative.io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en.wikipedia.org/wiki/Consistent_hashing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s://medium.com/system-design-blog/consistent-hashing-b9134c8a906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apers-we-love/papers-we-love/blob/master/distributed_systems/consistent-hashing-and-random-trees.pdf" TargetMode="External"/><Relationship Id="rId5" Type="http://schemas.openxmlformats.org/officeDocument/2006/relationships/hyperlink" Target="https://dspace.mit.edu/handle/1721.1/9947" TargetMode="External"/><Relationship Id="rId4" Type="http://schemas.openxmlformats.org/officeDocument/2006/relationships/hyperlink" Target="https://www.youtube.com/watch?v=zaRkONvyGr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spr05/cos598E/bib/p422-bloom.pdf" TargetMode="External"/><Relationship Id="rId2" Type="http://schemas.openxmlformats.org/officeDocument/2006/relationships/hyperlink" Target="https://hur.st/bloomfilte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quora.com/Where-can-one-find-a-photo-and-biographical-details-for-Burton-Howard-Bloom-inventor-of-the-Bloom-fil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35B93-487F-1D49-A679-7ACD78250CA1}"/>
              </a:ext>
            </a:extLst>
          </p:cNvPr>
          <p:cNvSpPr/>
          <p:nvPr/>
        </p:nvSpPr>
        <p:spPr>
          <a:xfrm>
            <a:off x="2431043" y="1693481"/>
            <a:ext cx="79931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Arial" panose="020B0604020202020204" pitchFamily="34" charset="0"/>
              </a:rPr>
              <a:t>Coding Interview</a:t>
            </a:r>
          </a:p>
          <a:p>
            <a:endParaRPr lang="en-US" sz="4000" b="1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r>
              <a:rPr lang="en-US" sz="4000" b="1" dirty="0">
                <a:solidFill>
                  <a:srgbClr val="00B0F0"/>
                </a:solidFill>
                <a:latin typeface="Arial" panose="020B0604020202020204" pitchFamily="34" charset="0"/>
              </a:rPr>
              <a:t>Introductory Review Session </a:t>
            </a:r>
          </a:p>
          <a:p>
            <a:endParaRPr lang="en-US" sz="4000" b="1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r>
              <a:rPr lang="en-US" sz="4000" b="1" dirty="0">
                <a:solidFill>
                  <a:srgbClr val="00B0F0"/>
                </a:solidFill>
                <a:latin typeface="Arial" panose="020B0604020202020204" pitchFamily="34" charset="0"/>
              </a:rPr>
              <a:t>Data Structures &amp; Algorithms</a:t>
            </a:r>
            <a:endParaRPr lang="en-US" sz="4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33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447238" y="588860"/>
            <a:ext cx="5776141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BST (Binary Search Tree)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rebalancing BST (rotations)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height of the tree h = lg2(N)..N, search time ~h</a:t>
            </a:r>
          </a:p>
        </p:txBody>
      </p:sp>
      <p:pic>
        <p:nvPicPr>
          <p:cNvPr id="2050" name="Picture 2" descr="Implementing Binary Search Tree | Java Fundamentals">
            <a:extLst>
              <a:ext uri="{FF2B5EF4-FFF2-40B4-BE49-F238E27FC236}">
                <a16:creationId xmlns:a16="http://schemas.microsoft.com/office/drawing/2014/main" id="{B23BB08E-A992-DE4D-8896-228DA3D67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45275" y="200134"/>
            <a:ext cx="2698327" cy="151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adix tree - Wikipedia">
            <a:extLst>
              <a:ext uri="{FF2B5EF4-FFF2-40B4-BE49-F238E27FC236}">
                <a16:creationId xmlns:a16="http://schemas.microsoft.com/office/drawing/2014/main" id="{62037CA1-E5B4-F541-9270-37BD6B97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1039" y="2147974"/>
            <a:ext cx="36068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inked List Data Structure">
            <a:extLst>
              <a:ext uri="{FF2B5EF4-FFF2-40B4-BE49-F238E27FC236}">
                <a16:creationId xmlns:a16="http://schemas.microsoft.com/office/drawing/2014/main" id="{CEA66AED-FF49-0F4C-A027-794B3C53A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1421" y="5170629"/>
            <a:ext cx="4723085" cy="72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43F9D8-5749-56E2-1E74-AC42E072F5D9}"/>
              </a:ext>
            </a:extLst>
          </p:cNvPr>
          <p:cNvSpPr txBox="1"/>
          <p:nvPr/>
        </p:nvSpPr>
        <p:spPr>
          <a:xfrm>
            <a:off x="447238" y="4734999"/>
            <a:ext cx="5776141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 List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head of the list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going through the list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finding cycle in the linked list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by using turtle and rabbit (slow and fast runners)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6C610-9FCD-E608-8702-6A5742CF2DA6}"/>
              </a:ext>
            </a:extLst>
          </p:cNvPr>
          <p:cNvSpPr txBox="1"/>
          <p:nvPr/>
        </p:nvSpPr>
        <p:spPr>
          <a:xfrm>
            <a:off x="447238" y="2462292"/>
            <a:ext cx="577614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prefix tree, good for words/characters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(one node may have 26 children)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typically implemented using dictionaries</a:t>
            </a:r>
          </a:p>
        </p:txBody>
      </p:sp>
    </p:spTree>
    <p:extLst>
      <p:ext uri="{BB962C8B-B14F-4D97-AF65-F5344CB8AC3E}">
        <p14:creationId xmlns:p14="http://schemas.microsoft.com/office/powerpoint/2010/main" val="152280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0" y="79434"/>
            <a:ext cx="7542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Binary Heaps (</a:t>
            </a:r>
            <a:r>
              <a:rPr lang="en-US" sz="20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MaxHeap</a:t>
            </a:r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en-US" sz="20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MinHeap</a:t>
            </a:r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pic>
        <p:nvPicPr>
          <p:cNvPr id="3074" name="Picture 2" descr="Heap Data Structure - GeeksforGeeks">
            <a:extLst>
              <a:ext uri="{FF2B5EF4-FFF2-40B4-BE49-F238E27FC236}">
                <a16:creationId xmlns:a16="http://schemas.microsoft.com/office/drawing/2014/main" id="{B84C2CA6-093B-0547-943F-12D89EE8B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69656" y="1778190"/>
            <a:ext cx="3683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A3F0D0-D530-A0DB-092B-59F58436479F}"/>
              </a:ext>
            </a:extLst>
          </p:cNvPr>
          <p:cNvSpPr txBox="1"/>
          <p:nvPr/>
        </p:nvSpPr>
        <p:spPr>
          <a:xfrm>
            <a:off x="239343" y="3267476"/>
            <a:ext cx="5656488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Given an array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 can "</a:t>
            </a:r>
            <a:r>
              <a:rPr lang="en-US" sz="14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heapify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it in place by swapping elements: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0 - top (root) element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1,2 - next layer (left and right children)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3,4,5,6 - next layer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etc.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0 1 2 3 4 5 6 ...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--- ------- ...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last parent's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floor(N/2)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A88A6-F1DB-7457-FD5B-E6113436D636}"/>
              </a:ext>
            </a:extLst>
          </p:cNvPr>
          <p:cNvSpPr txBox="1"/>
          <p:nvPr/>
        </p:nvSpPr>
        <p:spPr>
          <a:xfrm>
            <a:off x="239344" y="924768"/>
            <a:ext cx="6898435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Heap is a Data structure which looks like binary tree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each parent is larger  (for max-heap)</a:t>
            </a: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is smaller (for min-heap) </a:t>
            </a: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than values of children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Binary heaps are a common way of implementing priority queues.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7B600-8ED7-B283-8D57-73029454F21C}"/>
              </a:ext>
            </a:extLst>
          </p:cNvPr>
          <p:cNvSpPr txBox="1"/>
          <p:nvPr/>
        </p:nvSpPr>
        <p:spPr>
          <a:xfrm>
            <a:off x="6296169" y="4821748"/>
            <a:ext cx="5656488" cy="1708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Time complexity: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building heap - O(N)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push (at bottom) and adjust - O(lg(N))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pop (from top) and adjust   - O(lg(N))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heap sort - O(N*log(N))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https://stackoverflow.com/questions/9755721/how-can-building-a-heap-be-on-time-complexity</a:t>
            </a:r>
            <a:r>
              <a:rPr lang="en-US" sz="11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639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185892" y="110235"/>
            <a:ext cx="5910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Sorting</a:t>
            </a:r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in-place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stable sort (preserves order of duplicates)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9E57E-69BD-F07F-CC5B-88DAE4357C73}"/>
              </a:ext>
            </a:extLst>
          </p:cNvPr>
          <p:cNvSpPr txBox="1"/>
          <p:nvPr/>
        </p:nvSpPr>
        <p:spPr>
          <a:xfrm>
            <a:off x="185892" y="1461364"/>
            <a:ext cx="5245917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bubble sort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O(n^2)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(go through whole list swapping neighbors until nothing to swap)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selection sort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O(n^2)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divide list into two portions: left sorted, right not sorted yet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on each step: select min value from right - append to left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insert sort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O(n^2)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(take one element, insert it in its place on the left, repeat)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069B0-ABD8-48E8-0CF3-B070258D72DB}"/>
              </a:ext>
            </a:extLst>
          </p:cNvPr>
          <p:cNvSpPr txBox="1"/>
          <p:nvPr/>
        </p:nvSpPr>
        <p:spPr>
          <a:xfrm>
            <a:off x="5954973" y="1246975"/>
            <a:ext cx="6051135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merge sort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O(n log n)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binary division, sort small pieces, then merge them layer by layer 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heap sort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O(n log n)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MinHeap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the array,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take min value, out of the heap, fix the heap, repeat.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quick sort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O(n log n) - or O(n^2) in worst case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pick an element in the middle called a pivot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move to the right of it all elements which are &gt; pivot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move to the left of it all elements which are &lt; pivot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Now recursively apply the same process to left and right subarrays.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5699F-3990-AFAD-B188-EDD8CB1AF12D}"/>
              </a:ext>
            </a:extLst>
          </p:cNvPr>
          <p:cNvSpPr txBox="1"/>
          <p:nvPr/>
        </p:nvSpPr>
        <p:spPr>
          <a:xfrm>
            <a:off x="2317530" y="4703084"/>
            <a:ext cx="7863699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</a:t>
            </a: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sort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O(n) - O(n log n)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used in python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combination of merge and insertion sort algorithms.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Takes advantage of runs of </a:t>
            </a:r>
            <a:r>
              <a:rPr lang="en-US" sz="1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consecutive ordered elements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Timsort was implemented by </a:t>
            </a: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 Peters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2002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use in the Python programming language.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https://en.wikipedia.org/wiki/Timsort</a:t>
            </a:r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https://www.infopulse.com/blog/timsort-sorting-algorithm#</a:t>
            </a:r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42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250366" y="297808"/>
            <a:ext cx="62323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Topological Sort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schedule a sequence of jobs based on their dependencies.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8E5C2-5750-E31F-73E3-0843FEFCE7DF}"/>
              </a:ext>
            </a:extLst>
          </p:cNvPr>
          <p:cNvSpPr txBox="1"/>
          <p:nvPr/>
        </p:nvSpPr>
        <p:spPr>
          <a:xfrm>
            <a:off x="250366" y="1404232"/>
            <a:ext cx="6914708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Example: schedule daily jobs in production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Example: gnu-make files for compilation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etc.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Dependencies may be represented by a graph: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jobs are points (vertices of a graph)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x ---&gt; y  means that we need to calculate "x" before "y"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(x needed for calculating "y")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70A97-8CDD-6AF4-ABCF-6443286DD998}"/>
              </a:ext>
            </a:extLst>
          </p:cNvPr>
          <p:cNvSpPr txBox="1"/>
          <p:nvPr/>
        </p:nvSpPr>
        <p:spPr>
          <a:xfrm>
            <a:off x="1939158" y="3882536"/>
            <a:ext cx="8313684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Kahn algorithm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jobs=[1,2,3,4, 5, 6]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dependencies = [(1,3), (3,2), (3,4), (5,6)] 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# (m, n) where n is a dependency of m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1. for each job calculate number of dependencies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NoD</a:t>
            </a:r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2. find jobs with no dependencies - put them into a queue.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3. process the queue one by one like this: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take queue element, append to the output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take its dependencies, reduce their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NoD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by one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if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NoD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any of them becomes zero, add those to the queue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Complexity: O(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Njobs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Ndependencies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93701B-3191-12FB-7CAB-13EF8FF8C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52566" y="489833"/>
            <a:ext cx="4189068" cy="14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91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233249" y="328246"/>
            <a:ext cx="6611007" cy="16927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Searches</a:t>
            </a:r>
            <a:r>
              <a:rPr lang="en-US" sz="2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Binary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DFS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(Depth-First Search) - recursion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BFS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(Breadth-First Search) - queue, level by level</a:t>
            </a:r>
          </a:p>
        </p:txBody>
      </p:sp>
      <p:pic>
        <p:nvPicPr>
          <p:cNvPr id="1028" name="Picture 4" descr="8 Difference Between DFS (Depth First Search) And BFS (Breadth First Search)  In Artificial Intelligence - Viva Differences">
            <a:extLst>
              <a:ext uri="{FF2B5EF4-FFF2-40B4-BE49-F238E27FC236}">
                <a16:creationId xmlns:a16="http://schemas.microsoft.com/office/drawing/2014/main" id="{457D9C9C-97C2-E747-97A1-4A77B826A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64315" y="978877"/>
            <a:ext cx="41148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356EC-3E7E-20F0-6ECD-846A62E61493}"/>
              </a:ext>
            </a:extLst>
          </p:cNvPr>
          <p:cNvSpPr txBox="1"/>
          <p:nvPr/>
        </p:nvSpPr>
        <p:spPr>
          <a:xfrm>
            <a:off x="233248" y="2712427"/>
            <a:ext cx="6611007" cy="3539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Note: Recursion can always be rewritten as iteration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factorial_recursive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n&lt;=1: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1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n * </a:t>
            </a:r>
            <a:r>
              <a:rPr lang="en-US" sz="1400" b="1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factorial_recursive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(n-1)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factorial_iterative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ff = 1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ii in range(1,n+1):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ff *= ii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ff</a:t>
            </a:r>
          </a:p>
        </p:txBody>
      </p:sp>
    </p:spTree>
    <p:extLst>
      <p:ext uri="{BB962C8B-B14F-4D97-AF65-F5344CB8AC3E}">
        <p14:creationId xmlns:p14="http://schemas.microsoft.com/office/powerpoint/2010/main" val="127154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0" y="105013"/>
            <a:ext cx="667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Algorithm complexity (time and space):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A1497-55FC-204B-B990-6474121B1C75}"/>
              </a:ext>
            </a:extLst>
          </p:cNvPr>
          <p:cNvSpPr txBox="1"/>
          <p:nvPr/>
        </p:nvSpPr>
        <p:spPr>
          <a:xfrm>
            <a:off x="7565721" y="797510"/>
            <a:ext cx="4099036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procedural: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factorial(n):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f=1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i in range(1,n+1):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 = f*i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f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factorial(4) # 24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factorial(6) # 720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3FE778-1342-9042-B3D2-3FA95CBA7F2B}"/>
              </a:ext>
            </a:extLst>
          </p:cNvPr>
          <p:cNvCxnSpPr/>
          <p:nvPr/>
        </p:nvCxnSpPr>
        <p:spPr>
          <a:xfrm>
            <a:off x="6674069" y="178676"/>
            <a:ext cx="0" cy="6589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6953FA-600D-20BF-B0C6-279854C5EE47}"/>
              </a:ext>
            </a:extLst>
          </p:cNvPr>
          <p:cNvSpPr txBox="1"/>
          <p:nvPr/>
        </p:nvSpPr>
        <p:spPr>
          <a:xfrm>
            <a:off x="7565721" y="3745427"/>
            <a:ext cx="4099036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functional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multiply(x, y):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x * y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factorial(n):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from functools import reduce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reduce(multiply, range(1,n+1))</a:t>
            </a:r>
          </a:p>
          <a:p>
            <a:endParaRPr lang="en-US" sz="1200">
              <a:solidFill>
                <a:srgbClr val="00B0F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factorial(4)  # 24</a:t>
            </a:r>
          </a:p>
          <a:p>
            <a:r>
              <a:rPr lang="en-US" sz="12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factorial(6)  # 720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80110-B4EC-4EF8-B8EE-97B14D4DE3ED}"/>
              </a:ext>
            </a:extLst>
          </p:cNvPr>
          <p:cNvSpPr txBox="1"/>
          <p:nvPr/>
        </p:nvSpPr>
        <p:spPr>
          <a:xfrm>
            <a:off x="131064" y="6005878"/>
            <a:ext cx="643209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dynamic programming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memoization</a:t>
            </a:r>
            <a:endParaRPr lang="en-US" sz="1400" b="1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(caching results to re-use them instead of re-calculating)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 is common to use a dictionary for that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A26996-7D9D-0CF4-4E6D-4AEE676735A9}"/>
              </a:ext>
            </a:extLst>
          </p:cNvPr>
          <p:cNvSpPr txBox="1"/>
          <p:nvPr/>
        </p:nvSpPr>
        <p:spPr>
          <a:xfrm>
            <a:off x="158361" y="636855"/>
            <a:ext cx="5557152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Big "O" notation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O(1) – fixed time, hash, dictionary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O(N) – for-loop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O(N^2) – loop inside loop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O(N*log(N)) – sorting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O(p*k) – can depend on several variables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AE54D-8CB8-1FE7-E7E8-30DF29DFC015}"/>
              </a:ext>
            </a:extLst>
          </p:cNvPr>
          <p:cNvSpPr txBox="1"/>
          <p:nvPr/>
        </p:nvSpPr>
        <p:spPr>
          <a:xfrm>
            <a:off x="131065" y="2501447"/>
            <a:ext cx="555715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bottoms-up and top-down algorithms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divide-and-conquer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greediness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09A18-A2A5-FDFE-CCB2-F9843C61F3A9}"/>
              </a:ext>
            </a:extLst>
          </p:cNvPr>
          <p:cNvSpPr txBox="1"/>
          <p:nvPr/>
        </p:nvSpPr>
        <p:spPr>
          <a:xfrm>
            <a:off x="131065" y="3460079"/>
            <a:ext cx="558444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declarative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vs </a:t>
            </a: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imperative procedural programming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7CE40-7A2B-018A-0316-2E68010EBB42}"/>
              </a:ext>
            </a:extLst>
          </p:cNvPr>
          <p:cNvSpPr txBox="1"/>
          <p:nvPr/>
        </p:nvSpPr>
        <p:spPr>
          <a:xfrm>
            <a:off x="131065" y="3975573"/>
            <a:ext cx="6242358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functional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declarative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evaluate functions instead of simply setting values</a:t>
            </a:r>
            <a:b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(recursion instead of for-loop)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create/modify functions at 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pass functions as arguments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 </a:t>
            </a:r>
            <a:r>
              <a:rPr lang="en-US" sz="1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pure functions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b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(avoid side effects (global vars, ...))</a:t>
            </a:r>
          </a:p>
        </p:txBody>
      </p:sp>
    </p:spTree>
    <p:extLst>
      <p:ext uri="{BB962C8B-B14F-4D97-AF65-F5344CB8AC3E}">
        <p14:creationId xmlns:p14="http://schemas.microsoft.com/office/powerpoint/2010/main" val="3465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510928" y="636896"/>
            <a:ext cx="2901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 manipulation</a:t>
            </a:r>
          </a:p>
        </p:txBody>
      </p:sp>
      <p:pic>
        <p:nvPicPr>
          <p:cNvPr id="4098" name="Picture 2" descr="Keshav's Blog: Bit vs Byte">
            <a:extLst>
              <a:ext uri="{FF2B5EF4-FFF2-40B4-BE49-F238E27FC236}">
                <a16:creationId xmlns:a16="http://schemas.microsoft.com/office/drawing/2014/main" id="{B175F76E-1A52-6448-9BB7-D8C49F536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5848" y="2667000"/>
            <a:ext cx="3937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0056FB-52F8-B35E-BBDB-24AE305EB495}"/>
              </a:ext>
            </a:extLst>
          </p:cNvPr>
          <p:cNvSpPr txBox="1"/>
          <p:nvPr/>
        </p:nvSpPr>
        <p:spPr>
          <a:xfrm>
            <a:off x="510928" y="1397675"/>
            <a:ext cx="6096000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binary positive, negative, addition, shifting, masks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&amp; – Bitwise AND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| – Bitwise OR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~ – Bitwise NOT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^ – XOR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&lt;&lt; – Left Shift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&gt;&gt; – Right Shift</a:t>
            </a:r>
          </a:p>
        </p:txBody>
      </p:sp>
    </p:spTree>
    <p:extLst>
      <p:ext uri="{BB962C8B-B14F-4D97-AF65-F5344CB8AC3E}">
        <p14:creationId xmlns:p14="http://schemas.microsoft.com/office/powerpoint/2010/main" val="161783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234207" y="247961"/>
            <a:ext cx="633036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Turing Machine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(TM) (Turing, 1936) - an very simple abstract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computational machine.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An infinite memory tape is divided into discrete "cells".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The machine positions its "head" over a cell and "reads" it.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Then it uses a "finite table" of instructions/rules to: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- optionally update the cell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- move head by one position left or right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- or halt the computation.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26D875-E029-7CCB-2B74-B4BFF6E7A304}"/>
              </a:ext>
            </a:extLst>
          </p:cNvPr>
          <p:cNvSpPr txBox="1"/>
          <p:nvPr/>
        </p:nvSpPr>
        <p:spPr>
          <a:xfrm>
            <a:off x="234207" y="2108707"/>
            <a:ext cx="633036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(Non-deterministic TM) - more than one possible action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can be taken in some situations. A NTM effectively is able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to duplicate itself at any time, and have each duplicate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take a different execution path.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0FCB2-CAF4-BB60-2D30-688B13F2A3B8}"/>
              </a:ext>
            </a:extLst>
          </p:cNvPr>
          <p:cNvSpPr txBox="1"/>
          <p:nvPr/>
        </p:nvSpPr>
        <p:spPr>
          <a:xfrm>
            <a:off x="234207" y="3204016"/>
            <a:ext cx="6330366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Turing-complete set of rules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a set which can be used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   to simulate a Turing Machine.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Intractable problem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can be solved in theory, but in reality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takes too much resources/time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77CD6-26EB-715D-560C-1EDBC33B36BA}"/>
              </a:ext>
            </a:extLst>
          </p:cNvPr>
          <p:cNvSpPr txBox="1"/>
          <p:nvPr/>
        </p:nvSpPr>
        <p:spPr>
          <a:xfrm>
            <a:off x="234207" y="4469917"/>
            <a:ext cx="6330366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Time-complexity classes: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 (</a:t>
            </a:r>
            <a:r>
              <a:rPr lang="en-US" sz="1200" b="1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Polinomial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time by a deterministic Turing machine)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 (Nondeterministic Polynomial)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NP-hard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the class of decision problems to which all problems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in NP can be reduced to in polynomial time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by a TM (Deterministic Turing Machine).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NP-complete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the intersection of NP-hard and NP.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NP-complete is the class of decision problems in NP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to which all other problems in NP can be reduced to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in polynomial time by a TM (Deterministic Turing Machine).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FF3BC3-341D-1EA9-431E-B5A5A14087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9232" y="3967767"/>
            <a:ext cx="2400301" cy="2417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7424FC-BD38-51CF-70F5-4DDC2D1F5BD8}"/>
              </a:ext>
            </a:extLst>
          </p:cNvPr>
          <p:cNvSpPr txBox="1"/>
          <p:nvPr/>
        </p:nvSpPr>
        <p:spPr>
          <a:xfrm>
            <a:off x="9699233" y="6418776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Alan Turing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FF2B8D-3326-7C5C-98A1-0B573490C0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4037" y="807538"/>
            <a:ext cx="4155496" cy="27447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478C6A-7D28-6591-D34A-A5206BE02A23}"/>
              </a:ext>
            </a:extLst>
          </p:cNvPr>
          <p:cNvSpPr txBox="1"/>
          <p:nvPr/>
        </p:nvSpPr>
        <p:spPr>
          <a:xfrm>
            <a:off x="8821635" y="257637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B050"/>
                </a:solidFill>
              </a:rPr>
              <a:t>Turing Machine (1936)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614468-EFDD-4534-C98C-42D2C127851A}"/>
              </a:ext>
            </a:extLst>
          </p:cNvPr>
          <p:cNvSpPr txBox="1"/>
          <p:nvPr/>
        </p:nvSpPr>
        <p:spPr>
          <a:xfrm>
            <a:off x="7276139" y="4219679"/>
            <a:ext cx="2322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Turing machine is an abstract machine that manipulates symbols on a strip of tape according to a table of rules.</a:t>
            </a:r>
          </a:p>
          <a:p>
            <a:r>
              <a:rPr lang="en-US" sz="1400"/>
              <a:t>The machine "reads" the symbol, then writes and moves (based on the table of rules), then repeat.</a:t>
            </a:r>
          </a:p>
        </p:txBody>
      </p:sp>
    </p:spTree>
    <p:extLst>
      <p:ext uri="{BB962C8B-B14F-4D97-AF65-F5344CB8AC3E}">
        <p14:creationId xmlns:p14="http://schemas.microsoft.com/office/powerpoint/2010/main" val="3670834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168636" y="1530657"/>
            <a:ext cx="677807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Kruskal's algorithm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(1956) – a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algorithm which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finds an edge of the least possible weight that connects any two trees in the forest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 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https://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en.wikipedia.org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/wiki/Kruskal%27s_algorithm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2050" name="Picture 2" descr="Dijsktra&amp;#39;s algorithm">
            <a:extLst>
              <a:ext uri="{FF2B5EF4-FFF2-40B4-BE49-F238E27FC236}">
                <a16:creationId xmlns:a16="http://schemas.microsoft.com/office/drawing/2014/main" id="{C38CF78C-8B28-B14A-918D-04DBB89B7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48306" y="1627937"/>
            <a:ext cx="2359202" cy="11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F0071F5-C2FC-4B48-A27B-14B8A3879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47513" y="3162201"/>
            <a:ext cx="2159995" cy="193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68E3CF-BE8A-336D-0724-5FFE91758360}"/>
              </a:ext>
            </a:extLst>
          </p:cNvPr>
          <p:cNvSpPr txBox="1"/>
          <p:nvPr/>
        </p:nvSpPr>
        <p:spPr>
          <a:xfrm>
            <a:off x="168636" y="151179"/>
            <a:ext cx="634134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Minimum spanning tree (MST)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is a tree that: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Contains all the nodes (vertices) of the graph.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has no cycles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has minimal total length (sum of "weights" of edges)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 - a cable company wanting to lay lines to multiple houses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minimizing the amount of cable laid to save money.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47495-8430-D16F-AF93-07AB6DDDDB98}"/>
              </a:ext>
            </a:extLst>
          </p:cNvPr>
          <p:cNvSpPr txBox="1"/>
          <p:nvPr/>
        </p:nvSpPr>
        <p:spPr>
          <a:xfrm>
            <a:off x="168636" y="5321826"/>
            <a:ext cx="568625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Combinatorial search algorithms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 achieve efficiency by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reducing the effective size of the search space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or by employing heuristics. 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Classic combinatorial search problems include solving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the eight queens puzzle or evaluating moves in games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with a large game tree, such as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reversi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or chess.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AF57C-9CFA-18A9-DD9D-3DB3A783F82F}"/>
              </a:ext>
            </a:extLst>
          </p:cNvPr>
          <p:cNvSpPr txBox="1"/>
          <p:nvPr/>
        </p:nvSpPr>
        <p:spPr>
          <a:xfrm>
            <a:off x="168636" y="2597857"/>
            <a:ext cx="7883543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Shortest Path finding (road navigators, etc.)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https://en.wikipedia.org/wiki/Shortest_path_problem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Multiple algorithms: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-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Dijkstra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single-source shortest path problem with non-negative edge weight.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-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Bellman–Ford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single-source problem if edge weights may be negative.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-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A* search algorithm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single pair shortest path using heuristics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     to try to speed up the search.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-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Floyd–</a:t>
            </a:r>
            <a:r>
              <a:rPr lang="en-US" sz="12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Warshall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all pairs shortest paths.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-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Johnson's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all pairs shortest paths, and may be faster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than Floyd–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Warshall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sparse graphs.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-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Viterbi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shortest stochastic path problem with an additional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probabilistic weight on each node.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-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792642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620110" y="609600"/>
            <a:ext cx="7295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Next Sessions we will cover Typical Algorithmic Tasks: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E9864-C9DE-5530-1B4D-61414B39EBF2}"/>
              </a:ext>
            </a:extLst>
          </p:cNvPr>
          <p:cNvSpPr txBox="1"/>
          <p:nvPr/>
        </p:nvSpPr>
        <p:spPr>
          <a:xfrm>
            <a:off x="1616396" y="2056263"/>
            <a:ext cx="6299305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merging two sorted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finding largest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finding duplicates (use hash)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 as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smaller numbers (factorial)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calculate Fibonacci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 coin-change (using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memoization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recursive staircase (1,2,3 steps - how many ways?)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shortest reach path (using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BFSearch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balanced parentheses (using stack)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queue with 2 stacks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keep contacts in a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Trie</a:t>
            </a:r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mirroring BST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finding the 2nd largest value in BST (binary tree)</a:t>
            </a:r>
            <a:b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(or verifying that the tree is correct)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5864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0EBD76-6B3F-7886-ECEA-0921D8822F8C}"/>
              </a:ext>
            </a:extLst>
          </p:cNvPr>
          <p:cNvSpPr txBox="1"/>
          <p:nvPr/>
        </p:nvSpPr>
        <p:spPr>
          <a:xfrm>
            <a:off x="219921" y="964150"/>
            <a:ext cx="4961679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During the interview: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Project </a:t>
            </a:r>
            <a:r>
              <a:rPr lang="en-US" sz="1400" b="1">
                <a:solidFill>
                  <a:srgbClr val="00B050"/>
                </a:solidFill>
              </a:rPr>
              <a:t>excitement</a:t>
            </a:r>
            <a:r>
              <a:rPr lang="en-US" sz="1400"/>
              <a:t> about the company and about the topics. Excitement, kindness, good karma mean more than technicalities.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Behave as if it is not an exam, but rather as a </a:t>
            </a:r>
            <a:r>
              <a:rPr lang="en-US" sz="1400" b="1">
                <a:solidFill>
                  <a:srgbClr val="00B050"/>
                </a:solidFill>
              </a:rPr>
              <a:t>work situation</a:t>
            </a:r>
            <a:r>
              <a:rPr lang="en-US" sz="1400"/>
              <a:t> where you and your interviewer are solving real problem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You may not know the answer. This is OK. </a:t>
            </a:r>
            <a:br>
              <a:rPr lang="en-US" sz="1400"/>
            </a:br>
            <a:r>
              <a:rPr lang="en-US" sz="1400"/>
              <a:t>You may be evaluated on how you are communicating your thoughts and collaborating.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208A4-2C57-50A1-B68F-7675910F1C87}"/>
              </a:ext>
            </a:extLst>
          </p:cNvPr>
          <p:cNvSpPr txBox="1"/>
          <p:nvPr/>
        </p:nvSpPr>
        <p:spPr>
          <a:xfrm>
            <a:off x="104173" y="0"/>
            <a:ext cx="687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</a:rPr>
              <a:t>Interview = Transfer of Energy an Excitement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47571-F53D-7C6D-5F82-C6BFED28C791}"/>
              </a:ext>
            </a:extLst>
          </p:cNvPr>
          <p:cNvSpPr txBox="1"/>
          <p:nvPr/>
        </p:nvSpPr>
        <p:spPr>
          <a:xfrm>
            <a:off x="6096000" y="964150"/>
            <a:ext cx="4812630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When given a problem - listen, repeat it and ask questions to make sure you understand it. Make a simple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ask if you can make certain assumptions,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be really curious about finding a really good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verbalize your thought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first write a very simple not-optimized solution (brute-force) and calculate it's time and space complexity (for example, O(N^2) time, ... space)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Then discuss possible methods to optimize the solution,     formulate steps as comments and modules, fill in code, consider edge cases (zeros, nulls, beginning, end,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test the code (walk through)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don't be nervous if you don't know specific programming syntax. Most important is to get the logic, the thinking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3C70A-56B8-EB78-0E79-A76C1AEA60FC}"/>
              </a:ext>
            </a:extLst>
          </p:cNvPr>
          <p:cNvSpPr txBox="1"/>
          <p:nvPr/>
        </p:nvSpPr>
        <p:spPr>
          <a:xfrm>
            <a:off x="219921" y="5171027"/>
            <a:ext cx="9061239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This presentation will list some definitions and examples of data structures and algorithms.</a:t>
            </a:r>
          </a:p>
          <a:p>
            <a:r>
              <a:rPr lang="en-US" sz="1400"/>
              <a:t>Understanding them is the fist step.</a:t>
            </a:r>
          </a:p>
          <a:p>
            <a:endParaRPr lang="en-US" sz="1400"/>
          </a:p>
          <a:p>
            <a:r>
              <a:rPr lang="en-US" sz="1400"/>
              <a:t>Next you will need to do a lot of practice.</a:t>
            </a:r>
          </a:p>
          <a:p>
            <a:r>
              <a:rPr lang="en-US" sz="1400"/>
              <a:t>There are many sites with questions and answers, books, youtube videos, etc.</a:t>
            </a:r>
          </a:p>
        </p:txBody>
      </p:sp>
    </p:spTree>
    <p:extLst>
      <p:ext uri="{BB962C8B-B14F-4D97-AF65-F5344CB8AC3E}">
        <p14:creationId xmlns:p14="http://schemas.microsoft.com/office/powerpoint/2010/main" val="59361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E8DD15-F285-F401-0C9E-9A818D3B1715}"/>
              </a:ext>
            </a:extLst>
          </p:cNvPr>
          <p:cNvSpPr txBox="1"/>
          <p:nvPr/>
        </p:nvSpPr>
        <p:spPr>
          <a:xfrm>
            <a:off x="272717" y="636457"/>
            <a:ext cx="5823283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This presentation will list some definitions and examples </a:t>
            </a:r>
          </a:p>
          <a:p>
            <a:r>
              <a:rPr lang="en-US"/>
              <a:t>of data structures and algorithms.</a:t>
            </a:r>
          </a:p>
          <a:p>
            <a:r>
              <a:rPr lang="en-US"/>
              <a:t>Understanding them is the fist step.</a:t>
            </a:r>
          </a:p>
          <a:p>
            <a:endParaRPr lang="en-US"/>
          </a:p>
          <a:p>
            <a:r>
              <a:rPr lang="en-US"/>
              <a:t>Next you will need to do a lot of practice.</a:t>
            </a:r>
          </a:p>
          <a:p>
            <a:r>
              <a:rPr lang="en-US"/>
              <a:t>There are many sites with questions and answers, </a:t>
            </a:r>
          </a:p>
          <a:p>
            <a:r>
              <a:rPr lang="en-US"/>
              <a:t>books, youtube videos,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9508A-A626-8DAB-87C9-B105C2FA5D41}"/>
              </a:ext>
            </a:extLst>
          </p:cNvPr>
          <p:cNvSpPr txBox="1"/>
          <p:nvPr/>
        </p:nvSpPr>
        <p:spPr>
          <a:xfrm>
            <a:off x="6866021" y="2813447"/>
            <a:ext cx="5053262" cy="12311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Training websites:</a:t>
            </a:r>
          </a:p>
          <a:p>
            <a:r>
              <a:rPr lang="en-US" sz="1400" dirty="0"/>
              <a:t>  - </a:t>
            </a:r>
            <a:r>
              <a:rPr lang="en-US" sz="1400" dirty="0">
                <a:hlinkClick r:id="rId2"/>
              </a:rPr>
              <a:t>https://leetcode.com/</a:t>
            </a:r>
            <a:r>
              <a:rPr lang="en-US" sz="1400" dirty="0"/>
              <a:t> </a:t>
            </a:r>
          </a:p>
          <a:p>
            <a:r>
              <a:rPr lang="en-US" sz="1400" dirty="0"/>
              <a:t>  - </a:t>
            </a:r>
            <a:r>
              <a:rPr lang="en-US" sz="1400" dirty="0">
                <a:hlinkClick r:id="rId3"/>
              </a:rPr>
              <a:t>https://www.hackerrank.com/</a:t>
            </a:r>
            <a:r>
              <a:rPr lang="en-US" sz="1400" dirty="0"/>
              <a:t> </a:t>
            </a:r>
          </a:p>
          <a:p>
            <a:r>
              <a:rPr lang="en-US" sz="1400" dirty="0"/>
              <a:t>  - </a:t>
            </a:r>
            <a:r>
              <a:rPr lang="en-US" sz="1400" dirty="0">
                <a:hlinkClick r:id="rId4"/>
              </a:rPr>
              <a:t>https://www.educative.io/</a:t>
            </a:r>
            <a:r>
              <a:rPr lang="en-US" sz="1400" dirty="0"/>
              <a:t> </a:t>
            </a:r>
          </a:p>
          <a:p>
            <a:r>
              <a:rPr lang="en-US" sz="1400" dirty="0"/>
              <a:t>  - </a:t>
            </a:r>
            <a:r>
              <a:rPr lang="en-US" sz="1400" dirty="0">
                <a:hlinkClick r:id="rId5"/>
              </a:rPr>
              <a:t>https://www.interviewcake.com/</a:t>
            </a:r>
            <a:r>
              <a:rPr lang="en-US" sz="1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1C136-BC33-17EF-248E-C22774B94A89}"/>
              </a:ext>
            </a:extLst>
          </p:cNvPr>
          <p:cNvSpPr txBox="1"/>
          <p:nvPr/>
        </p:nvSpPr>
        <p:spPr>
          <a:xfrm>
            <a:off x="272717" y="3652772"/>
            <a:ext cx="5823283" cy="20928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Books:</a:t>
            </a:r>
          </a:p>
          <a:p>
            <a:r>
              <a:rPr lang="en-US" sz="1400"/>
              <a:t> - book: Introduction to Algorithms, 3rd Edition (The MIT Press)</a:t>
            </a:r>
          </a:p>
          <a:p>
            <a:r>
              <a:rPr lang="en-US" sz="1400"/>
              <a:t> - book: Cracking the Coding Interview: 189 Programming Questions </a:t>
            </a:r>
          </a:p>
          <a:p>
            <a:r>
              <a:rPr lang="en-US" sz="1400"/>
              <a:t>   and Solutions 6th Edition - by Gayle Laakmann McDowell</a:t>
            </a:r>
          </a:p>
          <a:p>
            <a:r>
              <a:rPr lang="en-US" sz="1400"/>
              <a:t> - book: Computer Algorithms - by Horowitz, Sahni, Rajsekaran</a:t>
            </a:r>
          </a:p>
          <a:p>
            <a:r>
              <a:rPr lang="en-US" sz="1400"/>
              <a:t> - book: Data Structures and Algorithms - by Aho, Ullman, Hopcroft</a:t>
            </a:r>
          </a:p>
          <a:p>
            <a:r>
              <a:rPr lang="en-US" sz="1400"/>
              <a:t> - book: Algorithm Design: Foundations, Analysis, and Internet Examples</a:t>
            </a:r>
          </a:p>
          <a:p>
            <a:r>
              <a:rPr lang="en-US" sz="1400"/>
              <a:t>   by Goodrich, Tamassia</a:t>
            </a:r>
          </a:p>
          <a:p>
            <a:r>
              <a:rPr lang="en-US" sz="1400"/>
              <a:t> - book: Designing Data-Intensive Applications - by Martin Kleppmann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AA506-84E5-5D55-716F-35A459C47992}"/>
              </a:ext>
            </a:extLst>
          </p:cNvPr>
          <p:cNvSpPr txBox="1"/>
          <p:nvPr/>
        </p:nvSpPr>
        <p:spPr>
          <a:xfrm>
            <a:off x="6866021" y="4452991"/>
            <a:ext cx="5053262" cy="1292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Youtube</a:t>
            </a:r>
          </a:p>
          <a:p>
            <a:r>
              <a:rPr lang="en-US" b="1">
                <a:solidFill>
                  <a:srgbClr val="00B050"/>
                </a:solidFill>
              </a:rPr>
              <a:t>Multiple channels, for example: Gaurav Sen</a:t>
            </a:r>
          </a:p>
          <a:p>
            <a:r>
              <a:rPr lang="en-US" sz="1400" dirty="0"/>
              <a:t>  - </a:t>
            </a:r>
            <a:r>
              <a:rPr lang="en-US" sz="1400" dirty="0">
                <a:hlinkClick r:id="rId6"/>
              </a:rPr>
              <a:t>https://www.youtube.com/watch?v=_5vrfuwhvlQ</a:t>
            </a:r>
            <a:r>
              <a:rPr lang="en-US" sz="1400" dirty="0"/>
              <a:t> </a:t>
            </a:r>
          </a:p>
          <a:p>
            <a:r>
              <a:rPr lang="en-US" sz="1400" dirty="0"/>
              <a:t>  - </a:t>
            </a:r>
            <a:r>
              <a:rPr lang="en-US" sz="1400" dirty="0">
                <a:hlinkClick r:id="rId7"/>
              </a:rPr>
              <a:t>https://www.youtube.com/watch?v=zaRkONvyGr8</a:t>
            </a:r>
            <a:r>
              <a:rPr lang="en-US" sz="1400" dirty="0"/>
              <a:t> </a:t>
            </a:r>
          </a:p>
          <a:p>
            <a:r>
              <a:rPr lang="en-US" sz="1400"/>
              <a:t>  etc.</a:t>
            </a:r>
          </a:p>
        </p:txBody>
      </p:sp>
    </p:spTree>
    <p:extLst>
      <p:ext uri="{BB962C8B-B14F-4D97-AF65-F5344CB8AC3E}">
        <p14:creationId xmlns:p14="http://schemas.microsoft.com/office/powerpoint/2010/main" val="52650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1139093" y="582067"/>
            <a:ext cx="7955480" cy="5693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array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arr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- elements have same type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- like array but: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 elements may have different size and type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 elements may be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complext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structures (lists,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dicts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etc.)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[1,2,3]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[1,"dog",[2,3]]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tuple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like a list, but immutable (can not be changed)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(1,2,3)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((1,2),(3,4))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"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abcde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fghij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- ordered set of characters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any ordered set (list, tuples, string, ...)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numbering elements in a sequence (usually starts with 0)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aa[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aa[</a:t>
            </a:r>
            <a:r>
              <a:rPr lang="en-US" sz="1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][j]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slice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subset of elements of a sequence, for example: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aa = "mama papa"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012345678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bb = aa[2:6] = "ma p"   (2 - included, 6 - not included)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36340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248171" y="375609"/>
            <a:ext cx="5517930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stack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(FILO = First In Last Out)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[1,2,3]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st.append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(4)     [1,2,3,4]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aa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st.pop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   aa=4,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=[1,2,3]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queue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(FIFO = First In First Out)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import collections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collections.deque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ii in range(6):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qq.append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(ii)  #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== deque([0, 1, 2, 3, 4, 5])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aa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qq.popleft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 # 0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bb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qq.popleft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 # 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   #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qq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== deque([2, 3, 4, 5])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=======================================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7EC53-FE28-6742-B9D8-77D50A0EE53F}"/>
              </a:ext>
            </a:extLst>
          </p:cNvPr>
          <p:cNvSpPr txBox="1"/>
          <p:nvPr/>
        </p:nvSpPr>
        <p:spPr>
          <a:xfrm>
            <a:off x="6106511" y="942485"/>
            <a:ext cx="5671507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Priority Queue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Suppose that we create a queue of tickets.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Each ticket is described by a tuple with two numbers: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priority_num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ticket_num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priority_num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: 1..10 (1=highest, 10=lowest priority)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ticket_num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: sequentially growing number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 tickets enter the queue, we sort the queue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(by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priority_num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ticket_num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 that tickets with higher priority (lower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priority_num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will move forward. 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within same priority, "earlier" tickets (with lower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ticket_num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will move forward.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Usually the queue was sorted before adding a new element.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 sorting simply means moving the element forward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until it finds its place.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Usually priority queue is implemented using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min-heap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structure (see later in this document)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365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1587062" y="1331205"/>
            <a:ext cx="7011028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unique elements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 = set(range(1,10))  # {1, 2, 3, 4, 5, 6, 7, 8, 9}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bb = set(range(5,15))  # {5, 6, 7, 8, 9, 10, 11, 12, 13, 14}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Operations between sets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 - bb    # {1, 2, 3, 4}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bb - aa    # {10, 11, 12, 13, 14}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 | bb    # {1, 2, 3, 4, 5, 6, 7, 8, 9, 10, 11, 12, 13, 14}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 &amp; bb    # {5, 6, 7, 8, 9}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 ^ bb    # {1, 2, 3, 4, 10, 11, 12, 13, 14}</a:t>
            </a:r>
          </a:p>
        </p:txBody>
      </p:sp>
    </p:spTree>
    <p:extLst>
      <p:ext uri="{BB962C8B-B14F-4D97-AF65-F5344CB8AC3E}">
        <p14:creationId xmlns:p14="http://schemas.microsoft.com/office/powerpoint/2010/main" val="71096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569127" y="520511"/>
            <a:ext cx="5444358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hashmap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stores key-value pairs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famous for having </a:t>
            </a:r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constant-time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insert/delete/read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O(1) – fixed time complexity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 = {"k1":"v1", "k2":55}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{'k1':'v1', 'k2':55}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aa['k3'] = 33            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{'k1':'v1', 'k2':55, 'k3':33}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deleting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'k2' in aa: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del aa['k2']         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{'k1':'v1', 'k3':33}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sz="1200" b="1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upsert</a:t>
            </a:r>
            <a:endParaRPr lang="en-US" sz="1200" b="1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'k2' in aa: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aa['k2'] += 1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else: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aa['k2'] = 1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Merging two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starting python 3.5: z = (**d1, **d2)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starting python 3.9: z = d1 | d2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9B621-0804-8D48-B444-678ADA49127F}"/>
              </a:ext>
            </a:extLst>
          </p:cNvPr>
          <p:cNvSpPr txBox="1"/>
          <p:nvPr/>
        </p:nvSpPr>
        <p:spPr>
          <a:xfrm>
            <a:off x="6294283" y="520511"/>
            <a:ext cx="5444359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</a:t>
            </a:r>
            <a:r>
              <a:rPr lang="en-US" sz="12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defaultdict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collections import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defaultdict</a:t>
            </a:r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 =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defaultdict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(list)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dd['k1'].append(1)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dd['k1'].append(2)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dd['k1'].append(3)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kk in 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dd.keys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print(f"{kk} =&gt; {dd[kk]}")   # k1 =&gt; [1, 2, 3]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How hash works: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 make an array of buckets.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key is mapped to one of the buckets 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 a simple hashing function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tuple (</a:t>
            </a:r>
            <a:r>
              <a:rPr lang="en-US" sz="12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key,val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is placed in this bucket.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Reading/deleting by key - same hashing function is used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 locate the item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# ------------------------------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Example of hashing function: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# ------------------------------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hash = 0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for char in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key_str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hash = hash*33 +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(char)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idx</a:t>
            </a: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hash / </a:t>
            </a:r>
            <a:r>
              <a:rPr lang="en-US" sz="1200" dirty="0" err="1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num_buckets</a:t>
            </a:r>
            <a:endParaRPr lang="en-US" sz="120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# ------------------------------</a:t>
            </a:r>
          </a:p>
          <a:p>
            <a:endParaRPr lang="en-US" sz="12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3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0" y="77836"/>
            <a:ext cx="860174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Consistent hashing  (ring hash)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Imagine that you have a layer of web servers followed by layer of app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How do you do load balancing between layers?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How you determine to which server on the next layer to go?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How you do it consistently to take advantage of caching on layers?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How you re-hash the system when you scale numbers of server up or down?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Consistent hashing solves these problems by providing a distribution scheme which does not directly depend on the number of servers.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Idea: 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Make a circle with a big number of "positions" (2</a:t>
            </a:r>
            <a:r>
              <a:rPr lang="en-US" sz="1400" baseline="30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32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.. 2</a:t>
            </a:r>
            <a:r>
              <a:rPr lang="en-US" sz="1400" baseline="30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160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circle is called "</a:t>
            </a: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hash ring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 each server to 1024 random positions on circle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 each request (IP/port/...) to the same circle, and go clockwise </a:t>
            </a:r>
            <a:b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 find the server to process this request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Continue going clockwise to find a 2</a:t>
            </a:r>
            <a:r>
              <a:rPr lang="en-US" sz="1400" baseline="30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nd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server (for backup)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https://medium.com/system-design-blog/consistent-hashing-b9134c8a9062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https://en.wikipedia.org/wiki/Consistent_hashing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4"/>
              </a:rPr>
              <a:t>https://www.youtube.com/watch?v=zaRkONvyGr8</a:t>
            </a: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Original MIT Thesis by </a:t>
            </a: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Daniel Lewin (1998)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b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"Consistent hashing and random trees : algorithms for caching in distributed networks"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https://dspace.mit.edu/handle/1721.1/9947</a:t>
            </a:r>
            <a:endParaRPr lang="en-US" sz="10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6"/>
              </a:rPr>
              <a:t>https://github.com/papers-we-love/papers-we-love/blob/master/distributed_systems/consistent-hashing-and-random-trees.pdf</a:t>
            </a:r>
            <a:endParaRPr lang="en-US" sz="10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098A25-0430-4F4A-BEBB-1FF3661BE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22573" y="77836"/>
            <a:ext cx="2794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ystem Design — Consistent Hashing | by Larry | Peng Yang | Computer  Science Fundamentals | Medium">
            <a:extLst>
              <a:ext uri="{FF2B5EF4-FFF2-40B4-BE49-F238E27FC236}">
                <a16:creationId xmlns:a16="http://schemas.microsoft.com/office/drawing/2014/main" id="{19923E1F-117E-5D4C-AAB1-3869C2E5D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5369" y="3587042"/>
            <a:ext cx="4006631" cy="2736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25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C98A5-A71F-A849-909D-941516041C13}"/>
              </a:ext>
            </a:extLst>
          </p:cNvPr>
          <p:cNvSpPr txBox="1"/>
          <p:nvPr/>
        </p:nvSpPr>
        <p:spPr>
          <a:xfrm>
            <a:off x="194180" y="258901"/>
            <a:ext cx="8297838" cy="63401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Bloom filter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Imagine that we have a huge lookup table (~millions of words)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we testing if a word is in this table or not.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 may use a huge hash on disk, causing big disk I/O.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Bloom filter uses a </a:t>
            </a: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small compact bitmap instead of big hash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allows to </a:t>
            </a: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reject most negatives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allowing very few false-positives.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negatives are definitely negatives,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but positives are "maybe" positives.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 empty Bloom filter is a bit array of m bits, all set to 0.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There must also be k different hash functions defined,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each of which maps an element to one of m bits (sets it to 1).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r>
              <a:rPr lang="en-US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 if we use k hash functions - we can get up to "k" bits set.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Example: m=30, k=10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 query for an element (test whether it is in the set), 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feed it to each of the k hash functions to get k array positions. 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any of the bits at these positions is 0, the element is not in the set.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all are 1, then it may be positive - or false-positive.</a:t>
            </a:r>
          </a:p>
          <a:p>
            <a:endParaRPr lang="en-US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map is big enough, the patterns will be sparse, </a:t>
            </a:r>
          </a:p>
          <a:p>
            <a:r>
              <a:rPr lang="en-US" sz="14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probability of false-positives very low.</a:t>
            </a:r>
          </a:p>
          <a:p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- 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https://hur.st/bloomfilter</a:t>
            </a:r>
            <a:r>
              <a:rPr lang="en-US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8EB878-702D-254A-A653-5CDF52B84974}"/>
              </a:ext>
            </a:extLst>
          </p:cNvPr>
          <p:cNvSpPr txBox="1"/>
          <p:nvPr/>
        </p:nvSpPr>
        <p:spPr>
          <a:xfrm>
            <a:off x="8967755" y="3313080"/>
            <a:ext cx="2866292" cy="23237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https://www.cs.princeton.edu/courses/archive/spr05/cos598E/bib/p422-bloom.pdf</a:t>
            </a:r>
            <a:r>
              <a:rPr lang="en-US" sz="1000" dirty="0"/>
              <a:t> </a:t>
            </a:r>
          </a:p>
          <a:p>
            <a:endParaRPr lang="en-US" sz="1400" dirty="0"/>
          </a:p>
          <a:p>
            <a:r>
              <a:rPr lang="en-US" sz="900" dirty="0">
                <a:hlinkClick r:id="rId4"/>
              </a:rPr>
              <a:t>https://www.quora.com/Where-can-one-find-a-photo-and-biographical-details-for-Burton-Howard-Bloom-inventor-of-the-Bloom-filter</a:t>
            </a:r>
            <a:endParaRPr lang="en-US" sz="900" dirty="0"/>
          </a:p>
          <a:p>
            <a:endParaRPr lang="en-US" sz="1400" dirty="0"/>
          </a:p>
          <a:p>
            <a:r>
              <a:rPr lang="en-US" sz="1400" b="1" dirty="0">
                <a:solidFill>
                  <a:srgbClr val="00B050"/>
                </a:solidFill>
              </a:rPr>
              <a:t>Bloom filters are called filters</a:t>
            </a:r>
          </a:p>
          <a:p>
            <a:r>
              <a:rPr lang="en-US" sz="1400" dirty="0"/>
              <a:t>because they are often used </a:t>
            </a:r>
          </a:p>
          <a:p>
            <a:r>
              <a:rPr lang="en-US" sz="1400" dirty="0"/>
              <a:t>as a </a:t>
            </a:r>
            <a:r>
              <a:rPr lang="en-US" sz="1400" b="1" dirty="0">
                <a:solidFill>
                  <a:srgbClr val="00B050"/>
                </a:solidFill>
              </a:rPr>
              <a:t>cheap first pass to filter out </a:t>
            </a:r>
          </a:p>
          <a:p>
            <a:r>
              <a:rPr lang="en-US" sz="1400" dirty="0"/>
              <a:t>segments of a dataset that do not match a 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CF4B80-246C-B792-8C52-5E9D954950A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1479" y="258901"/>
            <a:ext cx="1811571" cy="19927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836EDE-5B54-5EDB-78E6-8AC0F8B4C8F6}"/>
              </a:ext>
            </a:extLst>
          </p:cNvPr>
          <p:cNvSpPr txBox="1"/>
          <p:nvPr/>
        </p:nvSpPr>
        <p:spPr>
          <a:xfrm>
            <a:off x="9247665" y="2251629"/>
            <a:ext cx="2306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Bloom filter was developed by </a:t>
            </a:r>
            <a:r>
              <a:rPr lang="en-US" sz="1400" b="1" dirty="0">
                <a:solidFill>
                  <a:srgbClr val="00B050"/>
                </a:solidFill>
              </a:rPr>
              <a:t>Burton Howard Bloom</a:t>
            </a:r>
            <a:r>
              <a:rPr lang="en-US" sz="1400" dirty="0"/>
              <a:t>, MIT graduate, in 1970.</a:t>
            </a:r>
          </a:p>
        </p:txBody>
      </p:sp>
    </p:spTree>
    <p:extLst>
      <p:ext uri="{BB962C8B-B14F-4D97-AF65-F5344CB8AC3E}">
        <p14:creationId xmlns:p14="http://schemas.microsoft.com/office/powerpoint/2010/main" val="11574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3846</Words>
  <Application>Microsoft Macintosh PowerPoint</Application>
  <PresentationFormat>Widescreen</PresentationFormat>
  <Paragraphs>500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43</cp:revision>
  <dcterms:created xsi:type="dcterms:W3CDTF">2021-08-13T19:21:10Z</dcterms:created>
  <dcterms:modified xsi:type="dcterms:W3CDTF">2022-08-18T13:11:24Z</dcterms:modified>
</cp:coreProperties>
</file>