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67" r:id="rId3"/>
    <p:sldId id="275" r:id="rId4"/>
    <p:sldId id="276" r:id="rId5"/>
    <p:sldId id="277" r:id="rId6"/>
    <p:sldId id="282" r:id="rId7"/>
    <p:sldId id="278" r:id="rId8"/>
    <p:sldId id="279" r:id="rId9"/>
    <p:sldId id="281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43"/>
    <p:restoredTop sz="94709"/>
  </p:normalViewPr>
  <p:slideViewPr>
    <p:cSldViewPr snapToGrid="0" snapToObjects="1">
      <p:cViewPr varScale="1">
        <p:scale>
          <a:sx n="125" d="100"/>
          <a:sy n="125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F27C-726C-F34D-8409-80F55E545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92C0DA-692D-0D4F-A5E2-14D77E98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28344-ACB5-2544-8F64-8F48AB36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2548-988C-A141-886B-1288B5E7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34-78F2-0446-AAC8-AE2EAB4C8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0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D366-7954-574E-B227-42020C5D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257F7-9A11-6143-B3BE-65EA79F1E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E38A-4D17-0E45-B253-CFFA73B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08F96-4E3C-DD49-9DA6-E58D1E47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3D00-BFC8-8C4D-86CD-C22BB04A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91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FACBD-77A5-8C49-B88D-B07B46866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F7211-16D2-B54B-811F-C40782CF7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97539-AE59-3C4F-92BD-FFD32CB14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887D4-9F35-694F-ABCC-C43262D3C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862F5-D353-1743-8037-74EB4E528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70C7-DB12-B444-B1B2-C48E25E41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2DCFE-53F0-024F-A617-2BD896C61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859B6-E1E3-B04D-A047-8D2EC0DF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25EF9-1164-754C-8B5A-763A5AC7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2791D-421D-8745-9562-45793F408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45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0F6-6C15-8249-BFD5-99E1F52B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F16EF-BE46-664B-B253-58617527F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407D8-A253-D24E-A3D2-6016577AD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AA5E3-13D0-7841-BCC6-417B0E16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3E12E-BCBD-B34C-92B4-7613D39B4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1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8562-4DC4-854A-BBBB-16F35B6A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E5C7F-96F1-4846-9EC3-8402DD68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8E0DC-C318-0949-AA4D-E20EF7E5D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4ABB1-6F7E-0C41-BAD8-BF0C97046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CE178-590D-4F41-98C0-D37428175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70DF3-6012-7B47-B3FB-86489127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E067-6F58-BC40-A770-31355823C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284D0-F04D-1942-9055-6543BB934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4A69-608C-D54B-84E7-577BA76DA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12351-7762-474F-993C-C1DCC7CAF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FF6DA-38DB-F642-8582-12853CF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E2CD-2374-D241-A907-BDC28A29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2861F-06F7-4F4F-AE77-854CE702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EB302-265A-F345-A27F-189DC71E2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740CE-9613-DD4B-910D-FD9367F5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97B97E-B666-AB4C-8895-6EFDBB1F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4A0898-83AF-6B4E-A793-A75BA4A2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0A5B-EF6C-A543-AF59-5B027487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58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AADD5D-3B4C-FC46-A3AB-8847BEE31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1BCAC-3BF4-664B-A180-3CE656F1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52949-739C-F940-990E-7C1F7690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2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026B-8F91-E843-929E-B8D193A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901C9-5D06-7446-893E-C386DE78E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AEFEC-6B69-9D40-BF13-C90D122D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1C260-B81F-4C45-B502-D6C13CE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23561-E5EA-834B-85DF-19C0AC08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22E99-7ABD-C545-B6B9-9FDD51D6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A3DA-03F9-F24C-98B3-D267B4CD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68B0B0-4858-364A-B7CA-CA05AB125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DCA157-AB94-9646-8C72-FF9ECCC5B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31188-EFC7-354D-AF12-DFD329BD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5353E-B6F9-C245-8A28-1A7DA9258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521E6-0D62-AD41-968D-6D110007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4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2AB8C-3B85-8246-A8C2-8FF1A99E4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DDD0A-B722-F14C-9538-449568974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C874F-E44E-BF44-9BF8-5BE6F387B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0B581-06C6-5A4B-9E30-3EAD5667F4B3}" type="datetimeFigureOut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46542-B3B2-504E-9846-81A0633DE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BBE-02CA-2744-8992-09E502DE0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7B916-9C37-1342-8860-FDF17023D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933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ative.io/courses/grokking-dynamic-programming-patterns-for-coding-interviews/RM1BDv71V60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tif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print-all-possible-combinations-of-r-elements-in-a-given-array-of-size-n/" TargetMode="External"/><Relationship Id="rId3" Type="http://schemas.openxmlformats.org/officeDocument/2006/relationships/hyperlink" Target="https://gist.github.com/s3thi/1441776" TargetMode="External"/><Relationship Id="rId7" Type="http://schemas.openxmlformats.org/officeDocument/2006/relationships/hyperlink" Target="https://stackoverflow.com/questions/464864/how-to-get-all-possible-combinations-of-a-list-s-elements" TargetMode="External"/><Relationship Id="rId2" Type="http://schemas.openxmlformats.org/officeDocument/2006/relationships/hyperlink" Target="https://codereview.stackexchange.com/questions/6634/longest-words-in-dictionary-that-can-be-constructed-from-a-list-of-lett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eeksforgeeks.org/print-all-permutations-with-repetition-of-characters/" TargetMode="External"/><Relationship Id="rId5" Type="http://schemas.openxmlformats.org/officeDocument/2006/relationships/hyperlink" Target="https://codereview.stackexchange.com/questions/12858/generating-all-combinations-and-permutations-of-a-set-of-symbols" TargetMode="External"/><Relationship Id="rId4" Type="http://schemas.openxmlformats.org/officeDocument/2006/relationships/hyperlink" Target="https://www.youtube.com/watch?v=waIgDZZp9Wc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find-all-duplicates-in-an-array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length-of-the-longest-valid-substring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7F35B93-487F-1D49-A679-7ACD78250CA1}"/>
              </a:ext>
            </a:extLst>
          </p:cNvPr>
          <p:cNvSpPr/>
          <p:nvPr/>
        </p:nvSpPr>
        <p:spPr>
          <a:xfrm>
            <a:off x="2292498" y="973045"/>
            <a:ext cx="799311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Coding Interview  </a:t>
            </a:r>
          </a:p>
          <a:p>
            <a:r>
              <a:rPr lang="en-US" sz="4000" b="1" dirty="0">
                <a:solidFill>
                  <a:srgbClr val="00B0F0"/>
                </a:solidFill>
                <a:latin typeface="Arial" panose="020B0604020202020204" pitchFamily="34" charset="0"/>
              </a:rPr>
              <a:t>Code Examples - Session 1</a:t>
            </a:r>
          </a:p>
          <a:p>
            <a:endParaRPr lang="en-US" sz="4000" b="1" dirty="0">
              <a:solidFill>
                <a:srgbClr val="00B0F0"/>
              </a:solidFill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71772-E38B-BB8A-AA0B-83409DEDBFF7}"/>
              </a:ext>
            </a:extLst>
          </p:cNvPr>
          <p:cNvSpPr txBox="1"/>
          <p:nvPr/>
        </p:nvSpPr>
        <p:spPr>
          <a:xfrm>
            <a:off x="1837466" y="2837967"/>
            <a:ext cx="9115440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Merge Two Sorted Lists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 Longest Word(s)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Finding Duplicates (use hashmap)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Calculate Factorial and Fibonacci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Making Coin Change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Recursive Staircase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Balanced Parentheses (using stack)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Knapsack Problem</a:t>
            </a:r>
          </a:p>
        </p:txBody>
      </p:sp>
    </p:spTree>
    <p:extLst>
      <p:ext uri="{BB962C8B-B14F-4D97-AF65-F5344CB8AC3E}">
        <p14:creationId xmlns:p14="http://schemas.microsoft.com/office/powerpoint/2010/main" val="132933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-1" y="0"/>
            <a:ext cx="626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Knapsack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129005" y="556084"/>
            <a:ext cx="657313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are putting objects in a bag (a knapsack).</a:t>
            </a:r>
          </a:p>
          <a:p>
            <a:r>
              <a:rPr lang="en-US" sz="1400"/>
              <a:t>There are n unique objects, each has its weight and value.</a:t>
            </a:r>
          </a:p>
          <a:p>
            <a:r>
              <a:rPr lang="en-US" sz="1400"/>
              <a:t>The knapsack has a limited weight capacity W.</a:t>
            </a:r>
          </a:p>
          <a:p>
            <a:r>
              <a:rPr lang="en-US" sz="1400"/>
              <a:t>We need to select objects to put into the knapsack to get maximum value.</a:t>
            </a:r>
          </a:p>
          <a:p>
            <a:endParaRPr lang="en-US" sz="1400"/>
          </a:p>
          <a:p>
            <a:r>
              <a:rPr lang="en-US" sz="1400"/>
              <a:t>The brute-force method has time complexity of 2</a:t>
            </a:r>
            <a:r>
              <a:rPr lang="en-US" sz="1400" baseline="30000"/>
              <a:t>N</a:t>
            </a:r>
          </a:p>
          <a:p>
            <a:r>
              <a:rPr lang="en-US" sz="1400"/>
              <a:t>But using dynamic programming and bottom-up approach, it can be reduced to O(n*W)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142757" y="2400112"/>
            <a:ext cx="6119147" cy="4293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knapSack(W, wt, val):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W - max weight of knapSack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wt - list of weights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val - list of values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n - number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 = len(val)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---------------------------------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create 2-dim array with (n+1) rows and (W+1) columns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populate with zeros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K = [[0 for x in range(W + 1)] for x in range(n + 1)]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---------------------------------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Build table K[][] in bottom up manner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 in range(n + 1):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w in range(W + 1):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i == 0 or w == 0: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K[i][w] = 0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elif wt[i-1] &lt;= w: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K[i][w] = max(val[i-1] + K[i-1][w-wt[i-1]],  K[i-1][w])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K[i][w] = K[i-1][w]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---------------------------------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K[n][W]  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max value is in the "last" cell</a:t>
            </a:r>
          </a:p>
        </p:txBody>
      </p:sp>
      <p:pic>
        <p:nvPicPr>
          <p:cNvPr id="1026" name="Picture 2" descr="How to solve the Knapsack Problem with dynamic programming | by Fabian Terh  | Medium">
            <a:extLst>
              <a:ext uri="{FF2B5EF4-FFF2-40B4-BE49-F238E27FC236}">
                <a16:creationId xmlns:a16="http://schemas.microsoft.com/office/drawing/2014/main" id="{6632D43E-C563-0C3E-3975-14705A7C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64168" y="261610"/>
            <a:ext cx="4985076" cy="1894912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355BE-8B14-F30D-8AF0-237FBA2A5E7C}"/>
              </a:ext>
            </a:extLst>
          </p:cNvPr>
          <p:cNvSpPr txBox="1"/>
          <p:nvPr/>
        </p:nvSpPr>
        <p:spPr>
          <a:xfrm>
            <a:off x="7064167" y="5216267"/>
            <a:ext cx="4985075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/>
              <a:t>This solution is explained here:</a:t>
            </a:r>
          </a:p>
          <a:p>
            <a:r>
              <a:rPr lang="en-US" sz="1400"/>
              <a:t>.. </a:t>
            </a:r>
            <a:r>
              <a:rPr lang="en-US" sz="1000">
                <a:hlinkClick r:id="rId3"/>
              </a:rPr>
              <a:t>https://www.educative.io/courses/grokking-dynamic-programming-patterns-for-coding-interviews/RM1BDv71V60</a:t>
            </a:r>
            <a:r>
              <a:rPr lang="en-US" sz="1000"/>
              <a:t> </a:t>
            </a:r>
          </a:p>
          <a:p>
            <a:endParaRPr lang="en-US" sz="1400"/>
          </a:p>
          <a:p>
            <a:r>
              <a:rPr lang="en-US" sz="1400"/>
              <a:t>It is also possible to even further optimize the solution by using a one-dimensional array (!)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12620-BB7B-D2E2-302B-8A034A5130D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9128" y="2400112"/>
            <a:ext cx="4985075" cy="2427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71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6356EC-3E7E-20F0-6ECD-846A62E61493}"/>
              </a:ext>
            </a:extLst>
          </p:cNvPr>
          <p:cNvSpPr txBox="1"/>
          <p:nvPr/>
        </p:nvSpPr>
        <p:spPr>
          <a:xfrm>
            <a:off x="302652" y="1338133"/>
            <a:ext cx="3329759" cy="10618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Definition for singly-linked list.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 ListNode: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def __init__(self, x):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self.val = x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self.next = None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115614" y="115614"/>
            <a:ext cx="402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Merge Two Sorted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0BE50-B168-1578-6621-05CB43A93AD5}"/>
              </a:ext>
            </a:extLst>
          </p:cNvPr>
          <p:cNvSpPr txBox="1"/>
          <p:nvPr/>
        </p:nvSpPr>
        <p:spPr>
          <a:xfrm>
            <a:off x="4446225" y="115614"/>
            <a:ext cx="7533897" cy="6555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mergeTwoLists(l1: ListNode, l2: ListNode) -&gt; ListNode: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l1 == None: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l2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elif l2 == None: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l1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out = ListNode()  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head of the result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pout = out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p12 = [l1,l2]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fin12 = [False,False]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v12 = [l1.val,l2.val]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while True: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(fin12[0] == True) and (fin12[1] == True):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out</a:t>
            </a:r>
          </a:p>
          <a:p>
            <a:endParaRPr lang="en-US" sz="105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 find which list gives next value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(fin12[0] == False) and (fin12[1] == False) and (v12[0] &lt;= v12[1]):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ii=0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elif (fin12[0] == False) and (fin12[1] == False) and (v12[0] &gt; v12[1]):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ii=1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elif (fin12[0] == True):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ii=1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ii=0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# get the value, progress, set flag if needed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vv = p12[ii].val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pout.val = vv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p12[ii].next == None: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fin12[ii] = True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p12[ii] = p12[ii].next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v12[ii] = p12[ii].val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(fin12[0] == False) or (fin12[1] == False):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pout.next = ListNode()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pout = pout.next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out  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head of the result</a:t>
            </a:r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3AFA62-6105-6410-59F0-53AF24AA423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389" y="2832024"/>
            <a:ext cx="32766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5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0" y="0"/>
            <a:ext cx="4025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Find Longest Word(s)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0BE50-B168-1578-6621-05CB43A93AD5}"/>
              </a:ext>
            </a:extLst>
          </p:cNvPr>
          <p:cNvSpPr txBox="1"/>
          <p:nvPr/>
        </p:nvSpPr>
        <p:spPr>
          <a:xfrm>
            <a:off x="239720" y="574757"/>
            <a:ext cx="5738647" cy="56861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word_dict - a dict/set of valid words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char_string - a string of characters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Find the maximum length of a valid word </a:t>
            </a:r>
          </a:p>
          <a:p>
            <a:r>
              <a:rPr lang="en-US" sz="105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which could be composed from characters in the string. </a:t>
            </a:r>
          </a:p>
          <a:p>
            <a:r>
              <a:rPr lang="en-US" sz="1050" b="1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 a list of all those long words.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Everything is in English (26 chars) small letters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Online: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https://codereview.stackexchange.com/questions/6634/longest-words-in-dictionary-that-can-be-constructed-from-a-list-of-letters</a:t>
            </a:r>
            <a:endParaRPr lang="en-US" sz="8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3"/>
              </a:rPr>
              <a:t>https://gist.github.com/s3thi/1441776</a:t>
            </a:r>
            <a:endParaRPr lang="en-US" sz="8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 the string gets longer, the number of permutations becomes huge.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N=20, N! = math.factorial(20) = 2,432,902,008,176,640,000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So it may be better to go in the oposite direction.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Start from the dictionary (which hardly has more than 100,000 words), start with longest words check if they can be made from given letters.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Note: You should not use specialized libraries.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For example, you should not use itertools: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print(list(itertools.permutations([1,2,3], 2)))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[(1, 2), (1, 3), (2, 1), (2, 3), (3, 1), (3, 2)]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YouTube (in java):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https://www.youtube.com/watch?v=waIgDZZp9Wc</a:t>
            </a:r>
            <a:endParaRPr lang="en-US" sz="8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Recursive solutions: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https://codereview.stackexchange.com/questions/12858/generating-all-combinations-and-permutations-of-a-set-of-symbols</a:t>
            </a:r>
            <a:endParaRPr lang="en-US" sz="8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https://www.geeksforgeeks.org/print-all-permutations-with-repetition-of-characters/</a:t>
            </a:r>
            <a:endParaRPr lang="en-US" sz="8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https://stackoverflow.com/questions/464864/how-to-get-all-possible-combinations-of-a-list-s-elements</a:t>
            </a:r>
            <a:endParaRPr lang="en-US" sz="8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8"/>
              </a:rPr>
              <a:t>https://www.geeksforgeeks.org/print-all-possible-combinations-of-r-elements-in-a-given-array-of-size-n/</a:t>
            </a:r>
            <a:endParaRPr lang="en-US" sz="8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E453D-1582-BC0A-4700-5C8095F96B38}"/>
              </a:ext>
            </a:extLst>
          </p:cNvPr>
          <p:cNvSpPr txBox="1"/>
          <p:nvPr/>
        </p:nvSpPr>
        <p:spPr>
          <a:xfrm>
            <a:off x="6383817" y="574757"/>
            <a:ext cx="5568463" cy="60708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os, sys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--------------------------------------------------------------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can_make(word, letters):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Return True if "word" can be generated using only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the letters in the list "letters"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len(word) &gt; len(letters): return False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 = letters[:] # copy of the list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index, letter in enumerate(word):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letter in l: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l.remove(letter) # removes once occurence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return False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True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--------------------------------------------------------------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__name__ == "__main__":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mystr = "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crocodilegohome</a:t>
            </a:r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letters = list(mystr)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myset = set(["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crocodile</a:t>
            </a:r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","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</a:t>
            </a:r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","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home</a:t>
            </a:r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","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</a:t>
            </a:r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"])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mylist = list(myset)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mylist.sort(key=len)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mylist.reverse()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long_words = []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max_len = 0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w in mylist: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can_make(w, letters):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len(w) &gt;= max_len: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max_len = len(w)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long_words += [w]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break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print(long_words)</a:t>
            </a:r>
          </a:p>
        </p:txBody>
      </p:sp>
    </p:spTree>
    <p:extLst>
      <p:ext uri="{BB962C8B-B14F-4D97-AF65-F5344CB8AC3E}">
        <p14:creationId xmlns:p14="http://schemas.microsoft.com/office/powerpoint/2010/main" val="114940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-1" y="0"/>
            <a:ext cx="4866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Finding Duplicates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0BE50-B168-1578-6621-05CB43A93AD5}"/>
              </a:ext>
            </a:extLst>
          </p:cNvPr>
          <p:cNvSpPr txBox="1"/>
          <p:nvPr/>
        </p:nvSpPr>
        <p:spPr>
          <a:xfrm>
            <a:off x="239721" y="574757"/>
            <a:ext cx="4866292" cy="23314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2"/>
              </a:rPr>
              <a:t>https://leetcode.com/problems/find-all-duplicates-in-an-array/</a:t>
            </a:r>
            <a:endParaRPr lang="en-US" sz="90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 an integer array "</a:t>
            </a:r>
            <a:r>
              <a:rPr lang="en-US" sz="105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of length "</a:t>
            </a:r>
            <a:r>
              <a:rPr lang="en-US" sz="105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where all the integers of </a:t>
            </a:r>
            <a:r>
              <a:rPr lang="en-US" sz="105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nums</a:t>
            </a:r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in the range [1, n] and each integer appears once or twice, return an array of all the integers that appears twice.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 must write an algorithm that runs in O(n) time and uses only constant extra space.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Constraints: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&lt;= n &lt;= 105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 &lt;= nums[i] &lt;= n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 element in nums appears once or twice.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E453D-1582-BC0A-4700-5C8095F96B38}"/>
              </a:ext>
            </a:extLst>
          </p:cNvPr>
          <p:cNvSpPr txBox="1"/>
          <p:nvPr/>
        </p:nvSpPr>
        <p:spPr>
          <a:xfrm>
            <a:off x="5585030" y="2751508"/>
            <a:ext cx="626012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findDuplicates(nums):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Solution without dict (we flip a sign instead of using dict).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The penalty is that we need to use abs() all the time 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:) </a:t>
            </a:r>
            <a:endParaRPr lang="en-US" sz="105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res = []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x in nums: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nums[abs(x)-1] &lt; 0: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res.append(abs(x))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nums[abs(x)-1] *= -1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411A1-1DE5-AE38-197E-2532C119EC59}"/>
              </a:ext>
            </a:extLst>
          </p:cNvPr>
          <p:cNvSpPr txBox="1"/>
          <p:nvPr/>
        </p:nvSpPr>
        <p:spPr>
          <a:xfrm>
            <a:off x="5585030" y="574757"/>
            <a:ext cx="6260129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findDuplicates(nums):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Standard solution using hash-map (dictionary)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Wingdings" pitchFamily="2" charset="2"/>
              </a:rPr>
              <a:t> </a:t>
            </a:r>
            <a:endParaRPr lang="en-US" sz="105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res = []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mydict = {}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x in nums: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x in mydict: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res.append(x)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mydict[x] = 1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res</a:t>
            </a:r>
          </a:p>
        </p:txBody>
      </p:sp>
    </p:spTree>
    <p:extLst>
      <p:ext uri="{BB962C8B-B14F-4D97-AF65-F5344CB8AC3E}">
        <p14:creationId xmlns:p14="http://schemas.microsoft.com/office/powerpoint/2010/main" val="782516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-1" y="0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Calculate Factorial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0BE50-B168-1578-6621-05CB43A93AD5}"/>
              </a:ext>
            </a:extLst>
          </p:cNvPr>
          <p:cNvSpPr txBox="1"/>
          <p:nvPr/>
        </p:nvSpPr>
        <p:spPr>
          <a:xfrm>
            <a:off x="2841306" y="2127804"/>
            <a:ext cx="4866292" cy="12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factorial(n):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&lt;= 1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1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f= 1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num in range(2,n+1):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 *= num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103087" y="665097"/>
            <a:ext cx="57511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Note: we presume not-negative integer argument</a:t>
            </a:r>
          </a:p>
          <a:p>
            <a:endParaRPr lang="en-US" sz="1400"/>
          </a:p>
          <a:p>
            <a:r>
              <a:rPr lang="en-US" sz="1400"/>
              <a:t>Note:  </a:t>
            </a:r>
            <a:r>
              <a:rPr lang="en-US" sz="1400" dirty="0"/>
              <a:t>We prefer to NOT use recursion as it can quickly spin out of control!</a:t>
            </a:r>
            <a:r>
              <a:rPr lang="en-US" sz="140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96A704-3101-735A-EB56-DEEFFED8A584}"/>
              </a:ext>
            </a:extLst>
          </p:cNvPr>
          <p:cNvSpPr txBox="1"/>
          <p:nvPr/>
        </p:nvSpPr>
        <p:spPr>
          <a:xfrm>
            <a:off x="2841306" y="3668349"/>
            <a:ext cx="4866292" cy="12234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recursive solution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 factorial(n):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&lt;= 1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1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 * factorial(n-1)</a:t>
            </a:r>
          </a:p>
        </p:txBody>
      </p:sp>
    </p:spTree>
    <p:extLst>
      <p:ext uri="{BB962C8B-B14F-4D97-AF65-F5344CB8AC3E}">
        <p14:creationId xmlns:p14="http://schemas.microsoft.com/office/powerpoint/2010/main" val="2153622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-1" y="0"/>
            <a:ext cx="6400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Calculate Fibonacci numbers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8411A1-1DE5-AE38-197E-2532C119EC59}"/>
              </a:ext>
            </a:extLst>
          </p:cNvPr>
          <p:cNvSpPr txBox="1"/>
          <p:nvPr/>
        </p:nvSpPr>
        <p:spPr>
          <a:xfrm>
            <a:off x="167848" y="4161578"/>
            <a:ext cx="6584730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recursive solution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fib(n):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in [0, 1]: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else: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fib(n-1) + fib(n-2)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The calculation follows a binary tree of height "n", so complexity is O(2**n)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If we store already calculated numbers in an array - then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time complexity is O(n), and space complexity is also O(n)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(or if we only keep last 2 numbers, then space complexity is 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103087" y="665097"/>
            <a:ext cx="575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Note: we presume not-negative integer argument</a:t>
            </a:r>
          </a:p>
          <a:p>
            <a:r>
              <a:rPr lang="en-US" sz="1400"/>
              <a:t>Note:  </a:t>
            </a:r>
            <a:r>
              <a:rPr lang="en-US" sz="1400" dirty="0"/>
              <a:t>We prefer to NOT use recursion as it can quickly spin out of control!</a:t>
            </a:r>
            <a:r>
              <a:rPr lang="en-US" sz="140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9BFD3-5983-1C47-902B-FC67915B13E5}"/>
              </a:ext>
            </a:extLst>
          </p:cNvPr>
          <p:cNvSpPr txBox="1"/>
          <p:nvPr/>
        </p:nvSpPr>
        <p:spPr>
          <a:xfrm>
            <a:off x="167848" y="1458974"/>
            <a:ext cx="6584729" cy="25160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fib(n):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if n in [0, 1]: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return n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prev_prev = 0  # 0th fibonacci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prev      = 1  # 1st fibonacci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_ in range(n - 1):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current = prev + prev_prev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prev_prev = prev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prev = current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current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Complexity O(N) for time and O(1)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7792BC-56C4-2DB1-DFF5-805A25A0A8CA}"/>
              </a:ext>
            </a:extLst>
          </p:cNvPr>
          <p:cNvSpPr txBox="1"/>
          <p:nvPr/>
        </p:nvSpPr>
        <p:spPr>
          <a:xfrm>
            <a:off x="7417595" y="1458974"/>
            <a:ext cx="4488873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The Fibonacci numbers are generated recursively as following:</a:t>
            </a:r>
          </a:p>
          <a:p>
            <a:endParaRPr lang="en-US" sz="1400"/>
          </a:p>
          <a:p>
            <a:r>
              <a:rPr lang="en-US" sz="1400"/>
              <a:t>  F</a:t>
            </a:r>
            <a:r>
              <a:rPr lang="en-US" sz="1400" baseline="-25000"/>
              <a:t>0</a:t>
            </a:r>
            <a:r>
              <a:rPr lang="en-US" sz="1400"/>
              <a:t> = 0</a:t>
            </a:r>
          </a:p>
          <a:p>
            <a:r>
              <a:rPr lang="en-US" sz="1400"/>
              <a:t>  F</a:t>
            </a:r>
            <a:r>
              <a:rPr lang="en-US" sz="1400" baseline="-25000"/>
              <a:t>1</a:t>
            </a:r>
            <a:r>
              <a:rPr lang="en-US" sz="1400"/>
              <a:t> = 1</a:t>
            </a:r>
          </a:p>
          <a:p>
            <a:r>
              <a:rPr lang="en-US" sz="1400"/>
              <a:t>  F</a:t>
            </a:r>
            <a:r>
              <a:rPr lang="en-US" sz="1400" baseline="-25000"/>
              <a:t>n</a:t>
            </a:r>
            <a:r>
              <a:rPr lang="en-US" sz="1400"/>
              <a:t> = F</a:t>
            </a:r>
            <a:r>
              <a:rPr lang="en-US" sz="1400" baseline="-25000"/>
              <a:t>n-1</a:t>
            </a:r>
            <a:r>
              <a:rPr lang="en-US" sz="1400"/>
              <a:t> + F</a:t>
            </a:r>
            <a:r>
              <a:rPr lang="en-US" sz="1400" baseline="-25000"/>
              <a:t>n-2</a:t>
            </a:r>
            <a:r>
              <a:rPr lang="en-US" sz="1400"/>
              <a:t>  </a:t>
            </a:r>
          </a:p>
          <a:p>
            <a:endParaRPr lang="en-US" sz="1400"/>
          </a:p>
          <a:p>
            <a:r>
              <a:rPr lang="en-US" sz="1400"/>
              <a:t>Result: 0, 1, 1, 2, 3, 5, 8, 13, 21, 34, . . 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BD6F67-9762-41AC-8196-8EFE819C6686}"/>
              </a:ext>
            </a:extLst>
          </p:cNvPr>
          <p:cNvSpPr txBox="1"/>
          <p:nvPr/>
        </p:nvSpPr>
        <p:spPr>
          <a:xfrm>
            <a:off x="7417595" y="5442035"/>
            <a:ext cx="4488873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Note: </a:t>
            </a:r>
          </a:p>
          <a:p>
            <a:r>
              <a:rPr lang="en-US" sz="1400"/>
              <a:t>in practice people pre-calculate the numbers in advance, and then just grab the numbers from an array as needed.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81212-0F91-23B2-37C2-AD05490A1B56}"/>
              </a:ext>
            </a:extLst>
          </p:cNvPr>
          <p:cNvSpPr txBox="1"/>
          <p:nvPr/>
        </p:nvSpPr>
        <p:spPr>
          <a:xfrm>
            <a:off x="7417595" y="3569183"/>
            <a:ext cx="448887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There is an exact formula for the n-th term:</a:t>
            </a:r>
          </a:p>
          <a:p>
            <a:endParaRPr lang="en-US" sz="1400"/>
          </a:p>
          <a:p>
            <a:r>
              <a:rPr lang="en-US" sz="1400"/>
              <a:t>             </a:t>
            </a:r>
            <a:r>
              <a:rPr lang="en-US" sz="14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</a:t>
            </a:r>
            <a:r>
              <a:rPr lang="en-US" sz="1400" b="1" baseline="-250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4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[Phi</a:t>
            </a:r>
            <a:r>
              <a:rPr lang="en-US" sz="1400" b="1" baseline="300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4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– (phi)</a:t>
            </a:r>
            <a:r>
              <a:rPr lang="en-US" sz="1400" b="1" baseline="30000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en-US" sz="14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] / Sqrt[5]</a:t>
            </a:r>
          </a:p>
          <a:p>
            <a:endParaRPr lang="en-US" sz="1400"/>
          </a:p>
          <a:p>
            <a:r>
              <a:rPr lang="en-US" sz="1400"/>
              <a:t>where Phi is the so-called </a:t>
            </a:r>
            <a:r>
              <a:rPr lang="en-US" sz="1400" b="1">
                <a:solidFill>
                  <a:srgbClr val="00B050"/>
                </a:solidFill>
              </a:rPr>
              <a:t>Golden Mean</a:t>
            </a:r>
            <a:r>
              <a:rPr lang="en-US" sz="1400"/>
              <a:t>:</a:t>
            </a:r>
          </a:p>
          <a:p>
            <a:endParaRPr lang="en-US" sz="1400"/>
          </a:p>
          <a:p>
            <a:r>
              <a:rPr lang="en-US" sz="1400"/>
              <a:t>             </a:t>
            </a:r>
            <a:r>
              <a:rPr lang="en-US" sz="1400" b="1">
                <a:solidFill>
                  <a:srgbClr val="00B0F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Phi = (1 + Sqrt[5]) / 2 </a:t>
            </a:r>
          </a:p>
        </p:txBody>
      </p:sp>
    </p:spTree>
    <p:extLst>
      <p:ext uri="{BB962C8B-B14F-4D97-AF65-F5344CB8AC3E}">
        <p14:creationId xmlns:p14="http://schemas.microsoft.com/office/powerpoint/2010/main" val="166320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-1" y="0"/>
            <a:ext cx="3518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Making Coin Change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0BE50-B168-1578-6621-05CB43A93AD5}"/>
              </a:ext>
            </a:extLst>
          </p:cNvPr>
          <p:cNvSpPr txBox="1"/>
          <p:nvPr/>
        </p:nvSpPr>
        <p:spPr>
          <a:xfrm>
            <a:off x="6206960" y="1669356"/>
            <a:ext cx="552976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Nways_bottom_up(amount, denominations):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Nways = [0] * (amount + 1)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Nways[0] = 1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coin in denominations: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for higher_amount in range(coin, amount + 1):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remainder = higher_amount - coin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Nways[higher_amount] += (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Nways[remainder]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)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Nways[amount]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Complexity O(n*m) time and O(n) additional space, where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  n is the amount of money and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  m is the number of potential denominations.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0" y="523220"/>
            <a:ext cx="322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Given a list of coin denominations</a:t>
            </a:r>
          </a:p>
          <a:p>
            <a:r>
              <a:rPr lang="en-US" sz="1400"/>
              <a:t>write a function that computes </a:t>
            </a:r>
          </a:p>
          <a:p>
            <a:r>
              <a:rPr lang="en-US" sz="1400"/>
              <a:t>the number of ways to give the change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455273" y="1922610"/>
            <a:ext cx="4799634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 start with the base case that there's one way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create the amount zero, and progressively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add each of our denominations.</a:t>
            </a:r>
          </a:p>
          <a:p>
            <a:endParaRPr lang="en-US" sz="1050" dirty="0">
              <a:solidFill>
                <a:srgbClr val="00B05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number of new ways we can make a higher_amount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when we account for a new coin is simply 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Nways[higher_amount - coin], 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where we know that value already includes combinations 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involving coin (because we went </a:t>
            </a:r>
            <a:r>
              <a:rPr lang="en-US" sz="1050" b="1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bottom-up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we know that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smaller values have already been calculated).</a:t>
            </a:r>
          </a:p>
        </p:txBody>
      </p:sp>
    </p:spTree>
    <p:extLst>
      <p:ext uri="{BB962C8B-B14F-4D97-AF65-F5344CB8AC3E}">
        <p14:creationId xmlns:p14="http://schemas.microsoft.com/office/powerpoint/2010/main" val="3547644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-1" y="0"/>
            <a:ext cx="3634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Recursive Staircase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163975" y="523220"/>
            <a:ext cx="4074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You are climbing a staircase with n steps. </a:t>
            </a:r>
          </a:p>
          <a:p>
            <a:r>
              <a:rPr lang="en-US" sz="1400"/>
              <a:t>Each time you can either climb 1 or 2 steps. </a:t>
            </a:r>
          </a:p>
          <a:p>
            <a:r>
              <a:rPr lang="en-US" sz="1400"/>
              <a:t>In how many distinct ways can you climb to the top?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163975" y="1518554"/>
            <a:ext cx="436172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Basically it's a Fibonacci.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If N1 is the number of ways to get to n-1, 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N2 - to n-2,</a:t>
            </a:r>
          </a:p>
          <a:p>
            <a:r>
              <a:rPr lang="en-US" sz="120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then total number for n is n1 + n2.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1F1E10-2A0B-CCF1-0B49-714C5A697172}"/>
              </a:ext>
            </a:extLst>
          </p:cNvPr>
          <p:cNvSpPr txBox="1"/>
          <p:nvPr/>
        </p:nvSpPr>
        <p:spPr>
          <a:xfrm>
            <a:off x="1507649" y="3082786"/>
            <a:ext cx="302292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climbStairs(n):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a,b = 1,0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_ in range(n):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a,b = a+b,a</a:t>
            </a:r>
          </a:p>
          <a:p>
            <a:r>
              <a:rPr lang="en-US" sz="12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C6DB8-649D-4AB5-24C6-3EC7C9C798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3113" y="3853830"/>
            <a:ext cx="2576633" cy="2616031"/>
          </a:xfrm>
          <a:prstGeom prst="rect">
            <a:avLst/>
          </a:prstGeom>
        </p:spPr>
      </p:pic>
      <p:pic>
        <p:nvPicPr>
          <p:cNvPr id="1026" name="Picture 2" descr="The Climbing Staircase Problem: How to Solve It, and Why the Fibonacci  Numbers are Relevant - DEV Community">
            <a:extLst>
              <a:ext uri="{FF2B5EF4-FFF2-40B4-BE49-F238E27FC236}">
                <a16:creationId xmlns:a16="http://schemas.microsoft.com/office/drawing/2014/main" id="{563E57A0-E440-E465-83E8-183DAEF31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3062" y="1019652"/>
            <a:ext cx="44450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9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9B5157-CE82-7B9E-98AF-D8D7468C7254}"/>
              </a:ext>
            </a:extLst>
          </p:cNvPr>
          <p:cNvSpPr txBox="1"/>
          <p:nvPr/>
        </p:nvSpPr>
        <p:spPr>
          <a:xfrm>
            <a:off x="-1" y="0"/>
            <a:ext cx="6947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Balanced Parentheses (using list as stack)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E9B1-2580-FAC6-5BF3-934850B371E7}"/>
              </a:ext>
            </a:extLst>
          </p:cNvPr>
          <p:cNvSpPr txBox="1"/>
          <p:nvPr/>
        </p:nvSpPr>
        <p:spPr>
          <a:xfrm>
            <a:off x="0" y="523220"/>
            <a:ext cx="6748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Given: a string which composed from characters </a:t>
            </a:r>
            <a:r>
              <a:rPr lang="en-US" sz="1400" b="1">
                <a:solidFill>
                  <a:srgbClr val="FF0000"/>
                </a:solidFill>
              </a:rPr>
              <a:t>"("</a:t>
            </a:r>
            <a:r>
              <a:rPr lang="en-US" sz="1400"/>
              <a:t> and</a:t>
            </a:r>
            <a:r>
              <a:rPr lang="en-US" sz="1400" b="1">
                <a:solidFill>
                  <a:srgbClr val="FF0000"/>
                </a:solidFill>
              </a:rPr>
              <a:t> ")"</a:t>
            </a:r>
            <a:r>
              <a:rPr lang="en-US" sz="1400"/>
              <a:t>.</a:t>
            </a:r>
          </a:p>
          <a:p>
            <a:r>
              <a:rPr lang="en-US" sz="1400"/>
              <a:t>Find the length of the longest valid (balanced) substring.</a:t>
            </a:r>
          </a:p>
          <a:p>
            <a:r>
              <a:rPr lang="en-US" sz="1400"/>
              <a:t> .. </a:t>
            </a:r>
            <a:r>
              <a:rPr lang="en-US" sz="1400">
                <a:hlinkClick r:id="rId2"/>
              </a:rPr>
              <a:t>https://www.geeksforgeeks.org/length-of-the-longest-valid-substring/</a:t>
            </a:r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4CCDE-9D95-E919-964D-8F5EB1DB8101}"/>
              </a:ext>
            </a:extLst>
          </p:cNvPr>
          <p:cNvSpPr txBox="1"/>
          <p:nvPr/>
        </p:nvSpPr>
        <p:spPr>
          <a:xfrm>
            <a:off x="455272" y="1922610"/>
            <a:ext cx="6153871" cy="364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def max_valid_len_stack(ss):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Using stack to store the index just before a "valid" substring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and index of opening parentheses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# O(N) for time and O(N) for space</a:t>
            </a:r>
          </a:p>
          <a:p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"""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max_len = 0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stack = []                    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stack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stack += [-1]                 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idx "before"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for ii in range(len(ss)):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if ss[ii] == '(':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stack += [ii]         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growing stack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else:                     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')'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len(stack):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stack.pop()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if len(stack):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new_len = ii - stack[-1]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max_len = max(max_len, new_len)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else:</a:t>
            </a: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       stack = [ii]     </a:t>
            </a:r>
            <a:r>
              <a:rPr lang="en-US" sz="1050" dirty="0">
                <a:solidFill>
                  <a:srgbClr val="00B05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idx "before"</a:t>
            </a:r>
          </a:p>
          <a:p>
            <a:endParaRPr lang="en-US" sz="1050" dirty="0">
              <a:solidFill>
                <a:srgbClr val="0070C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5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return max_len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0AFD44-3EF9-BCDE-4A3E-E71C97675CF3}"/>
              </a:ext>
            </a:extLst>
          </p:cNvPr>
          <p:cNvSpPr txBox="1"/>
          <p:nvPr/>
        </p:nvSpPr>
        <p:spPr>
          <a:xfrm>
            <a:off x="7148945" y="1922610"/>
            <a:ext cx="4894119" cy="41319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r>
              <a:rPr lang="en-US">
                <a:solidFill>
                  <a:srgbClr val="00B050"/>
                </a:solidFill>
              </a:rPr>
              <a:t># tests for the script – string and max_len</a:t>
            </a:r>
          </a:p>
          <a:p>
            <a:endParaRPr lang="en-US"/>
          </a:p>
          <a:p>
            <a:r>
              <a:rPr lang="en-US"/>
              <a:t>tests = [</a:t>
            </a:r>
          </a:p>
          <a:p>
            <a:r>
              <a:rPr lang="en-US"/>
              <a:t>    ( '',   0),</a:t>
            </a:r>
          </a:p>
          <a:p>
            <a:r>
              <a:rPr lang="en-US"/>
              <a:t>    ( '(',  0),</a:t>
            </a:r>
          </a:p>
          <a:p>
            <a:r>
              <a:rPr lang="en-US"/>
              <a:t>    ( ')',  0),</a:t>
            </a:r>
          </a:p>
          <a:p>
            <a:r>
              <a:rPr lang="en-US"/>
              <a:t>    ( '((', 0),</a:t>
            </a:r>
          </a:p>
          <a:p>
            <a:r>
              <a:rPr lang="en-US"/>
              <a:t>    ( '))', 0),</a:t>
            </a:r>
          </a:p>
          <a:p>
            <a:r>
              <a:rPr lang="en-US"/>
              <a:t>    ( ')(', 0),</a:t>
            </a:r>
          </a:p>
          <a:p>
            <a:r>
              <a:rPr lang="en-US"/>
              <a:t>    ( '()', 2),</a:t>
            </a:r>
          </a:p>
          <a:p>
            <a:endParaRPr lang="en-US"/>
          </a:p>
          <a:p>
            <a:r>
              <a:rPr lang="en-US"/>
              <a:t>    ( '()()',    4),</a:t>
            </a:r>
          </a:p>
          <a:p>
            <a:r>
              <a:rPr lang="en-US"/>
              <a:t>    ( '((()))',  6),</a:t>
            </a:r>
          </a:p>
          <a:p>
            <a:r>
              <a:rPr lang="en-US"/>
              <a:t>    ( '()(((',   2),</a:t>
            </a:r>
          </a:p>
          <a:p>
            <a:r>
              <a:rPr lang="en-US"/>
              <a:t>    ( '())))',   2),</a:t>
            </a:r>
          </a:p>
          <a:p>
            <a:r>
              <a:rPr lang="en-US"/>
              <a:t>    ( ')))()',   2),</a:t>
            </a:r>
          </a:p>
          <a:p>
            <a:r>
              <a:rPr lang="en-US"/>
              <a:t>    ( '(((()()', 4),</a:t>
            </a:r>
          </a:p>
          <a:p>
            <a:endParaRPr lang="en-US"/>
          </a:p>
          <a:p>
            <a:r>
              <a:rPr lang="en-US"/>
              <a:t>    ( '))))(()()', 4),</a:t>
            </a:r>
          </a:p>
          <a:p>
            <a:r>
              <a:rPr lang="en-US"/>
              <a:t>    ( '()(((((()', 2),</a:t>
            </a:r>
          </a:p>
          <a:p>
            <a:r>
              <a:rPr lang="en-US"/>
              <a:t>    ( '())))))()', 2),</a:t>
            </a:r>
          </a:p>
          <a:p>
            <a:r>
              <a:rPr lang="en-US"/>
              <a:t>    ( '(((()()()(((()()()()))))', 22),</a:t>
            </a:r>
          </a:p>
          <a:p>
            <a:r>
              <a:rPr lang="en-US"/>
              <a:t>    ( '()()()((())))))))(()()()()(((()()()())()))', 24),</a:t>
            </a:r>
          </a:p>
          <a:p>
            <a:r>
              <a:rPr lang="en-US"/>
              <a:t>    ( '(()()()()(((()()()())()))', 24),</a:t>
            </a:r>
          </a:p>
          <a:p>
            <a:r>
              <a:rPr lang="en-US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8588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2510</Words>
  <Application>Microsoft Macintosh PowerPoint</Application>
  <PresentationFormat>Widescreen</PresentationFormat>
  <Paragraphs>359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76</cp:revision>
  <dcterms:created xsi:type="dcterms:W3CDTF">2021-08-13T19:21:10Z</dcterms:created>
  <dcterms:modified xsi:type="dcterms:W3CDTF">2022-09-05T20:38:11Z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2022-09-05T20:38:11Z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4362fe74-304c-46c5-92ca-fe63deb68a27</vt:lpwstr>
  </property>
  <property fmtid="{D5CDD505-2E9C-101B-9397-08002B2CF9AE}" pid="8" name="MSIP_Label_4f518368-b969-4042-91d9-8939bd921da2_ContentBits">
    <vt:lpwstr>0</vt:lpwstr>
  </property>
</Properties>
</file>