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/>
    <p:restoredTop sz="94715"/>
  </p:normalViewPr>
  <p:slideViewPr>
    <p:cSldViewPr snapToGrid="0" snapToObjects="1">
      <p:cViewPr varScale="1">
        <p:scale>
          <a:sx n="128" d="100"/>
          <a:sy n="128" d="100"/>
        </p:scale>
        <p:origin x="1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6F7D-7A2E-494B-90A6-9B6D8CE12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BAC8A-0932-F242-980E-1CDB4A1E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E2713-2572-794A-BD5B-4BCC7681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305-2513-AC4C-96B4-1F587E7434EF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14315-C7FF-2245-9455-9EE97021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813BF-075C-5B4A-B839-3DCA723F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3E9F-1945-264E-8BEB-3224C77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8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C42E-0D60-9944-866C-87FA6B9A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87AD2-EED1-5048-8831-F9CFF47C9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2383-D0FD-B545-B9F5-BF3391AC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305-2513-AC4C-96B4-1F587E7434EF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E9A2F-88CF-F943-812E-5DEC5998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56A97-53C2-764F-A4D5-F62892D8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3E9F-1945-264E-8BEB-3224C77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2AF90-4EA1-1E4B-BA04-D16E9850C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DE4D2-A296-C947-9939-22A380B97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70F9B-6D67-CA4C-B403-0E63EDA7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305-2513-AC4C-96B4-1F587E7434EF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A8A1-81BD-B747-BFB6-3869E229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94871-F9AE-3146-A5FB-E9DA2F06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3E9F-1945-264E-8BEB-3224C77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1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2EC8-F7C3-3540-9956-FAB05487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1B3AE-5FC5-AD42-B7BF-A2E3CB77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00D1-33AC-9D40-90B3-5EDC8088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305-2513-AC4C-96B4-1F587E7434EF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B7584-A469-8E40-8CCE-C637BDAA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9CDC1-572E-214D-ADB8-F192B851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3E9F-1945-264E-8BEB-3224C77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7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B627-076C-B848-961E-5CFAEEC0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9AD4-2338-2B4B-B89E-16AEA4679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53AA2-9AB0-C049-98A4-5FC6F7DB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305-2513-AC4C-96B4-1F587E7434EF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ABBDC-1429-DE4A-9C7E-2113A715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7DC78-3442-5B42-8A5D-75DCDB08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3E9F-1945-264E-8BEB-3224C77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24BA-BF72-8C4E-9718-874B7B1C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E026-3D65-AE46-8679-2534FF063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C057F-7759-2644-ADB3-23C30213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E839B-A64E-F842-AD88-1264639B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305-2513-AC4C-96B4-1F587E7434EF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C5B35-5DE3-2443-8E04-4F212BC0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D18AE-E34E-914E-80B8-4B4F63D5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3E9F-1945-264E-8BEB-3224C77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98F2-BDDB-014B-AFF2-D5D25ECE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15CD1-9DEE-FE4B-8458-4C463CBAB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530B0-71EC-634D-8DA4-BB44734D9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E7730-9672-6A47-B730-79F9C878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6694E-FE96-7543-9C20-549A2F427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5EAE4-D5BA-4948-83D8-4CD935AA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305-2513-AC4C-96B4-1F587E7434EF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4D88C-A797-A54E-B8BA-4F5C507C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CD1F1-D752-F749-B311-92FFC427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3E9F-1945-264E-8BEB-3224C77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6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D378-889B-B041-B551-C57A8A67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7EFD2-086E-404B-A270-D8EDCA6A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305-2513-AC4C-96B4-1F587E7434EF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C4A20-E726-A344-A829-48ECF98E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20545-63E9-8748-8A4C-B2537783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3E9F-1945-264E-8BEB-3224C77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4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C74D8-2FA8-0E47-B39F-F86CA18C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305-2513-AC4C-96B4-1F587E7434EF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86117-A763-1D4D-9ACB-91701037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E4391-FD93-D14A-8110-B5D0E008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3E9F-1945-264E-8BEB-3224C77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DB57-8C42-F74F-862A-4BC71F4E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8B6-9BFE-BE44-9C2D-9FF3DF034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52012-2947-B746-9939-242791FB6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EAC65-91F4-F345-A715-08620DA7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305-2513-AC4C-96B4-1F587E7434EF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22D93-14B9-5A43-ABA8-8E888247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9AF54-0780-B243-B158-A0E833DB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3E9F-1945-264E-8BEB-3224C77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4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3ECF-34A5-F840-B515-EA38B887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4C6AA-2B74-EF44-BB30-A59BC4F85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D9CDE-ED7B-8948-BD3F-2C4845487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81982-3478-0146-B6CC-041DA075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305-2513-AC4C-96B4-1F587E7434EF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5E196-4DCF-9246-B3B8-E3BB1FB7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EF468-F93E-CC43-9A9B-BF1454F5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3E9F-1945-264E-8BEB-3224C77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4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DA6D5-79FF-484B-B480-078CEDB5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EB548-29AC-C745-98EF-83DB9D423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07CE5-0F26-CD47-B5E0-A0BE8626A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AD305-2513-AC4C-96B4-1F587E7434EF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DCB4A-4FD8-C948-B9B2-82EB45FBE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7EB06-FDA0-2441-9B8A-BCCDF9562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3E9F-1945-264E-8BEB-3224C77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cative.io/courses/grokking-dynamic-programming-patterns-for-coding-interviews/RM1BDv71V6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courses/grokking-dynamic-programming-patterns-for-coding-interviews/RM1BDv71V60" TargetMode="External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5E580E-07CD-1044-80AD-A90454E8E0C0}"/>
              </a:ext>
            </a:extLst>
          </p:cNvPr>
          <p:cNvSpPr txBox="1"/>
          <p:nvPr/>
        </p:nvSpPr>
        <p:spPr>
          <a:xfrm>
            <a:off x="0" y="0"/>
            <a:ext cx="243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0/1 Knapsack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53424-19AF-554A-B73E-D9E917433848}"/>
              </a:ext>
            </a:extLst>
          </p:cNvPr>
          <p:cNvSpPr txBox="1"/>
          <p:nvPr/>
        </p:nvSpPr>
        <p:spPr>
          <a:xfrm>
            <a:off x="152044" y="829642"/>
            <a:ext cx="646977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Given the weights and profits of ‘N’ items, we are asked to put these items in a knapsack which has a capacity ‘C’. </a:t>
            </a:r>
          </a:p>
          <a:p>
            <a:br>
              <a:rPr lang="en-US" sz="1400" dirty="0"/>
            </a:br>
            <a:r>
              <a:rPr lang="en-US" sz="1400" dirty="0">
                <a:solidFill>
                  <a:srgbClr val="0070C0"/>
                </a:solidFill>
              </a:rPr>
              <a:t>The goal is to get the maximum profit out of the items in the knapsack.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Each item can only be selected once, as we don’t have multiple quantities of any item.</a:t>
            </a:r>
            <a:endParaRPr lang="en-US" sz="1400" dirty="0"/>
          </a:p>
          <a:p>
            <a:r>
              <a:rPr lang="en-US" sz="1400" dirty="0"/>
              <a:t>The "0/1" referrs to the fact that each item can be either selected or not.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5D55B7-E525-AD5C-6B9F-72218E28FBBB}"/>
              </a:ext>
            </a:extLst>
          </p:cNvPr>
          <p:cNvSpPr txBox="1"/>
          <p:nvPr/>
        </p:nvSpPr>
        <p:spPr>
          <a:xfrm>
            <a:off x="152044" y="3078441"/>
            <a:ext cx="6469770" cy="18774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Problem Statement:</a:t>
            </a:r>
          </a:p>
          <a:p>
            <a:endParaRPr lang="en-US" sz="1400" dirty="0"/>
          </a:p>
          <a:p>
            <a:r>
              <a:rPr lang="en-US" sz="1400" dirty="0"/>
              <a:t>Given two integer arrays (weights and profits of N items), </a:t>
            </a:r>
          </a:p>
          <a:p>
            <a:r>
              <a:rPr lang="en-US" sz="1400" dirty="0"/>
              <a:t>find a subset of these items which will give us maximum profit </a:t>
            </a:r>
          </a:p>
          <a:p>
            <a:r>
              <a:rPr lang="en-US" sz="1400" dirty="0"/>
              <a:t>such that their cumulative weight is not more than a given number 'C' (Capacity).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Each item can only be selected once, which means either we put an item in the knapsack or we skip it (yes/no, 1/0 decision about each item).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46FEB-FAB6-ECA7-42C2-77ECBD508AEE}"/>
              </a:ext>
            </a:extLst>
          </p:cNvPr>
          <p:cNvSpPr txBox="1"/>
          <p:nvPr/>
        </p:nvSpPr>
        <p:spPr>
          <a:xfrm>
            <a:off x="6848061" y="3429000"/>
            <a:ext cx="5176042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Items: { Apple, Orange, Banana, Melon }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Weights: { 2, 3, 1, 4 }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Profits: { 4, 5, 3, 7 }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Knapsack weight capacity: 5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Let’s try various combinations: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Apple  + Orange (total weight 5) =&gt;  9 profit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Apple  + Banana (total weight 3) =&gt;  7 profit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Orange + Banana (total weight 4) =&gt;  8 profit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Banana + Melon  (total weight 5) =&gt; 10 profit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shows that Banana + Melon is the best combination as it gives us the maximum profit (10) and the total weight does not exceed the capacity (5).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9B8C6-D78A-5610-622D-37D3126B78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2994" y="2023338"/>
            <a:ext cx="485444" cy="496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5E3AF7-790C-CE65-6F69-C91CB901F85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8072" y="1924020"/>
            <a:ext cx="565910" cy="582608"/>
          </a:xfrm>
          <a:prstGeom prst="rect">
            <a:avLst/>
          </a:prstGeom>
        </p:spPr>
      </p:pic>
      <p:sp>
        <p:nvSpPr>
          <p:cNvPr id="9" name="AutoShape 4" descr="Building A Better Banana | Science| Smithsonian Magazine">
            <a:extLst>
              <a:ext uri="{FF2B5EF4-FFF2-40B4-BE49-F238E27FC236}">
                <a16:creationId xmlns:a16="http://schemas.microsoft.com/office/drawing/2014/main" id="{C102F6AC-31CE-FDD4-BB0B-932E442695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Building A Better Banana | Science| Smithsonian Magazine">
            <a:extLst>
              <a:ext uri="{FF2B5EF4-FFF2-40B4-BE49-F238E27FC236}">
                <a16:creationId xmlns:a16="http://schemas.microsoft.com/office/drawing/2014/main" id="{230BFFC3-D8A1-1860-F6E0-652A82DFBC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4339AA-567E-C33C-D63B-64B10C81C57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8603" y="2011927"/>
            <a:ext cx="684562" cy="4000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747337-76B3-F8BC-4DB9-8B4032E7AF2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5501" y="1702569"/>
            <a:ext cx="848602" cy="8876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C5B48B-64B9-CFBB-E140-B113E095714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343" y="697067"/>
            <a:ext cx="1759627" cy="20110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683EE3-DB8E-9821-F7D0-4B96986D0A42}"/>
              </a:ext>
            </a:extLst>
          </p:cNvPr>
          <p:cNvSpPr txBox="1"/>
          <p:nvPr/>
        </p:nvSpPr>
        <p:spPr>
          <a:xfrm>
            <a:off x="9163421" y="2785104"/>
            <a:ext cx="691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Wt. = 2</a:t>
            </a:r>
          </a:p>
          <a:p>
            <a:r>
              <a:rPr lang="en-US" sz="1200"/>
              <a:t>Val =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5C85A3-BA7B-C916-1E13-574F504A3B10}"/>
              </a:ext>
            </a:extLst>
          </p:cNvPr>
          <p:cNvSpPr txBox="1"/>
          <p:nvPr/>
        </p:nvSpPr>
        <p:spPr>
          <a:xfrm>
            <a:off x="9864125" y="2785104"/>
            <a:ext cx="691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Wt. = 3</a:t>
            </a:r>
          </a:p>
          <a:p>
            <a:r>
              <a:rPr lang="en-US" sz="1200"/>
              <a:t>Val =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E4867-DDF8-27DC-0E77-D7045D3D8031}"/>
              </a:ext>
            </a:extLst>
          </p:cNvPr>
          <p:cNvSpPr txBox="1"/>
          <p:nvPr/>
        </p:nvSpPr>
        <p:spPr>
          <a:xfrm>
            <a:off x="10554086" y="2785104"/>
            <a:ext cx="691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Wt. = 1</a:t>
            </a:r>
          </a:p>
          <a:p>
            <a:r>
              <a:rPr lang="en-US" sz="1200"/>
              <a:t>Val =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4AF0B-E6E4-677F-456C-588B62A5F573}"/>
              </a:ext>
            </a:extLst>
          </p:cNvPr>
          <p:cNvSpPr txBox="1"/>
          <p:nvPr/>
        </p:nvSpPr>
        <p:spPr>
          <a:xfrm>
            <a:off x="11273395" y="2785104"/>
            <a:ext cx="691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Wt. = 4</a:t>
            </a:r>
          </a:p>
          <a:p>
            <a:r>
              <a:rPr lang="en-US" sz="1200"/>
              <a:t>Val =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3F561B-D979-703A-2033-61CC3B542AE0}"/>
              </a:ext>
            </a:extLst>
          </p:cNvPr>
          <p:cNvSpPr txBox="1"/>
          <p:nvPr/>
        </p:nvSpPr>
        <p:spPr>
          <a:xfrm>
            <a:off x="7331552" y="2801442"/>
            <a:ext cx="147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Weight Capacity = 5</a:t>
            </a:r>
          </a:p>
        </p:txBody>
      </p:sp>
    </p:spTree>
    <p:extLst>
      <p:ext uri="{BB962C8B-B14F-4D97-AF65-F5344CB8AC3E}">
        <p14:creationId xmlns:p14="http://schemas.microsoft.com/office/powerpoint/2010/main" val="26669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B8CC3-987A-6445-9B82-9093D12B5602}"/>
              </a:ext>
            </a:extLst>
          </p:cNvPr>
          <p:cNvSpPr txBox="1"/>
          <p:nvPr/>
        </p:nvSpPr>
        <p:spPr>
          <a:xfrm>
            <a:off x="322729" y="750370"/>
            <a:ext cx="6279777" cy="58169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(profits, weights, capacity):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(profits)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capacity &lt;= 0 or n == 0 or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(weights) != n: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0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[0 for x in range(capacity+1)]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c in range(0, capacity+1):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weights[0] &lt;= c: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[c] = profits[0]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process all sub-arrays for all the capacities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range(1, n):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c in range(capacity, -1, -1):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profit1, profit2 = 0, 0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include the item, if it is not more than the capacity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weights[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&lt;= c: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profit1 = profits[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 - weights[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exclude the item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profit2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take maximum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[c] = max(profit1, profit2)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[capacity]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print("Total knapsack profit: " +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 6, 10, 16], [1, 2, 3, 5], 7)))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print("Total knapsack profit: " +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 6, 10, 16], [1, 2, 3, 5], 6)))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BC12B-DE52-A645-AFBC-2E28F2969626}"/>
              </a:ext>
            </a:extLst>
          </p:cNvPr>
          <p:cNvSpPr txBox="1"/>
          <p:nvPr/>
        </p:nvSpPr>
        <p:spPr>
          <a:xfrm>
            <a:off x="26896" y="26895"/>
            <a:ext cx="7183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0/1 Knapsack Bottom-Up using only one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B0EDF-D557-9248-B3EC-ED763CB8557A}"/>
              </a:ext>
            </a:extLst>
          </p:cNvPr>
          <p:cNvSpPr txBox="1"/>
          <p:nvPr/>
        </p:nvSpPr>
        <p:spPr>
          <a:xfrm>
            <a:off x="6911788" y="1314220"/>
            <a:ext cx="4644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Final optimized solution using only one array.</a:t>
            </a:r>
          </a:p>
          <a:p>
            <a:endParaRPr lang="en-US" sz="1400" dirty="0"/>
          </a:p>
          <a:p>
            <a:r>
              <a:rPr lang="en-US" sz="1400" dirty="0"/>
              <a:t>    Time Complexity O(N*C)</a:t>
            </a:r>
          </a:p>
          <a:p>
            <a:r>
              <a:rPr lang="en-US" sz="1400" dirty="0"/>
              <a:t>    Space complexity O(C)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171A49-6F7E-F990-76E8-694CB8356972}"/>
              </a:ext>
            </a:extLst>
          </p:cNvPr>
          <p:cNvSpPr txBox="1"/>
          <p:nvPr/>
        </p:nvSpPr>
        <p:spPr>
          <a:xfrm>
            <a:off x="6952715" y="5951794"/>
            <a:ext cx="4916556" cy="6155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This explanation is from this website:</a:t>
            </a:r>
          </a:p>
          <a:p>
            <a:r>
              <a:rPr lang="en-US" sz="1000">
                <a:hlinkClick r:id="rId2"/>
              </a:rPr>
              <a:t>https://www.educative.io/courses/grokking-dynamic-programming-patterns-for-coding-interviews/RM1BDv71V60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84247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CA622F-CCED-1E49-8419-05664CCD990F}"/>
              </a:ext>
            </a:extLst>
          </p:cNvPr>
          <p:cNvSpPr txBox="1"/>
          <p:nvPr/>
        </p:nvSpPr>
        <p:spPr>
          <a:xfrm>
            <a:off x="1" y="0"/>
            <a:ext cx="642067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Basic Brute-Force Solution.</a:t>
            </a:r>
          </a:p>
          <a:p>
            <a:r>
              <a:rPr lang="en-US" sz="1400" dirty="0"/>
              <a:t>Try all combinations and choose the one with maximum profit,</a:t>
            </a:r>
          </a:p>
          <a:p>
            <a:r>
              <a:rPr lang="en-US" sz="1400" dirty="0"/>
              <a:t>while the weight doesn’t exceed "C".</a:t>
            </a:r>
          </a:p>
          <a:p>
            <a:r>
              <a:rPr lang="en-US" sz="1400" dirty="0"/>
              <a:t>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for each item '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create a new set which INCLUDES item '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(if the total weight does not exceed the capacity),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and recursively process the remaining capacity and items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get profit1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create a new set WITHOUT item '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and recursively process the remaining items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get profit2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return max(profit1,profit2)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2F8534-7973-E647-8F37-2D52C919DEE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5253" y="2033578"/>
            <a:ext cx="8105305" cy="4719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20D0A0-9D0B-BA45-9115-01568F5E336F}"/>
              </a:ext>
            </a:extLst>
          </p:cNvPr>
          <p:cNvSpPr txBox="1"/>
          <p:nvPr/>
        </p:nvSpPr>
        <p:spPr>
          <a:xfrm>
            <a:off x="91442" y="3164682"/>
            <a:ext cx="466612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So, we go through items A,B,C,D in order (for indexes 0,1,2,3)</a:t>
            </a:r>
          </a:p>
          <a:p>
            <a:r>
              <a:rPr lang="en-US" sz="1400" dirty="0"/>
              <a:t>For each item we branch left (select) or right (skip).</a:t>
            </a:r>
          </a:p>
          <a:p>
            <a:r>
              <a:rPr lang="en-US" sz="1400" dirty="0"/>
              <a:t>In the end we get combinations which either </a:t>
            </a:r>
          </a:p>
          <a:p>
            <a:r>
              <a:rPr lang="en-US" sz="1400" dirty="0"/>
              <a:t> - above allowed weight capacity (red), </a:t>
            </a:r>
          </a:p>
          <a:p>
            <a:r>
              <a:rPr lang="en-US" sz="1400" dirty="0"/>
              <a:t> - or within (green). </a:t>
            </a:r>
          </a:p>
          <a:p>
            <a:endParaRPr lang="en-US" sz="1400" dirty="0"/>
          </a:p>
          <a:p>
            <a:r>
              <a:rPr lang="en-US" sz="1400" dirty="0"/>
              <a:t>And from the green ones we need to select </a:t>
            </a:r>
          </a:p>
          <a:p>
            <a:r>
              <a:rPr lang="en-US" sz="1400" dirty="0"/>
              <a:t>the one with top profit. </a:t>
            </a:r>
          </a:p>
          <a:p>
            <a:endParaRPr lang="en-US" sz="1400" dirty="0"/>
          </a:p>
          <a:p>
            <a:r>
              <a:rPr lang="en-US" sz="1400" dirty="0"/>
              <a:t>So we recursively go from bottom up. </a:t>
            </a:r>
          </a:p>
          <a:p>
            <a:r>
              <a:rPr lang="en-US" sz="1400" dirty="0"/>
              <a:t>If one of the branches is red – it will return zero, </a:t>
            </a:r>
          </a:p>
          <a:p>
            <a:r>
              <a:rPr lang="en-US" sz="1400" dirty="0"/>
              <a:t>if we have both branches within capacity,</a:t>
            </a:r>
          </a:p>
          <a:p>
            <a:r>
              <a:rPr lang="en-US" sz="1400" dirty="0"/>
              <a:t>we select the one with maximum profit.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291F5-F3EE-FB00-F433-C2365CCE3C5A}"/>
              </a:ext>
            </a:extLst>
          </p:cNvPr>
          <p:cNvSpPr txBox="1"/>
          <p:nvPr/>
        </p:nvSpPr>
        <p:spPr>
          <a:xfrm>
            <a:off x="6758609" y="178904"/>
            <a:ext cx="5247861" cy="6155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This explanation is from this website:</a:t>
            </a:r>
          </a:p>
          <a:p>
            <a:r>
              <a:rPr lang="en-US" sz="1000">
                <a:hlinkClick r:id="rId3"/>
              </a:rPr>
              <a:t>https://www.educative.io/courses/grokking-dynamic-programming-patterns-for-coding-interviews/RM1BDv71V60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2976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B8CC3-987A-6445-9B82-9093D12B5602}"/>
              </a:ext>
            </a:extLst>
          </p:cNvPr>
          <p:cNvSpPr txBox="1"/>
          <p:nvPr/>
        </p:nvSpPr>
        <p:spPr>
          <a:xfrm>
            <a:off x="161365" y="935895"/>
            <a:ext cx="7288306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(profits, weights, capacity):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ks_recurs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(profits, weights, capacity, 0)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sz="12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ks_recurs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(profits, weights, capacity,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capacity &lt;= 0 or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(profits):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0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recursive call after choosing the element at the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endParaRPr lang="en-US" sz="12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if the weight at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&gt; capacity, skip it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profit1 = 0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weights[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&lt;= capacity: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profit1 = profits[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+ </a:t>
            </a:r>
            <a:r>
              <a:rPr lang="en-US" sz="12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ks_recurs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profits, weights, capacity - weights[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+ 1)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recursive call after excluding the element at the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endParaRPr lang="en-US" sz="12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profit2 = </a:t>
            </a:r>
            <a:r>
              <a:rPr lang="en-US" sz="12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ks_recurs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(profits, weights, capacity,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+ 1)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max(profit1, profit2)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([1, 6, 10, 16], [1, 2, 3, 5], 7))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([1, 6, 10, 16], [1, 2, 3, 5], 6))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BC12B-DE52-A645-AFBC-2E28F2969626}"/>
              </a:ext>
            </a:extLst>
          </p:cNvPr>
          <p:cNvSpPr txBox="1"/>
          <p:nvPr/>
        </p:nvSpPr>
        <p:spPr>
          <a:xfrm>
            <a:off x="107577" y="107577"/>
            <a:ext cx="7008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0/1 Knapsack brute-force recursive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1EF1B-3472-8C49-843A-53E90D388359}"/>
              </a:ext>
            </a:extLst>
          </p:cNvPr>
          <p:cNvSpPr txBox="1"/>
          <p:nvPr/>
        </p:nvSpPr>
        <p:spPr>
          <a:xfrm>
            <a:off x="8135472" y="1169894"/>
            <a:ext cx="3442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Recursive Brute Force:</a:t>
            </a:r>
          </a:p>
          <a:p>
            <a:r>
              <a:rPr lang="en-US" sz="1400" dirty="0"/>
              <a:t>each item can be selected or not (0 or 1)</a:t>
            </a:r>
          </a:p>
          <a:p>
            <a:endParaRPr lang="en-US" sz="1400" dirty="0"/>
          </a:p>
          <a:p>
            <a:r>
              <a:rPr lang="en-US" sz="1400" dirty="0"/>
              <a:t>Total number of combinations – 2</a:t>
            </a:r>
            <a:r>
              <a:rPr lang="en-US" sz="1400" baseline="30000" dirty="0"/>
              <a:t>N</a:t>
            </a:r>
          </a:p>
          <a:p>
            <a:r>
              <a:rPr lang="en-US" sz="1400" dirty="0"/>
              <a:t>Time Complexity O(2</a:t>
            </a:r>
            <a:r>
              <a:rPr lang="en-US" sz="1400" baseline="30000" dirty="0"/>
              <a:t>N</a:t>
            </a:r>
            <a:r>
              <a:rPr lang="en-US" sz="1400" dirty="0"/>
              <a:t>)</a:t>
            </a:r>
          </a:p>
          <a:p>
            <a:r>
              <a:rPr lang="en-US" sz="1400" dirty="0"/>
              <a:t>Space complexity O(N)</a:t>
            </a:r>
          </a:p>
        </p:txBody>
      </p:sp>
    </p:spTree>
    <p:extLst>
      <p:ext uri="{BB962C8B-B14F-4D97-AF65-F5344CB8AC3E}">
        <p14:creationId xmlns:p14="http://schemas.microsoft.com/office/powerpoint/2010/main" val="429336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B000C7-35FC-5042-9E58-5518B82F255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6408" y="1696730"/>
            <a:ext cx="8674100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A3A38D-C7E4-FD42-AD39-24B5D12BCB49}"/>
              </a:ext>
            </a:extLst>
          </p:cNvPr>
          <p:cNvSpPr txBox="1"/>
          <p:nvPr/>
        </p:nvSpPr>
        <p:spPr>
          <a:xfrm>
            <a:off x="0" y="16521"/>
            <a:ext cx="10336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 can improve the time complexity using memoization.</a:t>
            </a:r>
          </a:p>
          <a:p>
            <a:endParaRPr lang="en-US" sz="1400" dirty="0"/>
          </a:p>
          <a:p>
            <a:r>
              <a:rPr lang="en-US" sz="1400" dirty="0"/>
              <a:t>On diagram below we follow execution tree of the code above for the same data as before.</a:t>
            </a:r>
          </a:p>
          <a:p>
            <a:r>
              <a:rPr lang="en-US" sz="1400" dirty="0"/>
              <a:t>Each node represents a recursive call to </a:t>
            </a:r>
            <a:r>
              <a:rPr lang="en-US" sz="1400" dirty="0" err="1">
                <a:solidFill>
                  <a:srgbClr val="0070C0"/>
                </a:solidFill>
                <a:cs typeface="Consolas" panose="020B0609020204030204" pitchFamily="49" charset="0"/>
              </a:rPr>
              <a:t>ks_recurs</a:t>
            </a:r>
            <a:r>
              <a:rPr lang="en-US" sz="1400" dirty="0">
                <a:solidFill>
                  <a:srgbClr val="0070C0"/>
                </a:solidFill>
                <a:cs typeface="Consolas" panose="020B0609020204030204" pitchFamily="49" charset="0"/>
              </a:rPr>
              <a:t>(..., </a:t>
            </a:r>
            <a:r>
              <a:rPr lang="en-US" sz="1400" dirty="0" err="1">
                <a:solidFill>
                  <a:srgbClr val="0070C0"/>
                </a:solidFill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70C0"/>
                </a:solidFill>
                <a:cs typeface="Consolas" panose="020B0609020204030204" pitchFamily="49" charset="0"/>
              </a:rPr>
              <a:t>, c)</a:t>
            </a:r>
            <a:r>
              <a:rPr lang="en-US" sz="1400" dirty="0"/>
              <a:t> , where </a:t>
            </a:r>
            <a:r>
              <a:rPr lang="en-US" sz="1400" dirty="0" err="1"/>
              <a:t>i</a:t>
            </a:r>
            <a:r>
              <a:rPr lang="en-US" sz="1400" dirty="0"/>
              <a:t> corresponds to </a:t>
            </a:r>
            <a:r>
              <a:rPr lang="en-US" sz="1400" dirty="0" err="1"/>
              <a:t>idx</a:t>
            </a:r>
            <a:r>
              <a:rPr lang="en-US" sz="1400" dirty="0"/>
              <a:t>, c – to capacity. </a:t>
            </a:r>
          </a:p>
          <a:p>
            <a:r>
              <a:rPr lang="en-US" sz="1400" dirty="0"/>
              <a:t>As we go deeper, index grows (0 -&gt; 1 -&gt; 2 -&gt; ... ), whereas remaining capacity shrinks.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D6C56-44A1-1444-9E18-2E5DF1150D8B}"/>
              </a:ext>
            </a:extLst>
          </p:cNvPr>
          <p:cNvSpPr txBox="1"/>
          <p:nvPr/>
        </p:nvSpPr>
        <p:spPr>
          <a:xfrm>
            <a:off x="172545" y="4844926"/>
            <a:ext cx="48409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 two orange cells [c:4, i:3]. </a:t>
            </a:r>
          </a:p>
          <a:p>
            <a:r>
              <a:rPr lang="en-US" sz="1400" dirty="0"/>
              <a:t>They are the same. </a:t>
            </a:r>
          </a:p>
          <a:p>
            <a:r>
              <a:rPr lang="en-US" sz="1400" dirty="0"/>
              <a:t>We can avoid calculating them twice. </a:t>
            </a:r>
          </a:p>
          <a:p>
            <a:r>
              <a:rPr lang="en-US" sz="1400" dirty="0"/>
              <a:t>After we calculate it once, we can put the value of profit </a:t>
            </a:r>
          </a:p>
          <a:p>
            <a:r>
              <a:rPr lang="en-US" sz="1400" dirty="0"/>
              <a:t>into a two-dimensional array (indexed by index and capacity). </a:t>
            </a:r>
          </a:p>
          <a:p>
            <a:r>
              <a:rPr lang="en-US" sz="1400" dirty="0"/>
              <a:t>So that next time we can avoid calculation – and simply take </a:t>
            </a:r>
          </a:p>
          <a:p>
            <a:r>
              <a:rPr lang="en-US" sz="1400" dirty="0"/>
              <a:t>the value from this array. </a:t>
            </a:r>
          </a:p>
          <a:p>
            <a:r>
              <a:rPr lang="en-US" sz="1400" dirty="0"/>
              <a:t>This trick is called </a:t>
            </a:r>
            <a:r>
              <a:rPr lang="en-US" sz="1400" b="1" dirty="0" err="1">
                <a:solidFill>
                  <a:srgbClr val="FF0000"/>
                </a:solidFill>
              </a:rPr>
              <a:t>memoization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721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B8CC3-987A-6445-9B82-9093D12B5602}"/>
              </a:ext>
            </a:extLst>
          </p:cNvPr>
          <p:cNvSpPr txBox="1"/>
          <p:nvPr/>
        </p:nvSpPr>
        <p:spPr>
          <a:xfrm>
            <a:off x="213398" y="979834"/>
            <a:ext cx="8027895" cy="54476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(profits, weights, capacity):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Memoization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array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N_profits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][capacity+1] –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with -1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[[-1 for x in range(capacity+1)] for y in range(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(profits))]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ks_recurs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profits, weights, capacity, 0)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ks_recurs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profits, weights, capacity,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capacity &lt;= 0 or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(profits):     # base checks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0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][capacity] != -1: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memoization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(return from memory if possible)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][capacity]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recursive call after choosing the element at the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endParaRPr lang="en-US" sz="12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we skip if weight &gt; capacity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profit1 = 0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weights[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&lt;= capacity: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profit1 = profits[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+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knapsack_recursive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profits, weights, capacity - weights[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+ 1)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recursive call after excluding the element at the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endParaRPr lang="en-US" sz="12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profit2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knapsack_recursive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profits, weights, capacity,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currentIndex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][capacity] = max(profit1, profit2)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currentIndex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][capacity]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([1, 6, 10, 16], [1, 2, 3, 5], 7))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([1, 6, 10, 16], [1, 2, 3, 5], 6))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BC12B-DE52-A645-AFBC-2E28F2969626}"/>
              </a:ext>
            </a:extLst>
          </p:cNvPr>
          <p:cNvSpPr txBox="1"/>
          <p:nvPr/>
        </p:nvSpPr>
        <p:spPr>
          <a:xfrm>
            <a:off x="107577" y="107577"/>
            <a:ext cx="11037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0/1 Knapsack Top-Down Dynamic Programming with </a:t>
            </a:r>
            <a:r>
              <a:rPr lang="en-US" sz="2800" b="1" dirty="0" err="1"/>
              <a:t>Memoization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1EF1B-3472-8C49-843A-53E90D388359}"/>
              </a:ext>
            </a:extLst>
          </p:cNvPr>
          <p:cNvSpPr txBox="1"/>
          <p:nvPr/>
        </p:nvSpPr>
        <p:spPr>
          <a:xfrm>
            <a:off x="8404412" y="1143000"/>
            <a:ext cx="3574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Top-Down Dynamic Programming with </a:t>
            </a:r>
            <a:r>
              <a:rPr lang="en-US" sz="1400" b="1" dirty="0" err="1">
                <a:solidFill>
                  <a:srgbClr val="00B050"/>
                </a:solidFill>
              </a:rPr>
              <a:t>Memoization</a:t>
            </a:r>
            <a:r>
              <a:rPr lang="en-US" sz="1400" b="1" dirty="0">
                <a:solidFill>
                  <a:srgbClr val="00B050"/>
                </a:solidFill>
              </a:rPr>
              <a:t>.</a:t>
            </a:r>
          </a:p>
          <a:p>
            <a:endParaRPr lang="en-US" sz="1400" dirty="0"/>
          </a:p>
          <a:p>
            <a:r>
              <a:rPr lang="en-US" sz="1400" dirty="0"/>
              <a:t>Basically same as recursive Brute Force. </a:t>
            </a:r>
          </a:p>
          <a:p>
            <a:r>
              <a:rPr lang="en-US" sz="1400" dirty="0"/>
              <a:t>We just added </a:t>
            </a:r>
            <a:r>
              <a:rPr lang="en-US" sz="1400" dirty="0" err="1"/>
              <a:t>memoization</a:t>
            </a:r>
            <a:r>
              <a:rPr lang="en-US" sz="1400" dirty="0"/>
              <a:t> array.</a:t>
            </a:r>
          </a:p>
          <a:p>
            <a:endParaRPr lang="en-US" sz="1400" dirty="0"/>
          </a:p>
          <a:p>
            <a:r>
              <a:rPr lang="en-US" sz="1400" dirty="0"/>
              <a:t>It stores ~N*C values. So:</a:t>
            </a:r>
          </a:p>
          <a:p>
            <a:r>
              <a:rPr lang="en-US" sz="1400" dirty="0"/>
              <a:t>    Time Complexity O(N*C)</a:t>
            </a:r>
          </a:p>
          <a:p>
            <a:r>
              <a:rPr lang="en-US" sz="1400" dirty="0"/>
              <a:t>    Space complexity O(N*C)</a:t>
            </a:r>
          </a:p>
        </p:txBody>
      </p:sp>
    </p:spTree>
    <p:extLst>
      <p:ext uri="{BB962C8B-B14F-4D97-AF65-F5344CB8AC3E}">
        <p14:creationId xmlns:p14="http://schemas.microsoft.com/office/powerpoint/2010/main" val="107475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731ED7-97A3-8E48-B368-CEB57431A9A1}"/>
              </a:ext>
            </a:extLst>
          </p:cNvPr>
          <p:cNvSpPr txBox="1"/>
          <p:nvPr/>
        </p:nvSpPr>
        <p:spPr>
          <a:xfrm>
            <a:off x="138207" y="674750"/>
            <a:ext cx="79203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Let's try to change direction </a:t>
            </a:r>
            <a:r>
              <a:rPr lang="en-US" sz="1400" b="1" dirty="0">
                <a:solidFill>
                  <a:srgbClr val="00B050"/>
                </a:solidFill>
              </a:rPr>
              <a:t>from Top-Down to Bottom-Up</a:t>
            </a:r>
            <a:r>
              <a:rPr lang="en-US" sz="1400" dirty="0"/>
              <a:t>.</a:t>
            </a:r>
          </a:p>
          <a:p>
            <a:r>
              <a:rPr lang="en-US" sz="1400" dirty="0"/>
              <a:t>We want to populate our </a:t>
            </a:r>
            <a:r>
              <a:rPr lang="en-US" sz="1400" dirty="0" err="1"/>
              <a:t>memoization</a:t>
            </a:r>
            <a:r>
              <a:rPr lang="en-US" sz="1400" dirty="0"/>
              <a:t> cache array </a:t>
            </a:r>
            <a:r>
              <a:rPr lang="en-US" sz="1400" dirty="0" err="1"/>
              <a:t>dp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][c] by working in a bottom-up fashion.</a:t>
            </a:r>
          </a:p>
          <a:p>
            <a:r>
              <a:rPr lang="en-US" sz="1400" dirty="0" err="1"/>
              <a:t>dp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][c] will represent the max knapsack profit for capacity "c" calculated from the first "</a:t>
            </a:r>
            <a:r>
              <a:rPr lang="en-US" sz="1400" dirty="0" err="1"/>
              <a:t>i</a:t>
            </a:r>
            <a:r>
              <a:rPr lang="en-US" sz="1400" dirty="0"/>
              <a:t>" items.</a:t>
            </a:r>
          </a:p>
          <a:p>
            <a:endParaRPr lang="en-US" sz="1400" dirty="0"/>
          </a:p>
          <a:p>
            <a:r>
              <a:rPr lang="en-US" sz="1400" dirty="0"/>
              <a:t>Similar to how we were doing before, for each combination [</a:t>
            </a:r>
            <a:r>
              <a:rPr lang="en-US" sz="1400" dirty="0" err="1"/>
              <a:t>i</a:t>
            </a:r>
            <a:r>
              <a:rPr lang="en-US" sz="1400" dirty="0"/>
              <a:t>][c] we have two options:</a:t>
            </a:r>
          </a:p>
          <a:p>
            <a:r>
              <a:rPr lang="en-US" sz="1400" dirty="0"/>
              <a:t>  - Exclude the item at index "</a:t>
            </a:r>
            <a:r>
              <a:rPr lang="en-US" sz="1400" dirty="0" err="1"/>
              <a:t>i</a:t>
            </a:r>
            <a:r>
              <a:rPr lang="en-US" sz="1400" dirty="0"/>
              <a:t>" – and take whatever profit we get from the sub-array excluding this item:</a:t>
            </a:r>
          </a:p>
          <a:p>
            <a:r>
              <a:rPr lang="en-US" sz="1400" dirty="0"/>
              <a:t>          =&gt; </a:t>
            </a:r>
            <a:r>
              <a:rPr lang="en-US" sz="1400" dirty="0" err="1"/>
              <a:t>dp</a:t>
            </a:r>
            <a:r>
              <a:rPr lang="en-US" sz="1400" dirty="0"/>
              <a:t>[i-1][c]</a:t>
            </a:r>
          </a:p>
          <a:p>
            <a:r>
              <a:rPr lang="en-US" sz="1400" dirty="0"/>
              <a:t>  - Include the item at index "</a:t>
            </a:r>
            <a:r>
              <a:rPr lang="en-US" sz="1400" dirty="0" err="1"/>
              <a:t>i</a:t>
            </a:r>
            <a:r>
              <a:rPr lang="en-US" sz="1400" dirty="0"/>
              <a:t>" (of course if its weight is not more than the capacity). </a:t>
            </a:r>
          </a:p>
          <a:p>
            <a:r>
              <a:rPr lang="en-US" sz="1400" dirty="0"/>
              <a:t>     In this case, we include its profit plus whatever profit we get from the remaining capacity and items:</a:t>
            </a:r>
          </a:p>
          <a:p>
            <a:r>
              <a:rPr lang="en-US" sz="1400" dirty="0"/>
              <a:t>          =&gt; profit[</a:t>
            </a:r>
            <a:r>
              <a:rPr lang="en-US" sz="1400" dirty="0" err="1"/>
              <a:t>i</a:t>
            </a:r>
            <a:r>
              <a:rPr lang="en-US" sz="1400" dirty="0"/>
              <a:t>] + </a:t>
            </a:r>
            <a:r>
              <a:rPr lang="en-US" sz="1400" dirty="0" err="1"/>
              <a:t>dp</a:t>
            </a:r>
            <a:r>
              <a:rPr lang="en-US" sz="1400" dirty="0"/>
              <a:t>[i-1][c-weight[</a:t>
            </a:r>
            <a:r>
              <a:rPr lang="en-US" sz="1400" dirty="0" err="1"/>
              <a:t>i</a:t>
            </a:r>
            <a:r>
              <a:rPr lang="en-US" sz="1400" dirty="0"/>
              <a:t>]]</a:t>
            </a:r>
          </a:p>
          <a:p>
            <a:r>
              <a:rPr lang="en-US" sz="1400" dirty="0"/>
              <a:t>Finally, our optimal solution will be maximum of the above two values:</a:t>
            </a:r>
          </a:p>
          <a:p>
            <a:r>
              <a:rPr lang="en-US" sz="1400" dirty="0"/>
              <a:t>          </a:t>
            </a:r>
            <a:r>
              <a:rPr lang="en-US" sz="1400" dirty="0" err="1"/>
              <a:t>dp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][c] = max (    </a:t>
            </a:r>
            <a:r>
              <a:rPr lang="en-US" sz="1400" dirty="0" err="1">
                <a:solidFill>
                  <a:srgbClr val="00B050"/>
                </a:solidFill>
              </a:rPr>
              <a:t>dp</a:t>
            </a:r>
            <a:r>
              <a:rPr lang="en-US" sz="1400" dirty="0">
                <a:solidFill>
                  <a:srgbClr val="00B050"/>
                </a:solidFill>
              </a:rPr>
              <a:t>[i-1][c]  </a:t>
            </a:r>
            <a:r>
              <a:rPr lang="en-US" sz="1400" dirty="0"/>
              <a:t>     ,       </a:t>
            </a:r>
            <a:r>
              <a:rPr lang="en-US" sz="1400" dirty="0">
                <a:solidFill>
                  <a:srgbClr val="0070C0"/>
                </a:solidFill>
              </a:rPr>
              <a:t>profit[</a:t>
            </a:r>
            <a:r>
              <a:rPr lang="en-US" sz="1400" dirty="0" err="1">
                <a:solidFill>
                  <a:srgbClr val="0070C0"/>
                </a:solidFill>
              </a:rPr>
              <a:t>i</a:t>
            </a:r>
            <a:r>
              <a:rPr lang="en-US" sz="1400" dirty="0">
                <a:solidFill>
                  <a:srgbClr val="0070C0"/>
                </a:solidFill>
              </a:rPr>
              <a:t>] + </a:t>
            </a:r>
            <a:r>
              <a:rPr lang="en-US" sz="1400" dirty="0" err="1">
                <a:solidFill>
                  <a:srgbClr val="0070C0"/>
                </a:solidFill>
              </a:rPr>
              <a:t>dp</a:t>
            </a:r>
            <a:r>
              <a:rPr lang="en-US" sz="1400" dirty="0">
                <a:solidFill>
                  <a:srgbClr val="0070C0"/>
                </a:solidFill>
              </a:rPr>
              <a:t>[i-1][c-weight[</a:t>
            </a:r>
            <a:r>
              <a:rPr lang="en-US" sz="1400" dirty="0" err="1">
                <a:solidFill>
                  <a:srgbClr val="0070C0"/>
                </a:solidFill>
              </a:rPr>
              <a:t>i</a:t>
            </a:r>
            <a:r>
              <a:rPr lang="en-US" sz="1400" dirty="0">
                <a:solidFill>
                  <a:srgbClr val="0070C0"/>
                </a:solidFill>
              </a:rPr>
              <a:t>]]</a:t>
            </a:r>
            <a:r>
              <a:rPr lang="en-US" sz="1400" dirty="0"/>
              <a:t>      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1F9949-42C5-6B42-BB82-A134DAEC48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8140" y="3437663"/>
            <a:ext cx="6755653" cy="3289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CCC2A3-59D6-4C4C-89B9-A2AE6F52CD59}"/>
              </a:ext>
            </a:extLst>
          </p:cNvPr>
          <p:cNvSpPr txBox="1"/>
          <p:nvPr/>
        </p:nvSpPr>
        <p:spPr>
          <a:xfrm>
            <a:off x="161365" y="4188272"/>
            <a:ext cx="46257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So, we will loop through index and capacity like this: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    for </a:t>
            </a:r>
            <a:r>
              <a:rPr lang="en-US" sz="1400" b="1" dirty="0" err="1">
                <a:solidFill>
                  <a:srgbClr val="0070C0"/>
                </a:solidFill>
              </a:rPr>
              <a:t>i</a:t>
            </a:r>
            <a:r>
              <a:rPr lang="en-US" sz="1400" b="1" dirty="0">
                <a:solidFill>
                  <a:srgbClr val="0070C0"/>
                </a:solidFill>
              </a:rPr>
              <a:t> in range(1, n):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        for c in range(1, capacity+1):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            ...</a:t>
            </a:r>
          </a:p>
          <a:p>
            <a:endParaRPr lang="en-US" sz="1400" dirty="0"/>
          </a:p>
          <a:p>
            <a:r>
              <a:rPr lang="en-US" sz="1400" dirty="0"/>
              <a:t>The </a:t>
            </a:r>
            <a:r>
              <a:rPr lang="en-US" sz="1400" dirty="0" err="1"/>
              <a:t>dp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][c] values (calculated using above logic) are shown on the right. The max value is 22, and it corresponds to max values of  </a:t>
            </a:r>
            <a:r>
              <a:rPr lang="en-US" sz="1400" dirty="0" err="1"/>
              <a:t>i</a:t>
            </a:r>
            <a:r>
              <a:rPr lang="en-US" sz="1400" dirty="0"/>
              <a:t>=3, c=7.</a:t>
            </a:r>
          </a:p>
          <a:p>
            <a:endParaRPr lang="en-US" sz="1400" dirty="0"/>
          </a:p>
          <a:p>
            <a:r>
              <a:rPr lang="en-US" sz="1400" dirty="0"/>
              <a:t>The actual code is shown on the next page.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0E185-92D3-F6CF-6492-9CC84684C145}"/>
              </a:ext>
            </a:extLst>
          </p:cNvPr>
          <p:cNvSpPr txBox="1"/>
          <p:nvPr/>
        </p:nvSpPr>
        <p:spPr>
          <a:xfrm>
            <a:off x="107578" y="107577"/>
            <a:ext cx="927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0/1 Knapsack – optimizing process of populating cache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57B65-FEDC-F4C4-4975-1A14FF0CDDA1}"/>
              </a:ext>
            </a:extLst>
          </p:cNvPr>
          <p:cNvSpPr txBox="1"/>
          <p:nvPr/>
        </p:nvSpPr>
        <p:spPr>
          <a:xfrm>
            <a:off x="10005392" y="1751968"/>
            <a:ext cx="189506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 final profit is at the bottom-right corner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6752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B8CC3-987A-6445-9B82-9093D12B5602}"/>
              </a:ext>
            </a:extLst>
          </p:cNvPr>
          <p:cNvSpPr txBox="1"/>
          <p:nvPr/>
        </p:nvSpPr>
        <p:spPr>
          <a:xfrm>
            <a:off x="94129" y="730775"/>
            <a:ext cx="7874214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(profits, weights, capacity):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(profits)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capacity &lt;= 0 or n == 0 or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(weights) != n: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0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[[0 for x in range(capacity+1)] for y in range(n)]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range(0, n):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][0] = 0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with 0 capacity we have 0 profits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we have only one weight, we will take it 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c in range(0, capacity+1):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weights[0] &lt;= c: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[0][c] = profits[0]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process all sub-arrays for all the capacities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range(1, n):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c in range(1, capacity+1):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profit1, profit2 = 0, 0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include the item, if it is not more than the capacity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weights[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&lt;= c: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profit1 = profits[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- 1][c - weights[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exclude the item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profit2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- 1][c]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take maximum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][c] = max(profit1, profit2)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maximum profit will be at the bottom-right corner.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 - 1][capacity]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------------------------------------------------------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 6, 10, 16], [1, 2, 3, 5], 5))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 6, 10, 16], [1, 2, 3, 5], 6))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 6, 10, 16], [1, 2, 3, 5], 7))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------------------------------------------------------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BC12B-DE52-A645-AFBC-2E28F2969626}"/>
              </a:ext>
            </a:extLst>
          </p:cNvPr>
          <p:cNvSpPr txBox="1"/>
          <p:nvPr/>
        </p:nvSpPr>
        <p:spPr>
          <a:xfrm>
            <a:off x="107577" y="107577"/>
            <a:ext cx="8691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0/1 Knapsack Bottom-Up populating of cache </a:t>
            </a:r>
            <a:r>
              <a:rPr lang="en-US" sz="2800" b="1" dirty="0" err="1"/>
              <a:t>dp</a:t>
            </a:r>
            <a:r>
              <a:rPr lang="en-US" sz="2800" b="1" dirty="0"/>
              <a:t>[</a:t>
            </a:r>
            <a:r>
              <a:rPr lang="en-US" sz="2800" b="1" dirty="0" err="1"/>
              <a:t>i</a:t>
            </a:r>
            <a:r>
              <a:rPr lang="en-US" sz="2800" b="1" dirty="0"/>
              <a:t>][c]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1EF1B-3472-8C49-843A-53E90D388359}"/>
              </a:ext>
            </a:extLst>
          </p:cNvPr>
          <p:cNvSpPr txBox="1"/>
          <p:nvPr/>
        </p:nvSpPr>
        <p:spPr>
          <a:xfrm>
            <a:off x="8404413" y="1143000"/>
            <a:ext cx="3442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Bottom-Up populating of d[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][c] </a:t>
            </a:r>
          </a:p>
          <a:p>
            <a:endParaRPr lang="en-US" sz="1400" dirty="0"/>
          </a:p>
          <a:p>
            <a:r>
              <a:rPr lang="en-US" sz="1400" dirty="0"/>
              <a:t>    Time Complexity O(N*C)</a:t>
            </a:r>
          </a:p>
          <a:p>
            <a:r>
              <a:rPr lang="en-US" sz="1400" dirty="0"/>
              <a:t>    Space complexity O(N*C)</a:t>
            </a:r>
          </a:p>
        </p:txBody>
      </p:sp>
    </p:spTree>
    <p:extLst>
      <p:ext uri="{BB962C8B-B14F-4D97-AF65-F5344CB8AC3E}">
        <p14:creationId xmlns:p14="http://schemas.microsoft.com/office/powerpoint/2010/main" val="9400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259E4E-1980-114B-A541-5320A35784D9}"/>
              </a:ext>
            </a:extLst>
          </p:cNvPr>
          <p:cNvSpPr txBox="1"/>
          <p:nvPr/>
        </p:nvSpPr>
        <p:spPr>
          <a:xfrm>
            <a:off x="94131" y="107577"/>
            <a:ext cx="584284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can we find the selected items ?</a:t>
            </a:r>
          </a:p>
          <a:p>
            <a:r>
              <a:rPr lang="en-US" sz="1400" dirty="0"/>
              <a:t>(if we using the last code (Bottom-Up approach))</a:t>
            </a:r>
          </a:p>
          <a:p>
            <a:endParaRPr lang="en-US" sz="1400" dirty="0"/>
          </a:p>
          <a:p>
            <a:r>
              <a:rPr lang="en-US" sz="1400" dirty="0"/>
              <a:t>At every step we had two options: include an item or skip it. </a:t>
            </a:r>
          </a:p>
          <a:p>
            <a:r>
              <a:rPr lang="en-US" sz="1400" dirty="0"/>
              <a:t>If we skip an item, we take the profit from the remaining items </a:t>
            </a:r>
          </a:p>
          <a:p>
            <a:r>
              <a:rPr lang="en-US" sz="1400" dirty="0"/>
              <a:t>    (i.e. from the cell right above it); </a:t>
            </a:r>
          </a:p>
          <a:p>
            <a:r>
              <a:rPr lang="en-US" sz="1400" dirty="0"/>
              <a:t>if we include the item, then we jump to the remaining </a:t>
            </a:r>
          </a:p>
          <a:p>
            <a:r>
              <a:rPr lang="en-US" sz="1400" dirty="0"/>
              <a:t>    profit to find more items.</a:t>
            </a:r>
          </a:p>
          <a:p>
            <a:endParaRPr lang="en-US" sz="1400" dirty="0"/>
          </a:p>
          <a:p>
            <a:r>
              <a:rPr lang="en-US" sz="1400" dirty="0"/>
              <a:t>Let’s understand this from the above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91CFE-CD44-C041-B32A-E6641F4E35C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31" y="2816036"/>
            <a:ext cx="5245581" cy="2576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CD9DF8-FB05-B941-9B77-BB6691DE0D02}"/>
              </a:ext>
            </a:extLst>
          </p:cNvPr>
          <p:cNvSpPr txBox="1"/>
          <p:nvPr/>
        </p:nvSpPr>
        <p:spPr>
          <a:xfrm>
            <a:off x="6049948" y="109137"/>
            <a:ext cx="60316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we know, </a:t>
            </a:r>
            <a:r>
              <a:rPr lang="en-US" sz="1400" b="1" dirty="0">
                <a:solidFill>
                  <a:srgbClr val="00B050"/>
                </a:solidFill>
              </a:rPr>
              <a:t>the final profit is at the bottom-right corner.</a:t>
            </a:r>
            <a:r>
              <a:rPr lang="en-US" sz="1400" dirty="0"/>
              <a:t> </a:t>
            </a:r>
          </a:p>
          <a:p>
            <a:r>
              <a:rPr lang="en-US" sz="1400" dirty="0"/>
              <a:t>Therefore, we will start from there to find the items.</a:t>
            </a:r>
          </a:p>
          <a:p>
            <a:endParaRPr lang="en-US" sz="1400" dirty="0"/>
          </a:p>
          <a:p>
            <a:r>
              <a:rPr lang="en-US" sz="1400" dirty="0"/>
              <a:t>‘22’ did not come from the top cell (which is 17); </a:t>
            </a:r>
          </a:p>
          <a:p>
            <a:r>
              <a:rPr lang="en-US" sz="1400" dirty="0"/>
              <a:t>hence we must include the item at index ‘3’ (which is item ‘D’).</a:t>
            </a:r>
          </a:p>
          <a:p>
            <a:endParaRPr lang="en-US" sz="1400" dirty="0"/>
          </a:p>
          <a:p>
            <a:r>
              <a:rPr lang="en-US" sz="1400" dirty="0"/>
              <a:t>Subtract the profit of item ‘D’ from ‘22’ to get the remaining profit ‘6’. </a:t>
            </a:r>
          </a:p>
          <a:p>
            <a:r>
              <a:rPr lang="en-US" sz="1400" dirty="0"/>
              <a:t>We then jump to profit ‘6’ on the same row.</a:t>
            </a:r>
          </a:p>
          <a:p>
            <a:endParaRPr lang="en-US" sz="1400" dirty="0"/>
          </a:p>
          <a:p>
            <a:r>
              <a:rPr lang="en-US" sz="1400" dirty="0"/>
              <a:t>‘6’ came from the top cell, so we jump to row ‘2’.</a:t>
            </a:r>
          </a:p>
          <a:p>
            <a:r>
              <a:rPr lang="en-US" sz="1400" dirty="0"/>
              <a:t>Again ‘6’ came from the top cell, so we jump to row ‘1’.</a:t>
            </a:r>
          </a:p>
          <a:p>
            <a:r>
              <a:rPr lang="en-US" sz="1400" dirty="0"/>
              <a:t>‘6’ is different than the top cell, so we must include this item (which is item ‘B’).</a:t>
            </a:r>
          </a:p>
          <a:p>
            <a:endParaRPr lang="en-US" sz="1400" dirty="0"/>
          </a:p>
          <a:p>
            <a:r>
              <a:rPr lang="en-US" sz="1400" dirty="0"/>
              <a:t>Subtract the profit of ‘B’ from ‘6’ to get profit ‘0’. </a:t>
            </a:r>
          </a:p>
          <a:p>
            <a:r>
              <a:rPr lang="en-US" sz="1400" dirty="0"/>
              <a:t>We then jump to profit ‘0’ on the same row. </a:t>
            </a:r>
          </a:p>
          <a:p>
            <a:endParaRPr lang="en-US" sz="1400" dirty="0"/>
          </a:p>
          <a:p>
            <a:r>
              <a:rPr lang="en-US" sz="1400" dirty="0"/>
              <a:t>As soon as we hit zero remaining profit, we can finish our item search.</a:t>
            </a:r>
          </a:p>
          <a:p>
            <a:r>
              <a:rPr lang="en-US" sz="1400" dirty="0"/>
              <a:t>Thus the items going into the knapsack are {B, D}.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9CD0B-A6CF-4247-AF59-2EDBFA84CB28}"/>
              </a:ext>
            </a:extLst>
          </p:cNvPr>
          <p:cNvSpPr txBox="1"/>
          <p:nvPr/>
        </p:nvSpPr>
        <p:spPr>
          <a:xfrm>
            <a:off x="6687131" y="4255873"/>
            <a:ext cx="5154066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print_selected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weights, profits, capacity):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print("Selected weights are: ", end='')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(weights)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totalProfit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[n-1][capacity]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range(n-1, 0, -1):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totalProfit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!=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- 1][capacity]: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(weights[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 + " ", end='')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capacity -= weights[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totalProfit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-= profits[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totalProfit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!= 0: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(weights[0]) + " ", end='')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print()</a:t>
            </a:r>
          </a:p>
        </p:txBody>
      </p:sp>
    </p:spTree>
    <p:extLst>
      <p:ext uri="{BB962C8B-B14F-4D97-AF65-F5344CB8AC3E}">
        <p14:creationId xmlns:p14="http://schemas.microsoft.com/office/powerpoint/2010/main" val="44773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B8CC3-987A-6445-9B82-9093D12B5602}"/>
              </a:ext>
            </a:extLst>
          </p:cNvPr>
          <p:cNvSpPr txBox="1"/>
          <p:nvPr/>
        </p:nvSpPr>
        <p:spPr>
          <a:xfrm>
            <a:off x="172149" y="644796"/>
            <a:ext cx="6212542" cy="618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(profits, weights, capacity):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(profits)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capacity &lt;= 0 or n == 0 or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(weights) != n: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0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we only need one previous row, so we need only 2 rows.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we use "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2" instead if "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and "(i-1) % 2" instead if "i-1"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[[0 for x in range(capacity+1)] for y in range(2)]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if we have only one weight, we will take it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c in range(0, capacity+1):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weights[0] &lt;= c: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[0][c]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[1][c] = profits[0]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process all sub-arrays for all the capacities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range(1, n):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c in range(0, capacity+1):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profit1, profit2 = 0, 0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include the item, if it is not more than the capacity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weights[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&lt;= c: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profit1 = profits[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- 1) % 2][c - weights[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exclude the item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profit2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- 1) % 2][c]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take maximum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2][c] = max(profit1, profit2)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[(n - 1) % 2][capacity]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--------------------------------------------------------------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print("Total knapsack profit: " +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 6, 10, 16], [1, 2, 3, 5], 7)))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print("Total knapsack profit: " +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solve_knapsack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 6, 10, 16], [1, 2, 3, 5], 6)))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BC12B-DE52-A645-AFBC-2E28F2969626}"/>
              </a:ext>
            </a:extLst>
          </p:cNvPr>
          <p:cNvSpPr txBox="1"/>
          <p:nvPr/>
        </p:nvSpPr>
        <p:spPr>
          <a:xfrm>
            <a:off x="26895" y="26895"/>
            <a:ext cx="10866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Bottom-Up populating only two rows of </a:t>
            </a:r>
            <a:r>
              <a:rPr lang="en-US" sz="2800" b="1" dirty="0" err="1"/>
              <a:t>dp</a:t>
            </a:r>
            <a:r>
              <a:rPr lang="en-US" sz="2800" b="1" dirty="0"/>
              <a:t>[][]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2896F-A825-2844-9D2C-ABCCCD9021E8}"/>
              </a:ext>
            </a:extLst>
          </p:cNvPr>
          <p:cNvSpPr txBox="1"/>
          <p:nvPr/>
        </p:nvSpPr>
        <p:spPr>
          <a:xfrm>
            <a:off x="6556968" y="2933800"/>
            <a:ext cx="554090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Note - we can simplify this solution even further by using only one array.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Idea is to use the same array for the previous and the next iteration!</a:t>
            </a:r>
          </a:p>
          <a:p>
            <a:endParaRPr lang="en-US" sz="1400" dirty="0"/>
          </a:p>
          <a:p>
            <a:r>
              <a:rPr lang="en-US" sz="1400" dirty="0"/>
              <a:t>We need two values from the previous iteration: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dp</a:t>
            </a:r>
            <a:r>
              <a:rPr lang="en-US" sz="1400" dirty="0"/>
              <a:t>[c] and </a:t>
            </a:r>
            <a:r>
              <a:rPr lang="en-US" sz="1400" dirty="0" err="1"/>
              <a:t>dp</a:t>
            </a:r>
            <a:r>
              <a:rPr lang="en-US" sz="1400" dirty="0"/>
              <a:t>[c-weight[</a:t>
            </a:r>
            <a:r>
              <a:rPr lang="en-US" sz="1400" dirty="0" err="1"/>
              <a:t>i</a:t>
            </a:r>
            <a:r>
              <a:rPr lang="en-US" sz="1400" dirty="0"/>
              <a:t>]]</a:t>
            </a:r>
          </a:p>
          <a:p>
            <a:endParaRPr lang="en-US" sz="1400" dirty="0"/>
          </a:p>
          <a:p>
            <a:r>
              <a:rPr lang="en-US" sz="1400" dirty="0"/>
              <a:t>Our inner loop is iterating over c </a:t>
            </a:r>
            <a:r>
              <a:rPr lang="en-US" sz="1400" b="1" dirty="0">
                <a:solidFill>
                  <a:srgbClr val="0070C0"/>
                </a:solidFill>
              </a:rPr>
              <a:t>(0 .. capacity)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When we access </a:t>
            </a:r>
            <a:r>
              <a:rPr lang="en-US" sz="1400" dirty="0" err="1"/>
              <a:t>dp</a:t>
            </a:r>
            <a:r>
              <a:rPr lang="en-US" sz="1400" dirty="0"/>
              <a:t>[c], it has not been overridden yet for the current iteration, so it should be fine.</a:t>
            </a:r>
          </a:p>
          <a:p>
            <a:endParaRPr lang="en-US" sz="1400" dirty="0"/>
          </a:p>
          <a:p>
            <a:r>
              <a:rPr lang="en-US" sz="1400" dirty="0"/>
              <a:t>But </a:t>
            </a:r>
            <a:r>
              <a:rPr lang="en-US" sz="1400" dirty="0" err="1"/>
              <a:t>dp</a:t>
            </a:r>
            <a:r>
              <a:rPr lang="en-US" sz="1400" dirty="0"/>
              <a:t>[c-weight[</a:t>
            </a:r>
            <a:r>
              <a:rPr lang="en-US" sz="1400" dirty="0" err="1"/>
              <a:t>i</a:t>
            </a:r>
            <a:r>
              <a:rPr lang="en-US" sz="1400" dirty="0"/>
              <a:t>]] might be overridden if “weight[</a:t>
            </a:r>
            <a:r>
              <a:rPr lang="en-US" sz="1400" dirty="0" err="1"/>
              <a:t>i</a:t>
            </a:r>
            <a:r>
              <a:rPr lang="en-US" sz="1400" dirty="0"/>
              <a:t>] &gt; 0”. </a:t>
            </a:r>
          </a:p>
          <a:p>
            <a:r>
              <a:rPr lang="en-US" sz="1400" dirty="0"/>
              <a:t>Therefore we can’t use this value for the current iteration.</a:t>
            </a:r>
          </a:p>
          <a:p>
            <a:r>
              <a:rPr lang="en-US" sz="1400" dirty="0"/>
              <a:t>But this problem can be solved easily by reversing the order of the inner loop over c:   </a:t>
            </a:r>
            <a:r>
              <a:rPr lang="en-US" sz="1400" b="1" dirty="0">
                <a:solidFill>
                  <a:srgbClr val="0070C0"/>
                </a:solidFill>
              </a:rPr>
              <a:t>(capacity ... 0)</a:t>
            </a:r>
          </a:p>
          <a:p>
            <a:r>
              <a:rPr lang="en-US" sz="1400" dirty="0"/>
              <a:t>This will ensure that whenever we change a value in </a:t>
            </a:r>
            <a:r>
              <a:rPr lang="en-US" sz="1400" dirty="0" err="1"/>
              <a:t>dp</a:t>
            </a:r>
            <a:r>
              <a:rPr lang="en-US" sz="1400" dirty="0"/>
              <a:t>[], </a:t>
            </a:r>
          </a:p>
          <a:p>
            <a:r>
              <a:rPr lang="en-US" sz="1400" dirty="0"/>
              <a:t>we will not need it again in the current iteration.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B0EDF-D557-9248-B3EC-ED763CB8557A}"/>
              </a:ext>
            </a:extLst>
          </p:cNvPr>
          <p:cNvSpPr txBox="1"/>
          <p:nvPr/>
        </p:nvSpPr>
        <p:spPr>
          <a:xfrm>
            <a:off x="6871380" y="794542"/>
            <a:ext cx="5226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can improve the space complexity – make it O(C).</a:t>
            </a:r>
          </a:p>
          <a:p>
            <a:r>
              <a:rPr lang="en-US" sz="1400" dirty="0"/>
              <a:t>The time complexity will still be O(N*C)</a:t>
            </a:r>
          </a:p>
          <a:p>
            <a:endParaRPr lang="en-US" sz="1400" dirty="0"/>
          </a:p>
          <a:p>
            <a:r>
              <a:rPr lang="en-US" sz="1400" dirty="0"/>
              <a:t>Hint - </a:t>
            </a:r>
            <a:r>
              <a:rPr lang="en-US" sz="1400" b="1" dirty="0">
                <a:solidFill>
                  <a:srgbClr val="00B050"/>
                </a:solidFill>
              </a:rPr>
              <a:t>we only need one previous row</a:t>
            </a:r>
            <a:r>
              <a:rPr lang="en-US" sz="1400" dirty="0"/>
              <a:t> to find the optimal solution!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So we don't need to keep the whole array d[][]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Bottom-Up populating only of d[</a:t>
            </a:r>
            <a:r>
              <a:rPr lang="en-US" sz="1400" dirty="0" err="1"/>
              <a:t>i</a:t>
            </a:r>
            <a:r>
              <a:rPr lang="en-US" sz="1400" dirty="0"/>
              <a:t>][c] </a:t>
            </a:r>
          </a:p>
          <a:p>
            <a:r>
              <a:rPr lang="en-US" sz="1400" dirty="0"/>
              <a:t>    Time Complexity O(N*C)</a:t>
            </a:r>
          </a:p>
          <a:p>
            <a:r>
              <a:rPr lang="en-US" sz="1400" dirty="0"/>
              <a:t>    Space complexity O(C)</a:t>
            </a:r>
          </a:p>
        </p:txBody>
      </p:sp>
    </p:spTree>
    <p:extLst>
      <p:ext uri="{BB962C8B-B14F-4D97-AF65-F5344CB8AC3E}">
        <p14:creationId xmlns:p14="http://schemas.microsoft.com/office/powerpoint/2010/main" val="303514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3339</Words>
  <Application>Microsoft Macintosh PowerPoint</Application>
  <PresentationFormat>Widescreen</PresentationFormat>
  <Paragraphs>338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30</cp:revision>
  <dcterms:created xsi:type="dcterms:W3CDTF">2020-05-30T19:02:57Z</dcterms:created>
  <dcterms:modified xsi:type="dcterms:W3CDTF">2022-08-19T14:47:22Z</dcterms:modified>
</cp:coreProperties>
</file>