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86" r:id="rId3"/>
    <p:sldId id="289" r:id="rId4"/>
    <p:sldId id="288" r:id="rId5"/>
    <p:sldId id="290" r:id="rId6"/>
    <p:sldId id="291" r:id="rId7"/>
    <p:sldId id="292" r:id="rId8"/>
    <p:sldId id="285" r:id="rId9"/>
    <p:sldId id="293" r:id="rId10"/>
    <p:sldId id="295" r:id="rId11"/>
    <p:sldId id="294"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56"/>
    <p:restoredTop sz="94610"/>
  </p:normalViewPr>
  <p:slideViewPr>
    <p:cSldViewPr snapToGrid="0" snapToObjects="1">
      <p:cViewPr varScale="1">
        <p:scale>
          <a:sx n="145" d="100"/>
          <a:sy n="145"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F27C-726C-F34D-8409-80F55E545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2C0DA-692D-0D4F-A5E2-14D77E98D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28344-ACB5-2544-8F64-8F48AB36A9BC}"/>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D4482548-988C-A141-886B-1288B5E79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00C34-78F2-0446-AAC8-AE2EAB4C8AA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83760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366-7954-574E-B227-42020C5D4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257F7-9A11-6143-B3BE-65EA79F1E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6E38A-4D17-0E45-B253-CFFA73B8A56A}"/>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D6708F96-4E3C-DD49-9DA6-E58D1E472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3D00-BFC8-8C4D-86CD-C22BB04A80C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5579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FACBD-77A5-8C49-B88D-B07B4686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F7211-16D2-B54B-811F-C40782CF7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97539-AE59-3C4F-92BD-FFD32CB14B00}"/>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A62887D4-9F35-694F-ABCC-C43262D3C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862F5-D353-1743-8037-74EB4E5286C4}"/>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7334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0C7-DB12-B444-B1B2-C48E25E41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DCFE-53F0-024F-A617-2BD896C61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859B6-E1E3-B04D-A047-8D2EC0DF4F7B}"/>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01325EF9-1164-754C-8B5A-763A5AC7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791D-421D-8745-9562-45793F40875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03414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F0F6-6C15-8249-BFD5-99E1F52B9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F16EF-BE46-664B-B253-58617527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407D8-A253-D24E-A3D2-6016577AD2AF}"/>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6E7AA5E3-13D0-7841-BCC6-417B0E16B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E12E-BCBD-B34C-92B4-7613D39B4ED5}"/>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98741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8562-4DC4-854A-BBBB-16F35B6A3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E5C7F-96F1-4846-9EC3-8402DD688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8E0DC-C318-0949-AA4D-E20EF7E5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04ABB1-6F7E-0C41-BAD8-BF0C970465D6}"/>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6" name="Footer Placeholder 5">
            <a:extLst>
              <a:ext uri="{FF2B5EF4-FFF2-40B4-BE49-F238E27FC236}">
                <a16:creationId xmlns:a16="http://schemas.microsoft.com/office/drawing/2014/main" id="{BFFCE178-590D-4F41-98C0-D3742817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70DF3-6012-7B47-B3FB-86489127C193}"/>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4088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E067-6F58-BC40-A770-31355823C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284D0-F04D-1942-9055-6543BB934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4A69-608C-D54B-84E7-577BA76DA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12351-7762-474F-993C-C1DCC7CAF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FF6DA-38DB-F642-8582-12853CF8A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3E2CD-2374-D241-A907-BDC28A29D22E}"/>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8" name="Footer Placeholder 7">
            <a:extLst>
              <a:ext uri="{FF2B5EF4-FFF2-40B4-BE49-F238E27FC236}">
                <a16:creationId xmlns:a16="http://schemas.microsoft.com/office/drawing/2014/main" id="{C702861F-06F7-4F4F-AE77-854CE7022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EB302-265A-F345-A27F-189DC71E24B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254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40CE-9613-DD4B-910D-FD9367F5F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7B97E-B666-AB4C-8895-6EFDBB1F54EC}"/>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4" name="Footer Placeholder 3">
            <a:extLst>
              <a:ext uri="{FF2B5EF4-FFF2-40B4-BE49-F238E27FC236}">
                <a16:creationId xmlns:a16="http://schemas.microsoft.com/office/drawing/2014/main" id="{554A0898-83AF-6B4E-A793-A75BA4A23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B0A5B-EF6C-A543-AF59-5B027487CED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16495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ADD5D-3B4C-FC46-A3AB-8847BEE313BF}"/>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3" name="Footer Placeholder 2">
            <a:extLst>
              <a:ext uri="{FF2B5EF4-FFF2-40B4-BE49-F238E27FC236}">
                <a16:creationId xmlns:a16="http://schemas.microsoft.com/office/drawing/2014/main" id="{9581BCAC-3BF4-664B-A180-3CE656F10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52949-739C-F940-990E-7C1F76905BF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01772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26B-8F91-E843-929E-B8D193A4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901C9-5D06-7446-893E-C386DE78E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EFEC-6B69-9D40-BF13-C90D122DD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1C260-B81F-4C45-B502-D6C13CE2F06E}"/>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6" name="Footer Placeholder 5">
            <a:extLst>
              <a:ext uri="{FF2B5EF4-FFF2-40B4-BE49-F238E27FC236}">
                <a16:creationId xmlns:a16="http://schemas.microsoft.com/office/drawing/2014/main" id="{0D523561-E5EA-834B-85DF-19C0AC08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2E99-7ABD-C545-B6B9-9FDD51D6BFF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75308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A3DA-03F9-F24C-98B3-D267B4CDD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B0B0-4858-364A-B7CA-CA05AB125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CA157-AB94-9646-8C72-FF9ECCC5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1188-EFC7-354D-AF12-DFD329BD05AD}"/>
              </a:ext>
            </a:extLst>
          </p:cNvPr>
          <p:cNvSpPr>
            <a:spLocks noGrp="1"/>
          </p:cNvSpPr>
          <p:nvPr>
            <p:ph type="dt" sz="half" idx="10"/>
          </p:nvPr>
        </p:nvSpPr>
        <p:spPr/>
        <p:txBody>
          <a:bodyPr/>
          <a:lstStyle/>
          <a:p>
            <a:fld id="{2D90B581-06C6-5A4B-9E30-3EAD5667F4B3}" type="datetimeFigureOut">
              <a:rPr lang="en-US" smtClean="0"/>
              <a:t>8/26/22</a:t>
            </a:fld>
            <a:endParaRPr lang="en-US"/>
          </a:p>
        </p:txBody>
      </p:sp>
      <p:sp>
        <p:nvSpPr>
          <p:cNvPr id="6" name="Footer Placeholder 5">
            <a:extLst>
              <a:ext uri="{FF2B5EF4-FFF2-40B4-BE49-F238E27FC236}">
                <a16:creationId xmlns:a16="http://schemas.microsoft.com/office/drawing/2014/main" id="{0115353E-B6F9-C245-8A28-1A7DA9258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21E6-0D62-AD41-968D-6D110007BC3A}"/>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9974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2AB8C-3B85-8246-A8C2-8FF1A99E4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DDD0A-B722-F14C-9538-449568974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C874F-E44E-BF44-9BF8-5BE6F387B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0B581-06C6-5A4B-9E30-3EAD5667F4B3}" type="datetimeFigureOut">
              <a:rPr lang="en-US" smtClean="0"/>
              <a:t>8/26/22</a:t>
            </a:fld>
            <a:endParaRPr lang="en-US"/>
          </a:p>
        </p:txBody>
      </p:sp>
      <p:sp>
        <p:nvSpPr>
          <p:cNvPr id="5" name="Footer Placeholder 4">
            <a:extLst>
              <a:ext uri="{FF2B5EF4-FFF2-40B4-BE49-F238E27FC236}">
                <a16:creationId xmlns:a16="http://schemas.microsoft.com/office/drawing/2014/main" id="{C8146542-B3B2-504E-9846-81A0633DE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49DBBE-02CA-2744-8992-09E502DE0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7B916-9C37-1342-8860-FDF17023D919}" type="slidenum">
              <a:rPr lang="en-US" smtClean="0"/>
              <a:t>‹#›</a:t>
            </a:fld>
            <a:endParaRPr lang="en-US"/>
          </a:p>
        </p:txBody>
      </p:sp>
    </p:spTree>
    <p:extLst>
      <p:ext uri="{BB962C8B-B14F-4D97-AF65-F5344CB8AC3E}">
        <p14:creationId xmlns:p14="http://schemas.microsoft.com/office/powerpoint/2010/main" val="289393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3SU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Tower_of_Hanoi"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largest-rectangle-under-histogra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Maximum_subarray_proble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35B93-487F-1D49-A679-7ACD78250CA1}"/>
              </a:ext>
            </a:extLst>
          </p:cNvPr>
          <p:cNvSpPr/>
          <p:nvPr/>
        </p:nvSpPr>
        <p:spPr>
          <a:xfrm>
            <a:off x="1837466" y="537481"/>
            <a:ext cx="7213769" cy="1323439"/>
          </a:xfrm>
          <a:prstGeom prst="rect">
            <a:avLst/>
          </a:prstGeom>
        </p:spPr>
        <p:txBody>
          <a:bodyPr wrap="square">
            <a:spAutoFit/>
          </a:bodyPr>
          <a:lstStyle/>
          <a:p>
            <a:r>
              <a:rPr lang="en-US" sz="4000" b="1" dirty="0">
                <a:solidFill>
                  <a:srgbClr val="00B0F0"/>
                </a:solidFill>
                <a:latin typeface="Arial" panose="020B0604020202020204" pitchFamily="34" charset="0"/>
              </a:rPr>
              <a:t>Coding Interview  </a:t>
            </a:r>
          </a:p>
          <a:p>
            <a:r>
              <a:rPr lang="en-US" sz="4000" b="1" dirty="0">
                <a:solidFill>
                  <a:srgbClr val="00B0F0"/>
                </a:solidFill>
                <a:latin typeface="Arial" panose="020B0604020202020204" pitchFamily="34" charset="0"/>
              </a:rPr>
              <a:t>Code Examples - Session 2</a:t>
            </a:r>
          </a:p>
        </p:txBody>
      </p:sp>
      <p:sp>
        <p:nvSpPr>
          <p:cNvPr id="2" name="TextBox 1">
            <a:extLst>
              <a:ext uri="{FF2B5EF4-FFF2-40B4-BE49-F238E27FC236}">
                <a16:creationId xmlns:a16="http://schemas.microsoft.com/office/drawing/2014/main" id="{4E771772-E38B-BB8A-AA0B-83409DEDBFF7}"/>
              </a:ext>
            </a:extLst>
          </p:cNvPr>
          <p:cNvSpPr txBox="1"/>
          <p:nvPr/>
        </p:nvSpPr>
        <p:spPr>
          <a:xfrm>
            <a:off x="3137629" y="2057847"/>
            <a:ext cx="7213768" cy="4154984"/>
          </a:xfrm>
          <a:prstGeom prst="rect">
            <a:avLst/>
          </a:prstGeom>
          <a:noFill/>
          <a:ln>
            <a:noFill/>
          </a:ln>
        </p:spPr>
        <p:txBody>
          <a:bodyPr wrap="square" rtlCol="0">
            <a:spAutoFit/>
          </a:bodyPr>
          <a:lstStyle/>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2sum &amp; 3sum</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Towers of Hanoi</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Histogram Rectangle</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Reverse Linked List</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Binary Heap</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Contiguous Array</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Longest Consecutive Sequence</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Max Subarray</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Concatenate Words</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Jumping Kangaroos</a:t>
            </a:r>
          </a:p>
          <a:p>
            <a:pPr marL="457200" indent="-457200">
              <a:buFont typeface="+mj-lt"/>
              <a:buAutoNum type="arabicPeriod"/>
            </a:pPr>
            <a:r>
              <a:rPr lang="en-US" sz="2400" dirty="0">
                <a:solidFill>
                  <a:srgbClr val="0070C0"/>
                </a:solidFill>
                <a:latin typeface="Menlo" panose="020B0609030804020204" pitchFamily="49" charset="0"/>
                <a:ea typeface="Menlo" panose="020B0609030804020204" pitchFamily="49" charset="0"/>
                <a:cs typeface="Menlo" panose="020B0609030804020204" pitchFamily="49" charset="0"/>
              </a:rPr>
              <a:t>Tax Brakets</a:t>
            </a:r>
          </a:p>
        </p:txBody>
      </p:sp>
    </p:spTree>
    <p:extLst>
      <p:ext uri="{BB962C8B-B14F-4D97-AF65-F5344CB8AC3E}">
        <p14:creationId xmlns:p14="http://schemas.microsoft.com/office/powerpoint/2010/main" val="298505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1995054" y="0"/>
            <a:ext cx="3457575" cy="523220"/>
          </a:xfrm>
          <a:prstGeom prst="rect">
            <a:avLst/>
          </a:prstGeom>
          <a:noFill/>
        </p:spPr>
        <p:txBody>
          <a:bodyPr wrap="square" rtlCol="0">
            <a:spAutoFit/>
          </a:bodyPr>
          <a:lstStyle/>
          <a:p>
            <a:r>
              <a:rPr lang="en-US" sz="2800" b="1"/>
              <a:t>Concatenate Words</a:t>
            </a:r>
          </a:p>
        </p:txBody>
      </p:sp>
      <p:sp>
        <p:nvSpPr>
          <p:cNvPr id="2" name="TextBox 1">
            <a:extLst>
              <a:ext uri="{FF2B5EF4-FFF2-40B4-BE49-F238E27FC236}">
                <a16:creationId xmlns:a16="http://schemas.microsoft.com/office/drawing/2014/main" id="{8E5C697D-DFD4-6F96-FC0D-8A4F747A6383}"/>
              </a:ext>
            </a:extLst>
          </p:cNvPr>
          <p:cNvSpPr txBox="1"/>
          <p:nvPr/>
        </p:nvSpPr>
        <p:spPr>
          <a:xfrm>
            <a:off x="5302707" y="243512"/>
            <a:ext cx="6394486" cy="637097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mytest(word, words_set, mydict):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word in mydict: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mydict[word]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i in range(1, len(word)):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 = word[:i]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prefix, should be a word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p not in words_set: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continue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 = word[i:]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suffix, may be composite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(s in words_set) or (s in mydict and mydict[s]==True):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elif mytest(s, words_set, mydict):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mydict[s]=True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mydict[s]=False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continue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False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find_concatenated(words):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words_set = set(words)  # words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mydict = dict()         # cache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res = []                # output list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word in words: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mytest(word, words_set, mydict):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res.append(word)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res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input = ['catmancatsdog', 'cat', 'cats',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'dog', 'man', 'woman', 'catsdog']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print(find_concatenated(input))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['catcatsdog', 'catsdog']</a:t>
            </a:r>
          </a:p>
        </p:txBody>
      </p:sp>
      <p:sp>
        <p:nvSpPr>
          <p:cNvPr id="4" name="TextBox 3">
            <a:extLst>
              <a:ext uri="{FF2B5EF4-FFF2-40B4-BE49-F238E27FC236}">
                <a16:creationId xmlns:a16="http://schemas.microsoft.com/office/drawing/2014/main" id="{2509EA5B-D03B-34F9-92D4-0C382A464E93}"/>
              </a:ext>
            </a:extLst>
          </p:cNvPr>
          <p:cNvSpPr txBox="1"/>
          <p:nvPr/>
        </p:nvSpPr>
        <p:spPr>
          <a:xfrm>
            <a:off x="508779" y="776117"/>
            <a:ext cx="3771599"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Given a list of words (without duplicates), </a:t>
            </a:r>
          </a:p>
          <a:p>
            <a:r>
              <a:rPr lang="en-US" sz="1400" dirty="0">
                <a:ea typeface="Menlo" panose="020B0609030804020204" pitchFamily="49" charset="0"/>
                <a:cs typeface="Menlo" panose="020B0609030804020204" pitchFamily="49" charset="0"/>
              </a:rPr>
              <a:t>return all words which are concatenations of </a:t>
            </a:r>
          </a:p>
          <a:p>
            <a:r>
              <a:rPr lang="en-US" sz="1400" dirty="0">
                <a:ea typeface="Menlo" panose="020B0609030804020204" pitchFamily="49" charset="0"/>
                <a:cs typeface="Menlo" panose="020B0609030804020204" pitchFamily="49" charset="0"/>
              </a:rPr>
              <a:t>shorter words in the same list</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Tme complexity O(N * L</a:t>
            </a:r>
            <a:r>
              <a:rPr lang="en-US" sz="1400" baseline="30000" dirty="0">
                <a:ea typeface="Menlo" panose="020B0609030804020204" pitchFamily="49" charset="0"/>
                <a:cs typeface="Menlo" panose="020B0609030804020204" pitchFamily="49" charset="0"/>
              </a:rPr>
              <a:t>2</a:t>
            </a:r>
            <a:r>
              <a:rPr lang="en-US" sz="1400" dirty="0">
                <a:ea typeface="Menlo" panose="020B0609030804020204" pitchFamily="49" charset="0"/>
                <a:cs typeface="Menlo" panose="020B0609030804020204" pitchFamily="49" charset="0"/>
              </a:rPr>
              <a:t>), </a:t>
            </a:r>
          </a:p>
          <a:p>
            <a:r>
              <a:rPr lang="en-US" sz="1400" dirty="0">
                <a:ea typeface="Menlo" panose="020B0609030804020204" pitchFamily="49" charset="0"/>
                <a:cs typeface="Menlo" panose="020B0609030804020204" pitchFamily="49" charset="0"/>
              </a:rPr>
              <a:t>where N - number of words, L - length of words</a:t>
            </a:r>
          </a:p>
        </p:txBody>
      </p:sp>
      <p:sp>
        <p:nvSpPr>
          <p:cNvPr id="5" name="TextBox 4">
            <a:extLst>
              <a:ext uri="{FF2B5EF4-FFF2-40B4-BE49-F238E27FC236}">
                <a16:creationId xmlns:a16="http://schemas.microsoft.com/office/drawing/2014/main" id="{26AD3635-3D34-CF88-689C-ED31EFD659AD}"/>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9</a:t>
            </a:r>
          </a:p>
        </p:txBody>
      </p:sp>
    </p:spTree>
    <p:extLst>
      <p:ext uri="{BB962C8B-B14F-4D97-AF65-F5344CB8AC3E}">
        <p14:creationId xmlns:p14="http://schemas.microsoft.com/office/powerpoint/2010/main" val="78215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2802576" y="0"/>
            <a:ext cx="5057775" cy="523220"/>
          </a:xfrm>
          <a:prstGeom prst="rect">
            <a:avLst/>
          </a:prstGeom>
          <a:noFill/>
        </p:spPr>
        <p:txBody>
          <a:bodyPr wrap="square" rtlCol="0">
            <a:spAutoFit/>
          </a:bodyPr>
          <a:lstStyle/>
          <a:p>
            <a:r>
              <a:rPr lang="en-US" sz="2800" b="1"/>
              <a:t>Jumping </a:t>
            </a:r>
            <a:r>
              <a:rPr lang="en-US" sz="2800" b="1" dirty="0"/>
              <a:t>Kangaroos</a:t>
            </a:r>
            <a:endParaRPr lang="en-US" sz="2800" b="1"/>
          </a:p>
        </p:txBody>
      </p:sp>
      <p:sp>
        <p:nvSpPr>
          <p:cNvPr id="5" name="TextBox 4">
            <a:extLst>
              <a:ext uri="{FF2B5EF4-FFF2-40B4-BE49-F238E27FC236}">
                <a16:creationId xmlns:a16="http://schemas.microsoft.com/office/drawing/2014/main" id="{68D4CCDE-9D95-E919-964D-8F5EB1DB8101}"/>
              </a:ext>
            </a:extLst>
          </p:cNvPr>
          <p:cNvSpPr txBox="1"/>
          <p:nvPr/>
        </p:nvSpPr>
        <p:spPr>
          <a:xfrm>
            <a:off x="258141" y="1110273"/>
            <a:ext cx="4280884"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Two kangaroos start jumping from positions x1 &amp; x2.</a:t>
            </a:r>
          </a:p>
          <a:p>
            <a:r>
              <a:rPr lang="en-US" sz="1400" dirty="0">
                <a:ea typeface="Menlo" panose="020B0609030804020204" pitchFamily="49" charset="0"/>
                <a:cs typeface="Menlo" panose="020B0609030804020204" pitchFamily="49" charset="0"/>
              </a:rPr>
              <a:t>They jump syncronously and in the same direction,</a:t>
            </a:r>
          </a:p>
          <a:p>
            <a:r>
              <a:rPr lang="en-US" sz="1400" dirty="0">
                <a:ea typeface="Menlo" panose="020B0609030804020204" pitchFamily="49" charset="0"/>
                <a:cs typeface="Menlo" panose="020B0609030804020204" pitchFamily="49" charset="0"/>
              </a:rPr>
              <a:t>but the lengths of jumps may differ: v1 &amp; v2</a:t>
            </a:r>
          </a:p>
          <a:p>
            <a:r>
              <a:rPr lang="en-US" sz="1400" dirty="0">
                <a:ea typeface="Menlo" panose="020B0609030804020204" pitchFamily="49" charset="0"/>
                <a:cs typeface="Menlo" panose="020B0609030804020204" pitchFamily="49" charset="0"/>
              </a:rPr>
              <a:t>Question - will they meet at the same location?</a:t>
            </a:r>
          </a:p>
        </p:txBody>
      </p:sp>
      <p:sp>
        <p:nvSpPr>
          <p:cNvPr id="2" name="TextBox 1">
            <a:extLst>
              <a:ext uri="{FF2B5EF4-FFF2-40B4-BE49-F238E27FC236}">
                <a16:creationId xmlns:a16="http://schemas.microsoft.com/office/drawing/2014/main" id="{8E5C697D-DFD4-6F96-FC0D-8A4F747A6383}"/>
              </a:ext>
            </a:extLst>
          </p:cNvPr>
          <p:cNvSpPr txBox="1"/>
          <p:nvPr/>
        </p:nvSpPr>
        <p:spPr>
          <a:xfrm>
            <a:off x="5518273" y="1110273"/>
            <a:ext cx="6486344" cy="341632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check_jumps(x1,v1,x2,v2):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dx = x2-x1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dv = v2-v1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((dv == 0) and (dx != 0)) or ((dv != 0) and (dx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False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elif (dv == 0) and (dx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elif (dv*dx &gt;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False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if we are here, we move in the same direction and can divide.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steps = float(dx)/float(dv)</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r_steps = int(steps + 0.5)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rounding</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abs(steps-r_steps) &lt; 1e-6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False</a:t>
            </a:r>
          </a:p>
        </p:txBody>
      </p:sp>
      <p:sp>
        <p:nvSpPr>
          <p:cNvPr id="4" name="TextBox 3">
            <a:extLst>
              <a:ext uri="{FF2B5EF4-FFF2-40B4-BE49-F238E27FC236}">
                <a16:creationId xmlns:a16="http://schemas.microsoft.com/office/drawing/2014/main" id="{86C47CD8-ACC5-5931-A414-A460B77467CB}"/>
              </a:ext>
            </a:extLst>
          </p:cNvPr>
          <p:cNvSpPr txBox="1"/>
          <p:nvPr/>
        </p:nvSpPr>
        <p:spPr>
          <a:xfrm>
            <a:off x="0" y="24104"/>
            <a:ext cx="418704" cy="369332"/>
          </a:xfrm>
          <a:prstGeom prst="rect">
            <a:avLst/>
          </a:prstGeom>
          <a:noFill/>
        </p:spPr>
        <p:txBody>
          <a:bodyPr wrap="none" rtlCol="0">
            <a:spAutoFit/>
          </a:bodyPr>
          <a:lstStyle/>
          <a:p>
            <a:r>
              <a:rPr lang="en-US" b="1">
                <a:solidFill>
                  <a:srgbClr val="FF0000"/>
                </a:solidFill>
              </a:rPr>
              <a:t>10</a:t>
            </a:r>
          </a:p>
        </p:txBody>
      </p:sp>
      <p:pic>
        <p:nvPicPr>
          <p:cNvPr id="6" name="Picture 5">
            <a:extLst>
              <a:ext uri="{FF2B5EF4-FFF2-40B4-BE49-F238E27FC236}">
                <a16:creationId xmlns:a16="http://schemas.microsoft.com/office/drawing/2014/main" id="{303EE0A5-09AA-BB6E-8360-650BBDF0F76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51" y="2604779"/>
            <a:ext cx="5317723" cy="1817752"/>
          </a:xfrm>
          <a:prstGeom prst="rect">
            <a:avLst/>
          </a:prstGeom>
        </p:spPr>
      </p:pic>
    </p:spTree>
    <p:extLst>
      <p:ext uri="{BB962C8B-B14F-4D97-AF65-F5344CB8AC3E}">
        <p14:creationId xmlns:p14="http://schemas.microsoft.com/office/powerpoint/2010/main" val="319066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1943824" y="0"/>
            <a:ext cx="2188789" cy="523220"/>
          </a:xfrm>
          <a:prstGeom prst="rect">
            <a:avLst/>
          </a:prstGeom>
          <a:noFill/>
        </p:spPr>
        <p:txBody>
          <a:bodyPr wrap="square" rtlCol="0">
            <a:spAutoFit/>
          </a:bodyPr>
          <a:lstStyle/>
          <a:p>
            <a:r>
              <a:rPr lang="en-US" sz="2800" b="1"/>
              <a:t>Tax Brakets</a:t>
            </a:r>
          </a:p>
        </p:txBody>
      </p:sp>
      <p:sp>
        <p:nvSpPr>
          <p:cNvPr id="5" name="TextBox 4">
            <a:extLst>
              <a:ext uri="{FF2B5EF4-FFF2-40B4-BE49-F238E27FC236}">
                <a16:creationId xmlns:a16="http://schemas.microsoft.com/office/drawing/2014/main" id="{68D4CCDE-9D95-E919-964D-8F5EB1DB8101}"/>
              </a:ext>
            </a:extLst>
          </p:cNvPr>
          <p:cNvSpPr txBox="1"/>
          <p:nvPr/>
        </p:nvSpPr>
        <p:spPr>
          <a:xfrm>
            <a:off x="258140" y="1110273"/>
            <a:ext cx="3371368"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We have incremental income tax-brackets.</a:t>
            </a:r>
          </a:p>
          <a:p>
            <a:r>
              <a:rPr lang="en-US" sz="1400" dirty="0">
                <a:ea typeface="Menlo" panose="020B0609030804020204" pitchFamily="49" charset="0"/>
                <a:cs typeface="Menlo" panose="020B0609030804020204" pitchFamily="49" charset="0"/>
              </a:rPr>
              <a:t>Calculate total tax for a given income</a:t>
            </a:r>
          </a:p>
        </p:txBody>
      </p:sp>
      <p:sp>
        <p:nvSpPr>
          <p:cNvPr id="2" name="TextBox 1">
            <a:extLst>
              <a:ext uri="{FF2B5EF4-FFF2-40B4-BE49-F238E27FC236}">
                <a16:creationId xmlns:a16="http://schemas.microsoft.com/office/drawing/2014/main" id="{8E5C697D-DFD4-6F96-FC0D-8A4F747A6383}"/>
              </a:ext>
            </a:extLst>
          </p:cNvPr>
          <p:cNvSpPr txBox="1"/>
          <p:nvPr/>
        </p:nvSpPr>
        <p:spPr>
          <a:xfrm>
            <a:off x="4548852" y="1110273"/>
            <a:ext cx="7385008" cy="4708981"/>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tax_brakets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[10,   0.1],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0 .. 10K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[20,   0.2],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10 .. 30K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[10,   0.3],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30 .. 40K</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[None, 0.4]]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40 .. </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calc_tax(income, tax_brakets):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tax = 0.0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mylist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level1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incr, tax_rate in tax_brakets: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incr == None: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level2 = math.inf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level2 = level1 + incr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tax_add = 0.0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(income &gt;level2):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tax_add = tax_rate*(level2-level1)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elif income &gt;=level1: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tax_add = tax_rate*(income-level1)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mylist += [tax_add]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tax += tax_add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level1 = level2</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tax, mylist</a:t>
            </a:r>
          </a:p>
        </p:txBody>
      </p:sp>
      <p:sp>
        <p:nvSpPr>
          <p:cNvPr id="4" name="TextBox 3">
            <a:extLst>
              <a:ext uri="{FF2B5EF4-FFF2-40B4-BE49-F238E27FC236}">
                <a16:creationId xmlns:a16="http://schemas.microsoft.com/office/drawing/2014/main" id="{3845E105-C2E2-8D7E-F094-946445CA1B08}"/>
              </a:ext>
            </a:extLst>
          </p:cNvPr>
          <p:cNvSpPr txBox="1"/>
          <p:nvPr/>
        </p:nvSpPr>
        <p:spPr>
          <a:xfrm>
            <a:off x="0" y="24104"/>
            <a:ext cx="418704" cy="369332"/>
          </a:xfrm>
          <a:prstGeom prst="rect">
            <a:avLst/>
          </a:prstGeom>
          <a:noFill/>
        </p:spPr>
        <p:txBody>
          <a:bodyPr wrap="none" rtlCol="0">
            <a:spAutoFit/>
          </a:bodyPr>
          <a:lstStyle/>
          <a:p>
            <a:r>
              <a:rPr lang="en-US" b="1">
                <a:solidFill>
                  <a:srgbClr val="FF0000"/>
                </a:solidFill>
              </a:rPr>
              <a:t>11</a:t>
            </a:r>
          </a:p>
        </p:txBody>
      </p:sp>
    </p:spTree>
    <p:extLst>
      <p:ext uri="{BB962C8B-B14F-4D97-AF65-F5344CB8AC3E}">
        <p14:creationId xmlns:p14="http://schemas.microsoft.com/office/powerpoint/2010/main" val="113778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1727137" y="12581"/>
            <a:ext cx="2500479" cy="523220"/>
          </a:xfrm>
          <a:prstGeom prst="rect">
            <a:avLst/>
          </a:prstGeom>
          <a:noFill/>
        </p:spPr>
        <p:txBody>
          <a:bodyPr wrap="square" rtlCol="0">
            <a:spAutoFit/>
          </a:bodyPr>
          <a:lstStyle/>
          <a:p>
            <a:r>
              <a:rPr lang="en-US" sz="2800" b="1"/>
              <a:t>2sum problem</a:t>
            </a:r>
          </a:p>
        </p:txBody>
      </p:sp>
      <p:sp>
        <p:nvSpPr>
          <p:cNvPr id="6" name="TextBox 5">
            <a:extLst>
              <a:ext uri="{FF2B5EF4-FFF2-40B4-BE49-F238E27FC236}">
                <a16:creationId xmlns:a16="http://schemas.microsoft.com/office/drawing/2014/main" id="{7165E9B1-2580-FAC6-5BF3-934850B371E7}"/>
              </a:ext>
            </a:extLst>
          </p:cNvPr>
          <p:cNvSpPr txBox="1"/>
          <p:nvPr/>
        </p:nvSpPr>
        <p:spPr>
          <a:xfrm>
            <a:off x="132522" y="655742"/>
            <a:ext cx="5318252" cy="2492990"/>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Given an array of integers, find two numbers such </a:t>
            </a:r>
          </a:p>
          <a:p>
            <a:r>
              <a:rPr lang="en-US" sz="1200"/>
              <a:t>that they add up to a specific target number.</a:t>
            </a:r>
          </a:p>
          <a:p>
            <a:endParaRPr lang="en-US" sz="1200"/>
          </a:p>
          <a:p>
            <a:r>
              <a:rPr lang="en-US" sz="1200"/>
              <a:t>Function </a:t>
            </a:r>
            <a:r>
              <a:rPr lang="en-US" sz="1200" b="1">
                <a:solidFill>
                  <a:srgbClr val="FF0000"/>
                </a:solidFill>
              </a:rPr>
              <a:t>twoSum()</a:t>
            </a:r>
            <a:r>
              <a:rPr lang="en-US" sz="1200"/>
              <a:t> should return indices i1 &amp; i2 </a:t>
            </a:r>
          </a:p>
          <a:p>
            <a:r>
              <a:rPr lang="en-US" sz="1200"/>
              <a:t>of two such numbers (i1 &lt; i2, indexes NOT zero based).</a:t>
            </a:r>
          </a:p>
          <a:p>
            <a:endParaRPr lang="en-US" sz="1200"/>
          </a:p>
          <a:p>
            <a:r>
              <a:rPr lang="en-US" sz="1200"/>
              <a:t>Assume that each input have exactly one solution.</a:t>
            </a:r>
          </a:p>
          <a:p>
            <a:endParaRPr lang="en-US" sz="1200"/>
          </a:p>
          <a:p>
            <a:r>
              <a:rPr lang="en-US" sz="1200"/>
              <a:t>Example:</a:t>
            </a:r>
          </a:p>
          <a:p>
            <a:r>
              <a:rPr lang="en-US" sz="1200"/>
              <a:t>Input  : numbers={2, 7, 11, 15}, target=9</a:t>
            </a:r>
          </a:p>
          <a:p>
            <a:r>
              <a:rPr lang="en-US" sz="1200"/>
              <a:t>Output : index1=1, index2=2</a:t>
            </a:r>
          </a:p>
          <a:p>
            <a:endParaRPr lang="en-US" sz="1200"/>
          </a:p>
          <a:p>
            <a:r>
              <a:rPr lang="en-US" sz="1200"/>
              <a:t>Time/Space complexity O(N)</a:t>
            </a:r>
          </a:p>
        </p:txBody>
      </p:sp>
      <p:sp>
        <p:nvSpPr>
          <p:cNvPr id="5" name="TextBox 4">
            <a:extLst>
              <a:ext uri="{FF2B5EF4-FFF2-40B4-BE49-F238E27FC236}">
                <a16:creationId xmlns:a16="http://schemas.microsoft.com/office/drawing/2014/main" id="{68D4CCDE-9D95-E919-964D-8F5EB1DB8101}"/>
              </a:ext>
            </a:extLst>
          </p:cNvPr>
          <p:cNvSpPr txBox="1"/>
          <p:nvPr/>
        </p:nvSpPr>
        <p:spPr>
          <a:xfrm>
            <a:off x="357809" y="3685414"/>
            <a:ext cx="4443833" cy="156966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twosum(nums, target):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seen = {}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num : pos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ii, num in enumerate(nums):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pos = ii+1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use 1-based indexing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target - num in seen: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seen[target-num], pos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seen[num] = pos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-1,-1</a:t>
            </a:r>
          </a:p>
        </p:txBody>
      </p:sp>
      <p:sp>
        <p:nvSpPr>
          <p:cNvPr id="2" name="TextBox 1">
            <a:extLst>
              <a:ext uri="{FF2B5EF4-FFF2-40B4-BE49-F238E27FC236}">
                <a16:creationId xmlns:a16="http://schemas.microsoft.com/office/drawing/2014/main" id="{11BB1E92-0BFA-D88D-1951-386DEB64EDC9}"/>
              </a:ext>
            </a:extLst>
          </p:cNvPr>
          <p:cNvSpPr txBox="1"/>
          <p:nvPr/>
        </p:nvSpPr>
        <p:spPr>
          <a:xfrm>
            <a:off x="6611143" y="655742"/>
            <a:ext cx="4691269" cy="64633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3sum problem - return triplets summing to zero</a:t>
            </a:r>
          </a:p>
          <a:p>
            <a:r>
              <a:rPr lang="en-US" sz="1200"/>
              <a:t>An easy solution has complexity O(N*N)</a:t>
            </a:r>
          </a:p>
          <a:p>
            <a:r>
              <a:rPr lang="en-US" sz="1200"/>
              <a:t>.. </a:t>
            </a:r>
            <a:r>
              <a:rPr lang="en-US" sz="1200">
                <a:hlinkClick r:id="rId2"/>
              </a:rPr>
              <a:t>https://en.wikipedia.org/wiki/3SUM</a:t>
            </a:r>
            <a:endParaRPr lang="en-US" sz="1200"/>
          </a:p>
        </p:txBody>
      </p:sp>
      <p:sp>
        <p:nvSpPr>
          <p:cNvPr id="4" name="TextBox 3">
            <a:extLst>
              <a:ext uri="{FF2B5EF4-FFF2-40B4-BE49-F238E27FC236}">
                <a16:creationId xmlns:a16="http://schemas.microsoft.com/office/drawing/2014/main" id="{8EF153D7-F32D-D2EA-873E-95C72A5D5820}"/>
              </a:ext>
            </a:extLst>
          </p:cNvPr>
          <p:cNvSpPr txBox="1"/>
          <p:nvPr/>
        </p:nvSpPr>
        <p:spPr>
          <a:xfrm>
            <a:off x="7607029" y="0"/>
            <a:ext cx="3074505" cy="523220"/>
          </a:xfrm>
          <a:prstGeom prst="rect">
            <a:avLst/>
          </a:prstGeom>
          <a:noFill/>
        </p:spPr>
        <p:txBody>
          <a:bodyPr wrap="square" rtlCol="0">
            <a:spAutoFit/>
          </a:bodyPr>
          <a:lstStyle/>
          <a:p>
            <a:r>
              <a:rPr lang="en-US" sz="2800" b="1"/>
              <a:t>3sum problem</a:t>
            </a:r>
          </a:p>
        </p:txBody>
      </p:sp>
      <p:sp>
        <p:nvSpPr>
          <p:cNvPr id="7" name="TextBox 6">
            <a:extLst>
              <a:ext uri="{FF2B5EF4-FFF2-40B4-BE49-F238E27FC236}">
                <a16:creationId xmlns:a16="http://schemas.microsoft.com/office/drawing/2014/main" id="{E74ED071-15DC-DF60-CE86-2E9250FBB642}"/>
              </a:ext>
            </a:extLst>
          </p:cNvPr>
          <p:cNvSpPr txBox="1"/>
          <p:nvPr/>
        </p:nvSpPr>
        <p:spPr>
          <a:xfrm>
            <a:off x="5870714" y="2029414"/>
            <a:ext cx="5963477" cy="3231654"/>
          </a:xfrm>
          <a:prstGeom prst="rect">
            <a:avLst/>
          </a:prstGeom>
          <a:solidFill>
            <a:schemeClr val="accent4">
              <a:lumMod val="20000"/>
              <a:lumOff val="80000"/>
            </a:schemeClr>
          </a:solidFill>
          <a:ln>
            <a:solidFill>
              <a:srgbClr val="FF0000"/>
            </a:solidFill>
          </a:ln>
        </p:spPr>
        <p:txBody>
          <a:bodyPr wrap="square" rtlCol="0">
            <a:spAutoFit/>
          </a:bodyPr>
          <a:lstStyle/>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import itertools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stuff = [-1, 0, 1, 2, -1, -4]</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[-1, 0, 1] and [0, 1, -1] are the same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sort the list to avoid double-counting: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stuff.sort()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ls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for subset in </a:t>
            </a:r>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itertools.combinations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(stuff, 3):</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sum(list(subset))==0: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list(subset) not in ls: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ls.append(list(subset))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print(ls)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Out: [[-1, -1, 2], [-1, 0, 1]]</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1</a:t>
            </a:r>
          </a:p>
        </p:txBody>
      </p:sp>
    </p:spTree>
    <p:extLst>
      <p:ext uri="{BB962C8B-B14F-4D97-AF65-F5344CB8AC3E}">
        <p14:creationId xmlns:p14="http://schemas.microsoft.com/office/powerpoint/2010/main" val="67590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2192288" y="0"/>
            <a:ext cx="3074505" cy="523220"/>
          </a:xfrm>
          <a:prstGeom prst="rect">
            <a:avLst/>
          </a:prstGeom>
          <a:noFill/>
        </p:spPr>
        <p:txBody>
          <a:bodyPr wrap="square" rtlCol="0">
            <a:spAutoFit/>
          </a:bodyPr>
          <a:lstStyle/>
          <a:p>
            <a:r>
              <a:rPr lang="en-US" sz="2800" b="1"/>
              <a:t>Towers of Hanoi</a:t>
            </a:r>
          </a:p>
        </p:txBody>
      </p:sp>
      <p:sp>
        <p:nvSpPr>
          <p:cNvPr id="6" name="TextBox 5">
            <a:extLst>
              <a:ext uri="{FF2B5EF4-FFF2-40B4-BE49-F238E27FC236}">
                <a16:creationId xmlns:a16="http://schemas.microsoft.com/office/drawing/2014/main" id="{7165E9B1-2580-FAC6-5BF3-934850B371E7}"/>
              </a:ext>
            </a:extLst>
          </p:cNvPr>
          <p:cNvSpPr txBox="1"/>
          <p:nvPr/>
        </p:nvSpPr>
        <p:spPr>
          <a:xfrm>
            <a:off x="453156" y="751343"/>
            <a:ext cx="4584700" cy="2677656"/>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400">
                <a:latin typeface="+mn-lt"/>
              </a:rPr>
              <a:t>The game "Towers of Hanoi" uses three rods and a set of disks stacked on the first rod from largest disk on bottom to smallest on top – thus forming a conical tower.</a:t>
            </a:r>
          </a:p>
          <a:p>
            <a:endParaRPr lang="en-US" sz="1400">
              <a:latin typeface="+mn-lt"/>
            </a:endParaRPr>
          </a:p>
          <a:p>
            <a:r>
              <a:rPr lang="en-US" sz="1400">
                <a:latin typeface="+mn-lt"/>
              </a:rPr>
              <a:t>The aim of the game is to move the tower of disks from one rod to another.</a:t>
            </a:r>
          </a:p>
          <a:p>
            <a:pPr marL="171450" indent="-171450">
              <a:buFont typeface="Arial" panose="020B0604020202020204" pitchFamily="34" charset="0"/>
              <a:buChar char="•"/>
            </a:pPr>
            <a:r>
              <a:rPr lang="en-US" sz="1400">
                <a:latin typeface="+mn-lt"/>
              </a:rPr>
              <a:t>Only one disk can be moved at a time</a:t>
            </a:r>
          </a:p>
          <a:p>
            <a:pPr marL="171450" indent="-171450">
              <a:buFont typeface="Arial" panose="020B0604020202020204" pitchFamily="34" charset="0"/>
              <a:buChar char="•"/>
            </a:pPr>
            <a:r>
              <a:rPr lang="en-US" sz="1400">
                <a:latin typeface="+mn-lt"/>
              </a:rPr>
              <a:t>We can only take the top-most disk (can not take disk from the middle)</a:t>
            </a:r>
          </a:p>
          <a:p>
            <a:pPr marL="171450" indent="-171450">
              <a:buFont typeface="Arial" panose="020B0604020202020204" pitchFamily="34" charset="0"/>
              <a:buChar char="•"/>
            </a:pPr>
            <a:r>
              <a:rPr lang="en-US" sz="1400">
                <a:latin typeface="+mn-lt"/>
              </a:rPr>
              <a:t>The disk can NOT be placed on top of a smaller disk</a:t>
            </a:r>
          </a:p>
          <a:p>
            <a:endParaRPr lang="en-US" sz="1400">
              <a:latin typeface="+mn-lt"/>
            </a:endParaRPr>
          </a:p>
          <a:p>
            <a:r>
              <a:rPr lang="en-US" sz="1400">
                <a:latin typeface="+mn-lt"/>
                <a:hlinkClick r:id="rId2"/>
              </a:rPr>
              <a:t>https://en.wikipedia.org/wiki/Tower_of_Hanoi</a:t>
            </a:r>
            <a:endParaRPr lang="en-US" sz="1400">
              <a:latin typeface="+mn-lt"/>
            </a:endParaRPr>
          </a:p>
        </p:txBody>
      </p:sp>
      <p:sp>
        <p:nvSpPr>
          <p:cNvPr id="5" name="TextBox 4">
            <a:extLst>
              <a:ext uri="{FF2B5EF4-FFF2-40B4-BE49-F238E27FC236}">
                <a16:creationId xmlns:a16="http://schemas.microsoft.com/office/drawing/2014/main" id="{68D4CCDE-9D95-E919-964D-8F5EB1DB8101}"/>
              </a:ext>
            </a:extLst>
          </p:cNvPr>
          <p:cNvSpPr txBox="1"/>
          <p:nvPr/>
        </p:nvSpPr>
        <p:spPr>
          <a:xfrm>
            <a:off x="5801182" y="243512"/>
            <a:ext cx="6145395" cy="637097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counter = 0</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a:t>
            </a:r>
            <a:r>
              <a:rPr lang="en-US" sz="1200" dirty="0">
                <a:solidFill>
                  <a:srgbClr val="FF0000"/>
                </a:solidFill>
                <a:latin typeface="Menlo" panose="020B0609030804020204" pitchFamily="49" charset="0"/>
                <a:ea typeface="Menlo" panose="020B0609030804020204" pitchFamily="49" charset="0"/>
                <a:cs typeface="Menlo" panose="020B0609030804020204" pitchFamily="49" charset="0"/>
              </a:rPr>
              <a:t>hanoi(n, source, helper, target)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global counter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n &lt;=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counter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print(counter)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move tower of size n - 1 from source to helper: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FF0000"/>
                </a:solidFill>
                <a:latin typeface="Menlo" panose="020B0609030804020204" pitchFamily="49" charset="0"/>
                <a:ea typeface="Menlo" panose="020B0609030804020204" pitchFamily="49" charset="0"/>
                <a:cs typeface="Menlo" panose="020B0609030804020204" pitchFamily="49" charset="0"/>
              </a:rPr>
              <a:t>hanoi</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 - 1, source, target, helper)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move disk from source peg to target peg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source: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target.append(source.pop())</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move tower of size n-1 from helper to target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FF0000"/>
                </a:solidFill>
                <a:latin typeface="Menlo" panose="020B0609030804020204" pitchFamily="49" charset="0"/>
                <a:ea typeface="Menlo" panose="020B0609030804020204" pitchFamily="49" charset="0"/>
                <a:cs typeface="Menlo" panose="020B0609030804020204" pitchFamily="49" charset="0"/>
              </a:rPr>
              <a:t>hanoi</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 - 1, helper, source, target)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print_state(label, source, helper, target):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print(label,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source, helper, target)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source = [4,3,2,1]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target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helper =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print_state(</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"Initial state"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,source, helper, target)</a:t>
            </a:r>
          </a:p>
          <a:p>
            <a:r>
              <a:rPr lang="en-US" sz="1200" b="1" dirty="0">
                <a:solidFill>
                  <a:srgbClr val="FF0000"/>
                </a:solidFill>
                <a:latin typeface="Menlo" panose="020B0609030804020204" pitchFamily="49" charset="0"/>
                <a:ea typeface="Menlo" panose="020B0609030804020204" pitchFamily="49" charset="0"/>
                <a:cs typeface="Menlo" panose="020B0609030804020204" pitchFamily="49" charset="0"/>
              </a:rPr>
              <a:t>hanoi(len(source),source,helper,target)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print_state(</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"Final state"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,source, helper, target)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a:t>
            </a:r>
          </a:p>
        </p:txBody>
      </p:sp>
      <p:pic>
        <p:nvPicPr>
          <p:cNvPr id="8" name="Picture 7">
            <a:extLst>
              <a:ext uri="{FF2B5EF4-FFF2-40B4-BE49-F238E27FC236}">
                <a16:creationId xmlns:a16="http://schemas.microsoft.com/office/drawing/2014/main" id="{FFA5DE82-D7F3-3F62-2FB3-24C513C51A2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156" y="4055607"/>
            <a:ext cx="4584700" cy="2051050"/>
          </a:xfrm>
          <a:prstGeom prst="rect">
            <a:avLst/>
          </a:prstGeom>
        </p:spPr>
      </p:pic>
      <p:sp>
        <p:nvSpPr>
          <p:cNvPr id="2" name="TextBox 1">
            <a:extLst>
              <a:ext uri="{FF2B5EF4-FFF2-40B4-BE49-F238E27FC236}">
                <a16:creationId xmlns:a16="http://schemas.microsoft.com/office/drawing/2014/main" id="{58AA1836-491D-2315-D972-36F86C375A7C}"/>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2</a:t>
            </a:r>
          </a:p>
        </p:txBody>
      </p:sp>
    </p:spTree>
    <p:extLst>
      <p:ext uri="{BB962C8B-B14F-4D97-AF65-F5344CB8AC3E}">
        <p14:creationId xmlns:p14="http://schemas.microsoft.com/office/powerpoint/2010/main" val="32887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0" y="724394"/>
            <a:ext cx="3432314" cy="523220"/>
          </a:xfrm>
          <a:prstGeom prst="rect">
            <a:avLst/>
          </a:prstGeom>
          <a:noFill/>
        </p:spPr>
        <p:txBody>
          <a:bodyPr wrap="square" rtlCol="0">
            <a:spAutoFit/>
          </a:bodyPr>
          <a:lstStyle/>
          <a:p>
            <a:r>
              <a:rPr lang="en-US" sz="2800" b="1"/>
              <a:t>Histogram Rectangle</a:t>
            </a:r>
          </a:p>
        </p:txBody>
      </p:sp>
      <p:sp>
        <p:nvSpPr>
          <p:cNvPr id="5" name="TextBox 4">
            <a:extLst>
              <a:ext uri="{FF2B5EF4-FFF2-40B4-BE49-F238E27FC236}">
                <a16:creationId xmlns:a16="http://schemas.microsoft.com/office/drawing/2014/main" id="{68D4CCDE-9D95-E919-964D-8F5EB1DB8101}"/>
              </a:ext>
            </a:extLst>
          </p:cNvPr>
          <p:cNvSpPr txBox="1"/>
          <p:nvPr/>
        </p:nvSpPr>
        <p:spPr>
          <a:xfrm>
            <a:off x="196368" y="2295761"/>
            <a:ext cx="5994340" cy="4185761"/>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Largest area of a rectangle in histogram</a:t>
            </a:r>
          </a:p>
          <a:p>
            <a:r>
              <a:rPr lang="en-US" sz="1400" dirty="0">
                <a:ea typeface="Menlo" panose="020B0609030804020204" pitchFamily="49" charset="0"/>
                <a:cs typeface="Menlo" panose="020B0609030804020204" pitchFamily="49" charset="0"/>
                <a:hlinkClick r:id="rId2"/>
              </a:rPr>
              <a:t>https://www.geeksforgeeks.org/largest-rectangle-under-histogram/</a:t>
            </a:r>
            <a:endParaRPr lang="en-US" sz="1400" dirty="0">
              <a:ea typeface="Menlo" panose="020B0609030804020204" pitchFamily="49" charset="0"/>
              <a:cs typeface="Menlo" panose="020B0609030804020204" pitchFamily="49" charset="0"/>
            </a:endParaRP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Create an empty stack.</a:t>
            </a:r>
          </a:p>
          <a:p>
            <a:r>
              <a:rPr lang="en-US" sz="1400" dirty="0">
                <a:ea typeface="Menlo" panose="020B0609030804020204" pitchFamily="49" charset="0"/>
                <a:cs typeface="Menlo" panose="020B0609030804020204" pitchFamily="49" charset="0"/>
              </a:rPr>
              <a:t>Then for every bar </a:t>
            </a:r>
            <a:r>
              <a:rPr lang="en-US" sz="1400" b="1" dirty="0">
                <a:solidFill>
                  <a:srgbClr val="FF0000"/>
                </a:solidFill>
                <a:ea typeface="Menlo" panose="020B0609030804020204" pitchFamily="49" charset="0"/>
                <a:cs typeface="Menlo" panose="020B0609030804020204" pitchFamily="49" charset="0"/>
              </a:rPr>
              <a:t>hist[i]</a:t>
            </a:r>
            <a:r>
              <a:rPr lang="en-US" sz="1400" dirty="0">
                <a:ea typeface="Menlo" panose="020B0609030804020204" pitchFamily="49" charset="0"/>
                <a:cs typeface="Menlo" panose="020B0609030804020204" pitchFamily="49" charset="0"/>
              </a:rPr>
              <a:t> ( </a:t>
            </a:r>
            <a:r>
              <a:rPr lang="en-US" sz="1400" b="1" dirty="0">
                <a:solidFill>
                  <a:srgbClr val="FF0000"/>
                </a:solidFill>
                <a:ea typeface="Menlo" panose="020B0609030804020204" pitchFamily="49" charset="0"/>
                <a:cs typeface="Menlo" panose="020B0609030804020204" pitchFamily="49" charset="0"/>
              </a:rPr>
              <a:t>'i'</a:t>
            </a:r>
            <a:r>
              <a:rPr lang="en-US" sz="1400" dirty="0">
                <a:ea typeface="Menlo" panose="020B0609030804020204" pitchFamily="49" charset="0"/>
                <a:cs typeface="Menlo" panose="020B0609030804020204" pitchFamily="49" charset="0"/>
              </a:rPr>
              <a:t> changes from 0 to n-1) do the following:</a:t>
            </a:r>
          </a:p>
          <a:p>
            <a:r>
              <a:rPr lang="en-US" sz="1400" dirty="0">
                <a:ea typeface="Menlo" panose="020B0609030804020204" pitchFamily="49" charset="0"/>
                <a:cs typeface="Menlo" panose="020B0609030804020204" pitchFamily="49" charset="0"/>
              </a:rPr>
              <a:t>   </a:t>
            </a:r>
            <a:r>
              <a:rPr lang="en-US" sz="1400" b="1" dirty="0">
                <a:solidFill>
                  <a:srgbClr val="00B050"/>
                </a:solidFill>
                <a:ea typeface="Menlo" panose="020B0609030804020204" pitchFamily="49" charset="0"/>
                <a:cs typeface="Menlo" panose="020B0609030804020204" pitchFamily="49" charset="0"/>
              </a:rPr>
              <a:t>(a) Zero, same, or going up:</a:t>
            </a:r>
          </a:p>
          <a:p>
            <a:r>
              <a:rPr lang="en-US" sz="1400" dirty="0">
                <a:ea typeface="Menlo" panose="020B0609030804020204" pitchFamily="49" charset="0"/>
                <a:cs typeface="Menlo" panose="020B0609030804020204" pitchFamily="49" charset="0"/>
              </a:rPr>
              <a:t>If stack is empty or </a:t>
            </a:r>
            <a:r>
              <a:rPr lang="en-US" sz="1400" b="1" dirty="0">
                <a:solidFill>
                  <a:srgbClr val="FF0000"/>
                </a:solidFill>
                <a:ea typeface="Menlo" panose="020B0609030804020204" pitchFamily="49" charset="0"/>
                <a:cs typeface="Menlo" panose="020B0609030804020204" pitchFamily="49" charset="0"/>
              </a:rPr>
              <a:t>hist[i]</a:t>
            </a:r>
            <a:r>
              <a:rPr lang="en-US" sz="1400" dirty="0">
                <a:ea typeface="Menlo" panose="020B0609030804020204" pitchFamily="49" charset="0"/>
                <a:cs typeface="Menlo" panose="020B0609030804020204" pitchFamily="49" charset="0"/>
              </a:rPr>
              <a:t> is same or higher than the bar at top of stack, then push index </a:t>
            </a:r>
            <a:r>
              <a:rPr lang="en-US" sz="1400" b="1" dirty="0">
                <a:solidFill>
                  <a:srgbClr val="FF0000"/>
                </a:solidFill>
                <a:ea typeface="Menlo" panose="020B0609030804020204" pitchFamily="49" charset="0"/>
                <a:cs typeface="Menlo" panose="020B0609030804020204" pitchFamily="49" charset="0"/>
              </a:rPr>
              <a:t>'i'</a:t>
            </a:r>
            <a:r>
              <a:rPr lang="en-US" sz="1400" dirty="0">
                <a:ea typeface="Menlo" panose="020B0609030804020204" pitchFamily="49" charset="0"/>
                <a:cs typeface="Menlo" panose="020B0609030804020204" pitchFamily="49" charset="0"/>
              </a:rPr>
              <a:t> to stack.</a:t>
            </a:r>
          </a:p>
          <a:p>
            <a:r>
              <a:rPr lang="en-US" sz="1400" dirty="0">
                <a:ea typeface="Menlo" panose="020B0609030804020204" pitchFamily="49" charset="0"/>
                <a:cs typeface="Menlo" panose="020B0609030804020204" pitchFamily="49" charset="0"/>
              </a:rPr>
              <a:t>   </a:t>
            </a:r>
            <a:r>
              <a:rPr lang="en-US" sz="1400" b="1" dirty="0">
                <a:solidFill>
                  <a:srgbClr val="00B050"/>
                </a:solidFill>
                <a:ea typeface="Menlo" panose="020B0609030804020204" pitchFamily="49" charset="0"/>
                <a:cs typeface="Menlo" panose="020B0609030804020204" pitchFamily="49" charset="0"/>
              </a:rPr>
              <a:t>b) Going down:</a:t>
            </a:r>
          </a:p>
          <a:p>
            <a:r>
              <a:rPr lang="en-US" sz="1400" dirty="0">
                <a:ea typeface="Menlo" panose="020B0609030804020204" pitchFamily="49" charset="0"/>
                <a:cs typeface="Menlo" panose="020B0609030804020204" pitchFamily="49" charset="0"/>
              </a:rPr>
              <a:t>If this bar </a:t>
            </a:r>
            <a:r>
              <a:rPr lang="en-US" sz="1400" b="1" dirty="0">
                <a:solidFill>
                  <a:srgbClr val="FF0000"/>
                </a:solidFill>
                <a:ea typeface="Menlo" panose="020B0609030804020204" pitchFamily="49" charset="0"/>
                <a:cs typeface="Menlo" panose="020B0609030804020204" pitchFamily="49" charset="0"/>
              </a:rPr>
              <a:t>hist[i]</a:t>
            </a:r>
            <a:r>
              <a:rPr lang="en-US" sz="1400" dirty="0">
                <a:ea typeface="Menlo" panose="020B0609030804020204" pitchFamily="49" charset="0"/>
                <a:cs typeface="Menlo" panose="020B0609030804020204" pitchFamily="49" charset="0"/>
              </a:rPr>
              <a:t> is smaller than the top of stack hist[ts], then keep removing the top of stack while top of the stack is greater. While doing this we will try rectangels as following:</a:t>
            </a:r>
          </a:p>
          <a:p>
            <a:r>
              <a:rPr lang="en-US" sz="1400" dirty="0">
                <a:ea typeface="Menlo" panose="020B0609030804020204" pitchFamily="49" charset="0"/>
                <a:cs typeface="Menlo" panose="020B0609030804020204" pitchFamily="49" charset="0"/>
              </a:rPr>
              <a:t>        Let the removed bar be </a:t>
            </a:r>
            <a:r>
              <a:rPr lang="en-US" sz="1400" b="1" dirty="0">
                <a:solidFill>
                  <a:srgbClr val="FF0000"/>
                </a:solidFill>
                <a:ea typeface="Menlo" panose="020B0609030804020204" pitchFamily="49" charset="0"/>
                <a:cs typeface="Menlo" panose="020B0609030804020204" pitchFamily="49" charset="0"/>
              </a:rPr>
              <a:t>hist[ts]</a:t>
            </a:r>
            <a:r>
              <a:rPr lang="en-US" sz="1400" dirty="0">
                <a:ea typeface="Menlo" panose="020B0609030804020204" pitchFamily="49" charset="0"/>
                <a:cs typeface="Menlo" panose="020B0609030804020204" pitchFamily="49" charset="0"/>
              </a:rPr>
              <a:t>. Calculate area of rectangle with </a:t>
            </a:r>
            <a:r>
              <a:rPr lang="en-US" sz="1400" b="1" dirty="0">
                <a:solidFill>
                  <a:srgbClr val="FF0000"/>
                </a:solidFill>
                <a:ea typeface="Menlo" panose="020B0609030804020204" pitchFamily="49" charset="0"/>
                <a:cs typeface="Menlo" panose="020B0609030804020204" pitchFamily="49" charset="0"/>
              </a:rPr>
              <a:t>hist[ts]</a:t>
            </a:r>
            <a:r>
              <a:rPr lang="en-US" sz="1400" dirty="0">
                <a:ea typeface="Menlo" panose="020B0609030804020204" pitchFamily="49" charset="0"/>
                <a:cs typeface="Menlo" panose="020B0609030804020204" pitchFamily="49" charset="0"/>
              </a:rPr>
              <a:t> as</a:t>
            </a:r>
          </a:p>
          <a:p>
            <a:r>
              <a:rPr lang="en-US" sz="1400" dirty="0">
                <a:ea typeface="Menlo" panose="020B0609030804020204" pitchFamily="49" charset="0"/>
                <a:cs typeface="Menlo" panose="020B0609030804020204" pitchFamily="49" charset="0"/>
              </a:rPr>
              <a:t>        smallest bar. For </a:t>
            </a:r>
            <a:r>
              <a:rPr lang="en-US" sz="1400" b="1" dirty="0">
                <a:solidFill>
                  <a:srgbClr val="FF0000"/>
                </a:solidFill>
                <a:ea typeface="Menlo" panose="020B0609030804020204" pitchFamily="49" charset="0"/>
                <a:cs typeface="Menlo" panose="020B0609030804020204" pitchFamily="49" charset="0"/>
              </a:rPr>
              <a:t>hist[tp]</a:t>
            </a:r>
            <a:r>
              <a:rPr lang="en-US" sz="1400" dirty="0">
                <a:ea typeface="Menlo" panose="020B0609030804020204" pitchFamily="49" charset="0"/>
                <a:cs typeface="Menlo" panose="020B0609030804020204" pitchFamily="49" charset="0"/>
              </a:rPr>
              <a:t>, the 'left index' is previous to ts item in stack,</a:t>
            </a:r>
          </a:p>
          <a:p>
            <a:r>
              <a:rPr lang="en-US" sz="1400" dirty="0">
                <a:ea typeface="Menlo" panose="020B0609030804020204" pitchFamily="49" charset="0"/>
                <a:cs typeface="Menlo" panose="020B0609030804020204" pitchFamily="49" charset="0"/>
              </a:rPr>
              <a:t>        and 'right index' is </a:t>
            </a:r>
            <a:r>
              <a:rPr lang="en-US" sz="1400" b="1" dirty="0">
                <a:solidFill>
                  <a:srgbClr val="FF0000"/>
                </a:solidFill>
                <a:ea typeface="Menlo" panose="020B0609030804020204" pitchFamily="49" charset="0"/>
                <a:cs typeface="Menlo" panose="020B0609030804020204" pitchFamily="49" charset="0"/>
              </a:rPr>
              <a:t>'i'</a:t>
            </a:r>
            <a:r>
              <a:rPr lang="en-US" sz="1400" dirty="0">
                <a:ea typeface="Menlo" panose="020B0609030804020204" pitchFamily="49" charset="0"/>
                <a:cs typeface="Menlo" panose="020B0609030804020204" pitchFamily="49" charset="0"/>
              </a:rPr>
              <a:t> (current index).</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In the end if the stack is not empty, then one by one remove all bars from stack and do step 'b' above for every removed bar. This actually can be acheved by a simple trick - appending value [-1] to the histogram at the very beginning.</a:t>
            </a:r>
          </a:p>
        </p:txBody>
      </p:sp>
      <p:sp>
        <p:nvSpPr>
          <p:cNvPr id="2" name="TextBox 1">
            <a:extLst>
              <a:ext uri="{FF2B5EF4-FFF2-40B4-BE49-F238E27FC236}">
                <a16:creationId xmlns:a16="http://schemas.microsoft.com/office/drawing/2014/main" id="{240E3719-A553-1826-9C45-F456BB271696}"/>
              </a:ext>
            </a:extLst>
          </p:cNvPr>
          <p:cNvSpPr txBox="1"/>
          <p:nvPr/>
        </p:nvSpPr>
        <p:spPr>
          <a:xfrm>
            <a:off x="6345031" y="849211"/>
            <a:ext cx="5686226" cy="5632311"/>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calc_max_area(hist):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print(hist)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len(hist)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len(hist)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hist[0]</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hist.append(0)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trick to handle the end of histogram</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stack = list()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max_area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ii = 0</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while ii &lt; len(hist):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(not stack) or (hist[stack[-1]] &lt;= hist[ii]):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stack.append(ii)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print(f"appended: {stack}")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ii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ts = stack.pop() # top of stack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print(f"  popped {ts}")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di = ii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stack: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di = (ii - stack[-1]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area = hist[ts] * di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print(f"  area = {area}")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area &gt; max_area: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max_area = area</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print(f"    max_area = {max_area}")</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max_area </a:t>
            </a:r>
          </a:p>
        </p:txBody>
      </p:sp>
      <p:pic>
        <p:nvPicPr>
          <p:cNvPr id="1026" name="Picture 2" descr="Largest Rectangle – Part 1 – John Canessa">
            <a:extLst>
              <a:ext uri="{FF2B5EF4-FFF2-40B4-BE49-F238E27FC236}">
                <a16:creationId xmlns:a16="http://schemas.microsoft.com/office/drawing/2014/main" id="{975FFC55-570B-AD7B-993B-8D53FFC5525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54582" y="0"/>
            <a:ext cx="2841418" cy="21878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96D833-839C-794B-2498-10B1E1C36A07}"/>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3</a:t>
            </a:r>
          </a:p>
        </p:txBody>
      </p:sp>
    </p:spTree>
    <p:extLst>
      <p:ext uri="{BB962C8B-B14F-4D97-AF65-F5344CB8AC3E}">
        <p14:creationId xmlns:p14="http://schemas.microsoft.com/office/powerpoint/2010/main" val="285955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2481941" y="-6484"/>
            <a:ext cx="6261905" cy="523220"/>
          </a:xfrm>
          <a:prstGeom prst="rect">
            <a:avLst/>
          </a:prstGeom>
          <a:noFill/>
        </p:spPr>
        <p:txBody>
          <a:bodyPr wrap="square" rtlCol="0">
            <a:spAutoFit/>
          </a:bodyPr>
          <a:lstStyle/>
          <a:p>
            <a:r>
              <a:rPr lang="en-US" sz="2800" b="1"/>
              <a:t>Reverse Linked List</a:t>
            </a:r>
          </a:p>
        </p:txBody>
      </p:sp>
      <p:sp>
        <p:nvSpPr>
          <p:cNvPr id="2" name="TextBox 1">
            <a:extLst>
              <a:ext uri="{FF2B5EF4-FFF2-40B4-BE49-F238E27FC236}">
                <a16:creationId xmlns:a16="http://schemas.microsoft.com/office/drawing/2014/main" id="{9B82F1D8-9857-970B-C252-B4C84DFE1551}"/>
              </a:ext>
            </a:extLst>
          </p:cNvPr>
          <p:cNvSpPr txBox="1"/>
          <p:nvPr/>
        </p:nvSpPr>
        <p:spPr>
          <a:xfrm>
            <a:off x="389013" y="714941"/>
            <a:ext cx="5061760" cy="1015663"/>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Definition for singly-linked list.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class ListNode: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def __init__(self, 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self.val = 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self.next = None</a:t>
            </a:r>
          </a:p>
        </p:txBody>
      </p:sp>
      <p:sp>
        <p:nvSpPr>
          <p:cNvPr id="4" name="TextBox 3">
            <a:extLst>
              <a:ext uri="{FF2B5EF4-FFF2-40B4-BE49-F238E27FC236}">
                <a16:creationId xmlns:a16="http://schemas.microsoft.com/office/drawing/2014/main" id="{EAF1F4D5-7EF1-B1C7-587F-8A7BB7C61B96}"/>
              </a:ext>
            </a:extLst>
          </p:cNvPr>
          <p:cNvSpPr txBox="1"/>
          <p:nvPr/>
        </p:nvSpPr>
        <p:spPr>
          <a:xfrm>
            <a:off x="6353526" y="832064"/>
            <a:ext cx="5233008"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reverseList(self, head: ListNode) -&gt; ListNode: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this function reverses the list "in place"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prev = None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while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curr =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head = head.next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curr.next = prev</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prev = curr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prev</a:t>
            </a:r>
          </a:p>
        </p:txBody>
      </p:sp>
      <p:sp>
        <p:nvSpPr>
          <p:cNvPr id="7" name="TextBox 6">
            <a:extLst>
              <a:ext uri="{FF2B5EF4-FFF2-40B4-BE49-F238E27FC236}">
                <a16:creationId xmlns:a16="http://schemas.microsoft.com/office/drawing/2014/main" id="{6A4A2E45-769D-608F-A219-C552BF06426A}"/>
              </a:ext>
            </a:extLst>
          </p:cNvPr>
          <p:cNvSpPr txBox="1"/>
          <p:nvPr/>
        </p:nvSpPr>
        <p:spPr>
          <a:xfrm>
            <a:off x="389012" y="2078559"/>
            <a:ext cx="5061761" cy="452431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reverseList(head: ListNode) -&gt; ListNode: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this function creates separate inverted list</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(it doesn't change the original list)</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(head == None) or (head.next == None):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l1p =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l2n = ListNode()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l2n.val = head.val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l1p --&gt; l1p.next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l2n &lt;-- l2p</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while l1p.next != None:</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l2p = ListNode()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l2p.val  = l1p.next.val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l2p.next = l2n</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l1p  = l1p.next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l2n  = l2p</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l2p</a:t>
            </a:r>
          </a:p>
        </p:txBody>
      </p:sp>
      <p:sp>
        <p:nvSpPr>
          <p:cNvPr id="5" name="TextBox 4">
            <a:extLst>
              <a:ext uri="{FF2B5EF4-FFF2-40B4-BE49-F238E27FC236}">
                <a16:creationId xmlns:a16="http://schemas.microsoft.com/office/drawing/2014/main" id="{5BDA2B4D-FB71-D064-866B-37F9DDD5E366}"/>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4</a:t>
            </a:r>
          </a:p>
        </p:txBody>
      </p:sp>
      <p:pic>
        <p:nvPicPr>
          <p:cNvPr id="1026" name="Picture 2" descr="AlgoDaily - Reverse a Linked List - Description">
            <a:extLst>
              <a:ext uri="{FF2B5EF4-FFF2-40B4-BE49-F238E27FC236}">
                <a16:creationId xmlns:a16="http://schemas.microsoft.com/office/drawing/2014/main" id="{A52D4CD2-2310-D1E4-A81C-34F74E97FB9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70309" y="3811349"/>
            <a:ext cx="4999441" cy="240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01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1971302" y="-29639"/>
            <a:ext cx="2425149" cy="523220"/>
          </a:xfrm>
          <a:prstGeom prst="rect">
            <a:avLst/>
          </a:prstGeom>
          <a:noFill/>
        </p:spPr>
        <p:txBody>
          <a:bodyPr wrap="square" rtlCol="0">
            <a:spAutoFit/>
          </a:bodyPr>
          <a:lstStyle/>
          <a:p>
            <a:r>
              <a:rPr lang="en-US" sz="2800" b="1"/>
              <a:t>Binary Heap</a:t>
            </a:r>
          </a:p>
        </p:txBody>
      </p:sp>
      <p:sp>
        <p:nvSpPr>
          <p:cNvPr id="5" name="TextBox 4">
            <a:extLst>
              <a:ext uri="{FF2B5EF4-FFF2-40B4-BE49-F238E27FC236}">
                <a16:creationId xmlns:a16="http://schemas.microsoft.com/office/drawing/2014/main" id="{68D4CCDE-9D95-E919-964D-8F5EB1DB8101}"/>
              </a:ext>
            </a:extLst>
          </p:cNvPr>
          <p:cNvSpPr txBox="1"/>
          <p:nvPr/>
        </p:nvSpPr>
        <p:spPr>
          <a:xfrm>
            <a:off x="6096000" y="231971"/>
            <a:ext cx="5879267" cy="637097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heapify(arr, n, i):</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heapify subtree from index "i" down (recursively)</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by swapping elements as needed</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arr - list to change in place, n – length of arr</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largest = i;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Initialize largest as root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idxl    = 2*i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idxr    = 2*i + 2;</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find if one of children is larger than root </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(idxl &lt; n) and (arr[idxl] &gt; arr[largest]):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largest = idxl;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(idxr &lt; n) and (arr[idxr] &gt; arr[largest]):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largest = idxr;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swap large child with root and fix subtree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largest != i:  </a:t>
            </a:r>
            <a:endParaRPr lang="en-US" sz="1200" dirty="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arr[i], arr[largest] = arr[largest], arr[i]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heapify(arr, n, largest)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recursively fix sub-tree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build_max_heap(arr):</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build a Max-Heap from list "arr" in-place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n = len(arr)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n &lt;=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start_idx = n // 2 - 1;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index of last non-leaf node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heapify each "parent" node (from last to first)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i in range(start_idx, -1,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heapify(arr, n, 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arr = [ 1, 3, 5,  4,  6, 13, 10, 9, 8, 15, 17 ];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build_max_heap(arr);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print(arr)</a:t>
            </a:r>
          </a:p>
        </p:txBody>
      </p:sp>
      <p:sp>
        <p:nvSpPr>
          <p:cNvPr id="2" name="TextBox 1">
            <a:extLst>
              <a:ext uri="{FF2B5EF4-FFF2-40B4-BE49-F238E27FC236}">
                <a16:creationId xmlns:a16="http://schemas.microsoft.com/office/drawing/2014/main" id="{3E22C31C-471C-2349-8403-CDB51DA4A706}"/>
              </a:ext>
            </a:extLst>
          </p:cNvPr>
          <p:cNvSpPr txBox="1"/>
          <p:nvPr/>
        </p:nvSpPr>
        <p:spPr>
          <a:xfrm>
            <a:off x="150843" y="607881"/>
            <a:ext cx="3677252"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ea typeface="Menlo" panose="020B0609030804020204" pitchFamily="49" charset="0"/>
                <a:cs typeface="Menlo" panose="020B0609030804020204" pitchFamily="49" charset="0"/>
              </a:rPr>
              <a:t>Binary heap</a:t>
            </a:r>
            <a:r>
              <a:rPr lang="en-US" sz="1400" dirty="0">
                <a:ea typeface="Menlo" panose="020B0609030804020204" pitchFamily="49" charset="0"/>
                <a:cs typeface="Menlo" panose="020B0609030804020204" pitchFamily="49" charset="0"/>
              </a:rPr>
              <a:t> (</a:t>
            </a:r>
            <a:r>
              <a:rPr lang="en-US" sz="1400" b="1" dirty="0">
                <a:solidFill>
                  <a:srgbClr val="00B050"/>
                </a:solidFill>
                <a:ea typeface="Menlo" panose="020B0609030804020204" pitchFamily="49" charset="0"/>
                <a:cs typeface="Menlo" panose="020B0609030804020204" pitchFamily="49" charset="0"/>
              </a:rPr>
              <a:t>max-heap or min-heap</a:t>
            </a:r>
            <a:r>
              <a:rPr lang="en-US" sz="1400" dirty="0">
                <a:ea typeface="Menlo" panose="020B0609030804020204" pitchFamily="49" charset="0"/>
                <a:cs typeface="Menlo" panose="020B0609030804020204" pitchFamily="49" charset="0"/>
              </a:rPr>
              <a:t>) </a:t>
            </a:r>
          </a:p>
          <a:p>
            <a:r>
              <a:rPr lang="en-US" sz="1400" dirty="0">
                <a:ea typeface="Menlo" panose="020B0609030804020204" pitchFamily="49" charset="0"/>
                <a:cs typeface="Menlo" panose="020B0609030804020204" pitchFamily="49" charset="0"/>
              </a:rPr>
              <a:t>is a data structure which looks like binary tree, where each parent is </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larger than values of children for </a:t>
            </a:r>
            <a:r>
              <a:rPr lang="en-US" sz="1400" b="1" dirty="0">
                <a:solidFill>
                  <a:srgbClr val="00B050"/>
                </a:solidFill>
                <a:ea typeface="Menlo" panose="020B0609030804020204" pitchFamily="49" charset="0"/>
                <a:cs typeface="Menlo" panose="020B0609030804020204" pitchFamily="49" charset="0"/>
              </a:rPr>
              <a:t>max-heap</a:t>
            </a:r>
            <a:r>
              <a:rPr lang="en-US" sz="1400" dirty="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400" dirty="0">
                <a:ea typeface="Menlo" panose="020B0609030804020204" pitchFamily="49" charset="0"/>
                <a:cs typeface="Menlo" panose="020B0609030804020204" pitchFamily="49" charset="0"/>
              </a:rPr>
              <a:t>or smaller for </a:t>
            </a:r>
            <a:r>
              <a:rPr lang="en-US" sz="1400" b="1" dirty="0">
                <a:solidFill>
                  <a:srgbClr val="00B050"/>
                </a:solidFill>
                <a:ea typeface="Menlo" panose="020B0609030804020204" pitchFamily="49" charset="0"/>
                <a:cs typeface="Menlo" panose="020B0609030804020204" pitchFamily="49" charset="0"/>
              </a:rPr>
              <a:t>min-heap</a:t>
            </a:r>
            <a:r>
              <a:rPr lang="en-US" sz="1400" dirty="0">
                <a:ea typeface="Menlo" panose="020B0609030804020204" pitchFamily="49" charset="0"/>
                <a:cs typeface="Menlo" panose="020B0609030804020204" pitchFamily="49" charset="0"/>
              </a:rPr>
              <a:t>. </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Binary heaps are a common way of implementing </a:t>
            </a:r>
            <a:r>
              <a:rPr lang="en-US" sz="1400" b="1" dirty="0">
                <a:solidFill>
                  <a:srgbClr val="FF0000"/>
                </a:solidFill>
                <a:ea typeface="Menlo" panose="020B0609030804020204" pitchFamily="49" charset="0"/>
                <a:cs typeface="Menlo" panose="020B0609030804020204" pitchFamily="49" charset="0"/>
              </a:rPr>
              <a:t>priority queues.</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Heap is usually stored in an array</a:t>
            </a:r>
          </a:p>
          <a:p>
            <a:r>
              <a:rPr lang="en-US" sz="1400" dirty="0">
                <a:ea typeface="Menlo" panose="020B0609030804020204" pitchFamily="49" charset="0"/>
                <a:cs typeface="Menlo" panose="020B0609030804020204" pitchFamily="49" charset="0"/>
              </a:rPr>
              <a:t>  idx = 0 - root (top element)</a:t>
            </a:r>
          </a:p>
          <a:p>
            <a:r>
              <a:rPr lang="en-US" sz="1400" dirty="0">
                <a:ea typeface="Menlo" panose="020B0609030804020204" pitchFamily="49" charset="0"/>
                <a:cs typeface="Menlo" panose="020B0609030804020204" pitchFamily="49" charset="0"/>
              </a:rPr>
              <a:t>  idx - 1,2 - next layer</a:t>
            </a:r>
          </a:p>
          <a:p>
            <a:r>
              <a:rPr lang="en-US" sz="1400" dirty="0">
                <a:ea typeface="Menlo" panose="020B0609030804020204" pitchFamily="49" charset="0"/>
                <a:cs typeface="Menlo" panose="020B0609030804020204" pitchFamily="49" charset="0"/>
              </a:rPr>
              <a:t>  idx = 3,4,5,6 - text layer</a:t>
            </a:r>
          </a:p>
          <a:p>
            <a:r>
              <a:rPr lang="en-US" sz="1400" dirty="0">
                <a:ea typeface="Menlo" panose="020B0609030804020204" pitchFamily="49" charset="0"/>
                <a:cs typeface="Menlo" panose="020B0609030804020204" pitchFamily="49" charset="0"/>
              </a:rPr>
              <a:t>  etc.</a:t>
            </a:r>
          </a:p>
          <a:p>
            <a:r>
              <a:rPr lang="en-US" sz="1400" dirty="0">
                <a:ea typeface="Menlo" panose="020B0609030804020204" pitchFamily="49" charset="0"/>
                <a:cs typeface="Menlo" panose="020B0609030804020204" pitchFamily="49" charset="0"/>
              </a:rPr>
              <a:t>  last parent's idx = floor(N/2) - 1</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Given an array we can "heapify" it in place </a:t>
            </a:r>
          </a:p>
          <a:p>
            <a:r>
              <a:rPr lang="en-US" sz="1400" dirty="0">
                <a:ea typeface="Menlo" panose="020B0609030804020204" pitchFamily="49" charset="0"/>
                <a:cs typeface="Menlo" panose="020B0609030804020204" pitchFamily="49" charset="0"/>
              </a:rPr>
              <a:t>by simply swapping its elements.</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Time complexity:</a:t>
            </a:r>
          </a:p>
          <a:p>
            <a:r>
              <a:rPr lang="en-US" sz="1400" dirty="0">
                <a:ea typeface="Menlo" panose="020B0609030804020204" pitchFamily="49" charset="0"/>
                <a:cs typeface="Menlo" panose="020B0609030804020204" pitchFamily="49" charset="0"/>
              </a:rPr>
              <a:t>    building heap - O(N)</a:t>
            </a:r>
          </a:p>
          <a:p>
            <a:r>
              <a:rPr lang="en-US" sz="1400" dirty="0">
                <a:ea typeface="Menlo" panose="020B0609030804020204" pitchFamily="49" charset="0"/>
                <a:cs typeface="Menlo" panose="020B0609030804020204" pitchFamily="49" charset="0"/>
              </a:rPr>
              <a:t>    push (add at bottom and adjust) - O(lg(N))</a:t>
            </a:r>
          </a:p>
          <a:p>
            <a:r>
              <a:rPr lang="en-US" sz="1400" dirty="0">
                <a:ea typeface="Menlo" panose="020B0609030804020204" pitchFamily="49" charset="0"/>
                <a:cs typeface="Menlo" panose="020B0609030804020204" pitchFamily="49" charset="0"/>
              </a:rPr>
              <a:t>    pop (take from top and adjust)  - O(lg(N))</a:t>
            </a:r>
          </a:p>
          <a:p>
            <a:r>
              <a:rPr lang="en-US" sz="1400" dirty="0">
                <a:ea typeface="Menlo" panose="020B0609030804020204" pitchFamily="49" charset="0"/>
                <a:cs typeface="Menlo" panose="020B0609030804020204" pitchFamily="49" charset="0"/>
              </a:rPr>
              <a:t>    heap sort - O(N*log(N))</a:t>
            </a:r>
          </a:p>
        </p:txBody>
      </p:sp>
      <p:sp>
        <p:nvSpPr>
          <p:cNvPr id="4" name="TextBox 3">
            <a:extLst>
              <a:ext uri="{FF2B5EF4-FFF2-40B4-BE49-F238E27FC236}">
                <a16:creationId xmlns:a16="http://schemas.microsoft.com/office/drawing/2014/main" id="{1EAEC9B6-FFED-AF38-9CC1-1DD483C726B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5</a:t>
            </a:r>
          </a:p>
        </p:txBody>
      </p:sp>
      <p:pic>
        <p:nvPicPr>
          <p:cNvPr id="2050" name="Picture 2" descr="Binary Heap - GeeksforGeeks">
            <a:extLst>
              <a:ext uri="{FF2B5EF4-FFF2-40B4-BE49-F238E27FC236}">
                <a16:creationId xmlns:a16="http://schemas.microsoft.com/office/drawing/2014/main" id="{9D67A77F-9B42-128B-4185-D8B2551B68A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64538" y="2824251"/>
            <a:ext cx="2195018" cy="25761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32C2BD-386A-B5AF-7880-33D23C31C377}"/>
              </a:ext>
            </a:extLst>
          </p:cNvPr>
          <p:cNvSpPr txBox="1"/>
          <p:nvPr/>
        </p:nvSpPr>
        <p:spPr>
          <a:xfrm>
            <a:off x="4492871" y="2277208"/>
            <a:ext cx="1107830" cy="369332"/>
          </a:xfrm>
          <a:prstGeom prst="rect">
            <a:avLst/>
          </a:prstGeom>
          <a:noFill/>
        </p:spPr>
        <p:txBody>
          <a:bodyPr wrap="square" rtlCol="0">
            <a:spAutoFit/>
          </a:bodyPr>
          <a:lstStyle/>
          <a:p>
            <a:r>
              <a:rPr lang="en-US" b="1">
                <a:solidFill>
                  <a:srgbClr val="FF0000"/>
                </a:solidFill>
              </a:rPr>
              <a:t>min-heap</a:t>
            </a:r>
          </a:p>
        </p:txBody>
      </p:sp>
    </p:spTree>
    <p:extLst>
      <p:ext uri="{BB962C8B-B14F-4D97-AF65-F5344CB8AC3E}">
        <p14:creationId xmlns:p14="http://schemas.microsoft.com/office/powerpoint/2010/main" val="238562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2576944" y="14297"/>
            <a:ext cx="6261905" cy="523220"/>
          </a:xfrm>
          <a:prstGeom prst="rect">
            <a:avLst/>
          </a:prstGeom>
          <a:noFill/>
        </p:spPr>
        <p:txBody>
          <a:bodyPr wrap="square" rtlCol="0">
            <a:spAutoFit/>
          </a:bodyPr>
          <a:lstStyle/>
          <a:p>
            <a:r>
              <a:rPr lang="en-US" sz="2800" b="1"/>
              <a:t>Contiguous Array</a:t>
            </a:r>
          </a:p>
        </p:txBody>
      </p:sp>
      <p:sp>
        <p:nvSpPr>
          <p:cNvPr id="5" name="TextBox 4">
            <a:extLst>
              <a:ext uri="{FF2B5EF4-FFF2-40B4-BE49-F238E27FC236}">
                <a16:creationId xmlns:a16="http://schemas.microsoft.com/office/drawing/2014/main" id="{68D4CCDE-9D95-E919-964D-8F5EB1DB8101}"/>
              </a:ext>
            </a:extLst>
          </p:cNvPr>
          <p:cNvSpPr txBox="1"/>
          <p:nvPr/>
        </p:nvSpPr>
        <p:spPr>
          <a:xfrm>
            <a:off x="176976" y="537517"/>
            <a:ext cx="8100125"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Given an array having only ones and zeros (up to 50,000 elements), </a:t>
            </a:r>
          </a:p>
          <a:p>
            <a:r>
              <a:rPr lang="en-US" sz="1400" dirty="0">
                <a:latin typeface="Menlo" panose="020B0609030804020204" pitchFamily="49" charset="0"/>
                <a:ea typeface="Menlo" panose="020B0609030804020204" pitchFamily="49" charset="0"/>
                <a:cs typeface="Menlo" panose="020B0609030804020204" pitchFamily="49" charset="0"/>
              </a:rPr>
              <a:t>find max length of a contiguous subarray with equal number of 0s and 1s.</a:t>
            </a:r>
          </a:p>
          <a:p>
            <a:r>
              <a:rPr lang="en-US" sz="1400" dirty="0">
                <a:latin typeface="Menlo" panose="020B0609030804020204" pitchFamily="49" charset="0"/>
                <a:ea typeface="Menlo" panose="020B0609030804020204" pitchFamily="49" charset="0"/>
                <a:cs typeface="Menlo" panose="020B0609030804020204" pitchFamily="49" charset="0"/>
              </a:rPr>
              <a:t>Example:</a:t>
            </a:r>
          </a:p>
          <a:p>
            <a:r>
              <a:rPr lang="en-US" sz="1400" dirty="0">
                <a:latin typeface="Menlo" panose="020B0609030804020204" pitchFamily="49" charset="0"/>
                <a:ea typeface="Menlo" panose="020B0609030804020204" pitchFamily="49" charset="0"/>
                <a:cs typeface="Menlo" panose="020B0609030804020204" pitchFamily="49" charset="0"/>
              </a:rPr>
              <a:t>  Input: [0,1,0]</a:t>
            </a:r>
          </a:p>
          <a:p>
            <a:r>
              <a:rPr lang="en-US" sz="1400" dirty="0">
                <a:latin typeface="Menlo" panose="020B0609030804020204" pitchFamily="49" charset="0"/>
                <a:ea typeface="Menlo" panose="020B0609030804020204" pitchFamily="49" charset="0"/>
                <a:cs typeface="Menlo" panose="020B0609030804020204" pitchFamily="49" charset="0"/>
              </a:rPr>
              <a:t>  Output: </a:t>
            </a:r>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2</a:t>
            </a:r>
            <a:r>
              <a:rPr lang="en-US" sz="1400" dirty="0">
                <a:latin typeface="Menlo" panose="020B0609030804020204" pitchFamily="49" charset="0"/>
                <a:ea typeface="Menlo" panose="020B0609030804020204" pitchFamily="49" charset="0"/>
                <a:cs typeface="Menlo" panose="020B0609030804020204" pitchFamily="49" charset="0"/>
              </a:rPr>
              <a:t>   ( [0, 1] or [1, 0] )</a:t>
            </a:r>
          </a:p>
          <a:p>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Idea: Change all Os to -1s. Then we go through the array and calculate the running sum() – and store it in hash: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key   = sum,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value = first index when we got this sum value</a:t>
            </a:r>
          </a:p>
          <a:p>
            <a:r>
              <a:rPr lang="en-US" sz="1400" dirty="0">
                <a:latin typeface="Menlo" panose="020B0609030804020204" pitchFamily="49" charset="0"/>
                <a:ea typeface="Menlo" panose="020B0609030804020204" pitchFamily="49" charset="0"/>
                <a:cs typeface="Menlo" panose="020B0609030804020204" pitchFamily="49" charset="0"/>
              </a:rPr>
              <a:t>If we hit the same value again (if it is already in the hash), </a:t>
            </a:r>
          </a:p>
          <a:p>
            <a:r>
              <a:rPr lang="en-US" sz="1400" dirty="0">
                <a:latin typeface="Menlo" panose="020B0609030804020204" pitchFamily="49" charset="0"/>
                <a:ea typeface="Menlo" panose="020B0609030804020204" pitchFamily="49" charset="0"/>
                <a:cs typeface="Menlo" panose="020B0609030804020204" pitchFamily="49" charset="0"/>
              </a:rPr>
              <a:t>this means that we had equal number of 1 and -1 between these points. </a:t>
            </a:r>
          </a:p>
          <a:p>
            <a:r>
              <a:rPr lang="en-US" sz="1400" dirty="0">
                <a:latin typeface="Menlo" panose="020B0609030804020204" pitchFamily="49" charset="0"/>
                <a:ea typeface="Menlo" panose="020B0609030804020204" pitchFamily="49" charset="0"/>
                <a:cs typeface="Menlo" panose="020B0609030804020204" pitchFamily="49" charset="0"/>
              </a:rPr>
              <a:t>So we can calculate the length - and update the max_length as needed.</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Complexity O(N) for time and space</a:t>
            </a:r>
          </a:p>
        </p:txBody>
      </p:sp>
      <p:sp>
        <p:nvSpPr>
          <p:cNvPr id="2" name="TextBox 1">
            <a:extLst>
              <a:ext uri="{FF2B5EF4-FFF2-40B4-BE49-F238E27FC236}">
                <a16:creationId xmlns:a16="http://schemas.microsoft.com/office/drawing/2014/main" id="{C3572826-B474-0702-1A86-4C001142E7FD}"/>
              </a:ext>
            </a:extLst>
          </p:cNvPr>
          <p:cNvSpPr txBox="1"/>
          <p:nvPr/>
        </p:nvSpPr>
        <p:spPr>
          <a:xfrm>
            <a:off x="176976" y="4073237"/>
            <a:ext cx="6662057"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findMaxLength(nums: List[int]) -&gt; int: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mysum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myhash = {0: -1}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key   - mysum value</a:t>
            </a:r>
          </a:p>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 value - leftmost index for this mysum value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max_length = 0</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idx, num in enumerate(nums):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mysum = (mysum + 1) if num else (mysum - 1)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go up or down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mysum in myhash: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good subarray</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max_length = max(max_length, (idx - myhash[mysum]))</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1st time on this height/depth - update myhash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myhash[ mysum ] = idx</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max_length</a:t>
            </a:r>
          </a:p>
        </p:txBody>
      </p:sp>
      <p:sp>
        <p:nvSpPr>
          <p:cNvPr id="4" name="TextBox 3">
            <a:extLst>
              <a:ext uri="{FF2B5EF4-FFF2-40B4-BE49-F238E27FC236}">
                <a16:creationId xmlns:a16="http://schemas.microsoft.com/office/drawing/2014/main" id="{E6BB189A-A770-8269-2763-D3A097B39403}"/>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6</a:t>
            </a:r>
          </a:p>
        </p:txBody>
      </p:sp>
    </p:spTree>
    <p:extLst>
      <p:ext uri="{BB962C8B-B14F-4D97-AF65-F5344CB8AC3E}">
        <p14:creationId xmlns:p14="http://schemas.microsoft.com/office/powerpoint/2010/main" val="188931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1793174" y="0"/>
            <a:ext cx="5057775" cy="523220"/>
          </a:xfrm>
          <a:prstGeom prst="rect">
            <a:avLst/>
          </a:prstGeom>
          <a:noFill/>
        </p:spPr>
        <p:txBody>
          <a:bodyPr wrap="square" rtlCol="0">
            <a:spAutoFit/>
          </a:bodyPr>
          <a:lstStyle/>
          <a:p>
            <a:r>
              <a:rPr lang="en-US" sz="2800" b="1"/>
              <a:t>Longest Consecutive Sequence</a:t>
            </a:r>
          </a:p>
        </p:txBody>
      </p:sp>
      <p:sp>
        <p:nvSpPr>
          <p:cNvPr id="5" name="TextBox 4">
            <a:extLst>
              <a:ext uri="{FF2B5EF4-FFF2-40B4-BE49-F238E27FC236}">
                <a16:creationId xmlns:a16="http://schemas.microsoft.com/office/drawing/2014/main" id="{68D4CCDE-9D95-E919-964D-8F5EB1DB8101}"/>
              </a:ext>
            </a:extLst>
          </p:cNvPr>
          <p:cNvSpPr txBox="1"/>
          <p:nvPr/>
        </p:nvSpPr>
        <p:spPr>
          <a:xfrm>
            <a:off x="258141" y="878301"/>
            <a:ext cx="4799634" cy="289310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Given an unsorted array of integers, </a:t>
            </a:r>
          </a:p>
          <a:p>
            <a:r>
              <a:rPr lang="en-US" sz="1400" dirty="0">
                <a:ea typeface="Menlo" panose="020B0609030804020204" pitchFamily="49" charset="0"/>
                <a:cs typeface="Menlo" panose="020B0609030804020204" pitchFamily="49" charset="0"/>
              </a:rPr>
              <a:t>find the length of the longest consecutive elements sequence.</a:t>
            </a:r>
          </a:p>
          <a:p>
            <a:r>
              <a:rPr lang="en-US" sz="1400" dirty="0">
                <a:ea typeface="Menlo" panose="020B0609030804020204" pitchFamily="49" charset="0"/>
                <a:cs typeface="Menlo" panose="020B0609030804020204" pitchFamily="49" charset="0"/>
              </a:rPr>
              <a:t> </a:t>
            </a:r>
          </a:p>
          <a:p>
            <a:r>
              <a:rPr lang="en-US" sz="1400" dirty="0">
                <a:ea typeface="Menlo" panose="020B0609030804020204" pitchFamily="49" charset="0"/>
                <a:cs typeface="Menlo" panose="020B0609030804020204" pitchFamily="49" charset="0"/>
              </a:rPr>
              <a:t>Your algorithm should run in O(n) complexity.</a:t>
            </a:r>
          </a:p>
          <a:p>
            <a:r>
              <a:rPr lang="en-US" sz="1400" dirty="0">
                <a:ea typeface="Menlo" panose="020B0609030804020204" pitchFamily="49" charset="0"/>
                <a:cs typeface="Menlo" panose="020B0609030804020204" pitchFamily="49" charset="0"/>
              </a:rPr>
              <a:t> </a:t>
            </a:r>
          </a:p>
          <a:p>
            <a:r>
              <a:rPr lang="en-US" sz="1400" dirty="0">
                <a:ea typeface="Menlo" panose="020B0609030804020204" pitchFamily="49" charset="0"/>
                <a:cs typeface="Menlo" panose="020B0609030804020204" pitchFamily="49" charset="0"/>
              </a:rPr>
              <a:t>Example:</a:t>
            </a:r>
          </a:p>
          <a:p>
            <a:r>
              <a:rPr lang="en-US" sz="1400" dirty="0">
                <a:ea typeface="Menlo" panose="020B0609030804020204" pitchFamily="49" charset="0"/>
                <a:cs typeface="Menlo" panose="020B0609030804020204" pitchFamily="49" charset="0"/>
              </a:rPr>
              <a:t>Input: [100, 4, 200, 1, 3, 2]</a:t>
            </a:r>
          </a:p>
          <a:p>
            <a:r>
              <a:rPr lang="en-US" sz="1400" dirty="0">
                <a:ea typeface="Menlo" panose="020B0609030804020204" pitchFamily="49" charset="0"/>
                <a:cs typeface="Menlo" panose="020B0609030804020204" pitchFamily="49" charset="0"/>
              </a:rPr>
              <a:t>Output: 4     (for sequence [</a:t>
            </a:r>
            <a:r>
              <a:rPr lang="en-US" sz="1400" b="1" dirty="0">
                <a:solidFill>
                  <a:srgbClr val="00B050"/>
                </a:solidFill>
                <a:ea typeface="Menlo" panose="020B0609030804020204" pitchFamily="49" charset="0"/>
                <a:cs typeface="Menlo" panose="020B0609030804020204" pitchFamily="49" charset="0"/>
              </a:rPr>
              <a:t>1, 2, 3, 4</a:t>
            </a:r>
            <a:r>
              <a:rPr lang="en-US" sz="1400" dirty="0">
                <a:ea typeface="Menlo" panose="020B0609030804020204" pitchFamily="49" charset="0"/>
                <a:cs typeface="Menlo" panose="020B0609030804020204" pitchFamily="49" charset="0"/>
              </a:rPr>
              <a:t>])</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Idea:  Make a set of all values</a:t>
            </a:r>
          </a:p>
          <a:p>
            <a:r>
              <a:rPr lang="en-US" sz="1400" dirty="0">
                <a:ea typeface="Menlo" panose="020B0609030804020204" pitchFamily="49" charset="0"/>
                <a:cs typeface="Menlo" panose="020B0609030804020204" pitchFamily="49" charset="0"/>
              </a:rPr>
              <a:t>If value x is in the set, but value (x-1) is not,</a:t>
            </a:r>
          </a:p>
          <a:p>
            <a:r>
              <a:rPr lang="en-US" sz="1400" dirty="0">
                <a:ea typeface="Menlo" panose="020B0609030804020204" pitchFamily="49" charset="0"/>
                <a:cs typeface="Menlo" panose="020B0609030804020204" pitchFamily="49" charset="0"/>
              </a:rPr>
              <a:t>then x is a beginning of of a sequence.</a:t>
            </a:r>
          </a:p>
          <a:p>
            <a:r>
              <a:rPr lang="en-US" sz="1400" dirty="0">
                <a:ea typeface="Menlo" panose="020B0609030804020204" pitchFamily="49" charset="0"/>
                <a:cs typeface="Menlo" panose="020B0609030804020204" pitchFamily="49" charset="0"/>
              </a:rPr>
              <a:t>Then follow it (check if x+1 is in set, etc.)</a:t>
            </a:r>
          </a:p>
        </p:txBody>
      </p:sp>
      <p:sp>
        <p:nvSpPr>
          <p:cNvPr id="2" name="TextBox 1">
            <a:extLst>
              <a:ext uri="{FF2B5EF4-FFF2-40B4-BE49-F238E27FC236}">
                <a16:creationId xmlns:a16="http://schemas.microsoft.com/office/drawing/2014/main" id="{8E5C697D-DFD4-6F96-FC0D-8A4F747A6383}"/>
              </a:ext>
            </a:extLst>
          </p:cNvPr>
          <p:cNvSpPr txBox="1"/>
          <p:nvPr/>
        </p:nvSpPr>
        <p:spPr>
          <a:xfrm>
            <a:off x="5913912" y="1110273"/>
            <a:ext cx="6019947" cy="2123658"/>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longestConsecutive(nums: List[int]) -&gt; int: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myset = set(nums)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mymax = 0</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x in myset: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x - 1 not in myset: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beginning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y = x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while y in myset: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follow the sequence forward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y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mymax = max(mymax, y - 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mymax</a:t>
            </a:r>
          </a:p>
        </p:txBody>
      </p:sp>
      <p:sp>
        <p:nvSpPr>
          <p:cNvPr id="4" name="TextBox 3">
            <a:extLst>
              <a:ext uri="{FF2B5EF4-FFF2-40B4-BE49-F238E27FC236}">
                <a16:creationId xmlns:a16="http://schemas.microsoft.com/office/drawing/2014/main" id="{BC432D90-BEAE-FCB5-1500-64D31B6BAA6E}"/>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7</a:t>
            </a:r>
          </a:p>
        </p:txBody>
      </p:sp>
    </p:spTree>
    <p:extLst>
      <p:ext uri="{BB962C8B-B14F-4D97-AF65-F5344CB8AC3E}">
        <p14:creationId xmlns:p14="http://schemas.microsoft.com/office/powerpoint/2010/main" val="225098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2778826" y="11051"/>
            <a:ext cx="2576945" cy="523220"/>
          </a:xfrm>
          <a:prstGeom prst="rect">
            <a:avLst/>
          </a:prstGeom>
          <a:noFill/>
        </p:spPr>
        <p:txBody>
          <a:bodyPr wrap="square" rtlCol="0">
            <a:spAutoFit/>
          </a:bodyPr>
          <a:lstStyle/>
          <a:p>
            <a:r>
              <a:rPr lang="en-US" sz="2800" b="1"/>
              <a:t>Max Subarray</a:t>
            </a:r>
          </a:p>
        </p:txBody>
      </p:sp>
      <p:sp>
        <p:nvSpPr>
          <p:cNvPr id="5" name="TextBox 4">
            <a:extLst>
              <a:ext uri="{FF2B5EF4-FFF2-40B4-BE49-F238E27FC236}">
                <a16:creationId xmlns:a16="http://schemas.microsoft.com/office/drawing/2014/main" id="{68D4CCDE-9D95-E919-964D-8F5EB1DB8101}"/>
              </a:ext>
            </a:extLst>
          </p:cNvPr>
          <p:cNvSpPr txBox="1"/>
          <p:nvPr/>
        </p:nvSpPr>
        <p:spPr>
          <a:xfrm>
            <a:off x="177128" y="545441"/>
            <a:ext cx="8096434"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ea typeface="Menlo" panose="020B0609030804020204" pitchFamily="49" charset="0"/>
                <a:cs typeface="Menlo" panose="020B0609030804020204" pitchFamily="49" charset="0"/>
              </a:rPr>
              <a:t>Given array of numbers, find the contiguous subarray with the largest sum – and return the value of this sum.</a:t>
            </a:r>
          </a:p>
          <a:p>
            <a:r>
              <a:rPr lang="en-US" sz="1400" dirty="0">
                <a:ea typeface="Menlo" panose="020B0609030804020204" pitchFamily="49" charset="0"/>
                <a:cs typeface="Menlo" panose="020B0609030804020204" pitchFamily="49" charset="0"/>
              </a:rPr>
              <a:t>.. </a:t>
            </a:r>
            <a:r>
              <a:rPr lang="en-US" sz="1400" dirty="0">
                <a:ea typeface="Menlo" panose="020B0609030804020204" pitchFamily="49" charset="0"/>
                <a:cs typeface="Menlo" panose="020B0609030804020204" pitchFamily="49" charset="0"/>
                <a:hlinkClick r:id="rId2"/>
              </a:rPr>
              <a:t>https://en.wikipedia.org/wiki/Maximum_subarray_problem</a:t>
            </a:r>
            <a:endParaRPr lang="en-US" sz="1400" dirty="0">
              <a:ea typeface="Menlo" panose="020B0609030804020204" pitchFamily="49" charset="0"/>
              <a:cs typeface="Menlo" panose="020B0609030804020204" pitchFamily="49" charset="0"/>
            </a:endParaRPr>
          </a:p>
        </p:txBody>
      </p:sp>
      <p:sp>
        <p:nvSpPr>
          <p:cNvPr id="2" name="TextBox 1">
            <a:extLst>
              <a:ext uri="{FF2B5EF4-FFF2-40B4-BE49-F238E27FC236}">
                <a16:creationId xmlns:a16="http://schemas.microsoft.com/office/drawing/2014/main" id="{8E5C697D-DFD4-6F96-FC0D-8A4F747A6383}"/>
              </a:ext>
            </a:extLst>
          </p:cNvPr>
          <p:cNvSpPr txBox="1"/>
          <p:nvPr/>
        </p:nvSpPr>
        <p:spPr>
          <a:xfrm>
            <a:off x="7799132" y="1162132"/>
            <a:ext cx="4215740"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complexity O(N)</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arr = [2,3,-10,4,5,6,-2]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N = len(arr)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ss = arr[0] </a:t>
            </a:r>
            <a:r>
              <a:rPr lang="en-US" sz="1200" dirty="0">
                <a:solidFill>
                  <a:srgbClr val="00B050"/>
                </a:solidFill>
                <a:latin typeface="Menlo" panose="020B0609030804020204" pitchFamily="49" charset="0"/>
                <a:ea typeface="Menlo" panose="020B0609030804020204" pitchFamily="49" charset="0"/>
                <a:cs typeface="Menlo" panose="020B0609030804020204" pitchFamily="49" charset="0"/>
              </a:rPr>
              <a:t># maximum left subarray so far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output = ss</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for ii in range(1,N):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sn = max(ss+arr[ii], arr[ii])</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output = max(ss,sn)</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ss = sn</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output = max(output,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print(output)</a:t>
            </a:r>
          </a:p>
        </p:txBody>
      </p:sp>
      <p:sp>
        <p:nvSpPr>
          <p:cNvPr id="4" name="TextBox 3">
            <a:extLst>
              <a:ext uri="{FF2B5EF4-FFF2-40B4-BE49-F238E27FC236}">
                <a16:creationId xmlns:a16="http://schemas.microsoft.com/office/drawing/2014/main" id="{2509EA5B-D03B-34F9-92D4-0C382A464E93}"/>
              </a:ext>
            </a:extLst>
          </p:cNvPr>
          <p:cNvSpPr txBox="1"/>
          <p:nvPr/>
        </p:nvSpPr>
        <p:spPr>
          <a:xfrm>
            <a:off x="177127" y="1162131"/>
            <a:ext cx="7244951" cy="5539978"/>
          </a:xfrm>
          <a:prstGeom prst="rect">
            <a:avLst/>
          </a:prstGeom>
          <a:solidFill>
            <a:schemeClr val="accent4">
              <a:lumMod val="20000"/>
              <a:lumOff val="80000"/>
            </a:schemeClr>
          </a:solidFill>
          <a:ln>
            <a:solidFill>
              <a:srgbClr val="FF0000"/>
            </a:solidFill>
          </a:ln>
        </p:spPr>
        <p:txBody>
          <a:bodyPr wrap="square" rtlCol="0">
            <a:spAutoFit/>
          </a:bodyPr>
          <a:lstStyle/>
          <a:p>
            <a:r>
              <a:rPr lang="en-US" b="1" dirty="0">
                <a:solidFill>
                  <a:srgbClr val="00B050"/>
                </a:solidFill>
                <a:ea typeface="Menlo" panose="020B0609030804020204" pitchFamily="49" charset="0"/>
                <a:cs typeface="Menlo" panose="020B0609030804020204" pitchFamily="49" charset="0"/>
              </a:rPr>
              <a:t>Explanation of this algorithm:</a:t>
            </a:r>
          </a:p>
          <a:p>
            <a:r>
              <a:rPr lang="en-US" sz="1400" dirty="0">
                <a:ea typeface="Menlo" panose="020B0609030804020204" pitchFamily="49" charset="0"/>
                <a:cs typeface="Menlo" panose="020B0609030804020204" pitchFamily="49" charset="0"/>
              </a:rPr>
              <a:t>For a list of numbers [a0, a1, a2, a3, ... aN], for each index "i" we can look at all possible series </a:t>
            </a:r>
          </a:p>
          <a:p>
            <a:r>
              <a:rPr lang="en-US" sz="1400" dirty="0">
                <a:ea typeface="Menlo" panose="020B0609030804020204" pitchFamily="49" charset="0"/>
                <a:cs typeface="Menlo" panose="020B0609030804020204" pitchFamily="49" charset="0"/>
              </a:rPr>
              <a:t>(starting with 0,1,... i-1  and ending with "i"), and select the biggest sum() among them.</a:t>
            </a:r>
          </a:p>
          <a:p>
            <a:r>
              <a:rPr lang="en-US" sz="1400" dirty="0">
                <a:ea typeface="Menlo" panose="020B0609030804020204" pitchFamily="49" charset="0"/>
                <a:cs typeface="Menlo" panose="020B0609030804020204" pitchFamily="49" charset="0"/>
              </a:rPr>
              <a:t>Let's call it "si" (sum-ending-at-i).</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We will calculate those numbers for all "i"-s,  and select the maximum among them.</a:t>
            </a:r>
          </a:p>
          <a:p>
            <a:r>
              <a:rPr lang="en-US" sz="1400" dirty="0">
                <a:ea typeface="Menlo" panose="020B0609030804020204" pitchFamily="49" charset="0"/>
                <a:cs typeface="Menlo" panose="020B0609030804020204" pitchFamily="49" charset="0"/>
              </a:rPr>
              <a:t>This will be the answer.</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So how can we calculate those largest sums? It turned out to be a simple process.</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i=0: There is only one series -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400" dirty="0">
                <a:ea typeface="Menlo" panose="020B0609030804020204" pitchFamily="49" charset="0"/>
                <a:cs typeface="Menlo" panose="020B0609030804020204" pitchFamily="49" charset="0"/>
              </a:rPr>
              <a:t>, so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p>
          <a:p>
            <a:r>
              <a:rPr lang="en-US" sz="1400" dirty="0">
                <a:ea typeface="Menlo" panose="020B0609030804020204" pitchFamily="49" charset="0"/>
                <a:cs typeface="Menlo" panose="020B0609030804020204" pitchFamily="49" charset="0"/>
              </a:rPr>
              <a:t>i=1: There are two series: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r>
              <a:rPr lang="en-US" sz="1400" dirty="0">
                <a:ea typeface="Menlo" panose="020B0609030804020204" pitchFamily="49" charset="0"/>
                <a:cs typeface="Menlo" panose="020B0609030804020204" pitchFamily="49" charset="0"/>
              </a:rPr>
              <a:t>.    So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 max(a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)=max(s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400" dirty="0">
                <a:ea typeface="Menlo" panose="020B0609030804020204" pitchFamily="49" charset="0"/>
                <a:cs typeface="Menlo" panose="020B0609030804020204" pitchFamily="49" charset="0"/>
              </a:rPr>
              <a:t>i=2: There are 3 series (sums). But we can simplify two 2. </a:t>
            </a:r>
          </a:p>
          <a:p>
            <a:r>
              <a:rPr lang="en-US" sz="1400" dirty="0">
                <a:ea typeface="Menlo" panose="020B0609030804020204" pitchFamily="49" charset="0"/>
                <a:cs typeface="Menlo" panose="020B0609030804020204" pitchFamily="49" charset="0"/>
              </a:rPr>
              <a:t>       We need to find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 max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400" dirty="0">
                <a:ea typeface="Menlo" panose="020B0609030804020204" pitchFamily="49" charset="0"/>
                <a:cs typeface="Menlo" panose="020B0609030804020204" pitchFamily="49" charset="0"/>
              </a:rPr>
              <a:t>       Look at max of first two elements:</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max(a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0</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1</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2</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 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1</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2</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 = max(a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0</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1</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 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1</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 + 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2</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  =  s</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1</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a:t>
            </a:r>
            <a:r>
              <a:rPr lang="en-US" sz="1400" b="1" baseline="-25000" dirty="0">
                <a:solidFill>
                  <a:srgbClr val="0070C0"/>
                </a:solidFill>
                <a:latin typeface="Menlo" panose="020B0609030804020204" pitchFamily="49" charset="0"/>
                <a:ea typeface="Menlo" panose="020B0609030804020204" pitchFamily="49" charset="0"/>
                <a:cs typeface="Menlo" panose="020B0609030804020204" pitchFamily="49" charset="0"/>
              </a:rPr>
              <a:t>2</a:t>
            </a:r>
          </a:p>
          <a:p>
            <a:r>
              <a:rPr lang="en-US" sz="1400" dirty="0">
                <a:ea typeface="Menlo" panose="020B0609030804020204" pitchFamily="49" charset="0"/>
                <a:cs typeface="Menlo" panose="020B0609030804020204" pitchFamily="49" charset="0"/>
              </a:rPr>
              <a:t>       so we simplify to max of 2 elements:</a:t>
            </a:r>
            <a:r>
              <a:rPr lang="en-US" sz="1400" dirty="0">
                <a:solidFill>
                  <a:srgbClr val="00B050"/>
                </a:solidFill>
                <a:ea typeface="Menlo" panose="020B0609030804020204" pitchFamily="49" charset="0"/>
                <a:cs typeface="Menlo" panose="020B0609030804020204" pitchFamily="49" charset="0"/>
              </a:rPr>
              <a:t> </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 max(s</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5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p>
          <a:p>
            <a:endParaRPr lang="en-US" sz="1400" dirty="0">
              <a:ea typeface="Menlo" panose="020B0609030804020204" pitchFamily="49" charset="0"/>
              <a:cs typeface="Menlo" panose="020B0609030804020204" pitchFamily="49" charset="0"/>
            </a:endParaRPr>
          </a:p>
          <a:p>
            <a:r>
              <a:rPr lang="en-US" sz="1400" dirty="0">
                <a:ea typeface="Menlo" panose="020B0609030804020204" pitchFamily="49" charset="0"/>
                <a:cs typeface="Menlo" panose="020B0609030804020204" pitchFamily="49" charset="0"/>
              </a:rPr>
              <a:t>We can use same logic going forward – and remember max value among the results.</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0</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max(s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0</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max(s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1</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3</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max(s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2</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3</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3</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N</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max(s</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N-1</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N</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a:t>
            </a:r>
            <a:r>
              <a:rPr lang="en-US" sz="1400" baseline="-25000" dirty="0">
                <a:solidFill>
                  <a:srgbClr val="00B0F0"/>
                </a:solidFill>
                <a:latin typeface="Menlo" panose="020B0609030804020204" pitchFamily="49" charset="0"/>
                <a:ea typeface="Menlo" panose="020B0609030804020204" pitchFamily="49" charset="0"/>
                <a:cs typeface="Menlo" panose="020B0609030804020204" pitchFamily="49" charset="0"/>
              </a:rPr>
              <a:t>N</a:t>
            </a:r>
            <a:r>
              <a:rPr lang="en-US" sz="1400" dirty="0">
                <a:solidFill>
                  <a:srgbClr val="00B0F0"/>
                </a:solidFill>
                <a:latin typeface="Menlo" panose="020B0609030804020204" pitchFamily="49" charset="0"/>
                <a:ea typeface="Menlo" panose="020B0609030804020204" pitchFamily="49" charset="0"/>
                <a:cs typeface="Menlo" panose="020B0609030804020204" pitchFamily="49" charset="0"/>
              </a:rPr>
              <a:t>) </a:t>
            </a:r>
          </a:p>
        </p:txBody>
      </p:sp>
      <p:sp>
        <p:nvSpPr>
          <p:cNvPr id="6" name="TextBox 5">
            <a:extLst>
              <a:ext uri="{FF2B5EF4-FFF2-40B4-BE49-F238E27FC236}">
                <a16:creationId xmlns:a16="http://schemas.microsoft.com/office/drawing/2014/main" id="{C1DE1C80-3D79-957F-72D9-4E0C45A0DE74}"/>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8</a:t>
            </a:r>
          </a:p>
        </p:txBody>
      </p:sp>
    </p:spTree>
    <p:extLst>
      <p:ext uri="{BB962C8B-B14F-4D97-AF65-F5344CB8AC3E}">
        <p14:creationId xmlns:p14="http://schemas.microsoft.com/office/powerpoint/2010/main" val="129888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3350</Words>
  <Application>Microsoft Macintosh PowerPoint</Application>
  <PresentationFormat>Widescreen</PresentationFormat>
  <Paragraphs>444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102</cp:revision>
  <dcterms:created xsi:type="dcterms:W3CDTF">2021-08-13T19:21:10Z</dcterms:created>
  <dcterms:modified xsi:type="dcterms:W3CDTF">2022-08-26T21:10:58Z</dcterms:modified>
</cp:coreProperties>
</file>