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7" r:id="rId2"/>
    <p:sldId id="286" r:id="rId3"/>
    <p:sldId id="288" r:id="rId4"/>
    <p:sldId id="291" r:id="rId5"/>
    <p:sldId id="289" r:id="rId6"/>
    <p:sldId id="290" r:id="rId7"/>
    <p:sldId id="293" r:id="rId8"/>
    <p:sldId id="292" r:id="rId9"/>
    <p:sldId id="294" r:id="rId10"/>
    <p:sldId id="296" r:id="rId11"/>
    <p:sldId id="295" r:id="rId12"/>
    <p:sldId id="297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0"/>
    <p:restoredTop sz="94471"/>
  </p:normalViewPr>
  <p:slideViewPr>
    <p:cSldViewPr snapToGrid="0" snapToObjects="1">
      <p:cViewPr varScale="1">
        <p:scale>
          <a:sx n="136" d="100"/>
          <a:sy n="136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F27C-726C-F34D-8409-80F55E54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2C0DA-692D-0D4F-A5E2-14D77E98D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8344-ACB5-2544-8F64-8F48AB36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2548-988C-A141-886B-1288B5E7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0C34-78F2-0446-AAC8-AE2EAB4C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D366-7954-574E-B227-42020C5D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257F7-9A11-6143-B3BE-65EA79F1E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E38A-4D17-0E45-B253-CFFA73B8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8F96-4E3C-DD49-9DA6-E58D1E47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3D00-BFC8-8C4D-86CD-C22BB04A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FACBD-77A5-8C49-B88D-B07B4686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F7211-16D2-B54B-811F-C40782CF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7539-AE59-3C4F-92BD-FFD32CB1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87D4-9F35-694F-ABCC-C43262D3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62F5-D353-1743-8037-74EB4E52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70C7-DB12-B444-B1B2-C48E25E4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DCFE-53F0-024F-A617-2BD896C6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59B6-E1E3-B04D-A047-8D2EC0D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5EF9-1164-754C-8B5A-763A5AC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791D-421D-8745-9562-45793F40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0F6-6C15-8249-BFD5-99E1F52B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16EF-BE46-664B-B253-58617527F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07D8-A253-D24E-A3D2-6016577A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A5E3-13D0-7841-BCC6-417B0E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E12E-BCBD-B34C-92B4-7613D39B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562-4DC4-854A-BBBB-16F35B6A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5C7F-96F1-4846-9EC3-8402DD68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8E0DC-C318-0949-AA4D-E20EF7E5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4ABB1-6F7E-0C41-BAD8-BF0C9704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E178-590D-4F41-98C0-D3742817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70DF3-6012-7B47-B3FB-86489127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E067-6F58-BC40-A770-31355823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84D0-F04D-1942-9055-6543BB93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4A69-608C-D54B-84E7-577BA76D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12351-7762-474F-993C-C1DCC7CAF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FF6DA-38DB-F642-8582-12853CF8A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3E2CD-2374-D241-A907-BDC28A29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2861F-06F7-4F4F-AE77-854CE702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EB302-265A-F345-A27F-189DC71E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40CE-9613-DD4B-910D-FD9367F5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7B97E-B666-AB4C-8895-6EFDBB1F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A0898-83AF-6B4E-A793-A75BA4A2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B0A5B-EF6C-A543-AF59-5B027487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5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ADD5D-3B4C-FC46-A3AB-8847BEE3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1BCAC-3BF4-664B-A180-3CE656F1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52949-739C-F940-990E-7C1F7690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6B-8F91-E843-929E-B8D193A4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01C9-5D06-7446-893E-C386DE78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AEFEC-6B69-9D40-BF13-C90D122D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1C260-B81F-4C45-B502-D6C13CE2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3561-E5EA-834B-85DF-19C0AC08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2E99-7ABD-C545-B6B9-9FDD51D6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A3DA-03F9-F24C-98B3-D267B4C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8B0B0-4858-364A-B7CA-CA05AB125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CA157-AB94-9646-8C72-FF9ECCC5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1188-EFC7-354D-AF12-DFD329BD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5353E-B6F9-C245-8A28-1A7DA925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21E6-0D62-AD41-968D-6D110007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2AB8C-3B85-8246-A8C2-8FF1A99E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DD0A-B722-F14C-9538-449568974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874F-E44E-BF44-9BF8-5BE6F387B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B581-06C6-5A4B-9E30-3EAD5667F4B3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6542-B3B2-504E-9846-81A0633DE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DBBE-02CA-2744-8992-09E502DE0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jump-game-iv/discuss/503171/9-lines-Python-BFS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l.acm.org/doi/10.1145/368996.369025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inary-search-pytho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leadhd/three-coding-problems/blob/master/largest.py" TargetMode="External"/><Relationship Id="rId2" Type="http://schemas.openxmlformats.org/officeDocument/2006/relationships/hyperlink" Target="https://www.youtube.com/watch?v=QGVCnjXmr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XE4VP_8Y0B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35B93-487F-1D49-A679-7ACD78250CA1}"/>
              </a:ext>
            </a:extLst>
          </p:cNvPr>
          <p:cNvSpPr/>
          <p:nvPr/>
        </p:nvSpPr>
        <p:spPr>
          <a:xfrm>
            <a:off x="1837466" y="537481"/>
            <a:ext cx="721376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</a:rPr>
              <a:t>Coding Interview  </a:t>
            </a:r>
          </a:p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</a:rPr>
              <a:t>Code Examples - Session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71772-E38B-BB8A-AA0B-83409DEDBFF7}"/>
              </a:ext>
            </a:extLst>
          </p:cNvPr>
          <p:cNvSpPr txBox="1"/>
          <p:nvPr/>
        </p:nvSpPr>
        <p:spPr>
          <a:xfrm>
            <a:off x="1606378" y="2057847"/>
            <a:ext cx="9304637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Connected Cells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Simple BFS (Breadth First Search)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BFS – find a place for a water well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Topological sort - Kahn's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Binary Search in Sorted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 K-th largest number in the 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Cyclic Sort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Jump Game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Design a round buffer to keep ip addresses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Between Two 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Rearrange Characters to Keep Them Apart</a:t>
            </a:r>
          </a:p>
        </p:txBody>
      </p:sp>
    </p:spTree>
    <p:extLst>
      <p:ext uri="{BB962C8B-B14F-4D97-AF65-F5344CB8AC3E}">
        <p14:creationId xmlns:p14="http://schemas.microsoft.com/office/powerpoint/2010/main" val="298505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79105" y="-52840"/>
            <a:ext cx="2500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Jump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9B1-2580-FAC6-5BF3-934850B371E7}"/>
              </a:ext>
            </a:extLst>
          </p:cNvPr>
          <p:cNvSpPr txBox="1"/>
          <p:nvPr/>
        </p:nvSpPr>
        <p:spPr>
          <a:xfrm>
            <a:off x="463995" y="668978"/>
            <a:ext cx="5022405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leetcode 1345. Jump Game IV.</a:t>
            </a:r>
          </a:p>
          <a:p>
            <a:endParaRPr lang="en-US" sz="1200"/>
          </a:p>
          <a:p>
            <a:r>
              <a:rPr lang="en-US" sz="1200"/>
              <a:t>You start at first index of array "arr" of integers.</a:t>
            </a:r>
          </a:p>
          <a:p>
            <a:r>
              <a:rPr lang="en-US" sz="1200"/>
              <a:t>In one step you can jump from index i to index:</a:t>
            </a:r>
          </a:p>
          <a:p>
            <a:r>
              <a:rPr lang="en-US" sz="1200"/>
              <a:t>    i + 1 where: i + 1 &lt; arr.length.</a:t>
            </a:r>
          </a:p>
          <a:p>
            <a:r>
              <a:rPr lang="en-US" sz="1200"/>
              <a:t>    i - 1 where: i - 1 &gt;= 0.</a:t>
            </a:r>
          </a:p>
          <a:p>
            <a:r>
              <a:rPr lang="en-US" sz="1200"/>
              <a:t>    j where: arr[i] == arr[j] and (i != j).</a:t>
            </a:r>
          </a:p>
          <a:p>
            <a:endParaRPr lang="en-US" sz="1200"/>
          </a:p>
          <a:p>
            <a:r>
              <a:rPr lang="en-US" sz="1200"/>
              <a:t>Return the minimum number of steps to reach</a:t>
            </a:r>
          </a:p>
          <a:p>
            <a:r>
              <a:rPr lang="en-US" sz="1200"/>
              <a:t>the last index of the array.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4CCDE-9D95-E919-964D-8F5EB1DB8101}"/>
              </a:ext>
            </a:extLst>
          </p:cNvPr>
          <p:cNvSpPr txBox="1"/>
          <p:nvPr/>
        </p:nvSpPr>
        <p:spPr>
          <a:xfrm>
            <a:off x="738597" y="3880698"/>
            <a:ext cx="95590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minJumps2(arr):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"""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https://leetcode.com/problems/jump-game-iv/discuss/503171/9-lines-Python-BFS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"""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import collections, itertools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indices = collections.defaultdict(list)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i, a in enumerate(arr):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indices[a].append(i)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done, now = {-1}, {0}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Nsteps in itertools.count():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done |= now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len(arr) - 1 in done: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Nsteps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now = {j for i in now for j in [i-1, i+1] + indices.pop(arr[i], [])} - done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B5737-532C-5375-2885-F5BF29F18E9E}"/>
              </a:ext>
            </a:extLst>
          </p:cNvPr>
          <p:cNvSpPr txBox="1"/>
          <p:nvPr/>
        </p:nvSpPr>
        <p:spPr>
          <a:xfrm>
            <a:off x="6096000" y="1196810"/>
            <a:ext cx="531825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Idea of the solution: 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BFS (Breadth First Search)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starting from 0 until the last position is found.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Track all the values and positions we have explored.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Complexity : O(N) for time and space</a:t>
            </a:r>
          </a:p>
        </p:txBody>
      </p:sp>
    </p:spTree>
    <p:extLst>
      <p:ext uri="{BB962C8B-B14F-4D97-AF65-F5344CB8AC3E}">
        <p14:creationId xmlns:p14="http://schemas.microsoft.com/office/powerpoint/2010/main" val="234421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392608" y="24104"/>
            <a:ext cx="6836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Design a round buffer to keep ip addresses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9B1-2580-FAC6-5BF3-934850B371E7}"/>
              </a:ext>
            </a:extLst>
          </p:cNvPr>
          <p:cNvSpPr txBox="1"/>
          <p:nvPr/>
        </p:nvSpPr>
        <p:spPr>
          <a:xfrm>
            <a:off x="132522" y="655742"/>
            <a:ext cx="5318252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design a round buffer to keep ip addresses</a:t>
            </a:r>
          </a:p>
          <a:p>
            <a:r>
              <a:rPr lang="en-US" sz="1200"/>
              <a:t>with 3 methods:</a:t>
            </a:r>
          </a:p>
          <a:p>
            <a:r>
              <a:rPr lang="en-US" sz="1200"/>
              <a:t>    next_ip()</a:t>
            </a:r>
          </a:p>
          <a:p>
            <a:r>
              <a:rPr lang="en-US" sz="1200"/>
              <a:t>    add_ip(ip)</a:t>
            </a:r>
          </a:p>
          <a:p>
            <a:r>
              <a:rPr lang="en-US" sz="1200"/>
              <a:t>    del_ip(ip)</a:t>
            </a:r>
          </a:p>
          <a:p>
            <a:endParaRPr lang="en-US" sz="1200"/>
          </a:p>
          <a:p>
            <a:r>
              <a:rPr lang="en-US" sz="1200"/>
              <a:t>Requirement - all 3 methods should have time complexity O(1)</a:t>
            </a:r>
          </a:p>
          <a:p>
            <a:endParaRPr lang="en-US" sz="1200"/>
          </a:p>
          <a:p>
            <a:r>
              <a:rPr lang="en-US" sz="1200"/>
              <a:t>Idea: use two data structures: list and dict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4CCDE-9D95-E919-964D-8F5EB1DB8101}"/>
              </a:ext>
            </a:extLst>
          </p:cNvPr>
          <p:cNvSpPr txBox="1"/>
          <p:nvPr/>
        </p:nvSpPr>
        <p:spPr>
          <a:xfrm>
            <a:off x="132522" y="2835649"/>
            <a:ext cx="531825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Approach - use two data structures: list and dict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mylist = [] # list of unique IP addresses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mydict = {} # dictionary with elements (ip:idx),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# where idx is position of ip in the list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myidx  = 0  # last position in the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DBFFA-2713-634E-4027-BF5F4124BA18}"/>
              </a:ext>
            </a:extLst>
          </p:cNvPr>
          <p:cNvSpPr txBox="1"/>
          <p:nvPr/>
        </p:nvSpPr>
        <p:spPr>
          <a:xfrm>
            <a:off x="7351017" y="656576"/>
            <a:ext cx="4004843" cy="5262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next_ip():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myidx +=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idx_max = len(mylist)-1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myidx &gt; idx_max: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myidx = 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mylist[myidx]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add_ip(ip):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ip in mydict: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mylist += [ip]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mydict[ip] =  len(mylist)-1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0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remove_ip(ip):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ip not in mydict: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idx = mydict[ip]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idx_max = len(mylist)-1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ip2 = mylist.pop()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del mydict[ip]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idx != idx_max: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mylist[idx] = ip2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mydict[ip2] = idx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0</a:t>
            </a:r>
          </a:p>
        </p:txBody>
      </p:sp>
    </p:spTree>
    <p:extLst>
      <p:ext uri="{BB962C8B-B14F-4D97-AF65-F5344CB8AC3E}">
        <p14:creationId xmlns:p14="http://schemas.microsoft.com/office/powerpoint/2010/main" val="325490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1178822" y="1369"/>
            <a:ext cx="3225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Between Two 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9B1-2580-FAC6-5BF3-934850B371E7}"/>
              </a:ext>
            </a:extLst>
          </p:cNvPr>
          <p:cNvSpPr txBox="1"/>
          <p:nvPr/>
        </p:nvSpPr>
        <p:spPr>
          <a:xfrm>
            <a:off x="418704" y="729882"/>
            <a:ext cx="5318252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Given: two arrays "</a:t>
            </a:r>
            <a:r>
              <a:rPr lang="en-US" sz="1200" b="1">
                <a:solidFill>
                  <a:srgbClr val="FF0000"/>
                </a:solidFill>
              </a:rPr>
              <a:t>a</a:t>
            </a:r>
            <a:r>
              <a:rPr lang="en-US" sz="1200"/>
              <a:t>" and "</a:t>
            </a:r>
            <a:r>
              <a:rPr lang="en-US" sz="1200" b="1">
                <a:solidFill>
                  <a:srgbClr val="FF0000"/>
                </a:solidFill>
              </a:rPr>
              <a:t>b</a:t>
            </a:r>
            <a:r>
              <a:rPr lang="en-US" sz="1200"/>
              <a:t>" of integers.</a:t>
            </a:r>
          </a:p>
          <a:p>
            <a:r>
              <a:rPr lang="en-US" sz="1200"/>
              <a:t>Task: find (count) all integers "</a:t>
            </a:r>
            <a:r>
              <a:rPr lang="en-US" sz="1200" b="1">
                <a:solidFill>
                  <a:srgbClr val="FF0000"/>
                </a:solidFill>
              </a:rPr>
              <a:t>A</a:t>
            </a:r>
            <a:r>
              <a:rPr lang="en-US" sz="1200"/>
              <a:t>" such that:</a:t>
            </a:r>
          </a:p>
          <a:p>
            <a:endParaRPr lang="en-US" sz="1200"/>
          </a:p>
          <a:p>
            <a:r>
              <a:rPr lang="en-US" sz="1200"/>
              <a:t>    "</a:t>
            </a:r>
            <a:r>
              <a:rPr lang="en-US" sz="1200" b="1">
                <a:solidFill>
                  <a:srgbClr val="FF0000"/>
                </a:solidFill>
              </a:rPr>
              <a:t>A</a:t>
            </a:r>
            <a:r>
              <a:rPr lang="en-US" sz="1200"/>
              <a:t>" divisible by all elements of array "</a:t>
            </a:r>
            <a:r>
              <a:rPr lang="en-US" sz="1200" b="1">
                <a:solidFill>
                  <a:srgbClr val="FF0000"/>
                </a:solidFill>
              </a:rPr>
              <a:t>a</a:t>
            </a:r>
            <a:r>
              <a:rPr lang="en-US" sz="1200"/>
              <a:t>"</a:t>
            </a:r>
          </a:p>
          <a:p>
            <a:r>
              <a:rPr lang="en-US" sz="1200"/>
              <a:t>    All elements of "</a:t>
            </a:r>
            <a:r>
              <a:rPr lang="en-US" sz="1200" b="1">
                <a:solidFill>
                  <a:srgbClr val="FF0000"/>
                </a:solidFill>
              </a:rPr>
              <a:t>b</a:t>
            </a:r>
            <a:r>
              <a:rPr lang="en-US" sz="1200"/>
              <a:t>" are divisible by "</a:t>
            </a:r>
            <a:r>
              <a:rPr lang="en-US" sz="1200" b="1">
                <a:solidFill>
                  <a:srgbClr val="FF0000"/>
                </a:solidFill>
              </a:rPr>
              <a:t>A</a:t>
            </a:r>
            <a:r>
              <a:rPr lang="en-US" sz="1200"/>
              <a:t>"</a:t>
            </a:r>
          </a:p>
          <a:p>
            <a:endParaRPr lang="en-US" sz="1200"/>
          </a:p>
          <a:p>
            <a:r>
              <a:rPr lang="en-US" sz="1200"/>
              <a:t>These numbers "</a:t>
            </a:r>
            <a:r>
              <a:rPr lang="en-US" sz="1200" b="1">
                <a:solidFill>
                  <a:srgbClr val="FF0000"/>
                </a:solidFill>
              </a:rPr>
              <a:t>A</a:t>
            </a:r>
            <a:r>
              <a:rPr lang="en-US" sz="1200"/>
              <a:t>" are referred to as being </a:t>
            </a:r>
          </a:p>
          <a:p>
            <a:r>
              <a:rPr lang="en-US" sz="1200"/>
              <a:t>"between" the two arrays "</a:t>
            </a:r>
            <a:r>
              <a:rPr lang="en-US" sz="1200" b="1">
                <a:solidFill>
                  <a:srgbClr val="FF0000"/>
                </a:solidFill>
              </a:rPr>
              <a:t>a</a:t>
            </a:r>
            <a:r>
              <a:rPr lang="en-US" sz="1200"/>
              <a:t>" and "</a:t>
            </a:r>
            <a:r>
              <a:rPr lang="en-US" sz="1200" b="1">
                <a:solidFill>
                  <a:srgbClr val="FF0000"/>
                </a:solidFill>
              </a:rPr>
              <a:t>b</a:t>
            </a:r>
            <a:r>
              <a:rPr lang="en-US" sz="1200"/>
              <a:t>".</a:t>
            </a:r>
          </a:p>
          <a:p>
            <a:endParaRPr lang="en-US" sz="1200"/>
          </a:p>
          <a:p>
            <a:r>
              <a:rPr lang="en-US" sz="1200"/>
              <a:t>Your solution should return the number of elements "</a:t>
            </a:r>
            <a:r>
              <a:rPr lang="en-US" sz="1200" b="1">
                <a:solidFill>
                  <a:srgbClr val="FF0000"/>
                </a:solidFill>
              </a:rPr>
              <a:t>A</a:t>
            </a:r>
            <a:r>
              <a:rPr lang="en-US" sz="1200"/>
              <a:t>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4CCDE-9D95-E919-964D-8F5EB1DB8101}"/>
              </a:ext>
            </a:extLst>
          </p:cNvPr>
          <p:cNvSpPr txBox="1"/>
          <p:nvPr/>
        </p:nvSpPr>
        <p:spPr>
          <a:xfrm>
            <a:off x="855913" y="3191143"/>
            <a:ext cx="4443833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counter1(a,b):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counter=0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xx in range(max(a),min(b)+1):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aa in a: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xx % aa!=0: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break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for bb in b: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if bb % xx!=0: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break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counter +=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counter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99639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357809" y="12581"/>
            <a:ext cx="7328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Rearrange Characters to Keep Them Apart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9B1-2580-FAC6-5BF3-934850B371E7}"/>
              </a:ext>
            </a:extLst>
          </p:cNvPr>
          <p:cNvSpPr txBox="1"/>
          <p:nvPr/>
        </p:nvSpPr>
        <p:spPr>
          <a:xfrm>
            <a:off x="243735" y="655742"/>
            <a:ext cx="331501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Given a string and a number ‘K’, </a:t>
            </a:r>
          </a:p>
          <a:p>
            <a:r>
              <a:rPr lang="en-US" sz="1200"/>
              <a:t>find if the string can be rearranged in such a way</a:t>
            </a:r>
          </a:p>
          <a:p>
            <a:r>
              <a:rPr lang="en-US" sz="1200"/>
              <a:t>that the same characters are at least ‘K’ distance </a:t>
            </a:r>
          </a:p>
          <a:p>
            <a:r>
              <a:rPr lang="en-US" sz="1200"/>
              <a:t>apart from each other.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4CCDE-9D95-E919-964D-8F5EB1DB8101}"/>
              </a:ext>
            </a:extLst>
          </p:cNvPr>
          <p:cNvSpPr txBox="1"/>
          <p:nvPr/>
        </p:nvSpPr>
        <p:spPr>
          <a:xfrm>
            <a:off x="6042457" y="630120"/>
            <a:ext cx="5869458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reorg_str(mystr, k)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k &lt;= 1: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mystr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char_cnt = {}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char in mystr: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char not in char_cnt: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char_cnt[char] =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char_cnt[char] += 1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add all chars to max_heap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max_heap = []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char, cnt in char_cnt.items():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heappush(max_heap, (-cnt, char))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queue = deque()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str_list = []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 max_heap: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neg_cnt, char = heappop(max_heap)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str_list.append(char)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queue.append((char, neg_cnt+1))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decremented count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len(queue) == k: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char, neg_cnt = queue.popleft()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-neg_cnt &gt; 0: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heappush(max_heap, (neg_cnt, char))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len(str_list) == len(mystr):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''.join(str_list)  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SUCCESS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""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D0002B-E605-F4E4-4EAF-047F9C7789B6}"/>
              </a:ext>
            </a:extLst>
          </p:cNvPr>
          <p:cNvSpPr txBox="1"/>
          <p:nvPr/>
        </p:nvSpPr>
        <p:spPr>
          <a:xfrm>
            <a:off x="209352" y="2118377"/>
            <a:ext cx="5428019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os, sys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heapq import *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collections import deque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reorg_str(mystr, k)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...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__name__ == '__main__':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slist = [("Programming", 3), ("mmpp", 2),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("aab", 2), ("aapa", 3)]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ss,k in slist: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print(ss,k,":",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reorg_str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(ss,k))</a:t>
            </a:r>
          </a:p>
        </p:txBody>
      </p:sp>
    </p:spTree>
    <p:extLst>
      <p:ext uri="{BB962C8B-B14F-4D97-AF65-F5344CB8AC3E}">
        <p14:creationId xmlns:p14="http://schemas.microsoft.com/office/powerpoint/2010/main" val="22093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01991" y="-52840"/>
            <a:ext cx="299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Connected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4CCDE-9D95-E919-964D-8F5EB1DB8101}"/>
              </a:ext>
            </a:extLst>
          </p:cNvPr>
          <p:cNvSpPr txBox="1"/>
          <p:nvPr/>
        </p:nvSpPr>
        <p:spPr>
          <a:xfrm>
            <a:off x="5971391" y="393436"/>
            <a:ext cx="5956110" cy="61863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os,sys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 = [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[0, 0, 0, 1, 1, 0, 0],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[0, 1, 0, 0, 1, 1, 0],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[1, 1, 0, 1, 0, 0, 1],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[0, 0, 0, 0, 0, 1, 0],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[1, 1, 0, 0, 0, 0, 0],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[0, 0, 0, 1, 0, 0, 0]]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Nrows = len(matrix)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Ncols = len(matrix[0])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get_region_size(matrix,row,col):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row &lt; 0 or col &lt; 0 or row &gt;= Nrows or col &gt;= Ncols: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matrix[row][col] == 0: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matrix[row][col] = 0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changing to avoid duplicate efforts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size =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r in [row-1,row,row+1]: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c in [col-1,col,col+1]: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not (r==row and c==col):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size += get_region_size(matrix,r,c)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size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max_size = 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row in range(Nrows):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col in range(Ncols):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matrix[row][col] == 1: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size = get_region_size(matrix,row,col)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max_size = max(max_size,size)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print(max_size)   #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021851-0B2C-F769-DAB8-BED75A3B2FA4}"/>
              </a:ext>
            </a:extLst>
          </p:cNvPr>
          <p:cNvSpPr txBox="1"/>
          <p:nvPr/>
        </p:nvSpPr>
        <p:spPr>
          <a:xfrm>
            <a:off x="150842" y="470380"/>
            <a:ext cx="5165875" cy="50783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from HackerRank's Cracking The Coding Interview Tutorial with Gayle Laakmann McDowell</a:t>
            </a:r>
          </a:p>
          <a:p>
            <a:r>
              <a:rPr lang="en-US" sz="1200"/>
              <a:t> - https://www.youtube.com/watch?v=R4Nh-EgWjyQ</a:t>
            </a:r>
          </a:p>
          <a:p>
            <a:endParaRPr lang="en-US" sz="1200"/>
          </a:p>
          <a:p>
            <a:r>
              <a:rPr lang="en-US" sz="1200"/>
              <a:t>We have a matrix MxM of zeros and ones, and we want </a:t>
            </a:r>
          </a:p>
          <a:p>
            <a:r>
              <a:rPr lang="en-US" sz="1200"/>
              <a:t>to find the largest group of connected 1-s.</a:t>
            </a:r>
          </a:p>
          <a:p>
            <a:r>
              <a:rPr lang="en-US" sz="1200"/>
              <a:t>Example:</a:t>
            </a:r>
          </a:p>
          <a:p>
            <a:r>
              <a:rPr lang="en-US" sz="1200"/>
              <a:t>         0 0 0 </a:t>
            </a:r>
            <a:r>
              <a:rPr lang="en-US" sz="1200" b="1">
                <a:solidFill>
                  <a:srgbClr val="FF0000"/>
                </a:solidFill>
              </a:rPr>
              <a:t>1 1</a:t>
            </a:r>
            <a:r>
              <a:rPr lang="en-US" sz="1200"/>
              <a:t> 0 0</a:t>
            </a:r>
          </a:p>
          <a:p>
            <a:r>
              <a:rPr lang="en-US" sz="1200"/>
              <a:t>         0 1 0 0 </a:t>
            </a:r>
            <a:r>
              <a:rPr lang="en-US" sz="1200" b="1">
                <a:solidFill>
                  <a:srgbClr val="FF0000"/>
                </a:solidFill>
              </a:rPr>
              <a:t>1 1</a:t>
            </a:r>
            <a:r>
              <a:rPr lang="en-US" sz="1200"/>
              <a:t> 0</a:t>
            </a:r>
          </a:p>
          <a:p>
            <a:r>
              <a:rPr lang="en-US" sz="1200"/>
              <a:t>         1 1 0 </a:t>
            </a:r>
            <a:r>
              <a:rPr lang="en-US" sz="1200" b="1">
                <a:solidFill>
                  <a:srgbClr val="FF0000"/>
                </a:solidFill>
              </a:rPr>
              <a:t>1</a:t>
            </a:r>
            <a:r>
              <a:rPr lang="en-US" sz="1200"/>
              <a:t> 0 0 </a:t>
            </a:r>
            <a:r>
              <a:rPr lang="en-US" sz="1200" b="1">
                <a:solidFill>
                  <a:srgbClr val="FF0000"/>
                </a:solidFill>
              </a:rPr>
              <a:t>1</a:t>
            </a:r>
          </a:p>
          <a:p>
            <a:r>
              <a:rPr lang="en-US" sz="1200"/>
              <a:t>         0 0 0 0 0 </a:t>
            </a:r>
            <a:r>
              <a:rPr lang="en-US" sz="1200" b="1">
                <a:solidFill>
                  <a:srgbClr val="FF0000"/>
                </a:solidFill>
              </a:rPr>
              <a:t>1</a:t>
            </a:r>
            <a:r>
              <a:rPr lang="en-US" sz="1200"/>
              <a:t> 0</a:t>
            </a:r>
          </a:p>
          <a:p>
            <a:r>
              <a:rPr lang="en-US" sz="1200"/>
              <a:t>         1 1 0 0 0 0 0</a:t>
            </a:r>
          </a:p>
          <a:p>
            <a:r>
              <a:rPr lang="en-US" sz="1200"/>
              <a:t>         0 0 0 1 0 0 0</a:t>
            </a:r>
          </a:p>
          <a:p>
            <a:endParaRPr lang="en-US" sz="1200"/>
          </a:p>
          <a:p>
            <a:r>
              <a:rPr lang="en-US" sz="1200"/>
              <a:t>Connection may be horizontal, vertical, or diagnoal.</a:t>
            </a:r>
          </a:p>
          <a:p>
            <a:r>
              <a:rPr lang="en-US" sz="1200"/>
              <a:t>In the example above we have 4 groups, and the largest</a:t>
            </a:r>
          </a:p>
          <a:p>
            <a:r>
              <a:rPr lang="en-US" sz="1200"/>
              <a:t>group on top-right has seven 1-s.</a:t>
            </a:r>
          </a:p>
          <a:p>
            <a:endParaRPr lang="en-US" sz="1200"/>
          </a:p>
          <a:p>
            <a:r>
              <a:rPr lang="en-US" sz="1200"/>
              <a:t>We can use Breadth First Search or Depth First Search.</a:t>
            </a:r>
          </a:p>
          <a:p>
            <a:r>
              <a:rPr lang="en-US" sz="1200"/>
              <a:t>Here we will use DFS because it is a liitle easier to implement.</a:t>
            </a:r>
          </a:p>
          <a:p>
            <a:endParaRPr lang="en-US" sz="1200"/>
          </a:p>
          <a:p>
            <a:r>
              <a:rPr lang="en-US" sz="1200"/>
              <a:t>We do dual for-loop going through rows and columns, </a:t>
            </a:r>
          </a:p>
          <a:p>
            <a:r>
              <a:rPr lang="en-US" sz="1200"/>
              <a:t>and for each cell we do the DFS and save its size.</a:t>
            </a:r>
          </a:p>
          <a:p>
            <a:r>
              <a:rPr lang="en-US" sz="1200"/>
              <a:t>Once we started processing a cell with "1" we set it to "0" to avoid duplicate efforts. So we "destroy" matrix as we go.</a:t>
            </a:r>
          </a:p>
        </p:txBody>
      </p:sp>
    </p:spTree>
    <p:extLst>
      <p:ext uri="{BB962C8B-B14F-4D97-AF65-F5344CB8AC3E}">
        <p14:creationId xmlns:p14="http://schemas.microsoft.com/office/powerpoint/2010/main" val="67590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301687" y="13726"/>
            <a:ext cx="534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Simple BFS (Breadth First Search) </a:t>
            </a:r>
            <a:endParaRPr lang="en-US" sz="28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9B1-2580-FAC6-5BF3-934850B371E7}"/>
              </a:ext>
            </a:extLst>
          </p:cNvPr>
          <p:cNvSpPr txBox="1"/>
          <p:nvPr/>
        </p:nvSpPr>
        <p:spPr>
          <a:xfrm>
            <a:off x="132522" y="655742"/>
            <a:ext cx="551451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 dirty="0">
                <a:solidFill>
                  <a:srgbClr val="0070C0"/>
                </a:solidFill>
              </a:rPr>
              <a:t>Find path between two points "B" &amp; "E" on a N x N board.</a:t>
            </a:r>
          </a:p>
          <a:p>
            <a:r>
              <a:rPr lang="en-US" sz="1200" dirty="0">
                <a:solidFill>
                  <a:srgbClr val="0070C0"/>
                </a:solidFill>
              </a:rPr>
              <a:t>Allowed steps – vertical or horizontal.</a:t>
            </a:r>
          </a:p>
          <a:p>
            <a:r>
              <a:rPr lang="en-US" sz="1200" dirty="0">
                <a:solidFill>
                  <a:srgbClr val="0070C0"/>
                </a:solidFill>
              </a:rPr>
              <a:t>Avoid cells marked "T" (tree).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4CCDE-9D95-E919-964D-8F5EB1DB8101}"/>
              </a:ext>
            </a:extLst>
          </p:cNvPr>
          <p:cNvSpPr txBox="1"/>
          <p:nvPr/>
        </p:nvSpPr>
        <p:spPr>
          <a:xfrm>
            <a:off x="182777" y="1539665"/>
            <a:ext cx="4883493" cy="470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init_map():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 T-Tree, S-Start, E-End """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mystr1 = """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- - - -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S - T -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- - T E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- - - 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mystr = mystr1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arr = mystr.strip().split("\n")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arr = [x.strip() for x in arr]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grid = []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row in arr: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grid += [row.strip().split()]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grid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init_visited(grid):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Nrows = len(grid)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Ncols = len(grid[0])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 = [[</a:t>
            </a:r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x in range(Ncols)]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for y in range(Nrows)]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EC891-38EB-5AA1-5414-45DFFF761A5F}"/>
              </a:ext>
            </a:extLst>
          </p:cNvPr>
          <p:cNvSpPr txBox="1"/>
          <p:nvPr/>
        </p:nvSpPr>
        <p:spPr>
          <a:xfrm>
            <a:off x="6287015" y="655742"/>
            <a:ext cx="5722208" cy="56323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get_end_points(grid):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 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return (row,col), (row,col) 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for Begin and End points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houses = []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Nrows = len(grid)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Ncols = len(grid[0])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r in range(Nrows):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c in range(Ncols):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grid[r][c] == 'S':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ss = (r,c)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grid[r][c] == 'E':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ee = (r,c)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ss, ee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on_map(node,v):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Nrows = len(v)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Ncols = len(v[0])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r,c = node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r &lt; 0 or c &lt; 0 or r &gt;= Nrows or c &gt;= Ncols: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False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True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mark_visited(node, v):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not on_map(node, v):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r,c = node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v[r][c] = True</a:t>
            </a:r>
          </a:p>
        </p:txBody>
      </p:sp>
    </p:spTree>
    <p:extLst>
      <p:ext uri="{BB962C8B-B14F-4D97-AF65-F5344CB8AC3E}">
        <p14:creationId xmlns:p14="http://schemas.microsoft.com/office/powerpoint/2010/main" val="39936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301687" y="13726"/>
            <a:ext cx="5345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Simple BFS - continued</a:t>
            </a:r>
            <a:endParaRPr lang="en-US" sz="28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EC891-38EB-5AA1-5414-45DFFF761A5F}"/>
              </a:ext>
            </a:extLst>
          </p:cNvPr>
          <p:cNvSpPr txBox="1"/>
          <p:nvPr/>
        </p:nvSpPr>
        <p:spPr>
          <a:xfrm>
            <a:off x="6337270" y="208770"/>
            <a:ext cx="5345352" cy="6555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find_path_bfs(s, e, grid, visited):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given nodes "s" and "e" (Start and End)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and two maps: "grid" and "visited"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populates the path between Start and End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using the BFS (Breadth First Search) algorithm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returns list of nodes in the path.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A node is a tuple (row,col)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queue = [(s, [])]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start point, empty path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 len(queue) &gt; 0: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node, path = queue.pop(0)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path.append(node)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mark_visited(node, visited)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node == e: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path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adj_nodes = get_neighbors(node, grid)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item in adj_nodes: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not is_visited(item, visited):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queue.append((item, path[:]))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None  # no path found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__name__ == "__main__":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grid = init_map()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visited = init_visited(grid)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r in grid: print(r)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ss, ee = get_end_points(grid)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mypath = find_path_bfs(ss, ee, grid, visited)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081BC-7155-C2E4-B5D6-FFEFED4D8DC5}"/>
              </a:ext>
            </a:extLst>
          </p:cNvPr>
          <p:cNvSpPr txBox="1"/>
          <p:nvPr/>
        </p:nvSpPr>
        <p:spPr>
          <a:xfrm>
            <a:off x="132523" y="678327"/>
            <a:ext cx="4760753" cy="470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is_visited(node, v):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not on_map(node, v):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r,c = node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v[r][c]: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True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False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get_neighbors(node, grid):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 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returns a list of next possible cells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(not Tree and not Start)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mynodes = []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r,c = node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nn in [(r-1,c),(r+1,c),(r,c-1),(r,c+1)]: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not on_map(nn,grid):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continue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rr,cc = nn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grid[rr][cc] in ['T','S']: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continue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mynodes.append(nn)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mynodes</a:t>
            </a:r>
          </a:p>
        </p:txBody>
      </p:sp>
    </p:spTree>
    <p:extLst>
      <p:ext uri="{BB962C8B-B14F-4D97-AF65-F5344CB8AC3E}">
        <p14:creationId xmlns:p14="http://schemas.microsoft.com/office/powerpoint/2010/main" val="268502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301686" y="24104"/>
            <a:ext cx="5357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BFS – find a place for a water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9B1-2580-FAC6-5BF3-934850B371E7}"/>
              </a:ext>
            </a:extLst>
          </p:cNvPr>
          <p:cNvSpPr txBox="1"/>
          <p:nvPr/>
        </p:nvSpPr>
        <p:spPr>
          <a:xfrm>
            <a:off x="230659" y="655742"/>
            <a:ext cx="4229413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You've been tasked to help a village find the best place to install a new well. </a:t>
            </a:r>
          </a:p>
          <a:p>
            <a:r>
              <a:rPr lang="en-US" sz="1200"/>
              <a:t>You're given a 2D grid where cells can be empty, a house, or a tree. People can walk up, down, left and right, but they cant walk through trees. </a:t>
            </a:r>
          </a:p>
          <a:p>
            <a:endParaRPr lang="en-US" sz="1200"/>
          </a:p>
          <a:p>
            <a:r>
              <a:rPr lang="en-US" sz="1200"/>
              <a:t>Find a place for the well that minimizes the total sum distance from all the houses.</a:t>
            </a:r>
          </a:p>
          <a:p>
            <a:r>
              <a:rPr lang="en-US" sz="1200"/>
              <a:t>Example:</a:t>
            </a:r>
          </a:p>
          <a:p>
            <a:r>
              <a:rPr lang="en-US" sz="1200"/>
              <a:t>         - - H - T -</a:t>
            </a:r>
          </a:p>
          <a:p>
            <a:r>
              <a:rPr lang="en-US" sz="1200"/>
              <a:t>         - - - - - H</a:t>
            </a:r>
          </a:p>
          <a:p>
            <a:r>
              <a:rPr lang="en-US" sz="1200"/>
              <a:t>         - - T - T -</a:t>
            </a:r>
          </a:p>
          <a:p>
            <a:r>
              <a:rPr lang="en-US" sz="1200"/>
              <a:t>         - H T - - -</a:t>
            </a:r>
          </a:p>
          <a:p>
            <a:r>
              <a:rPr lang="en-US" sz="1200"/>
              <a:t>         - - T - T H</a:t>
            </a:r>
          </a:p>
          <a:p>
            <a:r>
              <a:rPr lang="en-US" sz="1200"/>
              <a:t>         - - - - -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88B0F-15D4-BA5C-0263-A260CAA67BDE}"/>
              </a:ext>
            </a:extLst>
          </p:cNvPr>
          <p:cNvSpPr txBox="1"/>
          <p:nvPr/>
        </p:nvSpPr>
        <p:spPr>
          <a:xfrm>
            <a:off x="5499183" y="655742"/>
            <a:ext cx="6462158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This problem is similar to LeetCode #317 </a:t>
            </a:r>
          </a:p>
          <a:p>
            <a:r>
              <a:rPr lang="en-US" sz="1200"/>
              <a:t>  "Shortest Distance from All Houses"</a:t>
            </a:r>
          </a:p>
          <a:p>
            <a:endParaRPr lang="en-US" sz="1200"/>
          </a:p>
          <a:p>
            <a:r>
              <a:rPr lang="en-US" sz="1200"/>
              <a:t>Idea of the solution:</a:t>
            </a:r>
          </a:p>
          <a:p>
            <a:endParaRPr lang="en-US" sz="1200"/>
          </a:p>
          <a:p>
            <a:r>
              <a:rPr lang="en-US" sz="1200"/>
              <a:t>Run a BFS (Breadth-First-Search) wave from each house</a:t>
            </a:r>
          </a:p>
          <a:p>
            <a:r>
              <a:rPr lang="en-US" sz="1200"/>
              <a:t>over the whole land - and in each empty cell accumulate 2 numbers:</a:t>
            </a:r>
          </a:p>
          <a:p>
            <a:r>
              <a:rPr lang="en-US" sz="1200"/>
              <a:t>    sum_conn[row][col] - sum of connections to houses (&lt;= N_houses)</a:t>
            </a:r>
          </a:p>
          <a:p>
            <a:r>
              <a:rPr lang="en-US" sz="1200"/>
              <a:t>    sum_dist[row][col] - sum of distances from houses</a:t>
            </a:r>
          </a:p>
          <a:p>
            <a:r>
              <a:rPr lang="en-US" sz="1200"/>
              <a:t>Then from all empty cells select those where</a:t>
            </a:r>
          </a:p>
          <a:p>
            <a:r>
              <a:rPr lang="en-US" sz="1200"/>
              <a:t>    sum_conn[row][col] == N_houses</a:t>
            </a:r>
          </a:p>
          <a:p>
            <a:r>
              <a:rPr lang="en-US" sz="1200"/>
              <a:t>    (this means it has paths to all houses)</a:t>
            </a:r>
          </a:p>
          <a:p>
            <a:r>
              <a:rPr lang="en-US" sz="1200"/>
              <a:t>And from these select the one(s) with minimum value of sum_dist</a:t>
            </a:r>
          </a:p>
          <a:p>
            <a:endParaRPr lang="en-US" sz="1200"/>
          </a:p>
          <a:p>
            <a:r>
              <a:rPr lang="en-US" sz="1200"/>
              <a:t>For each of Nh houses we go over the whole area Nr * Nc,</a:t>
            </a:r>
          </a:p>
          <a:p>
            <a:r>
              <a:rPr lang="en-US" sz="1200"/>
              <a:t>  which takes O(Nh*Nr*Nc).</a:t>
            </a:r>
          </a:p>
          <a:p>
            <a:r>
              <a:rPr lang="en-US" sz="1200"/>
              <a:t>Then we go over the area one last time to select the min(sum_dist)</a:t>
            </a:r>
          </a:p>
          <a:p>
            <a:r>
              <a:rPr lang="en-US" sz="1200"/>
              <a:t>So overall time complexity is O( Nhouses * Nrows * Ncols )</a:t>
            </a:r>
          </a:p>
          <a:p>
            <a:r>
              <a:rPr lang="en-US" sz="1200"/>
              <a:t>Space complexity - we use three 2-dim arrays:</a:t>
            </a:r>
          </a:p>
          <a:p>
            <a:r>
              <a:rPr lang="en-US" sz="1200"/>
              <a:t>    sum_conn, sum_dist, visited.</a:t>
            </a:r>
          </a:p>
          <a:p>
            <a:r>
              <a:rPr lang="en-US" sz="1200"/>
              <a:t>so space complexity is ~ O( 3 * Nrows * Ncols )</a:t>
            </a:r>
          </a:p>
          <a:p>
            <a:r>
              <a:rPr lang="en-US" sz="1200"/>
              <a:t>Note: if we find an "unreacheable" house, </a:t>
            </a:r>
          </a:p>
          <a:p>
            <a:r>
              <a:rPr lang="en-US" sz="1200"/>
              <a:t>     we return -1 immediately, which greatly improves</a:t>
            </a:r>
          </a:p>
          <a:p>
            <a:r>
              <a:rPr lang="en-US" sz="1200"/>
              <a:t>     overall speed on tests</a:t>
            </a:r>
          </a:p>
        </p:txBody>
      </p:sp>
    </p:spTree>
    <p:extLst>
      <p:ext uri="{BB962C8B-B14F-4D97-AF65-F5344CB8AC3E}">
        <p14:creationId xmlns:p14="http://schemas.microsoft.com/office/powerpoint/2010/main" val="147279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565601" y="0"/>
            <a:ext cx="602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Topological sort – Kahn's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9B1-2580-FAC6-5BF3-934850B371E7}"/>
              </a:ext>
            </a:extLst>
          </p:cNvPr>
          <p:cNvSpPr txBox="1"/>
          <p:nvPr/>
        </p:nvSpPr>
        <p:spPr>
          <a:xfrm>
            <a:off x="301686" y="656576"/>
            <a:ext cx="5318252" cy="43396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Given a list of jobs (represented by their numeric IDs, for example [1,2,3,4,5,6]), </a:t>
            </a:r>
          </a:p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and a list of their dependencies, </a:t>
            </a:r>
          </a:p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for example [(1,3), (3,2), (3,4), (5,6)],</a:t>
            </a:r>
          </a:p>
          <a:p>
            <a:r>
              <a:rPr lang="en-US" sz="1200">
                <a:solidFill>
                  <a:schemeClr val="accent4">
                    <a:lumMod val="75000"/>
                  </a:schemeClr>
                </a:solidFill>
              </a:rPr>
              <a:t>where (m, n) means that we need to run "n" before "m"</a:t>
            </a:r>
          </a:p>
          <a:p>
            <a:r>
              <a:rPr lang="en-US" sz="1200"/>
              <a:t>we need to figure out the run order, </a:t>
            </a:r>
          </a:p>
          <a:p>
            <a:r>
              <a:rPr lang="en-US" sz="1200"/>
              <a:t>for example:  [2, 4, 6, 3, 5, 1]</a:t>
            </a:r>
          </a:p>
          <a:p>
            <a:endParaRPr lang="en-US" sz="1200"/>
          </a:p>
          <a:p>
            <a:r>
              <a:rPr lang="en-US" sz="1200"/>
              <a:t>The idea of the solution is to first find jobs which don't depend on anything – and add them to the queue. Start running them. As they complete, the jobs which depended on them may be added to the queue. etc.</a:t>
            </a:r>
          </a:p>
          <a:p>
            <a:endParaRPr lang="en-US" sz="1200"/>
          </a:p>
          <a:p>
            <a:r>
              <a:rPr lang="en-US" sz="1200"/>
              <a:t>This is called "</a:t>
            </a:r>
            <a:r>
              <a:rPr lang="en-US" sz="1200" b="1">
                <a:solidFill>
                  <a:srgbClr val="FF0000"/>
                </a:solidFill>
              </a:rPr>
              <a:t>Kahn's Algorithm</a:t>
            </a:r>
            <a:r>
              <a:rPr lang="en-US" sz="1200"/>
              <a:t>" </a:t>
            </a:r>
          </a:p>
          <a:p>
            <a:r>
              <a:rPr lang="en-US" sz="1200"/>
              <a:t>(</a:t>
            </a:r>
            <a:r>
              <a:rPr lang="en-US"/>
              <a:t>Arthur Kahn, 1962, Westinghouse Electric Corporation, Baltimore, MD)</a:t>
            </a:r>
            <a:r>
              <a:rPr lang="en-US" sz="1200"/>
              <a:t>.</a:t>
            </a:r>
            <a:r>
              <a:rPr lang="en-US" sz="1000"/>
              <a:t> </a:t>
            </a:r>
            <a:r>
              <a:rPr lang="en-US" sz="1000">
                <a:hlinkClick r:id="rId2"/>
              </a:rPr>
              <a:t>https://dl.acm.org/doi/10.1145/368996.369025</a:t>
            </a:r>
            <a:endParaRPr lang="en-US" sz="1000"/>
          </a:p>
          <a:p>
            <a:endParaRPr lang="en-US" sz="1200"/>
          </a:p>
          <a:p>
            <a:r>
              <a:rPr lang="en-US" sz="1200"/>
              <a:t>Another solution involves using DFS (Depth First Search).</a:t>
            </a:r>
          </a:p>
          <a:p>
            <a:endParaRPr lang="en-US" sz="1200"/>
          </a:p>
          <a:p>
            <a:r>
              <a:rPr lang="en-US" sz="1200"/>
              <a:t>Both have time complexity O(p + d)</a:t>
            </a:r>
          </a:p>
          <a:p>
            <a:r>
              <a:rPr lang="en-US" sz="1200"/>
              <a:t>where p is the number of projects (or vertices)</a:t>
            </a:r>
          </a:p>
          <a:p>
            <a:r>
              <a:rPr lang="en-US" sz="1200"/>
              <a:t>and d is the number of dependencies (or edges).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4CCDE-9D95-E919-964D-8F5EB1DB8101}"/>
              </a:ext>
            </a:extLst>
          </p:cNvPr>
          <p:cNvSpPr txBox="1"/>
          <p:nvPr/>
        </p:nvSpPr>
        <p:spPr>
          <a:xfrm>
            <a:off x="6096000" y="655742"/>
            <a:ext cx="5758786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queue import Queue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top_sort(projects, dependencies):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order = []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degrees = {project: 0 for project in projects}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dependency_dict = {project: [] for project in projects}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project, dependency in dependencies: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dependency_dict[dependency].append(project)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degrees[project] += 1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queue = Queue()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p in projects: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degrees[p] == 0: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queue.put(p)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order.append(p)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 not queue.empty():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 = queue.get()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n in dependency_dict[p]: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degrees[n] -=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degrees[n] == 0: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queue.put(n)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order.append(n)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len(projects) != len(order):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return "Cycle, no valid order"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1026" name="Picture 2" descr="Topological Sort | Kahn's Algorithm | Graph Theory - YouTube">
            <a:extLst>
              <a:ext uri="{FF2B5EF4-FFF2-40B4-BE49-F238E27FC236}">
                <a16:creationId xmlns:a16="http://schemas.microsoft.com/office/drawing/2014/main" id="{3E4EE81F-44E6-D491-5D4B-EDC7C03D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8735" y="5123280"/>
            <a:ext cx="2829697" cy="15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10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357809" y="24104"/>
            <a:ext cx="5092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Binary Search in Sorted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9B1-2580-FAC6-5BF3-934850B371E7}"/>
              </a:ext>
            </a:extLst>
          </p:cNvPr>
          <p:cNvSpPr txBox="1"/>
          <p:nvPr/>
        </p:nvSpPr>
        <p:spPr>
          <a:xfrm>
            <a:off x="150843" y="1199439"/>
            <a:ext cx="531825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Implement Binary Search in a sorted array</a:t>
            </a:r>
          </a:p>
          <a:p>
            <a:r>
              <a:rPr lang="en-US" sz="1200"/>
              <a:t>from </a:t>
            </a:r>
            <a:r>
              <a:rPr lang="en-US" sz="1200">
                <a:hlinkClick r:id="rId2"/>
              </a:rPr>
              <a:t>https://realpython.com/binary-search-python/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4CCDE-9D95-E919-964D-8F5EB1DB8101}"/>
              </a:ext>
            </a:extLst>
          </p:cNvPr>
          <p:cNvSpPr txBox="1"/>
          <p:nvPr/>
        </p:nvSpPr>
        <p:spPr>
          <a:xfrm>
            <a:off x="3774666" y="2035446"/>
            <a:ext cx="6019783" cy="3600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find_index(arr, target):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left  = 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right = len(arr) - 1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 left &lt;= right: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middle = left + (right - left) // 2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int division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arr[middle] == target: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middle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arr[middle] &lt; target: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left = middle + 1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elif arr[middle] &gt; target: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right = middle - 1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left &gt; 0: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left - 1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4491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79105" y="0"/>
            <a:ext cx="6242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Find K-th largest number in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9B1-2580-FAC6-5BF3-934850B371E7}"/>
              </a:ext>
            </a:extLst>
          </p:cNvPr>
          <p:cNvSpPr txBox="1"/>
          <p:nvPr/>
        </p:nvSpPr>
        <p:spPr>
          <a:xfrm>
            <a:off x="150843" y="561124"/>
            <a:ext cx="579275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Different solutions:                       Time complexity</a:t>
            </a:r>
          </a:p>
          <a:p>
            <a:endParaRPr lang="en-US" sz="1200"/>
          </a:p>
          <a:p>
            <a:r>
              <a:rPr lang="en-US" sz="1200"/>
              <a:t>1. Go through array K times.               O(K*N)</a:t>
            </a:r>
          </a:p>
          <a:p>
            <a:r>
              <a:rPr lang="en-US" sz="1200"/>
              <a:t>2. Sort array – and return arr[N-K]        O(N*lg(N))</a:t>
            </a:r>
          </a:p>
          <a:p>
            <a:r>
              <a:rPr lang="en-US" sz="1200"/>
              <a:t>3. build a max-heap - and do K pop-s       O(N) + </a:t>
            </a:r>
            <a:r>
              <a:rPr lang="en-US" sz="1200" dirty="0"/>
              <a:t>O(K*lg(N))</a:t>
            </a:r>
            <a:endParaRPr lang="en-US" sz="1200"/>
          </a:p>
          <a:p>
            <a:r>
              <a:rPr lang="en-US" sz="1200"/>
              <a:t>4. use </a:t>
            </a:r>
            <a:r>
              <a:rPr lang="en-US" sz="1200" b="1">
                <a:solidFill>
                  <a:srgbClr val="FF0000"/>
                </a:solidFill>
              </a:rPr>
              <a:t>partitioning method</a:t>
            </a:r>
            <a:r>
              <a:rPr lang="en-US" sz="1200"/>
              <a:t>  (see below)    O(2N)</a:t>
            </a:r>
          </a:p>
          <a:p>
            <a:r>
              <a:rPr lang="en-US" sz="1200"/>
              <a:t>   similar to </a:t>
            </a:r>
            <a:r>
              <a:rPr lang="en-US" sz="1200" b="1">
                <a:solidFill>
                  <a:srgbClr val="FF0000"/>
                </a:solidFill>
              </a:rPr>
              <a:t>quicksort</a:t>
            </a:r>
            <a:r>
              <a:rPr lang="en-US" sz="1200"/>
              <a:t> / binary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4CCDE-9D95-E919-964D-8F5EB1DB8101}"/>
              </a:ext>
            </a:extLst>
          </p:cNvPr>
          <p:cNvSpPr txBox="1"/>
          <p:nvPr/>
        </p:nvSpPr>
        <p:spPr>
          <a:xfrm>
            <a:off x="479105" y="2509222"/>
            <a:ext cx="5271736" cy="4154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_partition(arr, low, high):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pivot = arr[high]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index = low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j in range(low, high):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arr[j] &lt;= pivot: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arr[index], arr[j] = arr[j], arr[index]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index +=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arr[index], arr[high] = arr[high], arr[index]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index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findKthLargest(arr, k):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left = 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right = len(arr) - 1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 left &lt;= right: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pivotIndex = _partition(arr, left, right)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pivotIndex == (len(arr) - k) 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arr[pivotIndex]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elif pivotIndex &gt; (len(arr) - k) 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right = pivotIndex - 1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left = pivotIndex + 1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0C528-58AC-0CD1-405A-A5559F9582B1}"/>
              </a:ext>
            </a:extLst>
          </p:cNvPr>
          <p:cNvSpPr txBox="1"/>
          <p:nvPr/>
        </p:nvSpPr>
        <p:spPr>
          <a:xfrm>
            <a:off x="6209121" y="2967065"/>
            <a:ext cx="5623427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Quick sort </a:t>
            </a:r>
            <a:r>
              <a:rPr lang="en-US" sz="1400"/>
              <a:t>is a recursive sorting algorithm.</a:t>
            </a:r>
          </a:p>
          <a:p>
            <a:endParaRPr lang="en-US" sz="1400"/>
          </a:p>
          <a:p>
            <a:r>
              <a:rPr lang="en-US" sz="1400"/>
              <a:t>We randomly select a </a:t>
            </a:r>
            <a:r>
              <a:rPr lang="en-US" sz="1400" b="1">
                <a:solidFill>
                  <a:srgbClr val="FF0000"/>
                </a:solidFill>
              </a:rPr>
              <a:t>pivot point</a:t>
            </a:r>
            <a:r>
              <a:rPr lang="en-US" sz="1400"/>
              <a:t> (8), and then keep swapping left and right elements so that:</a:t>
            </a:r>
          </a:p>
          <a:p>
            <a:r>
              <a:rPr lang="en-US" sz="1400"/>
              <a:t>.. all elements to the left of pivot are smaller than it </a:t>
            </a:r>
          </a:p>
          <a:p>
            <a:r>
              <a:rPr lang="en-US" sz="1400"/>
              <a:t>.. all elements to the right are larger than the pivot point. </a:t>
            </a:r>
          </a:p>
          <a:p>
            <a:endParaRPr lang="en-US" sz="1400"/>
          </a:p>
          <a:p>
            <a:r>
              <a:rPr lang="en-US" sz="1400"/>
              <a:t>Once we done, the pivot point is at its right place in the array.</a:t>
            </a:r>
          </a:p>
          <a:p>
            <a:r>
              <a:rPr lang="en-US" sz="1400"/>
              <a:t>Then we can select pivot points in left and right portions, do the same swapping, and continue recursively until the whole array is sorted.</a:t>
            </a:r>
          </a:p>
          <a:p>
            <a:endParaRPr lang="en-US" sz="1400"/>
          </a:p>
          <a:p>
            <a:r>
              <a:rPr lang="en-US" sz="1400"/>
              <a:t>To find K-th largest element we follow the quick-sort partitionning-pivoting, but only concentrate on the right potion(s) – because we only need to sort the top K elements. Complexity: N + N/2 + N/4 + ... = O(2N)</a:t>
            </a:r>
          </a:p>
          <a:p>
            <a:endParaRPr lang="en-US" sz="900"/>
          </a:p>
          <a:p>
            <a:r>
              <a:rPr lang="en-US" sz="1200"/>
              <a:t> - </a:t>
            </a:r>
            <a:r>
              <a:rPr lang="en-US" sz="1200">
                <a:hlinkClick r:id="rId2"/>
              </a:rPr>
              <a:t>https://www.youtube.com/watch?v=QGVCnjXmrNg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3"/>
              </a:rPr>
              <a:t>https://github.com/techleadhd/three-coding-problems/blob/master/largest.py</a:t>
            </a:r>
            <a:endParaRPr lang="en-US" sz="1200"/>
          </a:p>
          <a:p>
            <a:r>
              <a:rPr lang="en-US" sz="1200"/>
              <a:t> - </a:t>
            </a:r>
            <a:r>
              <a:rPr lang="en-US" sz="1200">
                <a:hlinkClick r:id="rId4"/>
              </a:rPr>
              <a:t>https://www.youtube.com/watch?v=XE4VP_8Y0BU</a:t>
            </a:r>
            <a:endParaRPr lang="en-US" sz="1200"/>
          </a:p>
        </p:txBody>
      </p:sp>
      <p:pic>
        <p:nvPicPr>
          <p:cNvPr id="1026" name="Picture 2" descr="Sorting Algorithms (Quick Sort, Merge Sort) | DSA Tutorials">
            <a:extLst>
              <a:ext uri="{FF2B5EF4-FFF2-40B4-BE49-F238E27FC236}">
                <a16:creationId xmlns:a16="http://schemas.microsoft.com/office/drawing/2014/main" id="{6543B1C9-F60A-AFB5-8066-CCAF7CB9C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2587" y="89894"/>
            <a:ext cx="4456493" cy="280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62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429677" y="0"/>
            <a:ext cx="2500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Cyclic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9B1-2580-FAC6-5BF3-934850B371E7}"/>
              </a:ext>
            </a:extLst>
          </p:cNvPr>
          <p:cNvSpPr txBox="1"/>
          <p:nvPr/>
        </p:nvSpPr>
        <p:spPr>
          <a:xfrm>
            <a:off x="132521" y="655742"/>
            <a:ext cx="756573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 sz="1200"/>
              <a:t>We are given an unsorted array containing n numbers taken from the range 1 to n.</a:t>
            </a:r>
          </a:p>
          <a:p>
            <a:endParaRPr lang="en-US" sz="1200"/>
          </a:p>
          <a:p>
            <a:r>
              <a:rPr lang="en-US" sz="1200"/>
              <a:t>The array originally contained all the numbers from 1 to n,</a:t>
            </a:r>
          </a:p>
          <a:p>
            <a:r>
              <a:rPr lang="en-US" sz="1200"/>
              <a:t>but due to a data error, one of the numbers got duplicated,</a:t>
            </a:r>
          </a:p>
          <a:p>
            <a:r>
              <a:rPr lang="en-US" sz="1200"/>
              <a:t>which also resulted in one number going missing.</a:t>
            </a:r>
          </a:p>
          <a:p>
            <a:endParaRPr lang="en-US" sz="1200"/>
          </a:p>
          <a:p>
            <a:r>
              <a:rPr lang="en-US" sz="1200"/>
              <a:t>Find both these numbers.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4CCDE-9D95-E919-964D-8F5EB1DB8101}"/>
              </a:ext>
            </a:extLst>
          </p:cNvPr>
          <p:cNvSpPr txBox="1"/>
          <p:nvPr/>
        </p:nvSpPr>
        <p:spPr>
          <a:xfrm>
            <a:off x="4151870" y="2647447"/>
            <a:ext cx="7438768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find_corrupt_numbers(nums):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 = 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 i &lt; len(nums):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j = nums[i] - 1         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this is its correct place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nums[i] != nums[j]:    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if it is not there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nums[i], nums[j] = nums[j], nums[i]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swap - and keep following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 += 1 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it is in its place - so check the next one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i in range(len(nums)):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nums[i] != i + 1: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[nums[i], i + 1]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[-1, -1]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----------------------------------------------------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 = [3, 1, 2, 5, 2]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print(arr)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print(find_corrupt_numbers(arr))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EF3B0-982C-08A7-282F-8165AA10C600}"/>
              </a:ext>
            </a:extLst>
          </p:cNvPr>
          <p:cNvSpPr txBox="1"/>
          <p:nvPr/>
        </p:nvSpPr>
        <p:spPr>
          <a:xfrm>
            <a:off x="0" y="24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0019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4008</Words>
  <Application>Microsoft Macintosh PowerPoint</Application>
  <PresentationFormat>Widescreen</PresentationFormat>
  <Paragraphs>532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125</cp:revision>
  <dcterms:created xsi:type="dcterms:W3CDTF">2021-08-13T19:21:10Z</dcterms:created>
  <dcterms:modified xsi:type="dcterms:W3CDTF">2022-09-09T02:39:43Z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2022-09-02T20:43:44Z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c1d4db92-49ba-4377-9ce0-a34b8c197608</vt:lpwstr>
  </property>
  <property fmtid="{D5CDD505-2E9C-101B-9397-08002B2CF9AE}" pid="8" name="MSIP_Label_4f518368-b969-4042-91d9-8939bd921da2_ContentBits">
    <vt:lpwstr>0</vt:lpwstr>
  </property>
</Properties>
</file>