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87" r:id="rId2"/>
    <p:sldId id="300" r:id="rId3"/>
    <p:sldId id="286" r:id="rId4"/>
    <p:sldId id="288" r:id="rId5"/>
    <p:sldId id="257" r:id="rId6"/>
    <p:sldId id="258" r:id="rId7"/>
    <p:sldId id="289" r:id="rId8"/>
    <p:sldId id="295" r:id="rId9"/>
    <p:sldId id="290" r:id="rId10"/>
    <p:sldId id="291" r:id="rId11"/>
    <p:sldId id="292" r:id="rId12"/>
    <p:sldId id="296" r:id="rId13"/>
    <p:sldId id="293" r:id="rId14"/>
    <p:sldId id="294" r:id="rId15"/>
    <p:sldId id="297" r:id="rId16"/>
    <p:sldId id="298"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28"/>
    <p:restoredTop sz="94509"/>
  </p:normalViewPr>
  <p:slideViewPr>
    <p:cSldViewPr snapToGrid="0" snapToObjects="1">
      <p:cViewPr varScale="1">
        <p:scale>
          <a:sx n="143" d="100"/>
          <a:sy n="143" d="100"/>
        </p:scale>
        <p:origin x="92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AF671-4685-124D-A41D-446D235EA8CE}" type="datetimeFigureOut">
              <a:t>9/9/22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FC609-AB91-B841-B89F-D8507929D09E}" type="slidenum">
              <a:t>‹#›</a:t>
            </a:fld>
            <a:endParaRPr lang="en-US"/>
          </a:p>
        </p:txBody>
      </p:sp>
    </p:spTree>
    <p:extLst>
      <p:ext uri="{BB962C8B-B14F-4D97-AF65-F5344CB8AC3E}">
        <p14:creationId xmlns:p14="http://schemas.microsoft.com/office/powerpoint/2010/main" val="172957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513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F27C-726C-F34D-8409-80F55E545E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92C0DA-692D-0D4F-A5E2-14D77E98D5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228344-ACB5-2544-8F64-8F48AB36A9BC}"/>
              </a:ext>
            </a:extLst>
          </p:cNvPr>
          <p:cNvSpPr>
            <a:spLocks noGrp="1"/>
          </p:cNvSpPr>
          <p:nvPr>
            <p:ph type="dt" sz="half" idx="10"/>
          </p:nvPr>
        </p:nvSpPr>
        <p:spPr/>
        <p:txBody>
          <a:bodyPr/>
          <a:lstStyle/>
          <a:p>
            <a:fld id="{2D90B581-06C6-5A4B-9E30-3EAD5667F4B3}" type="datetimeFigureOut">
              <a:rPr lang="en-US" smtClean="0"/>
              <a:t>9/9/22</a:t>
            </a:fld>
            <a:endParaRPr lang="en-US"/>
          </a:p>
        </p:txBody>
      </p:sp>
      <p:sp>
        <p:nvSpPr>
          <p:cNvPr id="5" name="Footer Placeholder 4">
            <a:extLst>
              <a:ext uri="{FF2B5EF4-FFF2-40B4-BE49-F238E27FC236}">
                <a16:creationId xmlns:a16="http://schemas.microsoft.com/office/drawing/2014/main" id="{D4482548-988C-A141-886B-1288B5E79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C00C34-78F2-0446-AAC8-AE2EAB4C8AAD}"/>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83760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D366-7954-574E-B227-42020C5D49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B257F7-9A11-6143-B3BE-65EA79F1EF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6E38A-4D17-0E45-B253-CFFA73B8A56A}"/>
              </a:ext>
            </a:extLst>
          </p:cNvPr>
          <p:cNvSpPr>
            <a:spLocks noGrp="1"/>
          </p:cNvSpPr>
          <p:nvPr>
            <p:ph type="dt" sz="half" idx="10"/>
          </p:nvPr>
        </p:nvSpPr>
        <p:spPr/>
        <p:txBody>
          <a:bodyPr/>
          <a:lstStyle/>
          <a:p>
            <a:fld id="{2D90B581-06C6-5A4B-9E30-3EAD5667F4B3}" type="datetimeFigureOut">
              <a:rPr lang="en-US" smtClean="0"/>
              <a:t>9/9/22</a:t>
            </a:fld>
            <a:endParaRPr lang="en-US"/>
          </a:p>
        </p:txBody>
      </p:sp>
      <p:sp>
        <p:nvSpPr>
          <p:cNvPr id="5" name="Footer Placeholder 4">
            <a:extLst>
              <a:ext uri="{FF2B5EF4-FFF2-40B4-BE49-F238E27FC236}">
                <a16:creationId xmlns:a16="http://schemas.microsoft.com/office/drawing/2014/main" id="{D6708F96-4E3C-DD49-9DA6-E58D1E472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13D00-BFC8-8C4D-86CD-C22BB04A80C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255799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FACBD-77A5-8C49-B88D-B07B46866C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3F7211-16D2-B54B-811F-C40782CF76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97539-AE59-3C4F-92BD-FFD32CB14B00}"/>
              </a:ext>
            </a:extLst>
          </p:cNvPr>
          <p:cNvSpPr>
            <a:spLocks noGrp="1"/>
          </p:cNvSpPr>
          <p:nvPr>
            <p:ph type="dt" sz="half" idx="10"/>
          </p:nvPr>
        </p:nvSpPr>
        <p:spPr/>
        <p:txBody>
          <a:bodyPr/>
          <a:lstStyle/>
          <a:p>
            <a:fld id="{2D90B581-06C6-5A4B-9E30-3EAD5667F4B3}" type="datetimeFigureOut">
              <a:rPr lang="en-US" smtClean="0"/>
              <a:t>9/9/22</a:t>
            </a:fld>
            <a:endParaRPr lang="en-US"/>
          </a:p>
        </p:txBody>
      </p:sp>
      <p:sp>
        <p:nvSpPr>
          <p:cNvPr id="5" name="Footer Placeholder 4">
            <a:extLst>
              <a:ext uri="{FF2B5EF4-FFF2-40B4-BE49-F238E27FC236}">
                <a16:creationId xmlns:a16="http://schemas.microsoft.com/office/drawing/2014/main" id="{A62887D4-9F35-694F-ABCC-C43262D3C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862F5-D353-1743-8037-74EB4E5286C4}"/>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7334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70C7-DB12-B444-B1B2-C48E25E412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2DCFE-53F0-024F-A617-2BD896C61D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859B6-E1E3-B04D-A047-8D2EC0DF4F7B}"/>
              </a:ext>
            </a:extLst>
          </p:cNvPr>
          <p:cNvSpPr>
            <a:spLocks noGrp="1"/>
          </p:cNvSpPr>
          <p:nvPr>
            <p:ph type="dt" sz="half" idx="10"/>
          </p:nvPr>
        </p:nvSpPr>
        <p:spPr/>
        <p:txBody>
          <a:bodyPr/>
          <a:lstStyle/>
          <a:p>
            <a:fld id="{2D90B581-06C6-5A4B-9E30-3EAD5667F4B3}" type="datetimeFigureOut">
              <a:rPr lang="en-US" smtClean="0"/>
              <a:t>9/9/22</a:t>
            </a:fld>
            <a:endParaRPr lang="en-US"/>
          </a:p>
        </p:txBody>
      </p:sp>
      <p:sp>
        <p:nvSpPr>
          <p:cNvPr id="5" name="Footer Placeholder 4">
            <a:extLst>
              <a:ext uri="{FF2B5EF4-FFF2-40B4-BE49-F238E27FC236}">
                <a16:creationId xmlns:a16="http://schemas.microsoft.com/office/drawing/2014/main" id="{01325EF9-1164-754C-8B5A-763A5AC7B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2791D-421D-8745-9562-45793F40875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03414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F0F6-6C15-8249-BFD5-99E1F52B94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EF16EF-BE46-664B-B253-58617527F9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2407D8-A253-D24E-A3D2-6016577AD2AF}"/>
              </a:ext>
            </a:extLst>
          </p:cNvPr>
          <p:cNvSpPr>
            <a:spLocks noGrp="1"/>
          </p:cNvSpPr>
          <p:nvPr>
            <p:ph type="dt" sz="half" idx="10"/>
          </p:nvPr>
        </p:nvSpPr>
        <p:spPr/>
        <p:txBody>
          <a:bodyPr/>
          <a:lstStyle/>
          <a:p>
            <a:fld id="{2D90B581-06C6-5A4B-9E30-3EAD5667F4B3}" type="datetimeFigureOut">
              <a:rPr lang="en-US" smtClean="0"/>
              <a:t>9/9/22</a:t>
            </a:fld>
            <a:endParaRPr lang="en-US"/>
          </a:p>
        </p:txBody>
      </p:sp>
      <p:sp>
        <p:nvSpPr>
          <p:cNvPr id="5" name="Footer Placeholder 4">
            <a:extLst>
              <a:ext uri="{FF2B5EF4-FFF2-40B4-BE49-F238E27FC236}">
                <a16:creationId xmlns:a16="http://schemas.microsoft.com/office/drawing/2014/main" id="{6E7AA5E3-13D0-7841-BCC6-417B0E16B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3E12E-BCBD-B34C-92B4-7613D39B4ED5}"/>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98741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8562-4DC4-854A-BBBB-16F35B6A35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DE5C7F-96F1-4846-9EC3-8402DD688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88E0DC-C318-0949-AA4D-E20EF7E5D4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04ABB1-6F7E-0C41-BAD8-BF0C970465D6}"/>
              </a:ext>
            </a:extLst>
          </p:cNvPr>
          <p:cNvSpPr>
            <a:spLocks noGrp="1"/>
          </p:cNvSpPr>
          <p:nvPr>
            <p:ph type="dt" sz="half" idx="10"/>
          </p:nvPr>
        </p:nvSpPr>
        <p:spPr/>
        <p:txBody>
          <a:bodyPr/>
          <a:lstStyle/>
          <a:p>
            <a:fld id="{2D90B581-06C6-5A4B-9E30-3EAD5667F4B3}" type="datetimeFigureOut">
              <a:rPr lang="en-US" smtClean="0"/>
              <a:t>9/9/22</a:t>
            </a:fld>
            <a:endParaRPr lang="en-US"/>
          </a:p>
        </p:txBody>
      </p:sp>
      <p:sp>
        <p:nvSpPr>
          <p:cNvPr id="6" name="Footer Placeholder 5">
            <a:extLst>
              <a:ext uri="{FF2B5EF4-FFF2-40B4-BE49-F238E27FC236}">
                <a16:creationId xmlns:a16="http://schemas.microsoft.com/office/drawing/2014/main" id="{BFFCE178-590D-4F41-98C0-D37428175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70DF3-6012-7B47-B3FB-86489127C193}"/>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2408859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E067-6F58-BC40-A770-31355823C9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C284D0-F04D-1942-9055-6543BB934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0E4A69-608C-D54B-84E7-577BA76DA8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012351-7762-474F-993C-C1DCC7CAF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6FF6DA-38DB-F642-8582-12853CF8A6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B3E2CD-2374-D241-A907-BDC28A29D22E}"/>
              </a:ext>
            </a:extLst>
          </p:cNvPr>
          <p:cNvSpPr>
            <a:spLocks noGrp="1"/>
          </p:cNvSpPr>
          <p:nvPr>
            <p:ph type="dt" sz="half" idx="10"/>
          </p:nvPr>
        </p:nvSpPr>
        <p:spPr/>
        <p:txBody>
          <a:bodyPr/>
          <a:lstStyle/>
          <a:p>
            <a:fld id="{2D90B581-06C6-5A4B-9E30-3EAD5667F4B3}" type="datetimeFigureOut">
              <a:rPr lang="en-US" smtClean="0"/>
              <a:t>9/9/22</a:t>
            </a:fld>
            <a:endParaRPr lang="en-US"/>
          </a:p>
        </p:txBody>
      </p:sp>
      <p:sp>
        <p:nvSpPr>
          <p:cNvPr id="8" name="Footer Placeholder 7">
            <a:extLst>
              <a:ext uri="{FF2B5EF4-FFF2-40B4-BE49-F238E27FC236}">
                <a16:creationId xmlns:a16="http://schemas.microsoft.com/office/drawing/2014/main" id="{C702861F-06F7-4F4F-AE77-854CE70229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BEB302-265A-F345-A27F-189DC71E24B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12548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740CE-9613-DD4B-910D-FD9367F5F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97B97E-B666-AB4C-8895-6EFDBB1F54EC}"/>
              </a:ext>
            </a:extLst>
          </p:cNvPr>
          <p:cNvSpPr>
            <a:spLocks noGrp="1"/>
          </p:cNvSpPr>
          <p:nvPr>
            <p:ph type="dt" sz="half" idx="10"/>
          </p:nvPr>
        </p:nvSpPr>
        <p:spPr/>
        <p:txBody>
          <a:bodyPr/>
          <a:lstStyle/>
          <a:p>
            <a:fld id="{2D90B581-06C6-5A4B-9E30-3EAD5667F4B3}" type="datetimeFigureOut">
              <a:rPr lang="en-US" smtClean="0"/>
              <a:t>9/9/22</a:t>
            </a:fld>
            <a:endParaRPr lang="en-US"/>
          </a:p>
        </p:txBody>
      </p:sp>
      <p:sp>
        <p:nvSpPr>
          <p:cNvPr id="4" name="Footer Placeholder 3">
            <a:extLst>
              <a:ext uri="{FF2B5EF4-FFF2-40B4-BE49-F238E27FC236}">
                <a16:creationId xmlns:a16="http://schemas.microsoft.com/office/drawing/2014/main" id="{554A0898-83AF-6B4E-A793-A75BA4A23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5B0A5B-EF6C-A543-AF59-5B027487CED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216495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ADD5D-3B4C-FC46-A3AB-8847BEE313BF}"/>
              </a:ext>
            </a:extLst>
          </p:cNvPr>
          <p:cNvSpPr>
            <a:spLocks noGrp="1"/>
          </p:cNvSpPr>
          <p:nvPr>
            <p:ph type="dt" sz="half" idx="10"/>
          </p:nvPr>
        </p:nvSpPr>
        <p:spPr/>
        <p:txBody>
          <a:bodyPr/>
          <a:lstStyle/>
          <a:p>
            <a:fld id="{2D90B581-06C6-5A4B-9E30-3EAD5667F4B3}" type="datetimeFigureOut">
              <a:rPr lang="en-US" smtClean="0"/>
              <a:t>9/9/22</a:t>
            </a:fld>
            <a:endParaRPr lang="en-US"/>
          </a:p>
        </p:txBody>
      </p:sp>
      <p:sp>
        <p:nvSpPr>
          <p:cNvPr id="3" name="Footer Placeholder 2">
            <a:extLst>
              <a:ext uri="{FF2B5EF4-FFF2-40B4-BE49-F238E27FC236}">
                <a16:creationId xmlns:a16="http://schemas.microsoft.com/office/drawing/2014/main" id="{9581BCAC-3BF4-664B-A180-3CE656F105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452949-739C-F940-990E-7C1F76905BFC}"/>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301772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026B-8F91-E843-929E-B8D193A41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3901C9-5D06-7446-893E-C386DE78E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AEFEC-6B69-9D40-BF13-C90D122DD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1C260-B81F-4C45-B502-D6C13CE2F06E}"/>
              </a:ext>
            </a:extLst>
          </p:cNvPr>
          <p:cNvSpPr>
            <a:spLocks noGrp="1"/>
          </p:cNvSpPr>
          <p:nvPr>
            <p:ph type="dt" sz="half" idx="10"/>
          </p:nvPr>
        </p:nvSpPr>
        <p:spPr/>
        <p:txBody>
          <a:bodyPr/>
          <a:lstStyle/>
          <a:p>
            <a:fld id="{2D90B581-06C6-5A4B-9E30-3EAD5667F4B3}" type="datetimeFigureOut">
              <a:rPr lang="en-US" smtClean="0"/>
              <a:t>9/9/22</a:t>
            </a:fld>
            <a:endParaRPr lang="en-US"/>
          </a:p>
        </p:txBody>
      </p:sp>
      <p:sp>
        <p:nvSpPr>
          <p:cNvPr id="6" name="Footer Placeholder 5">
            <a:extLst>
              <a:ext uri="{FF2B5EF4-FFF2-40B4-BE49-F238E27FC236}">
                <a16:creationId xmlns:a16="http://schemas.microsoft.com/office/drawing/2014/main" id="{0D523561-E5EA-834B-85DF-19C0AC08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22E99-7ABD-C545-B6B9-9FDD51D6BFFD}"/>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75308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A3DA-03F9-F24C-98B3-D267B4CDD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68B0B0-4858-364A-B7CA-CA05AB125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DCA157-AB94-9646-8C72-FF9ECCC5B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31188-EFC7-354D-AF12-DFD329BD05AD}"/>
              </a:ext>
            </a:extLst>
          </p:cNvPr>
          <p:cNvSpPr>
            <a:spLocks noGrp="1"/>
          </p:cNvSpPr>
          <p:nvPr>
            <p:ph type="dt" sz="half" idx="10"/>
          </p:nvPr>
        </p:nvSpPr>
        <p:spPr/>
        <p:txBody>
          <a:bodyPr/>
          <a:lstStyle/>
          <a:p>
            <a:fld id="{2D90B581-06C6-5A4B-9E30-3EAD5667F4B3}" type="datetimeFigureOut">
              <a:rPr lang="en-US" smtClean="0"/>
              <a:t>9/9/22</a:t>
            </a:fld>
            <a:endParaRPr lang="en-US"/>
          </a:p>
        </p:txBody>
      </p:sp>
      <p:sp>
        <p:nvSpPr>
          <p:cNvPr id="6" name="Footer Placeholder 5">
            <a:extLst>
              <a:ext uri="{FF2B5EF4-FFF2-40B4-BE49-F238E27FC236}">
                <a16:creationId xmlns:a16="http://schemas.microsoft.com/office/drawing/2014/main" id="{0115353E-B6F9-C245-8A28-1A7DA9258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0521E6-0D62-AD41-968D-6D110007BC3A}"/>
              </a:ext>
            </a:extLst>
          </p:cNvPr>
          <p:cNvSpPr>
            <a:spLocks noGrp="1"/>
          </p:cNvSpPr>
          <p:nvPr>
            <p:ph type="sldNum" sz="quarter" idx="12"/>
          </p:nvPr>
        </p:nvSpPr>
        <p:spPr/>
        <p:txBody>
          <a:bodyPr/>
          <a:lstStyle/>
          <a:p>
            <a:fld id="{5987B916-9C37-1342-8860-FDF17023D919}" type="slidenum">
              <a:rPr lang="en-US" smtClean="0"/>
              <a:t>‹#›</a:t>
            </a:fld>
            <a:endParaRPr lang="en-US"/>
          </a:p>
        </p:txBody>
      </p:sp>
    </p:spTree>
    <p:extLst>
      <p:ext uri="{BB962C8B-B14F-4D97-AF65-F5344CB8AC3E}">
        <p14:creationId xmlns:p14="http://schemas.microsoft.com/office/powerpoint/2010/main" val="399744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22AB8C-3B85-8246-A8C2-8FF1A99E4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2DDD0A-B722-F14C-9538-449568974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1C874F-E44E-BF44-9BF8-5BE6F387BE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0B581-06C6-5A4B-9E30-3EAD5667F4B3}" type="datetimeFigureOut">
              <a:rPr lang="en-US" smtClean="0"/>
              <a:t>9/9/22</a:t>
            </a:fld>
            <a:endParaRPr lang="en-US"/>
          </a:p>
        </p:txBody>
      </p:sp>
      <p:sp>
        <p:nvSpPr>
          <p:cNvPr id="5" name="Footer Placeholder 4">
            <a:extLst>
              <a:ext uri="{FF2B5EF4-FFF2-40B4-BE49-F238E27FC236}">
                <a16:creationId xmlns:a16="http://schemas.microsoft.com/office/drawing/2014/main" id="{C8146542-B3B2-504E-9846-81A0633DE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49DBBE-02CA-2744-8992-09E502DE0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7B916-9C37-1342-8860-FDF17023D919}" type="slidenum">
              <a:rPr lang="en-US" smtClean="0"/>
              <a:t>‹#›</a:t>
            </a:fld>
            <a:endParaRPr lang="en-US"/>
          </a:p>
        </p:txBody>
      </p:sp>
    </p:spTree>
    <p:extLst>
      <p:ext uri="{BB962C8B-B14F-4D97-AF65-F5344CB8AC3E}">
        <p14:creationId xmlns:p14="http://schemas.microsoft.com/office/powerpoint/2010/main" val="2893933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techleadhd/three-coding-problems/blob/master/autocomplete.py" TargetMode="External"/><Relationship Id="rId2" Type="http://schemas.openxmlformats.org/officeDocument/2006/relationships/hyperlink" Target="https://www.youtube.com/watch?v=QGVCnjXmrNg"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fRed0Xmc2Wg" TargetMode="External"/><Relationship Id="rId2" Type="http://schemas.openxmlformats.org/officeDocument/2006/relationships/hyperlink" Target="https://www.youtube.com/watch?v=v68zYyaEmEA"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echleadhd/three-coding-problems/blob/master/largest.py" TargetMode="External"/><Relationship Id="rId2" Type="http://schemas.openxmlformats.org/officeDocument/2006/relationships/hyperlink" Target="https://www.youtube.com/watch?v=QGVCnjXmrNg"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www.youtube.com/watch?v=XE4VP_8Y0B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ission-peace/interview/blob/master/src/com/interview/string/SubstringSearch.java" TargetMode="External"/><Relationship Id="rId7" Type="http://schemas.openxmlformats.org/officeDocument/2006/relationships/hyperlink" Target="http://www.utdallas.edu/~besp/demo/John2010/z-algorithm.htm" TargetMode="External"/><Relationship Id="rId2" Type="http://schemas.openxmlformats.org/officeDocument/2006/relationships/hyperlink" Target="https://www.youtube.com/watch?v=GTJr8OvyEVQ" TargetMode="External"/><Relationship Id="rId1" Type="http://schemas.openxmlformats.org/officeDocument/2006/relationships/slideLayout" Target="../slideLayouts/slideLayout1.xml"/><Relationship Id="rId6" Type="http://schemas.openxmlformats.org/officeDocument/2006/relationships/hyperlink" Target="http://www.geeksforgeeks.org/z-algorithm-linear-time-pattern-searching-algorithm/" TargetMode="External"/><Relationship Id="rId5" Type="http://schemas.openxmlformats.org/officeDocument/2006/relationships/hyperlink" Target="https://github.com/mission-peace/interview/blob/master/src/com/interview/string/ZAlgorithm.java" TargetMode="External"/><Relationship Id="rId4" Type="http://schemas.openxmlformats.org/officeDocument/2006/relationships/hyperlink" Target="https://www.youtube.com/watch?v=CpZh4eF8QBw"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G-h1Dph9IOE" TargetMode="External"/><Relationship Id="rId2" Type="http://schemas.openxmlformats.org/officeDocument/2006/relationships/hyperlink" Target="https://en.wikipedia.org/wiki/Boyer%E2%80%93Moore_string-search_algorith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swtch.com/~rsc/regexp/regexp2.html" TargetMode="External"/><Relationship Id="rId5" Type="http://schemas.openxmlformats.org/officeDocument/2006/relationships/hyperlink" Target="https://swtch.com/~rsc/regexp/regexp1.html"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doi.acm.org/10.1145/363347.363387"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pipiwiki.com/wiki/Longest_palindromic_substring" TargetMode="External"/><Relationship Id="rId2" Type="http://schemas.openxmlformats.org/officeDocument/2006/relationships/hyperlink" Target="https://en.wikipedia.org/wiki/Longest_palindromic_substring"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F35B93-487F-1D49-A679-7ACD78250CA1}"/>
              </a:ext>
            </a:extLst>
          </p:cNvPr>
          <p:cNvSpPr/>
          <p:nvPr/>
        </p:nvSpPr>
        <p:spPr>
          <a:xfrm>
            <a:off x="2366856" y="141107"/>
            <a:ext cx="7213769" cy="1323439"/>
          </a:xfrm>
          <a:prstGeom prst="rect">
            <a:avLst/>
          </a:prstGeom>
        </p:spPr>
        <p:txBody>
          <a:bodyPr wrap="square">
            <a:spAutoFit/>
          </a:bodyPr>
          <a:lstStyle/>
          <a:p>
            <a:r>
              <a:rPr lang="en-US" sz="4000" b="1" dirty="0">
                <a:solidFill>
                  <a:srgbClr val="00B0F0"/>
                </a:solidFill>
                <a:latin typeface="Arial" panose="020B0604020202020204" pitchFamily="34" charset="0"/>
              </a:rPr>
              <a:t>Coding Interview  </a:t>
            </a:r>
          </a:p>
          <a:p>
            <a:r>
              <a:rPr lang="en-US" sz="4000" b="1" dirty="0">
                <a:solidFill>
                  <a:srgbClr val="00B0F0"/>
                </a:solidFill>
                <a:latin typeface="Arial" panose="020B0604020202020204" pitchFamily="34" charset="0"/>
              </a:rPr>
              <a:t>Code Examples - Session 4</a:t>
            </a:r>
          </a:p>
        </p:txBody>
      </p:sp>
      <p:sp>
        <p:nvSpPr>
          <p:cNvPr id="2" name="TextBox 1">
            <a:extLst>
              <a:ext uri="{FF2B5EF4-FFF2-40B4-BE49-F238E27FC236}">
                <a16:creationId xmlns:a16="http://schemas.microsoft.com/office/drawing/2014/main" id="{4E771772-E38B-BB8A-AA0B-83409DEDBFF7}"/>
              </a:ext>
            </a:extLst>
          </p:cNvPr>
          <p:cNvSpPr txBox="1"/>
          <p:nvPr/>
        </p:nvSpPr>
        <p:spPr>
          <a:xfrm>
            <a:off x="549442" y="1725642"/>
            <a:ext cx="11093116" cy="4770537"/>
          </a:xfrm>
          <a:prstGeom prst="rect">
            <a:avLst/>
          </a:prstGeom>
          <a:noFill/>
          <a:ln>
            <a:noFill/>
          </a:ln>
        </p:spPr>
        <p:txBody>
          <a:bodyPr wrap="square" rtlCol="0">
            <a:spAutoFit/>
          </a:bodyPr>
          <a:lstStyle/>
          <a:p>
            <a:pPr marL="457200" indent="-457200">
              <a:buFont typeface="+mj-lt"/>
              <a:buAutoNum type="arabicPeriod"/>
            </a:pPr>
            <a:r>
              <a:rPr lang="en-US" sz="2000" dirty="0">
                <a:solidFill>
                  <a:srgbClr val="0070C0"/>
                </a:solidFill>
                <a:latin typeface="Menlo" panose="020B0609030804020204" pitchFamily="49" charset="0"/>
                <a:ea typeface="Menlo" panose="020B0609030804020204" pitchFamily="49" charset="0"/>
                <a:cs typeface="Menlo" panose="020B0609030804020204" pitchFamily="49" charset="0"/>
              </a:rPr>
              <a:t>Find K-th largest number in the array</a:t>
            </a:r>
          </a:p>
          <a:p>
            <a:pPr marL="457200" indent="-457200">
              <a:buFont typeface="+mj-lt"/>
              <a:buAutoNum type="arabicPeriod"/>
            </a:pPr>
            <a:r>
              <a:rPr lang="en-US" sz="2000" dirty="0">
                <a:solidFill>
                  <a:srgbClr val="0070C0"/>
                </a:solidFill>
                <a:latin typeface="Menlo" panose="020B0609030804020204" pitchFamily="49" charset="0"/>
                <a:ea typeface="Menlo" panose="020B0609030804020204" pitchFamily="49" charset="0"/>
                <a:cs typeface="Menlo" panose="020B0609030804020204" pitchFamily="49" charset="0"/>
              </a:rPr>
              <a:t>Substring Search Algorithms: Brute Force, KMP, Z</a:t>
            </a:r>
          </a:p>
          <a:p>
            <a:pPr marL="457200" indent="-457200">
              <a:buFont typeface="+mj-lt"/>
              <a:buAutoNum type="arabicPeriod"/>
            </a:pPr>
            <a:r>
              <a:rPr lang="en-US" sz="2000" dirty="0">
                <a:solidFill>
                  <a:srgbClr val="0070C0"/>
                </a:solidFill>
                <a:latin typeface="Menlo" panose="020B0609030804020204" pitchFamily="49" charset="0"/>
                <a:ea typeface="Menlo" panose="020B0609030804020204" pitchFamily="49" charset="0"/>
                <a:cs typeface="Menlo" panose="020B0609030804020204" pitchFamily="49" charset="0"/>
              </a:rPr>
              <a:t>Substring Search Algorithms: Rabin Karp, Boyer-Moore, Aho-Corasick</a:t>
            </a:r>
          </a:p>
          <a:p>
            <a:pPr marL="457200" indent="-457200">
              <a:buFont typeface="+mj-lt"/>
              <a:buAutoNum type="arabicPeriod"/>
            </a:pPr>
            <a:r>
              <a:rPr lang="en-US" sz="2000" dirty="0">
                <a:solidFill>
                  <a:srgbClr val="0070C0"/>
                </a:solidFill>
                <a:latin typeface="Menlo" panose="020B0609030804020204" pitchFamily="49" charset="0"/>
                <a:ea typeface="Menlo" panose="020B0609030804020204" pitchFamily="49" charset="0"/>
                <a:cs typeface="Menlo" panose="020B0609030804020204" pitchFamily="49" charset="0"/>
              </a:rPr>
              <a:t>Thompson NFA (Non-Deterministic Finite Automata)</a:t>
            </a:r>
          </a:p>
          <a:p>
            <a:pPr marL="457200" indent="-457200">
              <a:buFont typeface="+mj-lt"/>
              <a:buAutoNum type="arabicPeriod"/>
            </a:pPr>
            <a:r>
              <a:rPr lang="en-US" sz="2000" dirty="0">
                <a:solidFill>
                  <a:srgbClr val="0070C0"/>
                </a:solidFill>
                <a:latin typeface="Menlo" panose="020B0609030804020204" pitchFamily="49" charset="0"/>
                <a:ea typeface="Menlo" panose="020B0609030804020204" pitchFamily="49" charset="0"/>
                <a:cs typeface="Menlo" panose="020B0609030804020204" pitchFamily="49" charset="0"/>
              </a:rPr>
              <a:t>Longest Palindromic Substring</a:t>
            </a:r>
          </a:p>
          <a:p>
            <a:pPr marL="457200" indent="-457200">
              <a:buFont typeface="+mj-lt"/>
              <a:buAutoNum type="arabicPeriod"/>
            </a:pPr>
            <a:r>
              <a:rPr lang="en-US" sz="2000">
                <a:solidFill>
                  <a:srgbClr val="0070C0"/>
                </a:solidFill>
                <a:latin typeface="Menlo" panose="020B0609030804020204" pitchFamily="49" charset="0"/>
                <a:ea typeface="Menlo" panose="020B0609030804020204" pitchFamily="49" charset="0"/>
                <a:cs typeface="Menlo" panose="020B0609030804020204" pitchFamily="49" charset="0"/>
              </a:rPr>
              <a:t>Longest Palindromic String from Characters</a:t>
            </a:r>
          </a:p>
          <a:p>
            <a:pPr marL="457200" indent="-457200">
              <a:buFont typeface="+mj-lt"/>
              <a:buAutoNum type="arabicPeriod"/>
            </a:pPr>
            <a:r>
              <a:rPr lang="en-US" sz="2000" dirty="0">
                <a:solidFill>
                  <a:srgbClr val="0070C0"/>
                </a:solidFill>
                <a:latin typeface="Menlo" panose="020B0609030804020204" pitchFamily="49" charset="0"/>
                <a:ea typeface="Menlo" panose="020B0609030804020204" pitchFamily="49" charset="0"/>
                <a:cs typeface="Menlo" panose="020B0609030804020204" pitchFamily="49" charset="0"/>
              </a:rPr>
              <a:t>Shortest Palindrome</a:t>
            </a:r>
          </a:p>
          <a:p>
            <a:pPr marL="457200" indent="-457200">
              <a:buFont typeface="+mj-lt"/>
              <a:buAutoNum type="arabicPeriod"/>
            </a:pPr>
            <a:r>
              <a:rPr lang="en-US" sz="2000" dirty="0">
                <a:solidFill>
                  <a:srgbClr val="0070C0"/>
                </a:solidFill>
                <a:latin typeface="Menlo" panose="020B0609030804020204" pitchFamily="49" charset="0"/>
                <a:ea typeface="Menlo" panose="020B0609030804020204" pitchFamily="49" charset="0"/>
                <a:cs typeface="Menlo" panose="020B0609030804020204" pitchFamily="49" charset="0"/>
              </a:rPr>
              <a:t>Find depth of a binary tree</a:t>
            </a:r>
          </a:p>
          <a:p>
            <a:pPr marL="457200" indent="-457200">
              <a:buFont typeface="+mj-lt"/>
              <a:buAutoNum type="arabicPeriod"/>
            </a:pPr>
            <a:r>
              <a:rPr lang="en-US" sz="2000" dirty="0">
                <a:solidFill>
                  <a:srgbClr val="0070C0"/>
                </a:solidFill>
                <a:latin typeface="Menlo" panose="020B0609030804020204" pitchFamily="49" charset="0"/>
                <a:ea typeface="Menlo" panose="020B0609030804020204" pitchFamily="49" charset="0"/>
                <a:cs typeface="Menlo" panose="020B0609030804020204" pitchFamily="49" charset="0"/>
              </a:rPr>
              <a:t>Invert Binary Tree</a:t>
            </a:r>
          </a:p>
          <a:p>
            <a:pPr marL="457200" indent="-457200">
              <a:buFont typeface="+mj-lt"/>
              <a:buAutoNum type="arabicPeriod"/>
            </a:pPr>
            <a:r>
              <a:rPr lang="en-US" sz="2000" dirty="0">
                <a:solidFill>
                  <a:srgbClr val="0070C0"/>
                </a:solidFill>
                <a:latin typeface="Menlo" panose="020B0609030804020204" pitchFamily="49" charset="0"/>
                <a:ea typeface="Menlo" panose="020B0609030804020204" pitchFamily="49" charset="0"/>
                <a:cs typeface="Menlo" panose="020B0609030804020204" pitchFamily="49" charset="0"/>
              </a:rPr>
              <a:t>Binary Search Tree Checker</a:t>
            </a:r>
          </a:p>
          <a:p>
            <a:pPr marL="457200" indent="-457200">
              <a:buFont typeface="+mj-lt"/>
              <a:buAutoNum type="arabicPeriod"/>
            </a:pPr>
            <a:r>
              <a:rPr lang="en-US" sz="2000" dirty="0">
                <a:solidFill>
                  <a:srgbClr val="0070C0"/>
                </a:solidFill>
                <a:latin typeface="Menlo" panose="020B0609030804020204" pitchFamily="49" charset="0"/>
                <a:ea typeface="Menlo" panose="020B0609030804020204" pitchFamily="49" charset="0"/>
                <a:cs typeface="Menlo" panose="020B0609030804020204" pitchFamily="49" charset="0"/>
              </a:rPr>
              <a:t>Suggest Word Completion Using Trie Structure</a:t>
            </a:r>
          </a:p>
          <a:p>
            <a:pPr marL="457200" indent="-457200">
              <a:buFont typeface="+mj-lt"/>
              <a:buAutoNum type="arabicPeriod"/>
            </a:pPr>
            <a:r>
              <a:rPr lang="en-US" sz="2000" dirty="0">
                <a:solidFill>
                  <a:srgbClr val="0070C0"/>
                </a:solidFill>
                <a:latin typeface="Menlo" panose="020B0609030804020204" pitchFamily="49" charset="0"/>
                <a:ea typeface="Menlo" panose="020B0609030804020204" pitchFamily="49" charset="0"/>
                <a:cs typeface="Menlo" panose="020B0609030804020204" pitchFamily="49" charset="0"/>
              </a:rPr>
              <a:t>Wordle Game</a:t>
            </a:r>
          </a:p>
          <a:p>
            <a:pPr marL="457200" indent="-457200">
              <a:buFont typeface="+mj-lt"/>
              <a:buAutoNum type="arabicPeriod"/>
            </a:pPr>
            <a:r>
              <a:rPr lang="en-US" sz="2000" dirty="0">
                <a:solidFill>
                  <a:srgbClr val="0070C0"/>
                </a:solidFill>
                <a:latin typeface="Menlo" panose="020B0609030804020204" pitchFamily="49" charset="0"/>
                <a:ea typeface="Menlo" panose="020B0609030804020204" pitchFamily="49" charset="0"/>
                <a:cs typeface="Menlo" panose="020B0609030804020204" pitchFamily="49" charset="0"/>
              </a:rPr>
              <a:t>Cycle in Linked List?</a:t>
            </a:r>
          </a:p>
          <a:p>
            <a:pPr marL="457200" indent="-457200">
              <a:buFont typeface="+mj-lt"/>
              <a:buAutoNum type="arabicPeriod"/>
            </a:pPr>
            <a:r>
              <a:rPr lang="en-US" sz="2000" dirty="0">
                <a:solidFill>
                  <a:srgbClr val="0070C0"/>
                </a:solidFill>
                <a:latin typeface="Menlo" panose="020B0609030804020204" pitchFamily="49" charset="0"/>
                <a:ea typeface="Menlo" panose="020B0609030804020204" pitchFamily="49" charset="0"/>
                <a:cs typeface="Menlo" panose="020B0609030804020204" pitchFamily="49" charset="0"/>
              </a:rPr>
              <a:t>Find The Rotation Point In An Array</a:t>
            </a:r>
          </a:p>
          <a:p>
            <a:pPr marL="457200" indent="-457200">
              <a:buFont typeface="+mj-lt"/>
              <a:buAutoNum type="arabicPeriod"/>
            </a:pPr>
            <a:r>
              <a:rPr lang="en-US" sz="2000" dirty="0">
                <a:solidFill>
                  <a:srgbClr val="0070C0"/>
                </a:solidFill>
                <a:latin typeface="Menlo" panose="020B0609030804020204" pitchFamily="49" charset="0"/>
                <a:ea typeface="Menlo" panose="020B0609030804020204" pitchFamily="49" charset="0"/>
                <a:cs typeface="Menlo" panose="020B0609030804020204" pitchFamily="49" charset="0"/>
              </a:rPr>
              <a:t>Single Riffle Shuffle</a:t>
            </a:r>
          </a:p>
        </p:txBody>
      </p:sp>
    </p:spTree>
    <p:extLst>
      <p:ext uri="{BB962C8B-B14F-4D97-AF65-F5344CB8AC3E}">
        <p14:creationId xmlns:p14="http://schemas.microsoft.com/office/powerpoint/2010/main" val="298505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401991" y="-52840"/>
            <a:ext cx="4740025" cy="523220"/>
          </a:xfrm>
          <a:prstGeom prst="rect">
            <a:avLst/>
          </a:prstGeom>
          <a:noFill/>
        </p:spPr>
        <p:txBody>
          <a:bodyPr wrap="square" rtlCol="0">
            <a:spAutoFit/>
          </a:bodyPr>
          <a:lstStyle/>
          <a:p>
            <a:r>
              <a:rPr lang="en-US" sz="2800" b="1"/>
              <a:t>Find depth of a binary tree</a:t>
            </a:r>
          </a:p>
        </p:txBody>
      </p:sp>
      <p:sp>
        <p:nvSpPr>
          <p:cNvPr id="8" name="TextBox 7">
            <a:extLst>
              <a:ext uri="{FF2B5EF4-FFF2-40B4-BE49-F238E27FC236}">
                <a16:creationId xmlns:a16="http://schemas.microsoft.com/office/drawing/2014/main" id="{516EF3B0-982C-08A7-282F-8165AA10C600}"/>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8</a:t>
            </a:r>
          </a:p>
        </p:txBody>
      </p:sp>
      <p:sp>
        <p:nvSpPr>
          <p:cNvPr id="2" name="TextBox 1">
            <a:extLst>
              <a:ext uri="{FF2B5EF4-FFF2-40B4-BE49-F238E27FC236}">
                <a16:creationId xmlns:a16="http://schemas.microsoft.com/office/drawing/2014/main" id="{0B908738-8A0D-FE2F-2609-D6C97225D3E2}"/>
              </a:ext>
            </a:extLst>
          </p:cNvPr>
          <p:cNvSpPr txBox="1"/>
          <p:nvPr/>
        </p:nvSpPr>
        <p:spPr>
          <a:xfrm>
            <a:off x="150843" y="601813"/>
            <a:ext cx="5898078" cy="1200329"/>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 ---------------------------</a:t>
            </a:r>
          </a:p>
          <a:p>
            <a:r>
              <a:rPr lang="en-US" sz="1200"/>
              <a:t># class TreeNode:</a:t>
            </a:r>
          </a:p>
          <a:p>
            <a:r>
              <a:rPr lang="en-US" sz="1200"/>
              <a:t>#     def __init__(self, x):</a:t>
            </a:r>
          </a:p>
          <a:p>
            <a:r>
              <a:rPr lang="en-US" sz="1200"/>
              <a:t>#         self.val = x</a:t>
            </a:r>
          </a:p>
          <a:p>
            <a:r>
              <a:rPr lang="en-US" sz="1200"/>
              <a:t>#         self.left = None</a:t>
            </a:r>
          </a:p>
          <a:p>
            <a:r>
              <a:rPr lang="en-US" sz="1200"/>
              <a:t>#         self.right = None</a:t>
            </a:r>
          </a:p>
        </p:txBody>
      </p:sp>
      <p:sp>
        <p:nvSpPr>
          <p:cNvPr id="4" name="TextBox 3">
            <a:extLst>
              <a:ext uri="{FF2B5EF4-FFF2-40B4-BE49-F238E27FC236}">
                <a16:creationId xmlns:a16="http://schemas.microsoft.com/office/drawing/2014/main" id="{B640747E-04DC-CFAA-FF0A-FCB8E519F5BA}"/>
              </a:ext>
            </a:extLst>
          </p:cNvPr>
          <p:cNvSpPr txBox="1"/>
          <p:nvPr/>
        </p:nvSpPr>
        <p:spPr>
          <a:xfrm>
            <a:off x="6143081" y="2169356"/>
            <a:ext cx="5898078" cy="3785652"/>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 -------------------------------------------------------</a:t>
            </a:r>
          </a:p>
          <a:p>
            <a:r>
              <a:rPr lang="en-US" sz="1200"/>
              <a:t># Iterative solution:</a:t>
            </a:r>
          </a:p>
          <a:p>
            <a:endParaRPr lang="en-US" sz="1200"/>
          </a:p>
          <a:p>
            <a:r>
              <a:rPr lang="en-US" sz="1200">
                <a:solidFill>
                  <a:srgbClr val="0070C0"/>
                </a:solidFill>
              </a:rPr>
              <a:t>def </a:t>
            </a:r>
            <a:r>
              <a:rPr lang="en-US" sz="1200">
                <a:solidFill>
                  <a:srgbClr val="FF0000"/>
                </a:solidFill>
              </a:rPr>
              <a:t>maxDepth</a:t>
            </a:r>
            <a:r>
              <a:rPr lang="en-US" sz="1200">
                <a:solidFill>
                  <a:srgbClr val="0070C0"/>
                </a:solidFill>
              </a:rPr>
              <a:t>(root):</a:t>
            </a:r>
          </a:p>
          <a:p>
            <a:r>
              <a:rPr lang="en-US" sz="1200">
                <a:solidFill>
                  <a:srgbClr val="0070C0"/>
                </a:solidFill>
              </a:rPr>
              <a:t>    if root == None:</a:t>
            </a:r>
          </a:p>
          <a:p>
            <a:r>
              <a:rPr lang="en-US" sz="1200">
                <a:solidFill>
                  <a:srgbClr val="0070C0"/>
                </a:solidFill>
              </a:rPr>
              <a:t>        return 0</a:t>
            </a:r>
          </a:p>
          <a:p>
            <a:r>
              <a:rPr lang="en-US" sz="1200">
                <a:solidFill>
                  <a:srgbClr val="0070C0"/>
                </a:solidFill>
              </a:rPr>
              <a:t>    nodeStack = [root];</a:t>
            </a:r>
          </a:p>
          <a:p>
            <a:r>
              <a:rPr lang="en-US" sz="1200">
                <a:solidFill>
                  <a:srgbClr val="0070C0"/>
                </a:solidFill>
              </a:rPr>
              <a:t>    depthStack = [1];</a:t>
            </a:r>
          </a:p>
          <a:p>
            <a:r>
              <a:rPr lang="en-US" sz="1200">
                <a:solidFill>
                  <a:srgbClr val="0070C0"/>
                </a:solidFill>
              </a:rPr>
              <a:t>    maxDepth = 0;</a:t>
            </a:r>
          </a:p>
          <a:p>
            <a:r>
              <a:rPr lang="en-US" sz="1200">
                <a:solidFill>
                  <a:srgbClr val="0070C0"/>
                </a:solidFill>
              </a:rPr>
              <a:t>    while len(nodeStack)&gt;0:</a:t>
            </a:r>
          </a:p>
          <a:p>
            <a:r>
              <a:rPr lang="en-US" sz="1200">
                <a:solidFill>
                  <a:srgbClr val="0070C0"/>
                </a:solidFill>
              </a:rPr>
              <a:t>        node = nodeStack.pop();</a:t>
            </a:r>
          </a:p>
          <a:p>
            <a:r>
              <a:rPr lang="en-US" sz="1200">
                <a:solidFill>
                  <a:srgbClr val="0070C0"/>
                </a:solidFill>
              </a:rPr>
              <a:t>        depth = depthStack.pop();</a:t>
            </a:r>
          </a:p>
          <a:p>
            <a:r>
              <a:rPr lang="en-US" sz="1200">
                <a:solidFill>
                  <a:srgbClr val="0070C0"/>
                </a:solidFill>
              </a:rPr>
              <a:t>        maxDepth = max(maxDepth, depth)</a:t>
            </a:r>
          </a:p>
          <a:p>
            <a:r>
              <a:rPr lang="en-US" sz="1200">
                <a:solidFill>
                  <a:srgbClr val="0070C0"/>
                </a:solidFill>
              </a:rPr>
              <a:t>        if node.left != None:</a:t>
            </a:r>
          </a:p>
          <a:p>
            <a:r>
              <a:rPr lang="en-US" sz="1200">
                <a:solidFill>
                  <a:srgbClr val="0070C0"/>
                </a:solidFill>
              </a:rPr>
              <a:t>            nodeStack.append(node.left)</a:t>
            </a:r>
          </a:p>
          <a:p>
            <a:r>
              <a:rPr lang="en-US" sz="1200">
                <a:solidFill>
                  <a:srgbClr val="0070C0"/>
                </a:solidFill>
              </a:rPr>
              <a:t>            depthStack.append(depth+1)</a:t>
            </a:r>
          </a:p>
          <a:p>
            <a:r>
              <a:rPr lang="en-US" sz="1200">
                <a:solidFill>
                  <a:srgbClr val="0070C0"/>
                </a:solidFill>
              </a:rPr>
              <a:t>        if node.right != None:</a:t>
            </a:r>
          </a:p>
          <a:p>
            <a:r>
              <a:rPr lang="en-US" sz="1200">
                <a:solidFill>
                  <a:srgbClr val="0070C0"/>
                </a:solidFill>
              </a:rPr>
              <a:t>            nodeStack.append(node.right)</a:t>
            </a:r>
          </a:p>
          <a:p>
            <a:r>
              <a:rPr lang="en-US" sz="1200">
                <a:solidFill>
                  <a:srgbClr val="0070C0"/>
                </a:solidFill>
              </a:rPr>
              <a:t>            depthStack.append(depth+1)</a:t>
            </a:r>
          </a:p>
          <a:p>
            <a:r>
              <a:rPr lang="en-US" sz="1200">
                <a:solidFill>
                  <a:srgbClr val="0070C0"/>
                </a:solidFill>
              </a:rPr>
              <a:t>    return maxDepth</a:t>
            </a:r>
          </a:p>
        </p:txBody>
      </p:sp>
      <p:sp>
        <p:nvSpPr>
          <p:cNvPr id="5" name="TextBox 4">
            <a:extLst>
              <a:ext uri="{FF2B5EF4-FFF2-40B4-BE49-F238E27FC236}">
                <a16:creationId xmlns:a16="http://schemas.microsoft.com/office/drawing/2014/main" id="{0BEF12B6-10ED-E1E6-BE5C-75239A050C0C}"/>
              </a:ext>
            </a:extLst>
          </p:cNvPr>
          <p:cNvSpPr txBox="1"/>
          <p:nvPr/>
        </p:nvSpPr>
        <p:spPr>
          <a:xfrm>
            <a:off x="150843" y="2169356"/>
            <a:ext cx="5898078" cy="1384995"/>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 -------------------------------------------------------</a:t>
            </a:r>
          </a:p>
          <a:p>
            <a:r>
              <a:rPr lang="en-US" sz="1200"/>
              <a:t># Recursive solution:</a:t>
            </a:r>
          </a:p>
          <a:p>
            <a:endParaRPr lang="en-US" sz="1200"/>
          </a:p>
          <a:p>
            <a:r>
              <a:rPr lang="en-US" sz="1200">
                <a:solidFill>
                  <a:srgbClr val="0070C0"/>
                </a:solidFill>
              </a:rPr>
              <a:t>def </a:t>
            </a:r>
            <a:r>
              <a:rPr lang="en-US" sz="1200">
                <a:solidFill>
                  <a:srgbClr val="FF0000"/>
                </a:solidFill>
              </a:rPr>
              <a:t>maxDepth</a:t>
            </a:r>
            <a:r>
              <a:rPr lang="en-US" sz="1200">
                <a:solidFill>
                  <a:srgbClr val="0070C0"/>
                </a:solidFill>
              </a:rPr>
              <a:t>(root):</a:t>
            </a:r>
          </a:p>
          <a:p>
            <a:r>
              <a:rPr lang="en-US" sz="1200">
                <a:solidFill>
                  <a:srgbClr val="0070C0"/>
                </a:solidFill>
              </a:rPr>
              <a:t>    if root == None:</a:t>
            </a:r>
          </a:p>
          <a:p>
            <a:r>
              <a:rPr lang="en-US" sz="1200">
                <a:solidFill>
                  <a:srgbClr val="0070C0"/>
                </a:solidFill>
              </a:rPr>
              <a:t>        return 0</a:t>
            </a:r>
          </a:p>
          <a:p>
            <a:r>
              <a:rPr lang="en-US" sz="1200">
                <a:solidFill>
                  <a:srgbClr val="0070C0"/>
                </a:solidFill>
              </a:rPr>
              <a:t>    return max(</a:t>
            </a:r>
            <a:r>
              <a:rPr lang="en-US" sz="1200">
                <a:solidFill>
                  <a:srgbClr val="FF0000"/>
                </a:solidFill>
              </a:rPr>
              <a:t>maxDepth</a:t>
            </a:r>
            <a:r>
              <a:rPr lang="en-US" sz="1200">
                <a:solidFill>
                  <a:srgbClr val="0070C0"/>
                </a:solidFill>
              </a:rPr>
              <a:t>(root.left), </a:t>
            </a:r>
            <a:r>
              <a:rPr lang="en-US" sz="1200">
                <a:solidFill>
                  <a:srgbClr val="FF0000"/>
                </a:solidFill>
              </a:rPr>
              <a:t>maxDepth</a:t>
            </a:r>
            <a:r>
              <a:rPr lang="en-US" sz="1200">
                <a:solidFill>
                  <a:srgbClr val="0070C0"/>
                </a:solidFill>
              </a:rPr>
              <a:t>(root.right)) + 1</a:t>
            </a:r>
          </a:p>
        </p:txBody>
      </p:sp>
      <p:pic>
        <p:nvPicPr>
          <p:cNvPr id="6" name="Picture 2" descr="Check if given sorted sub-sequence exists in binary search tree -  GeeksforGeeks">
            <a:extLst>
              <a:ext uri="{FF2B5EF4-FFF2-40B4-BE49-F238E27FC236}">
                <a16:creationId xmlns:a16="http://schemas.microsoft.com/office/drawing/2014/main" id="{CEE88E53-3759-E21C-BDB9-E797BF3E0FE6}"/>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227090" y="3921564"/>
            <a:ext cx="2610984" cy="2243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93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401991" y="-52840"/>
            <a:ext cx="4740025" cy="523220"/>
          </a:xfrm>
          <a:prstGeom prst="rect">
            <a:avLst/>
          </a:prstGeom>
          <a:noFill/>
        </p:spPr>
        <p:txBody>
          <a:bodyPr wrap="square" rtlCol="0">
            <a:spAutoFit/>
          </a:bodyPr>
          <a:lstStyle/>
          <a:p>
            <a:r>
              <a:rPr lang="en-US" sz="2800" b="1"/>
              <a:t>Invert Binary Tree</a:t>
            </a:r>
          </a:p>
        </p:txBody>
      </p:sp>
      <p:sp>
        <p:nvSpPr>
          <p:cNvPr id="8" name="TextBox 7">
            <a:extLst>
              <a:ext uri="{FF2B5EF4-FFF2-40B4-BE49-F238E27FC236}">
                <a16:creationId xmlns:a16="http://schemas.microsoft.com/office/drawing/2014/main" id="{516EF3B0-982C-08A7-282F-8165AA10C600}"/>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9</a:t>
            </a:r>
          </a:p>
        </p:txBody>
      </p:sp>
      <p:sp>
        <p:nvSpPr>
          <p:cNvPr id="2" name="TextBox 1">
            <a:extLst>
              <a:ext uri="{FF2B5EF4-FFF2-40B4-BE49-F238E27FC236}">
                <a16:creationId xmlns:a16="http://schemas.microsoft.com/office/drawing/2014/main" id="{0B908738-8A0D-FE2F-2609-D6C97225D3E2}"/>
              </a:ext>
            </a:extLst>
          </p:cNvPr>
          <p:cNvSpPr txBox="1"/>
          <p:nvPr/>
        </p:nvSpPr>
        <p:spPr>
          <a:xfrm>
            <a:off x="2207196" y="1223308"/>
            <a:ext cx="4112821" cy="2308324"/>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      4                           4     </a:t>
            </a:r>
          </a:p>
          <a:p>
            <a:r>
              <a:rPr lang="en-US" sz="1200"/>
              <a:t>    /   \                       /   \   </a:t>
            </a:r>
          </a:p>
          <a:p>
            <a:r>
              <a:rPr lang="en-US" sz="1200"/>
              <a:t>   2     7       ==&gt;           7     2  </a:t>
            </a:r>
          </a:p>
          <a:p>
            <a:r>
              <a:rPr lang="en-US" sz="1200"/>
              <a:t>  / \   / \                   / \   / \ </a:t>
            </a:r>
          </a:p>
          <a:p>
            <a:r>
              <a:rPr lang="en-US" sz="1200"/>
              <a:t> 1   3 6   9                 9   6 3   1</a:t>
            </a:r>
          </a:p>
          <a:p>
            <a:endParaRPr lang="en-US" sz="1200"/>
          </a:p>
          <a:p>
            <a:endParaRPr lang="en-US" sz="1200"/>
          </a:p>
          <a:p>
            <a:r>
              <a:rPr lang="en-US" sz="1200"/>
              <a:t>class TreeNode():  </a:t>
            </a:r>
          </a:p>
          <a:p>
            <a:r>
              <a:rPr lang="en-US" sz="1200"/>
              <a:t>    def __init__(self, x):  </a:t>
            </a:r>
          </a:p>
          <a:p>
            <a:r>
              <a:rPr lang="en-US" sz="1200"/>
              <a:t>        self.key   = x </a:t>
            </a:r>
          </a:p>
          <a:p>
            <a:r>
              <a:rPr lang="en-US" sz="1200"/>
              <a:t>        self.left  = None</a:t>
            </a:r>
          </a:p>
          <a:p>
            <a:r>
              <a:rPr lang="en-US" sz="1200"/>
              <a:t>        self.right = None</a:t>
            </a:r>
          </a:p>
        </p:txBody>
      </p:sp>
      <p:sp>
        <p:nvSpPr>
          <p:cNvPr id="5" name="TextBox 4">
            <a:extLst>
              <a:ext uri="{FF2B5EF4-FFF2-40B4-BE49-F238E27FC236}">
                <a16:creationId xmlns:a16="http://schemas.microsoft.com/office/drawing/2014/main" id="{0BEF12B6-10ED-E1E6-BE5C-75239A050C0C}"/>
              </a:ext>
            </a:extLst>
          </p:cNvPr>
          <p:cNvSpPr txBox="1"/>
          <p:nvPr/>
        </p:nvSpPr>
        <p:spPr>
          <a:xfrm>
            <a:off x="2207196" y="4088970"/>
            <a:ext cx="4112821" cy="1384995"/>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solidFill>
                  <a:srgbClr val="0070C0"/>
                </a:solidFill>
              </a:rPr>
              <a:t>def </a:t>
            </a:r>
            <a:r>
              <a:rPr lang="en-US" sz="1200" b="1">
                <a:solidFill>
                  <a:srgbClr val="FF0000"/>
                </a:solidFill>
              </a:rPr>
              <a:t>inv_tree_recurs</a:t>
            </a:r>
            <a:r>
              <a:rPr lang="en-US" sz="1200">
                <a:solidFill>
                  <a:srgbClr val="0070C0"/>
                </a:solidFill>
              </a:rPr>
              <a:t>(tmp):</a:t>
            </a:r>
          </a:p>
          <a:p>
            <a:r>
              <a:rPr lang="en-US" sz="1200">
                <a:solidFill>
                  <a:srgbClr val="0070C0"/>
                </a:solidFill>
              </a:rPr>
              <a:t>    if tmp:</a:t>
            </a:r>
          </a:p>
          <a:p>
            <a:r>
              <a:rPr lang="en-US" sz="1200">
                <a:solidFill>
                  <a:srgbClr val="0070C0"/>
                </a:solidFill>
              </a:rPr>
              <a:t>        tmp.left, tmp.right = (</a:t>
            </a:r>
          </a:p>
          <a:p>
            <a:r>
              <a:rPr lang="en-US" sz="1200">
                <a:solidFill>
                  <a:srgbClr val="0070C0"/>
                </a:solidFill>
              </a:rPr>
              <a:t>            </a:t>
            </a:r>
            <a:r>
              <a:rPr lang="en-US" sz="1200" b="1">
                <a:solidFill>
                  <a:srgbClr val="FF0000"/>
                </a:solidFill>
              </a:rPr>
              <a:t>inv_tree_recurs</a:t>
            </a:r>
            <a:r>
              <a:rPr lang="en-US" sz="1200">
                <a:solidFill>
                  <a:srgbClr val="0070C0"/>
                </a:solidFill>
              </a:rPr>
              <a:t>(tmp.right), </a:t>
            </a:r>
          </a:p>
          <a:p>
            <a:r>
              <a:rPr lang="en-US" sz="1200">
                <a:solidFill>
                  <a:srgbClr val="0070C0"/>
                </a:solidFill>
              </a:rPr>
              <a:t>            </a:t>
            </a:r>
            <a:r>
              <a:rPr lang="en-US" sz="1200" b="1">
                <a:solidFill>
                  <a:srgbClr val="FF0000"/>
                </a:solidFill>
              </a:rPr>
              <a:t>inv_tree_recurs</a:t>
            </a:r>
            <a:r>
              <a:rPr lang="en-US" sz="1200">
                <a:solidFill>
                  <a:srgbClr val="0070C0"/>
                </a:solidFill>
              </a:rPr>
              <a:t>(tmp.left)</a:t>
            </a:r>
          </a:p>
          <a:p>
            <a:r>
              <a:rPr lang="en-US" sz="1200">
                <a:solidFill>
                  <a:srgbClr val="0070C0"/>
                </a:solidFill>
              </a:rPr>
              <a:t>            )</a:t>
            </a:r>
          </a:p>
          <a:p>
            <a:r>
              <a:rPr lang="en-US" sz="1200">
                <a:solidFill>
                  <a:srgbClr val="0070C0"/>
                </a:solidFill>
              </a:rPr>
              <a:t>        return tmp</a:t>
            </a:r>
          </a:p>
        </p:txBody>
      </p:sp>
    </p:spTree>
    <p:extLst>
      <p:ext uri="{BB962C8B-B14F-4D97-AF65-F5344CB8AC3E}">
        <p14:creationId xmlns:p14="http://schemas.microsoft.com/office/powerpoint/2010/main" val="591854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401991" y="-52840"/>
            <a:ext cx="4740025" cy="523220"/>
          </a:xfrm>
          <a:prstGeom prst="rect">
            <a:avLst/>
          </a:prstGeom>
          <a:noFill/>
        </p:spPr>
        <p:txBody>
          <a:bodyPr wrap="square" rtlCol="0">
            <a:spAutoFit/>
          </a:bodyPr>
          <a:lstStyle/>
          <a:p>
            <a:r>
              <a:rPr lang="en-US" sz="2800" b="1"/>
              <a:t>Binary Search Tree Checker</a:t>
            </a:r>
          </a:p>
        </p:txBody>
      </p:sp>
      <p:sp>
        <p:nvSpPr>
          <p:cNvPr id="8" name="TextBox 7">
            <a:extLst>
              <a:ext uri="{FF2B5EF4-FFF2-40B4-BE49-F238E27FC236}">
                <a16:creationId xmlns:a16="http://schemas.microsoft.com/office/drawing/2014/main" id="{516EF3B0-982C-08A7-282F-8165AA10C600}"/>
              </a:ext>
            </a:extLst>
          </p:cNvPr>
          <p:cNvSpPr txBox="1"/>
          <p:nvPr/>
        </p:nvSpPr>
        <p:spPr>
          <a:xfrm>
            <a:off x="0" y="24104"/>
            <a:ext cx="418704" cy="369332"/>
          </a:xfrm>
          <a:prstGeom prst="rect">
            <a:avLst/>
          </a:prstGeom>
          <a:noFill/>
        </p:spPr>
        <p:txBody>
          <a:bodyPr wrap="none" rtlCol="0">
            <a:spAutoFit/>
          </a:bodyPr>
          <a:lstStyle/>
          <a:p>
            <a:r>
              <a:rPr lang="en-US" b="1">
                <a:solidFill>
                  <a:srgbClr val="FF0000"/>
                </a:solidFill>
              </a:rPr>
              <a:t>10</a:t>
            </a:r>
          </a:p>
        </p:txBody>
      </p:sp>
      <p:sp>
        <p:nvSpPr>
          <p:cNvPr id="2" name="TextBox 1">
            <a:extLst>
              <a:ext uri="{FF2B5EF4-FFF2-40B4-BE49-F238E27FC236}">
                <a16:creationId xmlns:a16="http://schemas.microsoft.com/office/drawing/2014/main" id="{0B908738-8A0D-FE2F-2609-D6C97225D3E2}"/>
              </a:ext>
            </a:extLst>
          </p:cNvPr>
          <p:cNvSpPr txBox="1"/>
          <p:nvPr/>
        </p:nvSpPr>
        <p:spPr>
          <a:xfrm>
            <a:off x="197922" y="766108"/>
            <a:ext cx="4112821" cy="1200329"/>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Write a function to check that a binary tree of integer numbers is a valid binary search tree. </a:t>
            </a:r>
          </a:p>
          <a:p>
            <a:endParaRPr lang="en-US" sz="1200"/>
          </a:p>
          <a:p>
            <a:r>
              <a:rPr lang="en-US" sz="1200"/>
              <a:t>Careful: checking a node against its parent isn't sufficient to prove...</a:t>
            </a:r>
          </a:p>
        </p:txBody>
      </p:sp>
      <p:sp>
        <p:nvSpPr>
          <p:cNvPr id="5" name="TextBox 4">
            <a:extLst>
              <a:ext uri="{FF2B5EF4-FFF2-40B4-BE49-F238E27FC236}">
                <a16:creationId xmlns:a16="http://schemas.microsoft.com/office/drawing/2014/main" id="{0BEF12B6-10ED-E1E6-BE5C-75239A050C0C}"/>
              </a:ext>
            </a:extLst>
          </p:cNvPr>
          <p:cNvSpPr txBox="1"/>
          <p:nvPr/>
        </p:nvSpPr>
        <p:spPr>
          <a:xfrm>
            <a:off x="5242321" y="335845"/>
            <a:ext cx="5694384" cy="6186309"/>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solidFill>
                  <a:srgbClr val="0070C0"/>
                </a:solidFill>
              </a:rPr>
              <a:t>INT_MAX =  int(4e9)</a:t>
            </a:r>
          </a:p>
          <a:p>
            <a:r>
              <a:rPr lang="en-US" sz="1200">
                <a:solidFill>
                  <a:srgbClr val="0070C0"/>
                </a:solidFill>
              </a:rPr>
              <a:t>INT_MIN = -int(4e9)</a:t>
            </a:r>
          </a:p>
          <a:p>
            <a:r>
              <a:rPr lang="en-US" sz="1200">
                <a:solidFill>
                  <a:srgbClr val="0070C0"/>
                </a:solidFill>
              </a:rPr>
              <a:t> </a:t>
            </a:r>
          </a:p>
          <a:p>
            <a:r>
              <a:rPr lang="en-US" sz="1200"/>
              <a:t># -----------------------------------------------------</a:t>
            </a:r>
          </a:p>
          <a:p>
            <a:r>
              <a:rPr lang="en-US" sz="1200">
                <a:solidFill>
                  <a:srgbClr val="0070C0"/>
                </a:solidFill>
              </a:rPr>
              <a:t>class Node:</a:t>
            </a:r>
          </a:p>
          <a:p>
            <a:r>
              <a:rPr lang="en-US" sz="1200">
                <a:solidFill>
                  <a:srgbClr val="0070C0"/>
                </a:solidFill>
              </a:rPr>
              <a:t>    def __init__(self, data):</a:t>
            </a:r>
          </a:p>
          <a:p>
            <a:r>
              <a:rPr lang="en-US" sz="1200">
                <a:solidFill>
                  <a:srgbClr val="0070C0"/>
                </a:solidFill>
              </a:rPr>
              <a:t>        self.data = data </a:t>
            </a:r>
          </a:p>
          <a:p>
            <a:r>
              <a:rPr lang="en-US" sz="1200">
                <a:solidFill>
                  <a:srgbClr val="0070C0"/>
                </a:solidFill>
              </a:rPr>
              <a:t>        self.left = None</a:t>
            </a:r>
          </a:p>
          <a:p>
            <a:r>
              <a:rPr lang="en-US" sz="1200">
                <a:solidFill>
                  <a:srgbClr val="0070C0"/>
                </a:solidFill>
              </a:rPr>
              <a:t>        self.right = None</a:t>
            </a:r>
          </a:p>
          <a:p>
            <a:endParaRPr lang="en-US" sz="1200">
              <a:solidFill>
                <a:srgbClr val="0070C0"/>
              </a:solidFill>
            </a:endParaRPr>
          </a:p>
          <a:p>
            <a:endParaRPr lang="en-US" sz="1200">
              <a:solidFill>
                <a:srgbClr val="0070C0"/>
              </a:solidFill>
            </a:endParaRPr>
          </a:p>
          <a:p>
            <a:r>
              <a:rPr lang="en-US" sz="1200"/>
              <a:t># -----------------------------------------------------</a:t>
            </a:r>
          </a:p>
          <a:p>
            <a:r>
              <a:rPr lang="en-US" sz="1200">
                <a:solidFill>
                  <a:srgbClr val="0070C0"/>
                </a:solidFill>
              </a:rPr>
              <a:t>def </a:t>
            </a:r>
            <a:r>
              <a:rPr lang="en-US" sz="1200" b="1">
                <a:solidFill>
                  <a:srgbClr val="FF0000"/>
                </a:solidFill>
              </a:rPr>
              <a:t>check_bst_valid</a:t>
            </a:r>
            <a:r>
              <a:rPr lang="en-US" sz="1200">
                <a:solidFill>
                  <a:srgbClr val="0070C0"/>
                </a:solidFill>
              </a:rPr>
              <a:t>(node, mini, maxi):</a:t>
            </a:r>
          </a:p>
          <a:p>
            <a:r>
              <a:rPr lang="en-US" sz="1200">
                <a:solidFill>
                  <a:srgbClr val="0070C0"/>
                </a:solidFill>
              </a:rPr>
              <a:t>    if node is None:  # empty is True</a:t>
            </a:r>
          </a:p>
          <a:p>
            <a:r>
              <a:rPr lang="en-US" sz="1200">
                <a:solidFill>
                  <a:srgbClr val="0070C0"/>
                </a:solidFill>
              </a:rPr>
              <a:t>        return True</a:t>
            </a:r>
          </a:p>
          <a:p>
            <a:r>
              <a:rPr lang="en-US" sz="1200">
                <a:solidFill>
                  <a:srgbClr val="0070C0"/>
                </a:solidFill>
              </a:rPr>
              <a:t>    if node.data &lt; mini or node.data &gt; maxi:</a:t>
            </a:r>
          </a:p>
          <a:p>
            <a:r>
              <a:rPr lang="en-US" sz="1200">
                <a:solidFill>
                  <a:srgbClr val="0070C0"/>
                </a:solidFill>
              </a:rPr>
              <a:t>        return False</a:t>
            </a:r>
          </a:p>
          <a:p>
            <a:r>
              <a:rPr lang="en-US" sz="1200">
                <a:solidFill>
                  <a:srgbClr val="0070C0"/>
                </a:solidFill>
              </a:rPr>
              <a:t>    return ( </a:t>
            </a:r>
          </a:p>
          <a:p>
            <a:r>
              <a:rPr lang="en-US" sz="1200">
                <a:solidFill>
                  <a:srgbClr val="0070C0"/>
                </a:solidFill>
              </a:rPr>
              <a:t>        </a:t>
            </a:r>
            <a:r>
              <a:rPr lang="en-US" sz="1200" b="1">
                <a:solidFill>
                  <a:srgbClr val="FF0000"/>
                </a:solidFill>
              </a:rPr>
              <a:t>check_bst_valid</a:t>
            </a:r>
            <a:r>
              <a:rPr lang="en-US" sz="1200">
                <a:solidFill>
                  <a:srgbClr val="0070C0"/>
                </a:solidFill>
              </a:rPr>
              <a:t>(node.left, mini, node.data -1) </a:t>
            </a:r>
          </a:p>
          <a:p>
            <a:r>
              <a:rPr lang="en-US" sz="1200">
                <a:solidFill>
                  <a:srgbClr val="0070C0"/>
                </a:solidFill>
              </a:rPr>
              <a:t>        and </a:t>
            </a:r>
          </a:p>
          <a:p>
            <a:r>
              <a:rPr lang="en-US" sz="1200">
                <a:solidFill>
                  <a:srgbClr val="0070C0"/>
                </a:solidFill>
              </a:rPr>
              <a:t>        </a:t>
            </a:r>
            <a:r>
              <a:rPr lang="en-US" sz="1200" b="1">
                <a:solidFill>
                  <a:srgbClr val="FF0000"/>
                </a:solidFill>
              </a:rPr>
              <a:t>check_bst_valid</a:t>
            </a:r>
            <a:r>
              <a:rPr lang="en-US" sz="1200">
                <a:solidFill>
                  <a:srgbClr val="0070C0"/>
                </a:solidFill>
              </a:rPr>
              <a:t>(node.right, node.data+1, maxi) )</a:t>
            </a:r>
          </a:p>
          <a:p>
            <a:endParaRPr lang="en-US" sz="1200">
              <a:solidFill>
                <a:srgbClr val="0070C0"/>
              </a:solidFill>
            </a:endParaRPr>
          </a:p>
          <a:p>
            <a:r>
              <a:rPr lang="en-US" sz="1200"/>
              <a:t># -----------------------------------------------------</a:t>
            </a:r>
          </a:p>
          <a:p>
            <a:r>
              <a:rPr lang="en-US" sz="1200">
                <a:solidFill>
                  <a:srgbClr val="0070C0"/>
                </a:solidFill>
              </a:rPr>
              <a:t>root = Node(4)</a:t>
            </a:r>
          </a:p>
          <a:p>
            <a:r>
              <a:rPr lang="en-US" sz="1200">
                <a:solidFill>
                  <a:srgbClr val="0070C0"/>
                </a:solidFill>
              </a:rPr>
              <a:t>root.left = Node(2)</a:t>
            </a:r>
          </a:p>
          <a:p>
            <a:r>
              <a:rPr lang="en-US" sz="1200">
                <a:solidFill>
                  <a:srgbClr val="0070C0"/>
                </a:solidFill>
              </a:rPr>
              <a:t>root.right = Node(5)</a:t>
            </a:r>
          </a:p>
          <a:p>
            <a:r>
              <a:rPr lang="en-US" sz="1200">
                <a:solidFill>
                  <a:srgbClr val="0070C0"/>
                </a:solidFill>
              </a:rPr>
              <a:t>root.left.left = Node(1)</a:t>
            </a:r>
          </a:p>
          <a:p>
            <a:r>
              <a:rPr lang="en-US" sz="1200">
                <a:solidFill>
                  <a:srgbClr val="0070C0"/>
                </a:solidFill>
              </a:rPr>
              <a:t>root.left.right = Node(3)</a:t>
            </a:r>
          </a:p>
          <a:p>
            <a:r>
              <a:rPr lang="en-US" sz="1200">
                <a:solidFill>
                  <a:srgbClr val="0070C0"/>
                </a:solidFill>
              </a:rPr>
              <a:t> </a:t>
            </a:r>
          </a:p>
          <a:p>
            <a:r>
              <a:rPr lang="en-US" sz="1200">
                <a:solidFill>
                  <a:srgbClr val="0070C0"/>
                </a:solidFill>
              </a:rPr>
              <a:t>if (check_bst_valid(root, INT_MIN, INT_MAX)):</a:t>
            </a:r>
          </a:p>
          <a:p>
            <a:r>
              <a:rPr lang="en-US" sz="1200">
                <a:solidFill>
                  <a:srgbClr val="0070C0"/>
                </a:solidFill>
              </a:rPr>
              <a:t>    print("Is BST")</a:t>
            </a:r>
          </a:p>
          <a:p>
            <a:r>
              <a:rPr lang="en-US" sz="1200">
                <a:solidFill>
                  <a:srgbClr val="0070C0"/>
                </a:solidFill>
              </a:rPr>
              <a:t>else:</a:t>
            </a:r>
          </a:p>
          <a:p>
            <a:r>
              <a:rPr lang="en-US" sz="1200">
                <a:solidFill>
                  <a:srgbClr val="0070C0"/>
                </a:solidFill>
              </a:rPr>
              <a:t>    print("Not a BST")</a:t>
            </a:r>
          </a:p>
        </p:txBody>
      </p:sp>
      <p:pic>
        <p:nvPicPr>
          <p:cNvPr id="5122" name="Picture 2" descr="Check if given sorted sub-sequence exists in binary search tree -  GeeksforGeeks">
            <a:extLst>
              <a:ext uri="{FF2B5EF4-FFF2-40B4-BE49-F238E27FC236}">
                <a16:creationId xmlns:a16="http://schemas.microsoft.com/office/drawing/2014/main" id="{F84A2E41-D38B-DD9F-1513-FA06863AD90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255295" y="2684740"/>
            <a:ext cx="3202740" cy="275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961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401992" y="-52840"/>
            <a:ext cx="7210092" cy="523220"/>
          </a:xfrm>
          <a:prstGeom prst="rect">
            <a:avLst/>
          </a:prstGeom>
          <a:noFill/>
        </p:spPr>
        <p:txBody>
          <a:bodyPr wrap="square" rtlCol="0">
            <a:spAutoFit/>
          </a:bodyPr>
          <a:lstStyle/>
          <a:p>
            <a:r>
              <a:rPr lang="en-US" sz="2800" b="1"/>
              <a:t>Suggest Word Completion Using Trie Structure</a:t>
            </a:r>
          </a:p>
        </p:txBody>
      </p:sp>
      <p:sp>
        <p:nvSpPr>
          <p:cNvPr id="8" name="TextBox 7">
            <a:extLst>
              <a:ext uri="{FF2B5EF4-FFF2-40B4-BE49-F238E27FC236}">
                <a16:creationId xmlns:a16="http://schemas.microsoft.com/office/drawing/2014/main" id="{516EF3B0-982C-08A7-282F-8165AA10C600}"/>
              </a:ext>
            </a:extLst>
          </p:cNvPr>
          <p:cNvSpPr txBox="1"/>
          <p:nvPr/>
        </p:nvSpPr>
        <p:spPr>
          <a:xfrm>
            <a:off x="-1" y="24104"/>
            <a:ext cx="541421" cy="369332"/>
          </a:xfrm>
          <a:prstGeom prst="rect">
            <a:avLst/>
          </a:prstGeom>
          <a:noFill/>
        </p:spPr>
        <p:txBody>
          <a:bodyPr wrap="square" rtlCol="0">
            <a:spAutoFit/>
          </a:bodyPr>
          <a:lstStyle/>
          <a:p>
            <a:r>
              <a:rPr lang="en-US" b="1">
                <a:solidFill>
                  <a:srgbClr val="FF0000"/>
                </a:solidFill>
              </a:rPr>
              <a:t>11</a:t>
            </a:r>
          </a:p>
        </p:txBody>
      </p:sp>
      <p:sp>
        <p:nvSpPr>
          <p:cNvPr id="2" name="TextBox 1">
            <a:extLst>
              <a:ext uri="{FF2B5EF4-FFF2-40B4-BE49-F238E27FC236}">
                <a16:creationId xmlns:a16="http://schemas.microsoft.com/office/drawing/2014/main" id="{0B908738-8A0D-FE2F-2609-D6C97225D3E2}"/>
              </a:ext>
            </a:extLst>
          </p:cNvPr>
          <p:cNvSpPr txBox="1"/>
          <p:nvPr/>
        </p:nvSpPr>
        <p:spPr>
          <a:xfrm>
            <a:off x="150844" y="635479"/>
            <a:ext cx="5783284" cy="553998"/>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from techlead - interview problems</a:t>
            </a:r>
          </a:p>
          <a:p>
            <a:r>
              <a:rPr lang="en-US" sz="900"/>
              <a:t>.. </a:t>
            </a:r>
            <a:r>
              <a:rPr lang="en-US" sz="900">
                <a:hlinkClick r:id="rId2"/>
              </a:rPr>
              <a:t>https://www.youtube.com/watch?v=QGVCnjXmrNg</a:t>
            </a:r>
            <a:endParaRPr lang="en-US" sz="900"/>
          </a:p>
          <a:p>
            <a:r>
              <a:rPr lang="en-US" sz="900"/>
              <a:t>.. </a:t>
            </a:r>
            <a:r>
              <a:rPr lang="en-US" sz="900">
                <a:hlinkClick r:id="rId3"/>
              </a:rPr>
              <a:t>https://github.com/techleadhd/three-coding-problems/blob/master/autocomplete.py</a:t>
            </a:r>
            <a:endParaRPr lang="en-US" sz="900"/>
          </a:p>
        </p:txBody>
      </p:sp>
      <p:sp>
        <p:nvSpPr>
          <p:cNvPr id="5" name="TextBox 4">
            <a:extLst>
              <a:ext uri="{FF2B5EF4-FFF2-40B4-BE49-F238E27FC236}">
                <a16:creationId xmlns:a16="http://schemas.microsoft.com/office/drawing/2014/main" id="{0BEF12B6-10ED-E1E6-BE5C-75239A050C0C}"/>
              </a:ext>
            </a:extLst>
          </p:cNvPr>
          <p:cNvSpPr txBox="1"/>
          <p:nvPr/>
        </p:nvSpPr>
        <p:spPr>
          <a:xfrm>
            <a:off x="150844" y="1624841"/>
            <a:ext cx="4219276" cy="830997"/>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solidFill>
                  <a:srgbClr val="0070C0"/>
                </a:solidFill>
              </a:rPr>
              <a:t>class Node:</a:t>
            </a:r>
          </a:p>
          <a:p>
            <a:r>
              <a:rPr lang="en-US" sz="1200">
                <a:solidFill>
                  <a:srgbClr val="0070C0"/>
                </a:solidFill>
              </a:rPr>
              <a:t>    def __init__(self, children, isWord):</a:t>
            </a:r>
          </a:p>
          <a:p>
            <a:r>
              <a:rPr lang="en-US" sz="1200">
                <a:solidFill>
                  <a:srgbClr val="0070C0"/>
                </a:solidFill>
              </a:rPr>
              <a:t>        self.children = children</a:t>
            </a:r>
          </a:p>
          <a:p>
            <a:r>
              <a:rPr lang="en-US" sz="1200">
                <a:solidFill>
                  <a:srgbClr val="0070C0"/>
                </a:solidFill>
              </a:rPr>
              <a:t>        self.isWord = isWord</a:t>
            </a:r>
          </a:p>
        </p:txBody>
      </p:sp>
      <p:sp>
        <p:nvSpPr>
          <p:cNvPr id="4" name="TextBox 3">
            <a:extLst>
              <a:ext uri="{FF2B5EF4-FFF2-40B4-BE49-F238E27FC236}">
                <a16:creationId xmlns:a16="http://schemas.microsoft.com/office/drawing/2014/main" id="{67486B12-9D8B-05F3-948A-2833F4659446}"/>
              </a:ext>
            </a:extLst>
          </p:cNvPr>
          <p:cNvSpPr txBox="1"/>
          <p:nvPr/>
        </p:nvSpPr>
        <p:spPr>
          <a:xfrm>
            <a:off x="6096000" y="635479"/>
            <a:ext cx="5783284" cy="6001643"/>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solidFill>
                  <a:srgbClr val="0070C0"/>
                </a:solidFill>
              </a:rPr>
              <a:t>class </a:t>
            </a:r>
            <a:r>
              <a:rPr lang="en-US" sz="1200">
                <a:solidFill>
                  <a:srgbClr val="FF0000"/>
                </a:solidFill>
              </a:rPr>
              <a:t>Solution</a:t>
            </a:r>
            <a:r>
              <a:rPr lang="en-US" sz="1200">
                <a:solidFill>
                  <a:srgbClr val="0070C0"/>
                </a:solidFill>
              </a:rPr>
              <a:t>:</a:t>
            </a:r>
          </a:p>
          <a:p>
            <a:r>
              <a:rPr lang="en-US" sz="1200">
                <a:solidFill>
                  <a:srgbClr val="0070C0"/>
                </a:solidFill>
              </a:rPr>
              <a:t>    def __init__(self):</a:t>
            </a:r>
          </a:p>
          <a:p>
            <a:r>
              <a:rPr lang="en-US" sz="1200">
                <a:solidFill>
                  <a:srgbClr val="0070C0"/>
                </a:solidFill>
              </a:rPr>
              <a:t>        self.trie = None</a:t>
            </a:r>
          </a:p>
          <a:p>
            <a:r>
              <a:rPr lang="en-US" sz="1200">
                <a:solidFill>
                  <a:srgbClr val="0070C0"/>
                </a:solidFill>
              </a:rPr>
              <a:t>    </a:t>
            </a:r>
          </a:p>
          <a:p>
            <a:r>
              <a:rPr lang="en-US" sz="1200">
                <a:solidFill>
                  <a:srgbClr val="0070C0"/>
                </a:solidFill>
              </a:rPr>
              <a:t>    def build(self, words):</a:t>
            </a:r>
          </a:p>
          <a:p>
            <a:r>
              <a:rPr lang="en-US" sz="1200">
                <a:solidFill>
                  <a:srgbClr val="0070C0"/>
                </a:solidFill>
              </a:rPr>
              <a:t>        self.trie = Node({}, False)</a:t>
            </a:r>
          </a:p>
          <a:p>
            <a:r>
              <a:rPr lang="en-US" sz="1200">
                <a:solidFill>
                  <a:srgbClr val="0070C0"/>
                </a:solidFill>
              </a:rPr>
              <a:t>        for word in words:</a:t>
            </a:r>
          </a:p>
          <a:p>
            <a:r>
              <a:rPr lang="en-US" sz="1200">
                <a:solidFill>
                  <a:srgbClr val="0070C0"/>
                </a:solidFill>
              </a:rPr>
              <a:t>            current = self.trie</a:t>
            </a:r>
          </a:p>
          <a:p>
            <a:r>
              <a:rPr lang="en-US" sz="1200">
                <a:solidFill>
                  <a:srgbClr val="0070C0"/>
                </a:solidFill>
              </a:rPr>
              <a:t>            for char in word:</a:t>
            </a:r>
          </a:p>
          <a:p>
            <a:r>
              <a:rPr lang="en-US" sz="1200">
                <a:solidFill>
                  <a:srgbClr val="0070C0"/>
                </a:solidFill>
              </a:rPr>
              <a:t>                if not char in current.children:</a:t>
            </a:r>
          </a:p>
          <a:p>
            <a:r>
              <a:rPr lang="en-US" sz="1200">
                <a:solidFill>
                  <a:srgbClr val="0070C0"/>
                </a:solidFill>
              </a:rPr>
              <a:t>                    current.children[char] = Node({}, False)</a:t>
            </a:r>
          </a:p>
          <a:p>
            <a:r>
              <a:rPr lang="en-US" sz="1200">
                <a:solidFill>
                  <a:srgbClr val="0070C0"/>
                </a:solidFill>
              </a:rPr>
              <a:t>                current = current.children[char]</a:t>
            </a:r>
          </a:p>
          <a:p>
            <a:r>
              <a:rPr lang="en-US" sz="1200">
                <a:solidFill>
                  <a:srgbClr val="0070C0"/>
                </a:solidFill>
              </a:rPr>
              <a:t>            current.isWord = True</a:t>
            </a:r>
          </a:p>
          <a:p>
            <a:endParaRPr lang="en-US" sz="1200">
              <a:solidFill>
                <a:srgbClr val="0070C0"/>
              </a:solidFill>
            </a:endParaRPr>
          </a:p>
          <a:p>
            <a:r>
              <a:rPr lang="en-US" sz="1200">
                <a:solidFill>
                  <a:srgbClr val="0070C0"/>
                </a:solidFill>
              </a:rPr>
              <a:t>    def </a:t>
            </a:r>
            <a:r>
              <a:rPr lang="en-US" sz="1200">
                <a:solidFill>
                  <a:srgbClr val="FF0000"/>
                </a:solidFill>
              </a:rPr>
              <a:t>autocomplete</a:t>
            </a:r>
            <a:r>
              <a:rPr lang="en-US" sz="1200">
                <a:solidFill>
                  <a:srgbClr val="0070C0"/>
                </a:solidFill>
              </a:rPr>
              <a:t>(self, prefix):</a:t>
            </a:r>
          </a:p>
          <a:p>
            <a:r>
              <a:rPr lang="en-US" sz="1200">
                <a:solidFill>
                  <a:srgbClr val="0070C0"/>
                </a:solidFill>
              </a:rPr>
              <a:t>        current = self.trie</a:t>
            </a:r>
          </a:p>
          <a:p>
            <a:r>
              <a:rPr lang="en-US" sz="1200">
                <a:solidFill>
                  <a:srgbClr val="0070C0"/>
                </a:solidFill>
              </a:rPr>
              <a:t>        for char in prefix:</a:t>
            </a:r>
          </a:p>
          <a:p>
            <a:r>
              <a:rPr lang="en-US" sz="1200">
                <a:solidFill>
                  <a:srgbClr val="0070C0"/>
                </a:solidFill>
              </a:rPr>
              <a:t>            if not char in current.children:</a:t>
            </a:r>
          </a:p>
          <a:p>
            <a:r>
              <a:rPr lang="en-US" sz="1200">
                <a:solidFill>
                  <a:srgbClr val="0070C0"/>
                </a:solidFill>
              </a:rPr>
              <a:t>                return []</a:t>
            </a:r>
          </a:p>
          <a:p>
            <a:r>
              <a:rPr lang="en-US" sz="1200">
                <a:solidFill>
                  <a:srgbClr val="0070C0"/>
                </a:solidFill>
              </a:rPr>
              <a:t>            current = current.children[char]</a:t>
            </a:r>
          </a:p>
          <a:p>
            <a:endParaRPr lang="en-US" sz="1200">
              <a:solidFill>
                <a:srgbClr val="0070C0"/>
              </a:solidFill>
            </a:endParaRPr>
          </a:p>
          <a:p>
            <a:r>
              <a:rPr lang="en-US" sz="1200">
                <a:solidFill>
                  <a:srgbClr val="0070C0"/>
                </a:solidFill>
              </a:rPr>
              <a:t>        return self._findWordsFromNode(current, prefix)</a:t>
            </a:r>
          </a:p>
          <a:p>
            <a:endParaRPr lang="en-US" sz="1200">
              <a:solidFill>
                <a:srgbClr val="0070C0"/>
              </a:solidFill>
            </a:endParaRPr>
          </a:p>
          <a:p>
            <a:r>
              <a:rPr lang="en-US" sz="1200">
                <a:solidFill>
                  <a:srgbClr val="0070C0"/>
                </a:solidFill>
              </a:rPr>
              <a:t>    def _findWordsFromNode(self, node, prefix):</a:t>
            </a:r>
          </a:p>
          <a:p>
            <a:r>
              <a:rPr lang="en-US" sz="1200">
                <a:solidFill>
                  <a:srgbClr val="0070C0"/>
                </a:solidFill>
              </a:rPr>
              <a:t>        words = []</a:t>
            </a:r>
          </a:p>
          <a:p>
            <a:r>
              <a:rPr lang="en-US" sz="1200">
                <a:solidFill>
                  <a:srgbClr val="0070C0"/>
                </a:solidFill>
              </a:rPr>
              <a:t>        if node.isWord:</a:t>
            </a:r>
          </a:p>
          <a:p>
            <a:r>
              <a:rPr lang="en-US" sz="1200">
                <a:solidFill>
                  <a:srgbClr val="0070C0"/>
                </a:solidFill>
              </a:rPr>
              <a:t>            words += [prefix]</a:t>
            </a:r>
          </a:p>
          <a:p>
            <a:r>
              <a:rPr lang="en-US" sz="1200">
                <a:solidFill>
                  <a:srgbClr val="0070C0"/>
                </a:solidFill>
              </a:rPr>
              <a:t>        for char in node.children:</a:t>
            </a:r>
          </a:p>
          <a:p>
            <a:r>
              <a:rPr lang="en-US" sz="1200">
                <a:solidFill>
                  <a:srgbClr val="0070C0"/>
                </a:solidFill>
              </a:rPr>
              <a:t>            words += self._findWordsFromNode(</a:t>
            </a:r>
          </a:p>
          <a:p>
            <a:r>
              <a:rPr lang="en-US" sz="1200">
                <a:solidFill>
                  <a:srgbClr val="0070C0"/>
                </a:solidFill>
              </a:rPr>
              <a:t>                           node.children[char], </a:t>
            </a:r>
          </a:p>
          <a:p>
            <a:r>
              <a:rPr lang="en-US" sz="1200">
                <a:solidFill>
                  <a:srgbClr val="0070C0"/>
                </a:solidFill>
              </a:rPr>
              <a:t>                           prefix + char)</a:t>
            </a:r>
          </a:p>
          <a:p>
            <a:r>
              <a:rPr lang="en-US" sz="1200">
                <a:solidFill>
                  <a:srgbClr val="0070C0"/>
                </a:solidFill>
              </a:rPr>
              <a:t>        return words</a:t>
            </a:r>
          </a:p>
        </p:txBody>
      </p:sp>
      <p:sp>
        <p:nvSpPr>
          <p:cNvPr id="6" name="TextBox 5">
            <a:extLst>
              <a:ext uri="{FF2B5EF4-FFF2-40B4-BE49-F238E27FC236}">
                <a16:creationId xmlns:a16="http://schemas.microsoft.com/office/drawing/2014/main" id="{7E0DF335-7C73-D055-939F-82BD121B1FEF}"/>
              </a:ext>
            </a:extLst>
          </p:cNvPr>
          <p:cNvSpPr txBox="1"/>
          <p:nvPr/>
        </p:nvSpPr>
        <p:spPr>
          <a:xfrm>
            <a:off x="150843" y="2877758"/>
            <a:ext cx="5311806" cy="646331"/>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solidFill>
                  <a:srgbClr val="0070C0"/>
                </a:solidFill>
              </a:rPr>
              <a:t>s = </a:t>
            </a:r>
            <a:r>
              <a:rPr lang="en-US" sz="1200">
                <a:solidFill>
                  <a:srgbClr val="FF0000"/>
                </a:solidFill>
              </a:rPr>
              <a:t>Solution</a:t>
            </a:r>
            <a:r>
              <a:rPr lang="en-US" sz="1200">
                <a:solidFill>
                  <a:srgbClr val="0070C0"/>
                </a:solidFill>
              </a:rPr>
              <a:t>()</a:t>
            </a:r>
          </a:p>
          <a:p>
            <a:r>
              <a:rPr lang="en-US" sz="1200">
                <a:solidFill>
                  <a:srgbClr val="0070C0"/>
                </a:solidFill>
              </a:rPr>
              <a:t>s.build(['dog','dark', 'cat', 'door', 'dodge'])</a:t>
            </a:r>
          </a:p>
          <a:p>
            <a:r>
              <a:rPr lang="en-US" sz="1200">
                <a:solidFill>
                  <a:srgbClr val="0070C0"/>
                </a:solidFill>
              </a:rPr>
              <a:t>print(s.</a:t>
            </a:r>
            <a:r>
              <a:rPr lang="en-US" sz="1200">
                <a:solidFill>
                  <a:srgbClr val="FF0000"/>
                </a:solidFill>
              </a:rPr>
              <a:t>autocomplete</a:t>
            </a:r>
            <a:r>
              <a:rPr lang="en-US" sz="1200">
                <a:solidFill>
                  <a:srgbClr val="0070C0"/>
                </a:solidFill>
              </a:rPr>
              <a:t>('do')) # ['dog', 'door', 'dodge']</a:t>
            </a:r>
          </a:p>
        </p:txBody>
      </p:sp>
      <p:pic>
        <p:nvPicPr>
          <p:cNvPr id="4098" name="Picture 2" descr="Trie - Wikipedia">
            <a:extLst>
              <a:ext uri="{FF2B5EF4-FFF2-40B4-BE49-F238E27FC236}">
                <a16:creationId xmlns:a16="http://schemas.microsoft.com/office/drawing/2014/main" id="{A34DF790-9FA3-2B7D-0403-44BDD924835A}"/>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68404" y="3933536"/>
            <a:ext cx="2742649" cy="257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1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401992" y="-52840"/>
            <a:ext cx="7210092" cy="523220"/>
          </a:xfrm>
          <a:prstGeom prst="rect">
            <a:avLst/>
          </a:prstGeom>
          <a:noFill/>
        </p:spPr>
        <p:txBody>
          <a:bodyPr wrap="square" rtlCol="0">
            <a:spAutoFit/>
          </a:bodyPr>
          <a:lstStyle/>
          <a:p>
            <a:r>
              <a:rPr lang="en-US" sz="2800" b="1"/>
              <a:t>Wordle</a:t>
            </a:r>
          </a:p>
        </p:txBody>
      </p:sp>
      <p:sp>
        <p:nvSpPr>
          <p:cNvPr id="8" name="TextBox 7">
            <a:extLst>
              <a:ext uri="{FF2B5EF4-FFF2-40B4-BE49-F238E27FC236}">
                <a16:creationId xmlns:a16="http://schemas.microsoft.com/office/drawing/2014/main" id="{516EF3B0-982C-08A7-282F-8165AA10C600}"/>
              </a:ext>
            </a:extLst>
          </p:cNvPr>
          <p:cNvSpPr txBox="1"/>
          <p:nvPr/>
        </p:nvSpPr>
        <p:spPr>
          <a:xfrm>
            <a:off x="-1" y="24104"/>
            <a:ext cx="589547" cy="369332"/>
          </a:xfrm>
          <a:prstGeom prst="rect">
            <a:avLst/>
          </a:prstGeom>
          <a:noFill/>
        </p:spPr>
        <p:txBody>
          <a:bodyPr wrap="square" rtlCol="0">
            <a:spAutoFit/>
          </a:bodyPr>
          <a:lstStyle/>
          <a:p>
            <a:r>
              <a:rPr lang="en-US" b="1">
                <a:solidFill>
                  <a:srgbClr val="FF0000"/>
                </a:solidFill>
              </a:rPr>
              <a:t>12</a:t>
            </a:r>
          </a:p>
        </p:txBody>
      </p:sp>
      <p:sp>
        <p:nvSpPr>
          <p:cNvPr id="2" name="TextBox 1">
            <a:extLst>
              <a:ext uri="{FF2B5EF4-FFF2-40B4-BE49-F238E27FC236}">
                <a16:creationId xmlns:a16="http://schemas.microsoft.com/office/drawing/2014/main" id="{0B908738-8A0D-FE2F-2609-D6C97225D3E2}"/>
              </a:ext>
            </a:extLst>
          </p:cNvPr>
          <p:cNvSpPr txBox="1"/>
          <p:nvPr/>
        </p:nvSpPr>
        <p:spPr>
          <a:xfrm>
            <a:off x="150844" y="635479"/>
            <a:ext cx="5783284" cy="2308324"/>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Wordle is a web-based word game created and developed by Welsh software engineer Josh Wardle, and owned and published by The New York Times Company since 2022</a:t>
            </a:r>
          </a:p>
          <a:p>
            <a:endParaRPr lang="en-US" sz="1200"/>
          </a:p>
          <a:p>
            <a:r>
              <a:rPr lang="en-US" sz="1200"/>
              <a:t>You’re asked to guess the word of the day, which is a five-letter word in English. </a:t>
            </a:r>
          </a:p>
          <a:p>
            <a:r>
              <a:rPr lang="en-US" sz="1200"/>
              <a:t>If you guess wrong, you’re given a few hints: </a:t>
            </a:r>
          </a:p>
          <a:p>
            <a:r>
              <a:rPr lang="en-US" sz="1200"/>
              <a:t>a letter in the word is green if your guess for that letter in that position is right; </a:t>
            </a:r>
          </a:p>
          <a:p>
            <a:r>
              <a:rPr lang="en-US" sz="1200"/>
              <a:t>a yellow letter if that letter is present in the word, but not that position; </a:t>
            </a:r>
          </a:p>
          <a:p>
            <a:r>
              <a:rPr lang="en-US" sz="1200"/>
              <a:t>and gray, if the letter is not in the word at all.</a:t>
            </a:r>
          </a:p>
        </p:txBody>
      </p:sp>
      <p:sp>
        <p:nvSpPr>
          <p:cNvPr id="5" name="TextBox 4">
            <a:extLst>
              <a:ext uri="{FF2B5EF4-FFF2-40B4-BE49-F238E27FC236}">
                <a16:creationId xmlns:a16="http://schemas.microsoft.com/office/drawing/2014/main" id="{0BEF12B6-10ED-E1E6-BE5C-75239A050C0C}"/>
              </a:ext>
            </a:extLst>
          </p:cNvPr>
          <p:cNvSpPr txBox="1"/>
          <p:nvPr/>
        </p:nvSpPr>
        <p:spPr>
          <a:xfrm>
            <a:off x="150843" y="3333431"/>
            <a:ext cx="5783283" cy="2862322"/>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b="1">
                <a:solidFill>
                  <a:srgbClr val="FF0000"/>
                </a:solidFill>
              </a:rPr>
              <a:t>3Blue1Brown</a:t>
            </a:r>
            <a:r>
              <a:rPr lang="en-US" sz="1200">
                <a:solidFill>
                  <a:srgbClr val="0070C0"/>
                </a:solidFill>
              </a:rPr>
              <a:t> on YouTube</a:t>
            </a:r>
          </a:p>
          <a:p>
            <a:endParaRPr lang="en-US" sz="1200">
              <a:solidFill>
                <a:srgbClr val="0070C0"/>
              </a:solidFill>
            </a:endParaRPr>
          </a:p>
          <a:p>
            <a:r>
              <a:rPr lang="en-US" sz="1200">
                <a:solidFill>
                  <a:srgbClr val="0070C0"/>
                </a:solidFill>
              </a:rPr>
              <a:t>Solving Wordle using information theory</a:t>
            </a:r>
          </a:p>
          <a:p>
            <a:r>
              <a:rPr lang="en-US" sz="1200">
                <a:solidFill>
                  <a:srgbClr val="0070C0"/>
                </a:solidFill>
                <a:hlinkClick r:id="rId2"/>
              </a:rPr>
              <a:t>https://www.youtube.com/watch?v=v68zYyaEmEA</a:t>
            </a:r>
            <a:endParaRPr lang="en-US" sz="1200">
              <a:solidFill>
                <a:srgbClr val="0070C0"/>
              </a:solidFill>
            </a:endParaRPr>
          </a:p>
          <a:p>
            <a:endParaRPr lang="en-US" sz="1200">
              <a:solidFill>
                <a:srgbClr val="0070C0"/>
              </a:solidFill>
            </a:endParaRPr>
          </a:p>
          <a:p>
            <a:r>
              <a:rPr lang="en-US" sz="1200">
                <a:solidFill>
                  <a:srgbClr val="0070C0"/>
                </a:solidFill>
              </a:rPr>
              <a:t>Oh, wait, actually the best Wordle opener is not “crane”</a:t>
            </a:r>
          </a:p>
          <a:p>
            <a:r>
              <a:rPr lang="en-US" sz="1200">
                <a:solidFill>
                  <a:srgbClr val="0070C0"/>
                </a:solidFill>
                <a:hlinkClick r:id="rId3"/>
              </a:rPr>
              <a:t>https://www.youtube.com/watch?v=fRed0Xmc2Wg</a:t>
            </a:r>
            <a:r>
              <a:rPr lang="en-US" sz="1200">
                <a:solidFill>
                  <a:srgbClr val="0070C0"/>
                </a:solidFill>
              </a:rPr>
              <a:t> </a:t>
            </a:r>
          </a:p>
          <a:p>
            <a:endParaRPr lang="en-US" sz="1200">
              <a:solidFill>
                <a:srgbClr val="0070C0"/>
              </a:solidFill>
            </a:endParaRPr>
          </a:p>
          <a:p>
            <a:r>
              <a:rPr lang="en-US" sz="1200">
                <a:solidFill>
                  <a:srgbClr val="0070C0"/>
                </a:solidFill>
              </a:rPr>
              <a:t>Solver tries to rank possible guesses, and propose the best guess on every step. We have dictionary of words. </a:t>
            </a:r>
          </a:p>
          <a:p>
            <a:r>
              <a:rPr lang="en-US" sz="1200">
                <a:solidFill>
                  <a:srgbClr val="0070C0"/>
                </a:solidFill>
              </a:rPr>
              <a:t>We also know frequency distribution of words and characters.</a:t>
            </a:r>
          </a:p>
          <a:p>
            <a:r>
              <a:rPr lang="en-US" sz="1200">
                <a:solidFill>
                  <a:srgbClr val="0070C0"/>
                </a:solidFill>
              </a:rPr>
              <a:t>When we select a word, we want to get two things:</a:t>
            </a:r>
          </a:p>
          <a:p>
            <a:r>
              <a:rPr lang="en-US" sz="1200">
                <a:solidFill>
                  <a:srgbClr val="0070C0"/>
                </a:solidFill>
              </a:rPr>
              <a:t>  maximum information gain</a:t>
            </a:r>
          </a:p>
          <a:p>
            <a:r>
              <a:rPr lang="en-US" sz="1200">
                <a:solidFill>
                  <a:srgbClr val="0070C0"/>
                </a:solidFill>
              </a:rPr>
              <a:t>  minimum remaining uncertanity</a:t>
            </a:r>
          </a:p>
          <a:p>
            <a:r>
              <a:rPr lang="en-US" sz="1200">
                <a:solidFill>
                  <a:srgbClr val="0070C0"/>
                </a:solidFill>
              </a:rPr>
              <a:t>We want to calculate several (at least two) steps ahead.</a:t>
            </a:r>
          </a:p>
        </p:txBody>
      </p:sp>
      <p:pic>
        <p:nvPicPr>
          <p:cNvPr id="7" name="Picture 6">
            <a:extLst>
              <a:ext uri="{FF2B5EF4-FFF2-40B4-BE49-F238E27FC236}">
                <a16:creationId xmlns:a16="http://schemas.microsoft.com/office/drawing/2014/main" id="{533AA3B9-016F-2674-5E2C-AD83E00A792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370041" y="635479"/>
            <a:ext cx="2273300" cy="2451100"/>
          </a:xfrm>
          <a:prstGeom prst="rect">
            <a:avLst/>
          </a:prstGeom>
        </p:spPr>
      </p:pic>
      <p:sp>
        <p:nvSpPr>
          <p:cNvPr id="6" name="TextBox 5">
            <a:extLst>
              <a:ext uri="{FF2B5EF4-FFF2-40B4-BE49-F238E27FC236}">
                <a16:creationId xmlns:a16="http://schemas.microsoft.com/office/drawing/2014/main" id="{DDC4E415-5C42-2B55-7374-C3436A3E3A3E}"/>
              </a:ext>
            </a:extLst>
          </p:cNvPr>
          <p:cNvSpPr txBox="1"/>
          <p:nvPr/>
        </p:nvSpPr>
        <p:spPr>
          <a:xfrm>
            <a:off x="6635579" y="3429000"/>
            <a:ext cx="4139514" cy="2862322"/>
          </a:xfrm>
          <a:prstGeom prst="rect">
            <a:avLst/>
          </a:prstGeom>
          <a:noFill/>
        </p:spPr>
        <p:txBody>
          <a:bodyPr wrap="square" rtlCol="0">
            <a:spAutoFit/>
          </a:bodyPr>
          <a:lstStyle/>
          <a:p>
            <a:r>
              <a:rPr lang="en-US" sz="1200">
                <a:latin typeface="Menlo" panose="020B0609030804020204" pitchFamily="49" charset="0"/>
                <a:ea typeface="Menlo" panose="020B0609030804020204" pitchFamily="49" charset="0"/>
                <a:cs typeface="Menlo" panose="020B0609030804020204" pitchFamily="49" charset="0"/>
              </a:rPr>
              <a:t>Some top initial guesses:</a:t>
            </a:r>
          </a:p>
          <a:p>
            <a:endParaRPr lang="en-US" sz="1200">
              <a:latin typeface="Menlo" panose="020B0609030804020204" pitchFamily="49" charset="0"/>
              <a:ea typeface="Menlo" panose="020B0609030804020204" pitchFamily="49" charset="0"/>
              <a:cs typeface="Menlo" panose="020B0609030804020204" pitchFamily="49" charset="0"/>
            </a:endParaRPr>
          </a:p>
          <a:p>
            <a:r>
              <a:rPr lang="en-US" sz="1200">
                <a:latin typeface="Menlo" panose="020B0609030804020204" pitchFamily="49" charset="0"/>
                <a:ea typeface="Menlo" panose="020B0609030804020204" pitchFamily="49" charset="0"/>
                <a:cs typeface="Menlo" panose="020B0609030804020204" pitchFamily="49" charset="0"/>
              </a:rPr>
              <a:t>slane</a:t>
            </a:r>
          </a:p>
          <a:p>
            <a:r>
              <a:rPr lang="en-US" sz="1200">
                <a:latin typeface="Menlo" panose="020B0609030804020204" pitchFamily="49" charset="0"/>
                <a:ea typeface="Menlo" panose="020B0609030804020204" pitchFamily="49" charset="0"/>
                <a:cs typeface="Menlo" panose="020B0609030804020204" pitchFamily="49" charset="0"/>
              </a:rPr>
              <a:t>slate</a:t>
            </a:r>
          </a:p>
          <a:p>
            <a:r>
              <a:rPr lang="en-US" sz="1200" b="1">
                <a:solidFill>
                  <a:srgbClr val="FF0000"/>
                </a:solidFill>
                <a:latin typeface="Menlo" panose="020B0609030804020204" pitchFamily="49" charset="0"/>
                <a:ea typeface="Menlo" panose="020B0609030804020204" pitchFamily="49" charset="0"/>
                <a:cs typeface="Menlo" panose="020B0609030804020204" pitchFamily="49" charset="0"/>
              </a:rPr>
              <a:t>salet</a:t>
            </a:r>
            <a:r>
              <a:rPr lang="en-US" sz="1200">
                <a:solidFill>
                  <a:srgbClr val="FF0000"/>
                </a:solidFill>
                <a:latin typeface="Menlo" panose="020B0609030804020204" pitchFamily="49" charset="0"/>
                <a:ea typeface="Menlo" panose="020B0609030804020204" pitchFamily="49" charset="0"/>
                <a:cs typeface="Menlo" panose="020B0609030804020204" pitchFamily="49" charset="0"/>
              </a:rPr>
              <a:t> – winner after multiple simulations</a:t>
            </a:r>
          </a:p>
          <a:p>
            <a:r>
              <a:rPr lang="en-US" sz="1200">
                <a:solidFill>
                  <a:srgbClr val="FFC000"/>
                </a:solidFill>
                <a:latin typeface="Menlo" panose="020B0609030804020204" pitchFamily="49" charset="0"/>
                <a:ea typeface="Menlo" panose="020B0609030804020204" pitchFamily="49" charset="0"/>
                <a:cs typeface="Menlo" panose="020B0609030804020204" pitchFamily="49" charset="0"/>
              </a:rPr>
              <a:t>trace</a:t>
            </a:r>
          </a:p>
          <a:p>
            <a:r>
              <a:rPr lang="en-US" sz="1200">
                <a:solidFill>
                  <a:srgbClr val="FFC000"/>
                </a:solidFill>
                <a:latin typeface="Menlo" panose="020B0609030804020204" pitchFamily="49" charset="0"/>
                <a:ea typeface="Menlo" panose="020B0609030804020204" pitchFamily="49" charset="0"/>
                <a:cs typeface="Menlo" panose="020B0609030804020204" pitchFamily="49" charset="0"/>
              </a:rPr>
              <a:t>crate</a:t>
            </a:r>
          </a:p>
          <a:p>
            <a:r>
              <a:rPr lang="en-US" sz="1200">
                <a:latin typeface="Menlo" panose="020B0609030804020204" pitchFamily="49" charset="0"/>
                <a:ea typeface="Menlo" panose="020B0609030804020204" pitchFamily="49" charset="0"/>
                <a:cs typeface="Menlo" panose="020B0609030804020204" pitchFamily="49" charset="0"/>
              </a:rPr>
              <a:t>reast</a:t>
            </a:r>
          </a:p>
          <a:p>
            <a:r>
              <a:rPr lang="en-US" sz="1200">
                <a:latin typeface="Menlo" panose="020B0609030804020204" pitchFamily="49" charset="0"/>
                <a:ea typeface="Menlo" panose="020B0609030804020204" pitchFamily="49" charset="0"/>
                <a:cs typeface="Menlo" panose="020B0609030804020204" pitchFamily="49" charset="0"/>
              </a:rPr>
              <a:t>carle</a:t>
            </a:r>
          </a:p>
          <a:p>
            <a:r>
              <a:rPr lang="en-US" sz="1200">
                <a:latin typeface="Menlo" panose="020B0609030804020204" pitchFamily="49" charset="0"/>
                <a:ea typeface="Menlo" panose="020B0609030804020204" pitchFamily="49" charset="0"/>
                <a:cs typeface="Menlo" panose="020B0609030804020204" pitchFamily="49" charset="0"/>
              </a:rPr>
              <a:t>roast</a:t>
            </a:r>
          </a:p>
          <a:p>
            <a:r>
              <a:rPr lang="en-US" sz="1200">
                <a:latin typeface="Menlo" panose="020B0609030804020204" pitchFamily="49" charset="0"/>
                <a:ea typeface="Menlo" panose="020B0609030804020204" pitchFamily="49" charset="0"/>
                <a:cs typeface="Menlo" panose="020B0609030804020204" pitchFamily="49" charset="0"/>
              </a:rPr>
              <a:t>torse</a:t>
            </a:r>
          </a:p>
          <a:p>
            <a:r>
              <a:rPr lang="en-US" sz="1200">
                <a:latin typeface="Menlo" panose="020B0609030804020204" pitchFamily="49" charset="0"/>
                <a:ea typeface="Menlo" panose="020B0609030804020204" pitchFamily="49" charset="0"/>
                <a:cs typeface="Menlo" panose="020B0609030804020204" pitchFamily="49" charset="0"/>
              </a:rPr>
              <a:t>carse</a:t>
            </a:r>
          </a:p>
          <a:p>
            <a:r>
              <a:rPr lang="en-US" sz="1200">
                <a:latin typeface="Menlo" panose="020B0609030804020204" pitchFamily="49" charset="0"/>
                <a:ea typeface="Menlo" panose="020B0609030804020204" pitchFamily="49" charset="0"/>
                <a:cs typeface="Menlo" panose="020B0609030804020204" pitchFamily="49" charset="0"/>
              </a:rPr>
              <a:t>carte</a:t>
            </a:r>
          </a:p>
          <a:p>
            <a:r>
              <a:rPr lang="en-US" sz="1200">
                <a:latin typeface="Menlo" panose="020B0609030804020204" pitchFamily="49" charset="0"/>
                <a:ea typeface="Menlo" panose="020B0609030804020204" pitchFamily="49" charset="0"/>
                <a:cs typeface="Menlo" panose="020B0609030804020204" pitchFamily="49" charset="0"/>
              </a:rPr>
              <a:t>toile</a:t>
            </a:r>
          </a:p>
          <a:p>
            <a:r>
              <a:rPr lang="en-US" sz="1200">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4211548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401992" y="-52840"/>
            <a:ext cx="3560408" cy="523220"/>
          </a:xfrm>
          <a:prstGeom prst="rect">
            <a:avLst/>
          </a:prstGeom>
          <a:noFill/>
        </p:spPr>
        <p:txBody>
          <a:bodyPr wrap="square" rtlCol="0">
            <a:spAutoFit/>
          </a:bodyPr>
          <a:lstStyle/>
          <a:p>
            <a:r>
              <a:rPr lang="en-US" sz="2800" b="1"/>
              <a:t>Cycle in Linked List ?</a:t>
            </a:r>
          </a:p>
        </p:txBody>
      </p:sp>
      <p:sp>
        <p:nvSpPr>
          <p:cNvPr id="8" name="TextBox 7">
            <a:extLst>
              <a:ext uri="{FF2B5EF4-FFF2-40B4-BE49-F238E27FC236}">
                <a16:creationId xmlns:a16="http://schemas.microsoft.com/office/drawing/2014/main" id="{516EF3B0-982C-08A7-282F-8165AA10C600}"/>
              </a:ext>
            </a:extLst>
          </p:cNvPr>
          <p:cNvSpPr txBox="1"/>
          <p:nvPr/>
        </p:nvSpPr>
        <p:spPr>
          <a:xfrm>
            <a:off x="-1" y="24104"/>
            <a:ext cx="567155" cy="369332"/>
          </a:xfrm>
          <a:prstGeom prst="rect">
            <a:avLst/>
          </a:prstGeom>
          <a:noFill/>
        </p:spPr>
        <p:txBody>
          <a:bodyPr wrap="square" rtlCol="0">
            <a:spAutoFit/>
          </a:bodyPr>
          <a:lstStyle/>
          <a:p>
            <a:r>
              <a:rPr lang="en-US" b="1">
                <a:solidFill>
                  <a:srgbClr val="FF0000"/>
                </a:solidFill>
              </a:rPr>
              <a:t>13</a:t>
            </a:r>
          </a:p>
        </p:txBody>
      </p:sp>
      <p:sp>
        <p:nvSpPr>
          <p:cNvPr id="2" name="TextBox 1">
            <a:extLst>
              <a:ext uri="{FF2B5EF4-FFF2-40B4-BE49-F238E27FC236}">
                <a16:creationId xmlns:a16="http://schemas.microsoft.com/office/drawing/2014/main" id="{0B908738-8A0D-FE2F-2609-D6C97225D3E2}"/>
              </a:ext>
            </a:extLst>
          </p:cNvPr>
          <p:cNvSpPr txBox="1"/>
          <p:nvPr/>
        </p:nvSpPr>
        <p:spPr>
          <a:xfrm>
            <a:off x="150844" y="635479"/>
            <a:ext cx="5589556" cy="2492990"/>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Idea: Rabbit &amp; Turtle.</a:t>
            </a:r>
          </a:p>
          <a:p>
            <a:endParaRPr lang="en-US" sz="1200"/>
          </a:p>
          <a:p>
            <a:r>
              <a:rPr lang="en-US" sz="1200"/>
              <a:t>Let's make two variables, slow_runner and fast_runner. </a:t>
            </a:r>
          </a:p>
          <a:p>
            <a:r>
              <a:rPr lang="en-US" sz="1200"/>
              <a:t>The slow_runner advances one node, while fast_runner advances two nodes.</a:t>
            </a:r>
          </a:p>
          <a:p>
            <a:endParaRPr lang="en-US" sz="1200"/>
          </a:p>
          <a:p>
            <a:r>
              <a:rPr lang="en-US" sz="1200"/>
              <a:t>If there is no cycle, rabit will finish ahead of turtle.</a:t>
            </a:r>
          </a:p>
          <a:p>
            <a:endParaRPr lang="en-US" sz="1200"/>
          </a:p>
          <a:p>
            <a:r>
              <a:rPr lang="en-US" sz="1200"/>
              <a:t>If there is a cycle, both will go in circles, rabit gaining 1 step at a time - and eventually catch up with turtle. </a:t>
            </a:r>
          </a:p>
          <a:p>
            <a:endParaRPr lang="en-US" sz="1200"/>
          </a:p>
          <a:p>
            <a:r>
              <a:rPr lang="en-US" sz="1200">
                <a:solidFill>
                  <a:srgbClr val="FF0000"/>
                </a:solidFill>
              </a:rPr>
              <a:t>Complexity : O(n) time and O(1) space</a:t>
            </a:r>
            <a:r>
              <a:rPr lang="en-US" sz="1200"/>
              <a:t> </a:t>
            </a:r>
          </a:p>
        </p:txBody>
      </p:sp>
      <p:sp>
        <p:nvSpPr>
          <p:cNvPr id="5" name="TextBox 4">
            <a:extLst>
              <a:ext uri="{FF2B5EF4-FFF2-40B4-BE49-F238E27FC236}">
                <a16:creationId xmlns:a16="http://schemas.microsoft.com/office/drawing/2014/main" id="{0BEF12B6-10ED-E1E6-BE5C-75239A050C0C}"/>
              </a:ext>
            </a:extLst>
          </p:cNvPr>
          <p:cNvSpPr txBox="1"/>
          <p:nvPr/>
        </p:nvSpPr>
        <p:spPr>
          <a:xfrm>
            <a:off x="6096000" y="173359"/>
            <a:ext cx="5945156" cy="6370975"/>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solidFill>
                  <a:srgbClr val="0070C0"/>
                </a:solidFill>
              </a:rPr>
              <a:t>class Node:</a:t>
            </a:r>
          </a:p>
          <a:p>
            <a:r>
              <a:rPr lang="en-US" sz="1200">
                <a:solidFill>
                  <a:srgbClr val="0070C0"/>
                </a:solidFill>
              </a:rPr>
              <a:t>    def __init__(self, data, next):</a:t>
            </a:r>
          </a:p>
          <a:p>
            <a:r>
              <a:rPr lang="en-US" sz="1200">
                <a:solidFill>
                  <a:srgbClr val="0070C0"/>
                </a:solidFill>
              </a:rPr>
              <a:t>        self.data = data</a:t>
            </a:r>
          </a:p>
          <a:p>
            <a:r>
              <a:rPr lang="en-US" sz="1200">
                <a:solidFill>
                  <a:srgbClr val="0070C0"/>
                </a:solidFill>
              </a:rPr>
              <a:t>        self.next = next</a:t>
            </a:r>
          </a:p>
          <a:p>
            <a:endParaRPr lang="en-US" sz="1200">
              <a:solidFill>
                <a:srgbClr val="0070C0"/>
              </a:solidFill>
            </a:endParaRPr>
          </a:p>
          <a:p>
            <a:r>
              <a:rPr lang="en-US" sz="1200">
                <a:solidFill>
                  <a:srgbClr val="0070C0"/>
                </a:solidFill>
              </a:rPr>
              <a:t>class LinkedList:</a:t>
            </a:r>
          </a:p>
          <a:p>
            <a:r>
              <a:rPr lang="en-US" sz="1200">
                <a:solidFill>
                  <a:srgbClr val="0070C0"/>
                </a:solidFill>
              </a:rPr>
              <a:t>    def __init__(self):</a:t>
            </a:r>
          </a:p>
          <a:p>
            <a:r>
              <a:rPr lang="en-US" sz="1200">
                <a:solidFill>
                  <a:srgbClr val="0070C0"/>
                </a:solidFill>
              </a:rPr>
              <a:t>        self.head = Node(None, None) # sentinel node!</a:t>
            </a:r>
          </a:p>
          <a:p>
            <a:r>
              <a:rPr lang="en-US" sz="1200">
                <a:solidFill>
                  <a:srgbClr val="0070C0"/>
                </a:solidFill>
              </a:rPr>
              <a:t>        self.head.next = self.head   # link it to itself</a:t>
            </a:r>
          </a:p>
          <a:p>
            <a:endParaRPr lang="en-US" sz="1200">
              <a:solidFill>
                <a:srgbClr val="0070C0"/>
              </a:solidFill>
            </a:endParaRPr>
          </a:p>
          <a:p>
            <a:endParaRPr lang="en-US" sz="1200">
              <a:solidFill>
                <a:srgbClr val="0070C0"/>
              </a:solidFill>
            </a:endParaRPr>
          </a:p>
          <a:p>
            <a:r>
              <a:rPr lang="en-US" sz="1200">
                <a:solidFill>
                  <a:srgbClr val="0070C0"/>
                </a:solidFill>
              </a:rPr>
              <a:t>    def add(self, data):</a:t>
            </a:r>
          </a:p>
          <a:p>
            <a:r>
              <a:rPr lang="en-US" sz="1200">
                <a:solidFill>
                  <a:srgbClr val="0070C0"/>
                </a:solidFill>
              </a:rPr>
              <a:t>        self.head.next = Node(data, self.head.next)</a:t>
            </a:r>
          </a:p>
          <a:p>
            <a:endParaRPr lang="en-US" sz="1200">
              <a:solidFill>
                <a:srgbClr val="0070C0"/>
              </a:solidFill>
            </a:endParaRPr>
          </a:p>
          <a:p>
            <a:r>
              <a:rPr lang="en-US" sz="1200">
                <a:solidFill>
                  <a:srgbClr val="0070C0"/>
                </a:solidFill>
              </a:rPr>
              <a:t>def check_cycle(head):</a:t>
            </a:r>
          </a:p>
          <a:p>
            <a:r>
              <a:rPr lang="en-US" sz="1200">
                <a:solidFill>
                  <a:srgbClr val="0070C0"/>
                </a:solidFill>
              </a:rPr>
              <a:t>    slowPointer = aa.head</a:t>
            </a:r>
          </a:p>
          <a:p>
            <a:r>
              <a:rPr lang="en-US" sz="1200">
                <a:solidFill>
                  <a:srgbClr val="0070C0"/>
                </a:solidFill>
              </a:rPr>
              <a:t>    fastPointer = aa.head.next</a:t>
            </a:r>
          </a:p>
          <a:p>
            <a:r>
              <a:rPr lang="en-US" sz="1200">
                <a:solidFill>
                  <a:srgbClr val="0070C0"/>
                </a:solidFill>
              </a:rPr>
              <a:t>    while fastPointer != None and fastPointer.next != None:</a:t>
            </a:r>
          </a:p>
          <a:p>
            <a:r>
              <a:rPr lang="en-US" sz="1200">
                <a:solidFill>
                  <a:srgbClr val="0070C0"/>
                </a:solidFill>
              </a:rPr>
              <a:t>        fastPointer = fastPointer.next.next</a:t>
            </a:r>
          </a:p>
          <a:p>
            <a:r>
              <a:rPr lang="en-US" sz="1200">
                <a:solidFill>
                  <a:srgbClr val="0070C0"/>
                </a:solidFill>
              </a:rPr>
              <a:t>        slowPointer = slowPointer.next</a:t>
            </a:r>
          </a:p>
          <a:p>
            <a:r>
              <a:rPr lang="en-US" sz="1200">
                <a:solidFill>
                  <a:srgbClr val="0070C0"/>
                </a:solidFill>
              </a:rPr>
              <a:t>        print(id(fastPointer),id(slowPointer))</a:t>
            </a:r>
          </a:p>
          <a:p>
            <a:r>
              <a:rPr lang="en-US" sz="1200">
                <a:solidFill>
                  <a:srgbClr val="0070C0"/>
                </a:solidFill>
              </a:rPr>
              <a:t>        if fastPointer == slowPointer:</a:t>
            </a:r>
          </a:p>
          <a:p>
            <a:r>
              <a:rPr lang="en-US" sz="1200">
                <a:solidFill>
                  <a:srgbClr val="0070C0"/>
                </a:solidFill>
              </a:rPr>
              <a:t>            return True</a:t>
            </a:r>
          </a:p>
          <a:p>
            <a:r>
              <a:rPr lang="en-US" sz="1200">
                <a:solidFill>
                  <a:srgbClr val="0070C0"/>
                </a:solidFill>
              </a:rPr>
              <a:t>    return False</a:t>
            </a:r>
          </a:p>
          <a:p>
            <a:endParaRPr lang="en-US" sz="1200">
              <a:solidFill>
                <a:srgbClr val="0070C0"/>
              </a:solidFill>
            </a:endParaRPr>
          </a:p>
          <a:p>
            <a:r>
              <a:rPr lang="en-US" sz="1200">
                <a:solidFill>
                  <a:srgbClr val="0070C0"/>
                </a:solidFill>
              </a:rPr>
              <a:t>aa = LinkedList()</a:t>
            </a:r>
          </a:p>
          <a:p>
            <a:r>
              <a:rPr lang="en-US" sz="1200">
                <a:solidFill>
                  <a:srgbClr val="0070C0"/>
                </a:solidFill>
              </a:rPr>
              <a:t>for ii in range(10): aa.add(ii)</a:t>
            </a:r>
          </a:p>
          <a:p>
            <a:r>
              <a:rPr lang="en-US" sz="1200">
                <a:solidFill>
                  <a:srgbClr val="0070C0"/>
                </a:solidFill>
              </a:rPr>
              <a:t>bb = aa.head.next</a:t>
            </a:r>
          </a:p>
          <a:p>
            <a:r>
              <a:rPr lang="en-US" sz="1200">
                <a:solidFill>
                  <a:srgbClr val="0070C0"/>
                </a:solidFill>
              </a:rPr>
              <a:t>while bb.data: </a:t>
            </a:r>
          </a:p>
          <a:p>
            <a:r>
              <a:rPr lang="en-US" sz="1200">
                <a:solidFill>
                  <a:srgbClr val="0070C0"/>
                </a:solidFill>
              </a:rPr>
              <a:t>    print(bb.data)</a:t>
            </a:r>
          </a:p>
          <a:p>
            <a:r>
              <a:rPr lang="en-US" sz="1200">
                <a:solidFill>
                  <a:srgbClr val="0070C0"/>
                </a:solidFill>
              </a:rPr>
              <a:t>    bb = bb.next</a:t>
            </a:r>
          </a:p>
          <a:p>
            <a:endParaRPr lang="en-US" sz="1200">
              <a:solidFill>
                <a:srgbClr val="0070C0"/>
              </a:solidFill>
            </a:endParaRPr>
          </a:p>
          <a:p>
            <a:endParaRPr lang="en-US" sz="1200">
              <a:solidFill>
                <a:srgbClr val="0070C0"/>
              </a:solidFill>
            </a:endParaRPr>
          </a:p>
          <a:p>
            <a:r>
              <a:rPr lang="en-US" sz="1200">
                <a:solidFill>
                  <a:srgbClr val="0070C0"/>
                </a:solidFill>
              </a:rPr>
              <a:t>check_cycle(aa.head)</a:t>
            </a:r>
          </a:p>
        </p:txBody>
      </p:sp>
      <p:pic>
        <p:nvPicPr>
          <p:cNvPr id="4" name="Picture 3">
            <a:extLst>
              <a:ext uri="{FF2B5EF4-FFF2-40B4-BE49-F238E27FC236}">
                <a16:creationId xmlns:a16="http://schemas.microsoft.com/office/drawing/2014/main" id="{8936E909-6398-C082-1358-07B3C929177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55661" y="3921414"/>
            <a:ext cx="3670300" cy="2451100"/>
          </a:xfrm>
          <a:prstGeom prst="rect">
            <a:avLst/>
          </a:prstGeom>
        </p:spPr>
      </p:pic>
    </p:spTree>
    <p:extLst>
      <p:ext uri="{BB962C8B-B14F-4D97-AF65-F5344CB8AC3E}">
        <p14:creationId xmlns:p14="http://schemas.microsoft.com/office/powerpoint/2010/main" val="81180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401992" y="-52840"/>
            <a:ext cx="5589734" cy="523220"/>
          </a:xfrm>
          <a:prstGeom prst="rect">
            <a:avLst/>
          </a:prstGeom>
          <a:noFill/>
        </p:spPr>
        <p:txBody>
          <a:bodyPr wrap="square" rtlCol="0">
            <a:spAutoFit/>
          </a:bodyPr>
          <a:lstStyle/>
          <a:p>
            <a:r>
              <a:rPr lang="en-US" sz="2800" b="1"/>
              <a:t>Find The Rotation Point In An Array</a:t>
            </a:r>
          </a:p>
        </p:txBody>
      </p:sp>
      <p:sp>
        <p:nvSpPr>
          <p:cNvPr id="8" name="TextBox 7">
            <a:extLst>
              <a:ext uri="{FF2B5EF4-FFF2-40B4-BE49-F238E27FC236}">
                <a16:creationId xmlns:a16="http://schemas.microsoft.com/office/drawing/2014/main" id="{516EF3B0-982C-08A7-282F-8165AA10C600}"/>
              </a:ext>
            </a:extLst>
          </p:cNvPr>
          <p:cNvSpPr txBox="1"/>
          <p:nvPr/>
        </p:nvSpPr>
        <p:spPr>
          <a:xfrm>
            <a:off x="0" y="24104"/>
            <a:ext cx="418704" cy="369332"/>
          </a:xfrm>
          <a:prstGeom prst="rect">
            <a:avLst/>
          </a:prstGeom>
          <a:noFill/>
        </p:spPr>
        <p:txBody>
          <a:bodyPr wrap="none" rtlCol="0">
            <a:spAutoFit/>
          </a:bodyPr>
          <a:lstStyle/>
          <a:p>
            <a:r>
              <a:rPr lang="en-US" b="1">
                <a:solidFill>
                  <a:srgbClr val="FF0000"/>
                </a:solidFill>
              </a:rPr>
              <a:t>14</a:t>
            </a:r>
          </a:p>
        </p:txBody>
      </p:sp>
      <p:sp>
        <p:nvSpPr>
          <p:cNvPr id="2" name="TextBox 1">
            <a:extLst>
              <a:ext uri="{FF2B5EF4-FFF2-40B4-BE49-F238E27FC236}">
                <a16:creationId xmlns:a16="http://schemas.microsoft.com/office/drawing/2014/main" id="{0B908738-8A0D-FE2F-2609-D6C97225D3E2}"/>
              </a:ext>
            </a:extLst>
          </p:cNvPr>
          <p:cNvSpPr txBox="1"/>
          <p:nvPr/>
        </p:nvSpPr>
        <p:spPr>
          <a:xfrm>
            <a:off x="150843" y="554776"/>
            <a:ext cx="5479935" cy="1384995"/>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Given rotated array of words, find rotation point </a:t>
            </a:r>
          </a:p>
          <a:p>
            <a:r>
              <a:rPr lang="en-US" sz="1200"/>
              <a:t>(in this case it is index of "aa"):</a:t>
            </a:r>
          </a:p>
          <a:p>
            <a:endParaRPr lang="en-US" sz="1200"/>
          </a:p>
          <a:p>
            <a:r>
              <a:rPr lang="en-US" sz="1200"/>
              <a:t> arr = [mm nn oo pp qq </a:t>
            </a:r>
            <a:r>
              <a:rPr lang="en-US" sz="1200">
                <a:solidFill>
                  <a:srgbClr val="0070C0"/>
                </a:solidFill>
              </a:rPr>
              <a:t>aa bb cc dd</a:t>
            </a:r>
            <a:r>
              <a:rPr lang="en-US" sz="1200"/>
              <a:t>] </a:t>
            </a:r>
          </a:p>
          <a:p>
            <a:endParaRPr lang="en-US" sz="1200"/>
          </a:p>
          <a:p>
            <a:r>
              <a:rPr lang="en-US" sz="1200"/>
              <a:t>Solution - use binary search comparing with arr[0].</a:t>
            </a:r>
          </a:p>
          <a:p>
            <a:r>
              <a:rPr lang="en-US" sz="1200">
                <a:solidFill>
                  <a:srgbClr val="FF0000"/>
                </a:solidFill>
              </a:rPr>
              <a:t>Complexity - O(lg(n))</a:t>
            </a:r>
          </a:p>
        </p:txBody>
      </p:sp>
      <p:sp>
        <p:nvSpPr>
          <p:cNvPr id="5" name="TextBox 4">
            <a:extLst>
              <a:ext uri="{FF2B5EF4-FFF2-40B4-BE49-F238E27FC236}">
                <a16:creationId xmlns:a16="http://schemas.microsoft.com/office/drawing/2014/main" id="{0BEF12B6-10ED-E1E6-BE5C-75239A050C0C}"/>
              </a:ext>
            </a:extLst>
          </p:cNvPr>
          <p:cNvSpPr txBox="1"/>
          <p:nvPr/>
        </p:nvSpPr>
        <p:spPr>
          <a:xfrm>
            <a:off x="3910263" y="2449819"/>
            <a:ext cx="7507705" cy="4154984"/>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solidFill>
                  <a:srgbClr val="0070C0"/>
                </a:solidFill>
              </a:rPr>
              <a:t>def find_rotation_point(words):</a:t>
            </a:r>
          </a:p>
          <a:p>
            <a:r>
              <a:rPr lang="en-US" sz="1200">
                <a:solidFill>
                  <a:srgbClr val="0070C0"/>
                </a:solidFill>
              </a:rPr>
              <a:t>    first_word = words[0]</a:t>
            </a:r>
          </a:p>
          <a:p>
            <a:r>
              <a:rPr lang="en-US" sz="1200">
                <a:solidFill>
                  <a:srgbClr val="0070C0"/>
                </a:solidFill>
              </a:rPr>
              <a:t>    floor_index = 0</a:t>
            </a:r>
          </a:p>
          <a:p>
            <a:r>
              <a:rPr lang="en-US" sz="1200">
                <a:solidFill>
                  <a:srgbClr val="0070C0"/>
                </a:solidFill>
              </a:rPr>
              <a:t>    ceiling_index = len(words) - 1</a:t>
            </a:r>
          </a:p>
          <a:p>
            <a:r>
              <a:rPr lang="en-US" sz="1200">
                <a:solidFill>
                  <a:srgbClr val="0070C0"/>
                </a:solidFill>
              </a:rPr>
              <a:t>    </a:t>
            </a:r>
          </a:p>
          <a:p>
            <a:r>
              <a:rPr lang="en-US" sz="1200">
                <a:solidFill>
                  <a:srgbClr val="0070C0"/>
                </a:solidFill>
              </a:rPr>
              <a:t>    while floor_index &lt; ceiling_index:</a:t>
            </a:r>
          </a:p>
          <a:p>
            <a:r>
              <a:rPr lang="en-US" sz="1200">
                <a:solidFill>
                  <a:srgbClr val="0070C0"/>
                </a:solidFill>
              </a:rPr>
              <a:t>        </a:t>
            </a:r>
            <a:r>
              <a:rPr lang="en-US" sz="1200"/>
              <a:t># Guess a point halfway between floor and ceiling</a:t>
            </a:r>
          </a:p>
          <a:p>
            <a:r>
              <a:rPr lang="en-US" sz="1200">
                <a:solidFill>
                  <a:srgbClr val="0070C0"/>
                </a:solidFill>
              </a:rPr>
              <a:t>        guess_index = floor_index + ((ceiling_index - floor_index) / 2)</a:t>
            </a:r>
          </a:p>
          <a:p>
            <a:r>
              <a:rPr lang="en-US" sz="1200">
                <a:solidFill>
                  <a:srgbClr val="0070C0"/>
                </a:solidFill>
              </a:rPr>
              <a:t>    </a:t>
            </a:r>
          </a:p>
          <a:p>
            <a:r>
              <a:rPr lang="en-US" sz="1200">
                <a:solidFill>
                  <a:srgbClr val="0070C0"/>
                </a:solidFill>
              </a:rPr>
              <a:t>        </a:t>
            </a:r>
            <a:r>
              <a:rPr lang="en-US" sz="1200"/>
              <a:t># If guess comes after first word or is the first word</a:t>
            </a:r>
          </a:p>
          <a:p>
            <a:r>
              <a:rPr lang="en-US" sz="1200">
                <a:solidFill>
                  <a:srgbClr val="0070C0"/>
                </a:solidFill>
              </a:rPr>
              <a:t>        if words[guess_index] &gt;= first_word:</a:t>
            </a:r>
          </a:p>
          <a:p>
            <a:r>
              <a:rPr lang="en-US" sz="1200">
                <a:solidFill>
                  <a:srgbClr val="0070C0"/>
                </a:solidFill>
              </a:rPr>
              <a:t>            </a:t>
            </a:r>
            <a:r>
              <a:rPr lang="en-US" sz="1200"/>
              <a:t># Go right</a:t>
            </a:r>
          </a:p>
          <a:p>
            <a:r>
              <a:rPr lang="en-US" sz="1200">
                <a:solidFill>
                  <a:srgbClr val="0070C0"/>
                </a:solidFill>
              </a:rPr>
              <a:t>            floor_index = guess_index</a:t>
            </a:r>
          </a:p>
          <a:p>
            <a:r>
              <a:rPr lang="en-US" sz="1200">
                <a:solidFill>
                  <a:srgbClr val="0070C0"/>
                </a:solidFill>
              </a:rPr>
              <a:t>        else:</a:t>
            </a:r>
          </a:p>
          <a:p>
            <a:r>
              <a:rPr lang="en-US" sz="1200">
                <a:solidFill>
                  <a:srgbClr val="0070C0"/>
                </a:solidFill>
              </a:rPr>
              <a:t>            </a:t>
            </a:r>
            <a:r>
              <a:rPr lang="en-US" sz="1200"/>
              <a:t># Go left</a:t>
            </a:r>
          </a:p>
          <a:p>
            <a:r>
              <a:rPr lang="en-US" sz="1200">
                <a:solidFill>
                  <a:srgbClr val="0070C0"/>
                </a:solidFill>
              </a:rPr>
              <a:t>            ceiling_index = guess_index</a:t>
            </a:r>
          </a:p>
          <a:p>
            <a:r>
              <a:rPr lang="en-US" sz="1200">
                <a:solidFill>
                  <a:srgbClr val="0070C0"/>
                </a:solidFill>
              </a:rPr>
              <a:t>    </a:t>
            </a:r>
          </a:p>
          <a:p>
            <a:r>
              <a:rPr lang="en-US" sz="1200">
                <a:solidFill>
                  <a:srgbClr val="0070C0"/>
                </a:solidFill>
              </a:rPr>
              <a:t>        </a:t>
            </a:r>
            <a:r>
              <a:rPr lang="en-US" sz="1200"/>
              <a:t># If floor and ceiling have converged</a:t>
            </a:r>
          </a:p>
          <a:p>
            <a:r>
              <a:rPr lang="en-US" sz="1200">
                <a:solidFill>
                  <a:srgbClr val="0070C0"/>
                </a:solidFill>
              </a:rPr>
              <a:t>        if floor_index + 1 == ceiling_index:</a:t>
            </a:r>
          </a:p>
          <a:p>
            <a:r>
              <a:rPr lang="en-US" sz="1200"/>
              <a:t>            # Between floor and ceiling is where we flipped to the beginning</a:t>
            </a:r>
          </a:p>
          <a:p>
            <a:r>
              <a:rPr lang="en-US" sz="1200"/>
              <a:t>            # so ceiling is alphabetically first</a:t>
            </a:r>
          </a:p>
          <a:p>
            <a:r>
              <a:rPr lang="en-US" sz="1200">
                <a:solidFill>
                  <a:srgbClr val="0070C0"/>
                </a:solidFill>
              </a:rPr>
              <a:t>            return ceiling_index</a:t>
            </a:r>
          </a:p>
        </p:txBody>
      </p:sp>
      <p:pic>
        <p:nvPicPr>
          <p:cNvPr id="6" name="Picture 5">
            <a:extLst>
              <a:ext uri="{FF2B5EF4-FFF2-40B4-BE49-F238E27FC236}">
                <a16:creationId xmlns:a16="http://schemas.microsoft.com/office/drawing/2014/main" id="{31854F38-DEB6-A727-CFBF-C1D96F31B02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0843" y="3172326"/>
            <a:ext cx="3556000" cy="2438400"/>
          </a:xfrm>
          <a:prstGeom prst="rect">
            <a:avLst/>
          </a:prstGeom>
        </p:spPr>
      </p:pic>
    </p:spTree>
    <p:extLst>
      <p:ext uri="{BB962C8B-B14F-4D97-AF65-F5344CB8AC3E}">
        <p14:creationId xmlns:p14="http://schemas.microsoft.com/office/powerpoint/2010/main" val="340188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401992" y="-52840"/>
            <a:ext cx="3123261" cy="523220"/>
          </a:xfrm>
          <a:prstGeom prst="rect">
            <a:avLst/>
          </a:prstGeom>
          <a:noFill/>
        </p:spPr>
        <p:txBody>
          <a:bodyPr wrap="square" rtlCol="0">
            <a:spAutoFit/>
          </a:bodyPr>
          <a:lstStyle/>
          <a:p>
            <a:r>
              <a:rPr lang="en-US" sz="2800" b="1"/>
              <a:t>Single Riffle Shuffle</a:t>
            </a:r>
          </a:p>
        </p:txBody>
      </p:sp>
      <p:sp>
        <p:nvSpPr>
          <p:cNvPr id="8" name="TextBox 7">
            <a:extLst>
              <a:ext uri="{FF2B5EF4-FFF2-40B4-BE49-F238E27FC236}">
                <a16:creationId xmlns:a16="http://schemas.microsoft.com/office/drawing/2014/main" id="{516EF3B0-982C-08A7-282F-8165AA10C600}"/>
              </a:ext>
            </a:extLst>
          </p:cNvPr>
          <p:cNvSpPr txBox="1"/>
          <p:nvPr/>
        </p:nvSpPr>
        <p:spPr>
          <a:xfrm>
            <a:off x="0" y="24104"/>
            <a:ext cx="418704" cy="369332"/>
          </a:xfrm>
          <a:prstGeom prst="rect">
            <a:avLst/>
          </a:prstGeom>
          <a:noFill/>
        </p:spPr>
        <p:txBody>
          <a:bodyPr wrap="none" rtlCol="0">
            <a:spAutoFit/>
          </a:bodyPr>
          <a:lstStyle/>
          <a:p>
            <a:r>
              <a:rPr lang="en-US" b="1">
                <a:solidFill>
                  <a:srgbClr val="FF0000"/>
                </a:solidFill>
              </a:rPr>
              <a:t>15</a:t>
            </a:r>
          </a:p>
        </p:txBody>
      </p:sp>
      <p:sp>
        <p:nvSpPr>
          <p:cNvPr id="2" name="TextBox 1">
            <a:extLst>
              <a:ext uri="{FF2B5EF4-FFF2-40B4-BE49-F238E27FC236}">
                <a16:creationId xmlns:a16="http://schemas.microsoft.com/office/drawing/2014/main" id="{0B908738-8A0D-FE2F-2609-D6C97225D3E2}"/>
              </a:ext>
            </a:extLst>
          </p:cNvPr>
          <p:cNvSpPr txBox="1"/>
          <p:nvPr/>
        </p:nvSpPr>
        <p:spPr>
          <a:xfrm>
            <a:off x="150844" y="635479"/>
            <a:ext cx="3975987" cy="646331"/>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Write a function to tell us if a deck of cards is a single riffle of two other halves half1 and half2.</a:t>
            </a:r>
          </a:p>
        </p:txBody>
      </p:sp>
      <p:sp>
        <p:nvSpPr>
          <p:cNvPr id="5" name="TextBox 4">
            <a:extLst>
              <a:ext uri="{FF2B5EF4-FFF2-40B4-BE49-F238E27FC236}">
                <a16:creationId xmlns:a16="http://schemas.microsoft.com/office/drawing/2014/main" id="{0BEF12B6-10ED-E1E6-BE5C-75239A050C0C}"/>
              </a:ext>
            </a:extLst>
          </p:cNvPr>
          <p:cNvSpPr txBox="1"/>
          <p:nvPr/>
        </p:nvSpPr>
        <p:spPr>
          <a:xfrm>
            <a:off x="4668252" y="635479"/>
            <a:ext cx="6328611" cy="5816977"/>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solidFill>
                  <a:srgbClr val="0070C0"/>
                </a:solidFill>
              </a:rPr>
              <a:t>def is_single_riffle(half1, half2, shuffled_deck):</a:t>
            </a:r>
          </a:p>
          <a:p>
            <a:r>
              <a:rPr lang="en-US" sz="1200">
                <a:solidFill>
                  <a:srgbClr val="0070C0"/>
                </a:solidFill>
              </a:rPr>
              <a:t>    half1_index = 0</a:t>
            </a:r>
          </a:p>
          <a:p>
            <a:r>
              <a:rPr lang="en-US" sz="1200">
                <a:solidFill>
                  <a:srgbClr val="0070C0"/>
                </a:solidFill>
              </a:rPr>
              <a:t>    half2_index = 0</a:t>
            </a:r>
          </a:p>
          <a:p>
            <a:r>
              <a:rPr lang="en-US" sz="1200">
                <a:solidFill>
                  <a:srgbClr val="0070C0"/>
                </a:solidFill>
              </a:rPr>
              <a:t>    half1_max_index = len(half1) - 1</a:t>
            </a:r>
          </a:p>
          <a:p>
            <a:r>
              <a:rPr lang="en-US" sz="1200">
                <a:solidFill>
                  <a:srgbClr val="0070C0"/>
                </a:solidFill>
              </a:rPr>
              <a:t>    half2_max_index = len(half2) - 1</a:t>
            </a:r>
          </a:p>
          <a:p>
            <a:endParaRPr lang="en-US" sz="1200">
              <a:solidFill>
                <a:srgbClr val="0070C0"/>
              </a:solidFill>
            </a:endParaRPr>
          </a:p>
          <a:p>
            <a:r>
              <a:rPr lang="en-US" sz="1200">
                <a:solidFill>
                  <a:srgbClr val="0070C0"/>
                </a:solidFill>
              </a:rPr>
              <a:t>    for card in shuffled_deck:</a:t>
            </a:r>
          </a:p>
          <a:p>
            <a:endParaRPr lang="en-US" sz="1200">
              <a:solidFill>
                <a:srgbClr val="0070C0"/>
              </a:solidFill>
            </a:endParaRPr>
          </a:p>
          <a:p>
            <a:r>
              <a:rPr lang="en-US" sz="1200"/>
              <a:t>        # if we still have cards in half1</a:t>
            </a:r>
          </a:p>
          <a:p>
            <a:r>
              <a:rPr lang="en-US" sz="1200"/>
              <a:t>        # and the "top" card in half1 is the same</a:t>
            </a:r>
          </a:p>
          <a:p>
            <a:r>
              <a:rPr lang="en-US" sz="1200"/>
              <a:t>        # as the top card in shuffled_deck</a:t>
            </a:r>
          </a:p>
          <a:p>
            <a:r>
              <a:rPr lang="en-US" sz="1200">
                <a:solidFill>
                  <a:srgbClr val="0070C0"/>
                </a:solidFill>
              </a:rPr>
              <a:t>        if half1_index &lt;= half1_max_index and \</a:t>
            </a:r>
          </a:p>
          <a:p>
            <a:r>
              <a:rPr lang="en-US" sz="1200">
                <a:solidFill>
                  <a:srgbClr val="0070C0"/>
                </a:solidFill>
              </a:rPr>
              <a:t>                card == half1[half1_index]:</a:t>
            </a:r>
          </a:p>
          <a:p>
            <a:r>
              <a:rPr lang="en-US" sz="1200">
                <a:solidFill>
                  <a:srgbClr val="0070C0"/>
                </a:solidFill>
              </a:rPr>
              <a:t>            half1_index += 1</a:t>
            </a:r>
          </a:p>
          <a:p>
            <a:endParaRPr lang="en-US" sz="1200">
              <a:solidFill>
                <a:srgbClr val="0070C0"/>
              </a:solidFill>
            </a:endParaRPr>
          </a:p>
          <a:p>
            <a:r>
              <a:rPr lang="en-US" sz="1200"/>
              <a:t>        # if we still have cards in half2</a:t>
            </a:r>
          </a:p>
          <a:p>
            <a:r>
              <a:rPr lang="en-US" sz="1200"/>
              <a:t>        # and the "top" card in half2 is the same</a:t>
            </a:r>
          </a:p>
          <a:p>
            <a:r>
              <a:rPr lang="en-US" sz="1200"/>
              <a:t>        # as the top card in shuffled_deck</a:t>
            </a:r>
          </a:p>
          <a:p>
            <a:r>
              <a:rPr lang="en-US" sz="1200">
                <a:solidFill>
                  <a:srgbClr val="0070C0"/>
                </a:solidFill>
              </a:rPr>
              <a:t>        elif half2_index &lt;= half2_max_index and \</a:t>
            </a:r>
          </a:p>
          <a:p>
            <a:r>
              <a:rPr lang="en-US" sz="1200">
                <a:solidFill>
                  <a:srgbClr val="0070C0"/>
                </a:solidFill>
              </a:rPr>
              <a:t>                card == half2[half2_index]:</a:t>
            </a:r>
          </a:p>
          <a:p>
            <a:r>
              <a:rPr lang="en-US" sz="1200">
                <a:solidFill>
                  <a:srgbClr val="0070C0"/>
                </a:solidFill>
              </a:rPr>
              <a:t>            half2_index += 1</a:t>
            </a:r>
          </a:p>
          <a:p>
            <a:endParaRPr lang="en-US" sz="1200">
              <a:solidFill>
                <a:srgbClr val="0070C0"/>
              </a:solidFill>
            </a:endParaRPr>
          </a:p>
          <a:p>
            <a:r>
              <a:rPr lang="en-US" sz="1200"/>
              <a:t>        # if the top card in shuffled_deck doesn't match the top</a:t>
            </a:r>
          </a:p>
          <a:p>
            <a:r>
              <a:rPr lang="en-US" sz="1200"/>
              <a:t>        # card in half1 or half2, this isn't a single riffle.</a:t>
            </a:r>
          </a:p>
          <a:p>
            <a:r>
              <a:rPr lang="en-US" sz="1200">
                <a:solidFill>
                  <a:srgbClr val="0070C0"/>
                </a:solidFill>
              </a:rPr>
              <a:t>        else:</a:t>
            </a:r>
          </a:p>
          <a:p>
            <a:r>
              <a:rPr lang="en-US" sz="1200">
                <a:solidFill>
                  <a:srgbClr val="0070C0"/>
                </a:solidFill>
              </a:rPr>
              <a:t>            return False</a:t>
            </a:r>
          </a:p>
          <a:p>
            <a:endParaRPr lang="en-US" sz="1200">
              <a:solidFill>
                <a:srgbClr val="0070C0"/>
              </a:solidFill>
            </a:endParaRPr>
          </a:p>
          <a:p>
            <a:r>
              <a:rPr lang="en-US" sz="1200"/>
              <a:t>    # all cards in shuffled_deck have been "accounted for"</a:t>
            </a:r>
          </a:p>
          <a:p>
            <a:r>
              <a:rPr lang="en-US" sz="1200"/>
              <a:t>    # so this is a single riffle!</a:t>
            </a:r>
          </a:p>
          <a:p>
            <a:r>
              <a:rPr lang="en-US" sz="1200">
                <a:solidFill>
                  <a:srgbClr val="0070C0"/>
                </a:solidFill>
              </a:rPr>
              <a:t>    return True</a:t>
            </a:r>
          </a:p>
        </p:txBody>
      </p:sp>
      <p:pic>
        <p:nvPicPr>
          <p:cNvPr id="4" name="Picture 3">
            <a:extLst>
              <a:ext uri="{FF2B5EF4-FFF2-40B4-BE49-F238E27FC236}">
                <a16:creationId xmlns:a16="http://schemas.microsoft.com/office/drawing/2014/main" id="{2466C548-A1CC-E764-04BB-38F505F3B5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6178" y="2442194"/>
            <a:ext cx="3305318" cy="2203545"/>
          </a:xfrm>
          <a:prstGeom prst="rect">
            <a:avLst/>
          </a:prstGeom>
        </p:spPr>
      </p:pic>
    </p:spTree>
    <p:extLst>
      <p:ext uri="{BB962C8B-B14F-4D97-AF65-F5344CB8AC3E}">
        <p14:creationId xmlns:p14="http://schemas.microsoft.com/office/powerpoint/2010/main" val="155281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479105" y="0"/>
            <a:ext cx="6242971" cy="523220"/>
          </a:xfrm>
          <a:prstGeom prst="rect">
            <a:avLst/>
          </a:prstGeom>
          <a:noFill/>
        </p:spPr>
        <p:txBody>
          <a:bodyPr wrap="square" rtlCol="0">
            <a:spAutoFit/>
          </a:bodyPr>
          <a:lstStyle/>
          <a:p>
            <a:r>
              <a:rPr lang="en-US" sz="2800" b="1"/>
              <a:t>Find K-th largest number in the array</a:t>
            </a:r>
          </a:p>
        </p:txBody>
      </p:sp>
      <p:sp>
        <p:nvSpPr>
          <p:cNvPr id="6" name="TextBox 5">
            <a:extLst>
              <a:ext uri="{FF2B5EF4-FFF2-40B4-BE49-F238E27FC236}">
                <a16:creationId xmlns:a16="http://schemas.microsoft.com/office/drawing/2014/main" id="{7165E9B1-2580-FAC6-5BF3-934850B371E7}"/>
              </a:ext>
            </a:extLst>
          </p:cNvPr>
          <p:cNvSpPr txBox="1"/>
          <p:nvPr/>
        </p:nvSpPr>
        <p:spPr>
          <a:xfrm>
            <a:off x="150843" y="561124"/>
            <a:ext cx="5792757" cy="1384995"/>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Different solutions:                       Time complexity</a:t>
            </a:r>
          </a:p>
          <a:p>
            <a:endParaRPr lang="en-US" sz="1200"/>
          </a:p>
          <a:p>
            <a:r>
              <a:rPr lang="en-US" sz="1200"/>
              <a:t>1. Go through array K times.               O(K*N)</a:t>
            </a:r>
          </a:p>
          <a:p>
            <a:r>
              <a:rPr lang="en-US" sz="1200"/>
              <a:t>2. Sort array – and return arr[N-K]        O(N*lg(N))</a:t>
            </a:r>
          </a:p>
          <a:p>
            <a:r>
              <a:rPr lang="en-US" sz="1200"/>
              <a:t>3. build a max-heap - and do K pop-s       O(N) + </a:t>
            </a:r>
            <a:r>
              <a:rPr lang="en-US" sz="1200" dirty="0"/>
              <a:t>O(K*lg(N))</a:t>
            </a:r>
            <a:endParaRPr lang="en-US" sz="1200"/>
          </a:p>
          <a:p>
            <a:r>
              <a:rPr lang="en-US" sz="1200"/>
              <a:t>4. use </a:t>
            </a:r>
            <a:r>
              <a:rPr lang="en-US" sz="1200" b="1">
                <a:solidFill>
                  <a:srgbClr val="FF0000"/>
                </a:solidFill>
              </a:rPr>
              <a:t>partitioning method</a:t>
            </a:r>
            <a:r>
              <a:rPr lang="en-US" sz="1200"/>
              <a:t>  (see below)    O(2N)</a:t>
            </a:r>
          </a:p>
          <a:p>
            <a:r>
              <a:rPr lang="en-US" sz="1200"/>
              <a:t>   similar to </a:t>
            </a:r>
            <a:r>
              <a:rPr lang="en-US" sz="1200" b="1">
                <a:solidFill>
                  <a:srgbClr val="FF0000"/>
                </a:solidFill>
              </a:rPr>
              <a:t>quicksort</a:t>
            </a:r>
            <a:r>
              <a:rPr lang="en-US" sz="1200"/>
              <a:t> / binary search</a:t>
            </a:r>
          </a:p>
        </p:txBody>
      </p:sp>
      <p:sp>
        <p:nvSpPr>
          <p:cNvPr id="5" name="TextBox 4">
            <a:extLst>
              <a:ext uri="{FF2B5EF4-FFF2-40B4-BE49-F238E27FC236}">
                <a16:creationId xmlns:a16="http://schemas.microsoft.com/office/drawing/2014/main" id="{68D4CCDE-9D95-E919-964D-8F5EB1DB8101}"/>
              </a:ext>
            </a:extLst>
          </p:cNvPr>
          <p:cNvSpPr txBox="1"/>
          <p:nvPr/>
        </p:nvSpPr>
        <p:spPr>
          <a:xfrm>
            <a:off x="479105" y="2509222"/>
            <a:ext cx="5271736" cy="4154984"/>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def _partition(arr, low, high):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pivot = arr[high]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index = low</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for j in range(low, high):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arr[j] &lt;= pivot: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arr[index], arr[j] = arr[j], arr[index]</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index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arr[index], arr[high] = arr[high], arr[index]</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index</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def findKthLargest(arr, k):</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left = 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right = len(arr)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while left &lt;= right: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pivotIndex = _partition(arr, left, right)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if pivotIndex == (len(arr) - k)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arr[pivotIndex]</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elif pivotIndex &gt; (len(arr) - k)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right = pivotIndex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else: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left = pivotIndex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return -1</a:t>
            </a:r>
          </a:p>
        </p:txBody>
      </p:sp>
      <p:sp>
        <p:nvSpPr>
          <p:cNvPr id="8" name="TextBox 7">
            <a:extLst>
              <a:ext uri="{FF2B5EF4-FFF2-40B4-BE49-F238E27FC236}">
                <a16:creationId xmlns:a16="http://schemas.microsoft.com/office/drawing/2014/main" id="{516EF3B0-982C-08A7-282F-8165AA10C600}"/>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1</a:t>
            </a:r>
          </a:p>
        </p:txBody>
      </p:sp>
      <p:sp>
        <p:nvSpPr>
          <p:cNvPr id="2" name="TextBox 1">
            <a:extLst>
              <a:ext uri="{FF2B5EF4-FFF2-40B4-BE49-F238E27FC236}">
                <a16:creationId xmlns:a16="http://schemas.microsoft.com/office/drawing/2014/main" id="{7C00C528-58AC-0CD1-405A-A5559F9582B1}"/>
              </a:ext>
            </a:extLst>
          </p:cNvPr>
          <p:cNvSpPr txBox="1"/>
          <p:nvPr/>
        </p:nvSpPr>
        <p:spPr>
          <a:xfrm>
            <a:off x="6209121" y="2967065"/>
            <a:ext cx="5623427" cy="3801041"/>
          </a:xfrm>
          <a:prstGeom prst="rect">
            <a:avLst/>
          </a:prstGeom>
          <a:noFill/>
        </p:spPr>
        <p:txBody>
          <a:bodyPr wrap="square" rtlCol="0">
            <a:spAutoFit/>
          </a:bodyPr>
          <a:lstStyle/>
          <a:p>
            <a:r>
              <a:rPr lang="en-US" sz="1400" b="1">
                <a:solidFill>
                  <a:srgbClr val="FF0000"/>
                </a:solidFill>
              </a:rPr>
              <a:t>Quick sort </a:t>
            </a:r>
            <a:r>
              <a:rPr lang="en-US" sz="1400"/>
              <a:t>is a recursive sorting algorithm.</a:t>
            </a:r>
          </a:p>
          <a:p>
            <a:endParaRPr lang="en-US" sz="1400"/>
          </a:p>
          <a:p>
            <a:r>
              <a:rPr lang="en-US" sz="1400"/>
              <a:t>We randomly select a </a:t>
            </a:r>
            <a:r>
              <a:rPr lang="en-US" sz="1400" b="1">
                <a:solidFill>
                  <a:srgbClr val="FF0000"/>
                </a:solidFill>
              </a:rPr>
              <a:t>pivot point</a:t>
            </a:r>
            <a:r>
              <a:rPr lang="en-US" sz="1400"/>
              <a:t> (8), and then keep swapping left and right elements so that:</a:t>
            </a:r>
          </a:p>
          <a:p>
            <a:r>
              <a:rPr lang="en-US" sz="1400"/>
              <a:t>.. all elements to the left of pivot are smaller than it </a:t>
            </a:r>
          </a:p>
          <a:p>
            <a:r>
              <a:rPr lang="en-US" sz="1400"/>
              <a:t>.. all elements to the right are larger than the pivot point. </a:t>
            </a:r>
          </a:p>
          <a:p>
            <a:endParaRPr lang="en-US" sz="1400"/>
          </a:p>
          <a:p>
            <a:r>
              <a:rPr lang="en-US" sz="1400"/>
              <a:t>Once we done, the pivot point is at its right place in the array.</a:t>
            </a:r>
          </a:p>
          <a:p>
            <a:r>
              <a:rPr lang="en-US" sz="1400"/>
              <a:t>Then we can select pivot points in left and right portions, do the same swapping, and continue recursively until the whole array is sorted.</a:t>
            </a:r>
          </a:p>
          <a:p>
            <a:endParaRPr lang="en-US" sz="1400"/>
          </a:p>
          <a:p>
            <a:r>
              <a:rPr lang="en-US" sz="1400"/>
              <a:t>To find K-th largest element we follow the quick-sort partitionning-pivoting, but only concentrate on the right potion(s) – because we only need to sort the top K elements. Complexity: N + N/2 + N/4 + ... = O(2N)</a:t>
            </a:r>
          </a:p>
          <a:p>
            <a:endParaRPr lang="en-US" sz="900"/>
          </a:p>
          <a:p>
            <a:r>
              <a:rPr lang="en-US" sz="1200"/>
              <a:t> - </a:t>
            </a:r>
            <a:r>
              <a:rPr lang="en-US" sz="1200">
                <a:hlinkClick r:id="rId2"/>
              </a:rPr>
              <a:t>https://www.youtube.com/watch?v=QGVCnjXmrNg</a:t>
            </a:r>
            <a:endParaRPr lang="en-US" sz="1200"/>
          </a:p>
          <a:p>
            <a:r>
              <a:rPr lang="en-US" sz="1200"/>
              <a:t> - </a:t>
            </a:r>
            <a:r>
              <a:rPr lang="en-US" sz="1200">
                <a:hlinkClick r:id="rId3"/>
              </a:rPr>
              <a:t>https://github.com/techleadhd/three-coding-problems/blob/master/largest.py</a:t>
            </a:r>
            <a:endParaRPr lang="en-US" sz="1200"/>
          </a:p>
          <a:p>
            <a:r>
              <a:rPr lang="en-US" sz="1200"/>
              <a:t> - </a:t>
            </a:r>
            <a:r>
              <a:rPr lang="en-US" sz="1200">
                <a:hlinkClick r:id="rId4"/>
              </a:rPr>
              <a:t>https://www.youtube.com/watch?v=XE4VP_8Y0BU</a:t>
            </a:r>
            <a:endParaRPr lang="en-US" sz="1200"/>
          </a:p>
        </p:txBody>
      </p:sp>
      <p:pic>
        <p:nvPicPr>
          <p:cNvPr id="1026" name="Picture 2" descr="Sorting Algorithms (Quick Sort, Merge Sort) | DSA Tutorials">
            <a:extLst>
              <a:ext uri="{FF2B5EF4-FFF2-40B4-BE49-F238E27FC236}">
                <a16:creationId xmlns:a16="http://schemas.microsoft.com/office/drawing/2014/main" id="{6543B1C9-F60A-AFB5-8066-CCAF7CB9C39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792587" y="89894"/>
            <a:ext cx="4456493" cy="2802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62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401991" y="-52840"/>
            <a:ext cx="9004899" cy="523220"/>
          </a:xfrm>
          <a:prstGeom prst="rect">
            <a:avLst/>
          </a:prstGeom>
          <a:noFill/>
        </p:spPr>
        <p:txBody>
          <a:bodyPr wrap="square" rtlCol="0">
            <a:spAutoFit/>
          </a:bodyPr>
          <a:lstStyle/>
          <a:p>
            <a:r>
              <a:rPr lang="en-US" sz="2800" b="1"/>
              <a:t>Substring Search Algorithms – Brute Force, KMP, Z</a:t>
            </a:r>
          </a:p>
        </p:txBody>
      </p:sp>
      <p:sp>
        <p:nvSpPr>
          <p:cNvPr id="8" name="TextBox 7">
            <a:extLst>
              <a:ext uri="{FF2B5EF4-FFF2-40B4-BE49-F238E27FC236}">
                <a16:creationId xmlns:a16="http://schemas.microsoft.com/office/drawing/2014/main" id="{516EF3B0-982C-08A7-282F-8165AA10C600}"/>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2</a:t>
            </a:r>
          </a:p>
        </p:txBody>
      </p:sp>
      <p:sp>
        <p:nvSpPr>
          <p:cNvPr id="9" name="TextBox 8">
            <a:extLst>
              <a:ext uri="{FF2B5EF4-FFF2-40B4-BE49-F238E27FC236}">
                <a16:creationId xmlns:a16="http://schemas.microsoft.com/office/drawing/2014/main" id="{A8021851-0B2C-F769-DAB8-BED75A3B2FA4}"/>
              </a:ext>
            </a:extLst>
          </p:cNvPr>
          <p:cNvSpPr txBox="1"/>
          <p:nvPr/>
        </p:nvSpPr>
        <p:spPr>
          <a:xfrm>
            <a:off x="150842" y="630400"/>
            <a:ext cx="5769898" cy="1015663"/>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1) Brute Force Search</a:t>
            </a:r>
          </a:p>
          <a:p>
            <a:r>
              <a:rPr lang="en-US" sz="1200"/>
              <a:t>   </a:t>
            </a:r>
            <a:r>
              <a:rPr lang="en-US" sz="1200">
                <a:solidFill>
                  <a:srgbClr val="FF0000"/>
                </a:solidFill>
              </a:rPr>
              <a:t>Time complexity O(m*n) </a:t>
            </a:r>
          </a:p>
          <a:p>
            <a:r>
              <a:rPr lang="en-US" sz="1200">
                <a:solidFill>
                  <a:srgbClr val="00B0F0"/>
                </a:solidFill>
              </a:rPr>
              <a:t>   where:</a:t>
            </a:r>
          </a:p>
          <a:p>
            <a:r>
              <a:rPr lang="en-US" sz="1200">
                <a:solidFill>
                  <a:srgbClr val="00B0F0"/>
                </a:solidFill>
              </a:rPr>
              <a:t>      m = length of text</a:t>
            </a:r>
          </a:p>
          <a:p>
            <a:r>
              <a:rPr lang="en-US" sz="1200">
                <a:solidFill>
                  <a:srgbClr val="00B0F0"/>
                </a:solidFill>
              </a:rPr>
              <a:t>      n = length of pattern</a:t>
            </a:r>
          </a:p>
        </p:txBody>
      </p:sp>
      <p:sp>
        <p:nvSpPr>
          <p:cNvPr id="2" name="TextBox 1">
            <a:extLst>
              <a:ext uri="{FF2B5EF4-FFF2-40B4-BE49-F238E27FC236}">
                <a16:creationId xmlns:a16="http://schemas.microsoft.com/office/drawing/2014/main" id="{0B908738-8A0D-FE2F-2609-D6C97225D3E2}"/>
              </a:ext>
            </a:extLst>
          </p:cNvPr>
          <p:cNvSpPr txBox="1"/>
          <p:nvPr/>
        </p:nvSpPr>
        <p:spPr>
          <a:xfrm>
            <a:off x="150842" y="1883027"/>
            <a:ext cx="5769898" cy="4062651"/>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2) KMP Substring Search algorithm (Knuth-Morris-Pratt)</a:t>
            </a:r>
          </a:p>
          <a:p>
            <a:r>
              <a:rPr lang="en-US" sz="1200"/>
              <a:t>   </a:t>
            </a:r>
            <a:r>
              <a:rPr lang="en-US" sz="1200">
                <a:solidFill>
                  <a:srgbClr val="FF0000"/>
                </a:solidFill>
              </a:rPr>
              <a:t>Time complexity O(m+n)</a:t>
            </a:r>
          </a:p>
          <a:p>
            <a:endParaRPr lang="en-US" sz="1200"/>
          </a:p>
          <a:p>
            <a:r>
              <a:rPr lang="en-US" sz="1200"/>
              <a:t>Example:</a:t>
            </a:r>
          </a:p>
          <a:p>
            <a:r>
              <a:rPr lang="en-US" sz="1200"/>
              <a:t>in string: abcxabcdabxabcdabcdabcy</a:t>
            </a:r>
          </a:p>
          <a:p>
            <a:r>
              <a:rPr lang="en-US" sz="1200"/>
              <a:t>  pattern: abcdabcy</a:t>
            </a:r>
          </a:p>
          <a:p>
            <a:endParaRPr lang="en-US" sz="1200"/>
          </a:p>
          <a:p>
            <a:r>
              <a:rPr lang="en-US" sz="1200"/>
              <a:t>algorithm: </a:t>
            </a:r>
          </a:p>
          <a:p>
            <a:r>
              <a:rPr lang="en-US" sz="1200"/>
              <a:t>1. we try to match.</a:t>
            </a:r>
          </a:p>
          <a:p>
            <a:r>
              <a:rPr lang="en-US" sz="1200"/>
              <a:t>2. if fail, we see if the end of the partial match can be a beginning of another match - and shift to that point. (look for suffix that can be a prefix)</a:t>
            </a:r>
          </a:p>
          <a:p>
            <a:endParaRPr lang="en-US" sz="1200"/>
          </a:p>
          <a:p>
            <a:r>
              <a:rPr lang="en-US" sz="1200"/>
              <a:t>In actual implementation we first go through the pattern and populate a temporary array of the same length showing where there are potential starting of match points.</a:t>
            </a:r>
          </a:p>
          <a:p>
            <a:r>
              <a:rPr lang="en-US" sz="1200"/>
              <a:t>For example, for "abcdabcy":</a:t>
            </a:r>
          </a:p>
          <a:p>
            <a:r>
              <a:rPr lang="en-US" sz="1200"/>
              <a:t>                 "00001230"</a:t>
            </a:r>
          </a:p>
          <a:p>
            <a:endParaRPr lang="en-US" sz="1200"/>
          </a:p>
          <a:p>
            <a:r>
              <a:rPr lang="en-US" sz="900"/>
              <a:t>.. </a:t>
            </a:r>
            <a:r>
              <a:rPr lang="en-US" sz="900">
                <a:hlinkClick r:id="rId2"/>
              </a:rPr>
              <a:t>https://www.youtube.com/watch?v=GTJr8OvyEVQ</a:t>
            </a:r>
            <a:endParaRPr lang="en-US" sz="900"/>
          </a:p>
          <a:p>
            <a:r>
              <a:rPr lang="en-US" sz="900"/>
              <a:t>.. </a:t>
            </a:r>
            <a:r>
              <a:rPr lang="en-US" sz="900">
                <a:hlinkClick r:id="rId3"/>
              </a:rPr>
              <a:t>https://github.com/mission-peace/interview/blob/master/src/com/interview/string/SubstringSearch.java</a:t>
            </a:r>
            <a:endParaRPr lang="en-US" sz="900"/>
          </a:p>
        </p:txBody>
      </p:sp>
      <p:sp>
        <p:nvSpPr>
          <p:cNvPr id="4" name="TextBox 3">
            <a:extLst>
              <a:ext uri="{FF2B5EF4-FFF2-40B4-BE49-F238E27FC236}">
                <a16:creationId xmlns:a16="http://schemas.microsoft.com/office/drawing/2014/main" id="{E1496BB8-B2BD-3953-BCA1-3952891227C4}"/>
              </a:ext>
            </a:extLst>
          </p:cNvPr>
          <p:cNvSpPr txBox="1"/>
          <p:nvPr/>
        </p:nvSpPr>
        <p:spPr>
          <a:xfrm>
            <a:off x="6096000" y="636555"/>
            <a:ext cx="5945158" cy="4847481"/>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3) Z algorithm </a:t>
            </a:r>
          </a:p>
          <a:p>
            <a:r>
              <a:rPr lang="en-US" sz="1200"/>
              <a:t>   </a:t>
            </a:r>
            <a:r>
              <a:rPr lang="en-US" sz="1200">
                <a:solidFill>
                  <a:srgbClr val="FF0000"/>
                </a:solidFill>
              </a:rPr>
              <a:t>Time complexity O(m+n)</a:t>
            </a:r>
          </a:p>
          <a:p>
            <a:endParaRPr lang="en-US" sz="1200"/>
          </a:p>
          <a:p>
            <a:r>
              <a:rPr lang="en-US" sz="1200"/>
              <a:t>Z-array for a string is an array of integers showing</a:t>
            </a:r>
          </a:p>
          <a:p>
            <a:r>
              <a:rPr lang="en-US" sz="1200"/>
              <a:t>the maximum length of a prefix starting at this position.</a:t>
            </a:r>
          </a:p>
          <a:p>
            <a:endParaRPr lang="en-US" sz="1200"/>
          </a:p>
          <a:p>
            <a:r>
              <a:rPr lang="en-US" sz="1200"/>
              <a:t>The first entry of Z array is meaningless because the </a:t>
            </a:r>
          </a:p>
          <a:p>
            <a:r>
              <a:rPr lang="en-US" sz="1200"/>
              <a:t>complete string is always its own prefix.</a:t>
            </a:r>
          </a:p>
          <a:p>
            <a:endParaRPr lang="en-US" sz="1200"/>
          </a:p>
          <a:p>
            <a:r>
              <a:rPr lang="en-US" sz="1200"/>
              <a:t>    Examples:</a:t>
            </a:r>
          </a:p>
          <a:p>
            <a:r>
              <a:rPr lang="en-US" sz="1200"/>
              <a:t>        str: aabcaabxaaaz</a:t>
            </a:r>
          </a:p>
          <a:p>
            <a:r>
              <a:rPr lang="en-US" sz="1200"/>
              <a:t>        Z  : x10031002210</a:t>
            </a:r>
          </a:p>
          <a:p>
            <a:r>
              <a:rPr lang="en-US" sz="1200"/>
              <a:t>        </a:t>
            </a:r>
          </a:p>
          <a:p>
            <a:r>
              <a:rPr lang="en-US" sz="1200"/>
              <a:t>        str: aaaaaa</a:t>
            </a:r>
          </a:p>
          <a:p>
            <a:r>
              <a:rPr lang="en-US" sz="1200"/>
              <a:t>        Z  : x54321</a:t>
            </a:r>
          </a:p>
          <a:p>
            <a:r>
              <a:rPr lang="en-US" sz="1200"/>
              <a:t>        </a:t>
            </a:r>
          </a:p>
          <a:p>
            <a:r>
              <a:rPr lang="en-US" sz="1200"/>
              <a:t>        str: aabaacd</a:t>
            </a:r>
          </a:p>
          <a:p>
            <a:r>
              <a:rPr lang="en-US" sz="1200"/>
              <a:t>        Z  : x102100</a:t>
            </a:r>
          </a:p>
          <a:p>
            <a:r>
              <a:rPr lang="en-US" sz="1200"/>
              <a:t>        </a:t>
            </a:r>
          </a:p>
          <a:p>
            <a:r>
              <a:rPr lang="en-US" sz="1200"/>
              <a:t>        str: abababab</a:t>
            </a:r>
          </a:p>
          <a:p>
            <a:r>
              <a:rPr lang="en-US" sz="1200"/>
              <a:t>        Z  : x0604020</a:t>
            </a:r>
          </a:p>
          <a:p>
            <a:endParaRPr lang="en-US" sz="1200"/>
          </a:p>
          <a:p>
            <a:pPr marL="171450" indent="-171450">
              <a:buFont typeface="Arial" panose="020B0604020202020204" pitchFamily="34" charset="0"/>
              <a:buChar char="•"/>
            </a:pPr>
            <a:r>
              <a:rPr lang="en-US" sz="900">
                <a:hlinkClick r:id="rId4"/>
              </a:rPr>
              <a:t>https://www.youtube.com/watch?v=CpZh4eF8QBw</a:t>
            </a:r>
            <a:endParaRPr lang="en-US" sz="900"/>
          </a:p>
          <a:p>
            <a:pPr marL="171450" indent="-171450">
              <a:buFont typeface="Arial" panose="020B0604020202020204" pitchFamily="34" charset="0"/>
              <a:buChar char="•"/>
            </a:pPr>
            <a:r>
              <a:rPr lang="en-US" sz="900">
                <a:hlinkClick r:id="rId5"/>
              </a:rPr>
              <a:t>https://github.com/mission-peace/interview/blob/master/src/com/interview/string/ZAlgorithm.java</a:t>
            </a:r>
            <a:endParaRPr lang="en-US" sz="900"/>
          </a:p>
          <a:p>
            <a:pPr marL="171450" indent="-171450">
              <a:buFont typeface="Arial" panose="020B0604020202020204" pitchFamily="34" charset="0"/>
              <a:buChar char="•"/>
            </a:pPr>
            <a:r>
              <a:rPr lang="en-US" sz="900">
                <a:hlinkClick r:id="rId6"/>
              </a:rPr>
              <a:t>http://www.geeksforgeeks.org/z-algorithm-linear-time-pattern-searching-algorithm/</a:t>
            </a:r>
            <a:endParaRPr lang="en-US" sz="900"/>
          </a:p>
          <a:p>
            <a:pPr marL="171450" indent="-171450">
              <a:buFont typeface="Arial" panose="020B0604020202020204" pitchFamily="34" charset="0"/>
              <a:buChar char="•"/>
            </a:pPr>
            <a:r>
              <a:rPr lang="en-US" sz="900">
                <a:hlinkClick r:id="rId7"/>
              </a:rPr>
              <a:t>http://www.utdallas.edu/~besp/demo/John2010/z-algorithm.htm</a:t>
            </a:r>
            <a:endParaRPr lang="en-US" sz="900"/>
          </a:p>
        </p:txBody>
      </p:sp>
    </p:spTree>
    <p:extLst>
      <p:ext uri="{BB962C8B-B14F-4D97-AF65-F5344CB8AC3E}">
        <p14:creationId xmlns:p14="http://schemas.microsoft.com/office/powerpoint/2010/main" val="67590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401991" y="-52840"/>
            <a:ext cx="11176599" cy="523220"/>
          </a:xfrm>
          <a:prstGeom prst="rect">
            <a:avLst/>
          </a:prstGeom>
          <a:noFill/>
        </p:spPr>
        <p:txBody>
          <a:bodyPr wrap="square" rtlCol="0">
            <a:spAutoFit/>
          </a:bodyPr>
          <a:lstStyle/>
          <a:p>
            <a:r>
              <a:rPr lang="en-US" sz="2800" b="1"/>
              <a:t>Substring Search Algorithm – Rabin Karp, Boyer-Moore, Aho-Corasick, ...</a:t>
            </a:r>
          </a:p>
        </p:txBody>
      </p:sp>
      <p:sp>
        <p:nvSpPr>
          <p:cNvPr id="8" name="TextBox 7">
            <a:extLst>
              <a:ext uri="{FF2B5EF4-FFF2-40B4-BE49-F238E27FC236}">
                <a16:creationId xmlns:a16="http://schemas.microsoft.com/office/drawing/2014/main" id="{516EF3B0-982C-08A7-282F-8165AA10C600}"/>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3</a:t>
            </a:r>
          </a:p>
        </p:txBody>
      </p:sp>
      <p:sp>
        <p:nvSpPr>
          <p:cNvPr id="9" name="TextBox 8">
            <a:extLst>
              <a:ext uri="{FF2B5EF4-FFF2-40B4-BE49-F238E27FC236}">
                <a16:creationId xmlns:a16="http://schemas.microsoft.com/office/drawing/2014/main" id="{A8021851-0B2C-F769-DAB8-BED75A3B2FA4}"/>
              </a:ext>
            </a:extLst>
          </p:cNvPr>
          <p:cNvSpPr txBox="1"/>
          <p:nvPr/>
        </p:nvSpPr>
        <p:spPr>
          <a:xfrm>
            <a:off x="150842" y="636555"/>
            <a:ext cx="5769898" cy="1015663"/>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4) Rabin Karp (compare rolling hash to pattern hash)</a:t>
            </a:r>
          </a:p>
          <a:p>
            <a:r>
              <a:rPr lang="en-US" sz="1200"/>
              <a:t>   </a:t>
            </a:r>
            <a:r>
              <a:rPr lang="en-US" sz="1200">
                <a:solidFill>
                  <a:srgbClr val="FF0000"/>
                </a:solidFill>
              </a:rPr>
              <a:t>Time complexity O(m+n)..O(m*n)</a:t>
            </a:r>
            <a:endParaRPr lang="en-US" sz="1200"/>
          </a:p>
          <a:p>
            <a:r>
              <a:rPr lang="en-US" sz="1200"/>
              <a:t>Good use: </a:t>
            </a:r>
            <a:r>
              <a:rPr lang="en-US" sz="1200">
                <a:solidFill>
                  <a:srgbClr val="00B0F0"/>
                </a:solidFill>
              </a:rPr>
              <a:t>detecting plagiarism.</a:t>
            </a:r>
            <a:r>
              <a:rPr lang="en-US" sz="1200"/>
              <a:t> Given source material, the algorithm can rapidly search through a text for instances of sentences from the source material.</a:t>
            </a:r>
          </a:p>
        </p:txBody>
      </p:sp>
      <p:sp>
        <p:nvSpPr>
          <p:cNvPr id="2" name="TextBox 1">
            <a:extLst>
              <a:ext uri="{FF2B5EF4-FFF2-40B4-BE49-F238E27FC236}">
                <a16:creationId xmlns:a16="http://schemas.microsoft.com/office/drawing/2014/main" id="{0B908738-8A0D-FE2F-2609-D6C97225D3E2}"/>
              </a:ext>
            </a:extLst>
          </p:cNvPr>
          <p:cNvSpPr txBox="1"/>
          <p:nvPr/>
        </p:nvSpPr>
        <p:spPr>
          <a:xfrm>
            <a:off x="150842" y="1826559"/>
            <a:ext cx="5769898" cy="4478149"/>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5) Boyer-Moore 1977 (compare ends of strings) </a:t>
            </a:r>
          </a:p>
          <a:p>
            <a:r>
              <a:rPr lang="en-US" sz="1200">
                <a:solidFill>
                  <a:srgbClr val="FF0000"/>
                </a:solidFill>
              </a:rPr>
              <a:t>   Time complexity O(m+n) or better</a:t>
            </a:r>
          </a:p>
          <a:p>
            <a:endParaRPr lang="en-US" sz="1200"/>
          </a:p>
          <a:p>
            <a:r>
              <a:rPr lang="en-US" sz="1200">
                <a:solidFill>
                  <a:srgbClr val="00B0F0"/>
                </a:solidFill>
              </a:rPr>
              <a:t>This algorithm is used in GNU grep.</a:t>
            </a:r>
          </a:p>
          <a:p>
            <a:r>
              <a:rPr lang="en-US" sz="1200">
                <a:solidFill>
                  <a:srgbClr val="00B0F0"/>
                </a:solidFill>
              </a:rPr>
              <a:t>It is also provided in C++ Boost, search.go, etc.</a:t>
            </a:r>
          </a:p>
          <a:p>
            <a:r>
              <a:rPr lang="en-US" sz="1200">
                <a:solidFill>
                  <a:srgbClr val="00B0F0"/>
                </a:solidFill>
              </a:rPr>
              <a:t>It is a standard modern benchmark</a:t>
            </a:r>
          </a:p>
          <a:p>
            <a:r>
              <a:rPr lang="en-US" sz="900"/>
              <a:t>.. </a:t>
            </a:r>
            <a:r>
              <a:rPr lang="en-US" sz="900">
                <a:hlinkClick r:id="rId2"/>
              </a:rPr>
              <a:t>https://en.wikipedia.org/wiki/Boyer%E2%80%93Moore_string-search_algorithm</a:t>
            </a:r>
            <a:endParaRPr lang="en-US" sz="900"/>
          </a:p>
          <a:p>
            <a:endParaRPr lang="en-US" sz="1200"/>
          </a:p>
          <a:p>
            <a:r>
              <a:rPr lang="en-US" sz="1200"/>
              <a:t>Construct "</a:t>
            </a:r>
            <a:r>
              <a:rPr lang="en-US" sz="1200">
                <a:solidFill>
                  <a:srgbClr val="00B0F0"/>
                </a:solidFill>
              </a:rPr>
              <a:t>Bad Match Table</a:t>
            </a:r>
            <a:r>
              <a:rPr lang="en-US" sz="1200"/>
              <a:t>" </a:t>
            </a:r>
          </a:p>
          <a:p>
            <a:r>
              <a:rPr lang="en-US" sz="1200"/>
              <a:t>Compare pattern to the text starting from the rightmost character in pattern.</a:t>
            </a:r>
          </a:p>
          <a:p>
            <a:r>
              <a:rPr lang="en-US" sz="1200"/>
              <a:t>When the mismatch occurs - shift the pattern to the right</a:t>
            </a:r>
          </a:p>
          <a:p>
            <a:r>
              <a:rPr lang="en-US" sz="1200"/>
              <a:t>    corresponding to the value in "</a:t>
            </a:r>
            <a:r>
              <a:rPr lang="en-US" sz="1200">
                <a:solidFill>
                  <a:srgbClr val="00B0F0"/>
                </a:solidFill>
              </a:rPr>
              <a:t>Bad Match Table</a:t>
            </a:r>
            <a:r>
              <a:rPr lang="en-US" sz="1200"/>
              <a:t>"</a:t>
            </a:r>
          </a:p>
          <a:p>
            <a:endParaRPr lang="en-US" sz="1200"/>
          </a:p>
          <a:p>
            <a:r>
              <a:rPr lang="en-US" sz="1200"/>
              <a:t>    str: welcometoteammast    # string we searching in</a:t>
            </a:r>
          </a:p>
          <a:p>
            <a:r>
              <a:rPr lang="en-US" sz="1200"/>
              <a:t>    pat: teammast             # pattern we searching for</a:t>
            </a:r>
          </a:p>
          <a:p>
            <a:r>
              <a:rPr lang="en-US" sz="1200"/>
              <a:t>         01234567             # 8 - length of pattern</a:t>
            </a:r>
          </a:p>
          <a:p>
            <a:r>
              <a:rPr lang="en-US" sz="1200"/>
              <a:t>    bad: teams*               # bad-match table</a:t>
            </a:r>
          </a:p>
          <a:p>
            <a:r>
              <a:rPr lang="en-US" sz="1200"/>
              <a:t>         862318               # </a:t>
            </a:r>
          </a:p>
          <a:p>
            <a:endParaRPr lang="en-US" sz="1200"/>
          </a:p>
          <a:p>
            <a:r>
              <a:rPr lang="en-US" sz="900"/>
              <a:t>.. </a:t>
            </a:r>
            <a:r>
              <a:rPr lang="en-US" sz="900">
                <a:hlinkClick r:id="rId3"/>
              </a:rPr>
              <a:t>https://www.youtube.com/watch?v=G-h1Dph9IOE</a:t>
            </a:r>
            <a:endParaRPr lang="en-US" sz="900"/>
          </a:p>
          <a:p>
            <a:endParaRPr lang="en-US" sz="1200"/>
          </a:p>
          <a:p>
            <a:r>
              <a:rPr lang="en-US" sz="1200"/>
              <a:t>Length-Index-1, </a:t>
            </a:r>
          </a:p>
          <a:p>
            <a:r>
              <a:rPr lang="en-US" sz="1200"/>
              <a:t>fill from left to right, overwriting duplicates</a:t>
            </a:r>
            <a:endParaRPr lang="en-US" sz="900"/>
          </a:p>
        </p:txBody>
      </p:sp>
      <p:sp>
        <p:nvSpPr>
          <p:cNvPr id="4" name="TextBox 3">
            <a:extLst>
              <a:ext uri="{FF2B5EF4-FFF2-40B4-BE49-F238E27FC236}">
                <a16:creationId xmlns:a16="http://schemas.microsoft.com/office/drawing/2014/main" id="{E1496BB8-B2BD-3953-BCA1-3952891227C4}"/>
              </a:ext>
            </a:extLst>
          </p:cNvPr>
          <p:cNvSpPr txBox="1"/>
          <p:nvPr/>
        </p:nvSpPr>
        <p:spPr>
          <a:xfrm>
            <a:off x="6096000" y="636555"/>
            <a:ext cx="5945158" cy="1754326"/>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6) Aho-Corasick algorithm (1975) </a:t>
            </a:r>
          </a:p>
          <a:p>
            <a:r>
              <a:rPr lang="en-US" sz="1200">
                <a:solidFill>
                  <a:srgbClr val="FF0000"/>
                </a:solidFill>
              </a:rPr>
              <a:t>   Time complexity O(TextLength + Words_Length + N_matches)</a:t>
            </a:r>
          </a:p>
          <a:p>
            <a:endParaRPr lang="en-US" sz="1200"/>
          </a:p>
          <a:p>
            <a:r>
              <a:rPr lang="en-US" sz="1200"/>
              <a:t>A dictionary-matching algorithm.</a:t>
            </a:r>
          </a:p>
          <a:p>
            <a:r>
              <a:rPr lang="en-US" sz="1200"/>
              <a:t>Was used in original unix fgrep.</a:t>
            </a:r>
          </a:p>
          <a:p>
            <a:endParaRPr lang="en-US" sz="1200"/>
          </a:p>
          <a:p>
            <a:r>
              <a:rPr lang="en-US" sz="1200"/>
              <a:t>Algorithm constructs a finite-state machine that resembles </a:t>
            </a:r>
          </a:p>
          <a:p>
            <a:r>
              <a:rPr lang="en-US" sz="1200"/>
              <a:t>a trie with additional links between the various internal nodes (to jump fast between failed string matches).</a:t>
            </a:r>
            <a:endParaRPr lang="en-US" sz="900"/>
          </a:p>
        </p:txBody>
      </p:sp>
      <p:sp>
        <p:nvSpPr>
          <p:cNvPr id="5" name="TextBox 4">
            <a:extLst>
              <a:ext uri="{FF2B5EF4-FFF2-40B4-BE49-F238E27FC236}">
                <a16:creationId xmlns:a16="http://schemas.microsoft.com/office/drawing/2014/main" id="{F9E24260-ADB4-66B6-D0B1-9B70E5713794}"/>
              </a:ext>
            </a:extLst>
          </p:cNvPr>
          <p:cNvSpPr txBox="1"/>
          <p:nvPr/>
        </p:nvSpPr>
        <p:spPr>
          <a:xfrm>
            <a:off x="6096000" y="2868084"/>
            <a:ext cx="5945158" cy="830997"/>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7) Finate state automation </a:t>
            </a:r>
          </a:p>
          <a:p>
            <a:r>
              <a:rPr lang="en-US" sz="1200"/>
              <a:t>   Thompson NFA, awk, grep, Google re2</a:t>
            </a:r>
          </a:p>
          <a:p>
            <a:endParaRPr lang="en-US" sz="1200"/>
          </a:p>
          <a:p>
            <a:r>
              <a:rPr lang="en-US" sz="1200"/>
              <a:t>see on next sldies</a:t>
            </a:r>
            <a:endParaRPr lang="en-US" sz="900"/>
          </a:p>
        </p:txBody>
      </p:sp>
    </p:spTree>
    <p:extLst>
      <p:ext uri="{BB962C8B-B14F-4D97-AF65-F5344CB8AC3E}">
        <p14:creationId xmlns:p14="http://schemas.microsoft.com/office/powerpoint/2010/main" val="2264300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5" name="Google Shape;55;p1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304034" y="3636180"/>
            <a:ext cx="3126945" cy="1537501"/>
          </a:xfrm>
          <a:prstGeom prst="rect">
            <a:avLst/>
          </a:prstGeom>
          <a:noFill/>
          <a:ln>
            <a:noFill/>
          </a:ln>
        </p:spPr>
      </p:pic>
      <p:pic>
        <p:nvPicPr>
          <p:cNvPr id="56" name="Google Shape;56;p1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4159" y="3586997"/>
            <a:ext cx="2969683" cy="1789676"/>
          </a:xfrm>
          <a:prstGeom prst="rect">
            <a:avLst/>
          </a:prstGeom>
          <a:noFill/>
          <a:ln>
            <a:noFill/>
          </a:ln>
        </p:spPr>
      </p:pic>
      <p:sp>
        <p:nvSpPr>
          <p:cNvPr id="2" name="TextBox 1">
            <a:extLst>
              <a:ext uri="{FF2B5EF4-FFF2-40B4-BE49-F238E27FC236}">
                <a16:creationId xmlns:a16="http://schemas.microsoft.com/office/drawing/2014/main" id="{5AFF8395-52CE-3FCB-7F80-C0F416A84AA1}"/>
              </a:ext>
            </a:extLst>
          </p:cNvPr>
          <p:cNvSpPr txBox="1"/>
          <p:nvPr/>
        </p:nvSpPr>
        <p:spPr>
          <a:xfrm>
            <a:off x="498848" y="-12092"/>
            <a:ext cx="4738977" cy="523220"/>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Regular Expressions:</a:t>
            </a:r>
            <a:endParaRPr lang="en-US" sz="280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6C807C4-66A8-7FCC-2070-D1A50A46D901}"/>
              </a:ext>
            </a:extLst>
          </p:cNvPr>
          <p:cNvSpPr txBox="1"/>
          <p:nvPr/>
        </p:nvSpPr>
        <p:spPr>
          <a:xfrm>
            <a:off x="134159" y="718143"/>
            <a:ext cx="5468356" cy="1384995"/>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b="1">
                <a:solidFill>
                  <a:srgbClr val="00B0F0"/>
                </a:solidFill>
                <a:cs typeface="Calibri" panose="020F0502020204030204" pitchFamily="34" charset="0"/>
              </a:rPr>
              <a:t>Two classes of RegEx engines:</a:t>
            </a:r>
          </a:p>
          <a:p>
            <a:pPr marL="380990" indent="-380990">
              <a:buFont typeface="Arial" panose="020B0604020202020204" pitchFamily="34" charset="0"/>
              <a:buChar char="•"/>
            </a:pPr>
            <a:r>
              <a:rPr lang="en-US" sz="1400">
                <a:cs typeface="Calibri" panose="020F0502020204030204" pitchFamily="34" charset="0"/>
              </a:rPr>
              <a:t>not using backtracking </a:t>
            </a:r>
            <a:br>
              <a:rPr lang="en-US" sz="1400">
                <a:cs typeface="Calibri" panose="020F0502020204030204" pitchFamily="34" charset="0"/>
              </a:rPr>
            </a:br>
            <a:r>
              <a:rPr lang="en-US" sz="1400">
                <a:cs typeface="Calibri" panose="020F0502020204030204" pitchFamily="34" charset="0"/>
              </a:rPr>
              <a:t>(Thompson NFA, awk, grep, Google re2)</a:t>
            </a:r>
            <a:br>
              <a:rPr lang="en-US" sz="1400">
                <a:cs typeface="Calibri" panose="020F0502020204030204" pitchFamily="34" charset="0"/>
              </a:rPr>
            </a:br>
            <a:r>
              <a:rPr lang="en-US" sz="1400">
                <a:solidFill>
                  <a:srgbClr val="00B0F0"/>
                </a:solidFill>
                <a:cs typeface="Calibri" panose="020F0502020204030204" pitchFamily="34" charset="0"/>
              </a:rPr>
              <a:t>NFA (NFDA) = Non-Deterministic Finite Automata </a:t>
            </a:r>
          </a:p>
          <a:p>
            <a:pPr marL="380990" indent="-380990">
              <a:buFont typeface="Arial" panose="020B0604020202020204" pitchFamily="34" charset="0"/>
              <a:buChar char="•"/>
            </a:pPr>
            <a:r>
              <a:rPr lang="en-US" sz="1400">
                <a:cs typeface="Calibri" panose="020F0502020204030204" pitchFamily="34" charset="0"/>
              </a:rPr>
              <a:t>those using backtracking </a:t>
            </a:r>
            <a:br>
              <a:rPr lang="en-US" sz="1400">
                <a:cs typeface="Calibri" panose="020F0502020204030204" pitchFamily="34" charset="0"/>
              </a:rPr>
            </a:br>
            <a:r>
              <a:rPr lang="en-US" sz="1400">
                <a:solidFill>
                  <a:srgbClr val="00B0F0"/>
                </a:solidFill>
                <a:cs typeface="Calibri" panose="020F0502020204030204" pitchFamily="34" charset="0"/>
              </a:rPr>
              <a:t>PCRE = Perl Compatible Regular Expressions</a:t>
            </a:r>
          </a:p>
        </p:txBody>
      </p:sp>
      <p:sp>
        <p:nvSpPr>
          <p:cNvPr id="4" name="TextBox 3">
            <a:extLst>
              <a:ext uri="{FF2B5EF4-FFF2-40B4-BE49-F238E27FC236}">
                <a16:creationId xmlns:a16="http://schemas.microsoft.com/office/drawing/2014/main" id="{01507097-8D63-56D6-71BA-24060400B631}"/>
              </a:ext>
            </a:extLst>
          </p:cNvPr>
          <p:cNvSpPr txBox="1"/>
          <p:nvPr/>
        </p:nvSpPr>
        <p:spPr>
          <a:xfrm>
            <a:off x="3616801" y="3237145"/>
            <a:ext cx="1122177" cy="379656"/>
          </a:xfrm>
          <a:prstGeom prst="rect">
            <a:avLst/>
          </a:prstGeom>
          <a:noFill/>
        </p:spPr>
        <p:txBody>
          <a:bodyPr wrap="square" rtlCol="0">
            <a:spAutoFit/>
          </a:bodyPr>
          <a:lstStyle/>
          <a:p>
            <a:r>
              <a:rPr lang="en" sz="1867" b="1" u="sng">
                <a:solidFill>
                  <a:srgbClr val="0000FF"/>
                </a:solidFill>
                <a:latin typeface="Calibri" panose="020F0502020204030204" pitchFamily="34" charset="0"/>
                <a:cs typeface="Calibri" panose="020F0502020204030204" pitchFamily="34" charset="0"/>
              </a:rPr>
              <a:t>seconds</a:t>
            </a:r>
            <a:endParaRPr lang="en-US" sz="1867"/>
          </a:p>
        </p:txBody>
      </p:sp>
      <p:sp>
        <p:nvSpPr>
          <p:cNvPr id="5" name="TextBox 4">
            <a:extLst>
              <a:ext uri="{FF2B5EF4-FFF2-40B4-BE49-F238E27FC236}">
                <a16:creationId xmlns:a16="http://schemas.microsoft.com/office/drawing/2014/main" id="{3ED14BFC-7CB9-41FA-784B-C6B25A7B850E}"/>
              </a:ext>
            </a:extLst>
          </p:cNvPr>
          <p:cNvSpPr txBox="1"/>
          <p:nvPr/>
        </p:nvSpPr>
        <p:spPr>
          <a:xfrm>
            <a:off x="1" y="3271004"/>
            <a:ext cx="2454871" cy="379656"/>
          </a:xfrm>
          <a:prstGeom prst="rect">
            <a:avLst/>
          </a:prstGeom>
          <a:noFill/>
        </p:spPr>
        <p:txBody>
          <a:bodyPr wrap="square" rtlCol="0">
            <a:spAutoFit/>
          </a:bodyPr>
          <a:lstStyle/>
          <a:p>
            <a:r>
              <a:rPr lang="en" sz="1867" b="1" u="sng">
                <a:solidFill>
                  <a:srgbClr val="0000FF"/>
                </a:solidFill>
                <a:latin typeface="Calibri" panose="020F0502020204030204" pitchFamily="34" charset="0"/>
                <a:cs typeface="Calibri" panose="020F0502020204030204" pitchFamily="34" charset="0"/>
              </a:rPr>
              <a:t>micro-seconds</a:t>
            </a:r>
            <a:endParaRPr lang="en-US" sz="1867"/>
          </a:p>
        </p:txBody>
      </p:sp>
      <p:sp>
        <p:nvSpPr>
          <p:cNvPr id="9" name="TextBox 8">
            <a:extLst>
              <a:ext uri="{FF2B5EF4-FFF2-40B4-BE49-F238E27FC236}">
                <a16:creationId xmlns:a16="http://schemas.microsoft.com/office/drawing/2014/main" id="{B96EC535-8310-71CE-4705-73C9C1B4ED85}"/>
              </a:ext>
            </a:extLst>
          </p:cNvPr>
          <p:cNvSpPr txBox="1"/>
          <p:nvPr/>
        </p:nvSpPr>
        <p:spPr>
          <a:xfrm>
            <a:off x="6485535" y="227863"/>
            <a:ext cx="5572307" cy="1815882"/>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a:cs typeface="Calibri" panose="020F0502020204030204" pitchFamily="34" charset="0"/>
              </a:rPr>
              <a:t>"Regular Expression Matching Can Be Simple And Fast </a:t>
            </a:r>
          </a:p>
          <a:p>
            <a:r>
              <a:rPr lang="en-US" sz="1400">
                <a:cs typeface="Calibri" panose="020F0502020204030204" pitchFamily="34" charset="0"/>
              </a:rPr>
              <a:t>(but is slow in Java, Perl, PHP, Python, Ruby, ...)"</a:t>
            </a:r>
          </a:p>
          <a:p>
            <a:r>
              <a:rPr lang="en-US" sz="1400">
                <a:cs typeface="Calibri" panose="020F0502020204030204" pitchFamily="34" charset="0"/>
              </a:rPr>
              <a:t>by Russ Cox (2007) </a:t>
            </a:r>
            <a:br>
              <a:rPr lang="en-US" sz="1400">
                <a:cs typeface="Calibri" panose="020F0502020204030204" pitchFamily="34" charset="0"/>
              </a:rPr>
            </a:br>
            <a:r>
              <a:rPr lang="en-US" sz="1400">
                <a:cs typeface="Calibri" panose="020F0502020204030204" pitchFamily="34" charset="0"/>
              </a:rPr>
              <a:t>- </a:t>
            </a:r>
            <a:r>
              <a:rPr lang="en-US" sz="1400">
                <a:cs typeface="Calibri" panose="020F0502020204030204" pitchFamily="34" charset="0"/>
                <a:hlinkClick r:id="rId5"/>
              </a:rPr>
              <a:t>https://swtch.com/~rsc/regexp/regexp1.html</a:t>
            </a:r>
            <a:r>
              <a:rPr lang="en-US" sz="1400">
                <a:cs typeface="Calibri" panose="020F0502020204030204" pitchFamily="34" charset="0"/>
              </a:rPr>
              <a:t> </a:t>
            </a:r>
          </a:p>
          <a:p>
            <a:r>
              <a:rPr lang="en-US" sz="1400">
                <a:cs typeface="Calibri" panose="020F0502020204030204" pitchFamily="34" charset="0"/>
              </a:rPr>
              <a:t>also</a:t>
            </a:r>
          </a:p>
          <a:p>
            <a:r>
              <a:rPr lang="en-US" sz="1400">
                <a:cs typeface="Calibri" panose="020F0502020204030204" pitchFamily="34" charset="0"/>
              </a:rPr>
              <a:t>- </a:t>
            </a:r>
            <a:r>
              <a:rPr lang="en-US" sz="1400">
                <a:cs typeface="Calibri" panose="020F0502020204030204" pitchFamily="34" charset="0"/>
                <a:hlinkClick r:id="rId6"/>
              </a:rPr>
              <a:t>https://swtch.com/~rsc/regexp/regexp2.html</a:t>
            </a:r>
            <a:r>
              <a:rPr lang="en-US" sz="1400">
                <a:cs typeface="Calibri" panose="020F0502020204030204" pitchFamily="34" charset="0"/>
              </a:rPr>
              <a:t> </a:t>
            </a:r>
          </a:p>
          <a:p>
            <a:r>
              <a:rPr lang="en-US" sz="1400">
                <a:cs typeface="Calibri" panose="020F0502020204030204" pitchFamily="34" charset="0"/>
              </a:rPr>
              <a:t>- </a:t>
            </a:r>
            <a:r>
              <a:rPr lang="en-US" sz="1400">
                <a:cs typeface="Calibri" panose="020F0502020204030204" pitchFamily="34" charset="0"/>
                <a:hlinkClick r:id="rId5"/>
              </a:rPr>
              <a:t>https://swtch.com/~rsc/regexp/regexp3.html</a:t>
            </a:r>
            <a:r>
              <a:rPr lang="en-US" sz="1400">
                <a:cs typeface="Calibri" panose="020F0502020204030204" pitchFamily="34" charset="0"/>
              </a:rPr>
              <a:t> </a:t>
            </a:r>
          </a:p>
          <a:p>
            <a:r>
              <a:rPr lang="en-US" sz="1400">
                <a:cs typeface="Calibri" panose="020F0502020204030204" pitchFamily="34" charset="0"/>
              </a:rPr>
              <a:t>- </a:t>
            </a:r>
            <a:r>
              <a:rPr lang="en-US" sz="1400">
                <a:cs typeface="Calibri" panose="020F0502020204030204" pitchFamily="34" charset="0"/>
                <a:hlinkClick r:id="rId5"/>
              </a:rPr>
              <a:t>https://swtch.com/~rsc/regexp/regexp4.html</a:t>
            </a:r>
            <a:r>
              <a:rPr lang="en-US" sz="1400">
                <a:cs typeface="Calibri" panose="020F0502020204030204" pitchFamily="34" charset="0"/>
              </a:rPr>
              <a:t> </a:t>
            </a:r>
          </a:p>
        </p:txBody>
      </p:sp>
      <p:sp>
        <p:nvSpPr>
          <p:cNvPr id="10" name="TextBox 9">
            <a:extLst>
              <a:ext uri="{FF2B5EF4-FFF2-40B4-BE49-F238E27FC236}">
                <a16:creationId xmlns:a16="http://schemas.microsoft.com/office/drawing/2014/main" id="{388AF381-729D-640C-19DB-8F4943E52205}"/>
              </a:ext>
            </a:extLst>
          </p:cNvPr>
          <p:cNvSpPr txBox="1"/>
          <p:nvPr/>
        </p:nvSpPr>
        <p:spPr>
          <a:xfrm>
            <a:off x="728946" y="5570523"/>
            <a:ext cx="4749791" cy="307777"/>
          </a:xfrm>
          <a:prstGeom prst="rect">
            <a:avLst/>
          </a:prstGeom>
          <a:solidFill>
            <a:schemeClr val="accent4">
              <a:lumMod val="20000"/>
              <a:lumOff val="80000"/>
            </a:schemeClr>
          </a:solidFill>
        </p:spPr>
        <p:txBody>
          <a:bodyPr wrap="square" rtlCol="0">
            <a:spAutoFit/>
          </a:bodyPr>
          <a:lstStyle/>
          <a:p>
            <a:pPr algn="ctr"/>
            <a:r>
              <a:rPr lang="en" sz="1400">
                <a:latin typeface="Calibri" panose="020F0502020204030204" pitchFamily="34" charset="0"/>
                <a:cs typeface="Calibri" panose="020F0502020204030204" pitchFamily="34" charset="0"/>
              </a:rPr>
              <a:t>Graphs of the time to match a?</a:t>
            </a:r>
            <a:r>
              <a:rPr lang="en" sz="1400" baseline="30000">
                <a:latin typeface="Calibri" panose="020F0502020204030204" pitchFamily="34" charset="0"/>
                <a:cs typeface="Calibri" panose="020F0502020204030204" pitchFamily="34" charset="0"/>
              </a:rPr>
              <a:t>n</a:t>
            </a:r>
            <a:r>
              <a:rPr lang="en" sz="1400">
                <a:latin typeface="Calibri" panose="020F0502020204030204" pitchFamily="34" charset="0"/>
                <a:cs typeface="Calibri" panose="020F0502020204030204" pitchFamily="34" charset="0"/>
              </a:rPr>
              <a:t>a</a:t>
            </a:r>
            <a:r>
              <a:rPr lang="en" sz="1400" baseline="30000">
                <a:latin typeface="Calibri" panose="020F0502020204030204" pitchFamily="34" charset="0"/>
                <a:cs typeface="Calibri" panose="020F0502020204030204" pitchFamily="34" charset="0"/>
              </a:rPr>
              <a:t>n</a:t>
            </a:r>
            <a:r>
              <a:rPr lang="en" sz="1400">
                <a:latin typeface="Calibri" panose="020F0502020204030204" pitchFamily="34" charset="0"/>
                <a:cs typeface="Calibri" panose="020F0502020204030204" pitchFamily="34" charset="0"/>
              </a:rPr>
              <a:t> against a</a:t>
            </a:r>
            <a:r>
              <a:rPr lang="en" sz="1400" baseline="30000">
                <a:latin typeface="Calibri" panose="020F0502020204030204" pitchFamily="34" charset="0"/>
                <a:cs typeface="Calibri" panose="020F0502020204030204" pitchFamily="34" charset="0"/>
              </a:rPr>
              <a:t>n</a:t>
            </a:r>
            <a:endParaRPr lang="en-US" sz="140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CEDDCEF-E05E-1292-490B-AD7B7389C574}"/>
              </a:ext>
            </a:extLst>
          </p:cNvPr>
          <p:cNvSpPr txBox="1"/>
          <p:nvPr/>
        </p:nvSpPr>
        <p:spPr>
          <a:xfrm>
            <a:off x="6943939" y="2880035"/>
            <a:ext cx="5113904" cy="2893100"/>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a:t>Notice (on the graphs) that Perl requires over </a:t>
            </a:r>
            <a:r>
              <a:rPr lang="en-US" sz="1400" b="1">
                <a:solidFill>
                  <a:srgbClr val="00B050"/>
                </a:solidFill>
              </a:rPr>
              <a:t>60 seconds</a:t>
            </a:r>
            <a:r>
              <a:rPr lang="en-US" sz="1400"/>
              <a:t> to match a 29-character string. </a:t>
            </a:r>
          </a:p>
          <a:p>
            <a:endParaRPr lang="en-US" sz="1400"/>
          </a:p>
          <a:p>
            <a:r>
              <a:rPr lang="en-US" sz="1400" b="1">
                <a:solidFill>
                  <a:srgbClr val="FF0000"/>
                </a:solidFill>
              </a:rPr>
              <a:t>Thompson NFA</a:t>
            </a:r>
            <a:r>
              <a:rPr lang="en-US" sz="1400"/>
              <a:t> algorithm requires only </a:t>
            </a:r>
            <a:r>
              <a:rPr lang="en-US" sz="1400" b="1">
                <a:solidFill>
                  <a:srgbClr val="00B050"/>
                </a:solidFill>
              </a:rPr>
              <a:t>20 microseconds</a:t>
            </a:r>
            <a:r>
              <a:rPr lang="en-US" sz="1400"/>
              <a:t> to match the same string. </a:t>
            </a:r>
          </a:p>
          <a:p>
            <a:endParaRPr lang="en-US" sz="1400"/>
          </a:p>
          <a:p>
            <a:r>
              <a:rPr lang="en-US" sz="1400"/>
              <a:t>That's not a typo. It is million times faster.</a:t>
            </a:r>
          </a:p>
          <a:p>
            <a:r>
              <a:rPr lang="en-US" sz="1400"/>
              <a:t>And the trend continues!</a:t>
            </a:r>
          </a:p>
          <a:p>
            <a:r>
              <a:rPr lang="en-US" sz="1400"/>
              <a:t>For a 100-character string:</a:t>
            </a:r>
          </a:p>
          <a:p>
            <a:pPr marL="380990" indent="-380990">
              <a:buFont typeface="Arial" panose="020B0604020202020204" pitchFamily="34" charset="0"/>
              <a:buChar char="•"/>
            </a:pPr>
            <a:r>
              <a:rPr lang="en-US" sz="1400"/>
              <a:t>Thompson NFA - under 200 microseconds</a:t>
            </a:r>
          </a:p>
          <a:p>
            <a:pPr marL="380990" indent="-380990">
              <a:buFont typeface="Arial" panose="020B0604020202020204" pitchFamily="34" charset="0"/>
              <a:buChar char="•"/>
            </a:pPr>
            <a:r>
              <a:rPr lang="en-US" sz="1400"/>
              <a:t>Perl would require over </a:t>
            </a:r>
            <a:r>
              <a:rPr lang="en-US" sz="1400" b="1">
                <a:solidFill>
                  <a:srgbClr val="FF0000"/>
                </a:solidFill>
              </a:rPr>
              <a:t>10</a:t>
            </a:r>
            <a:r>
              <a:rPr lang="en-US" sz="1400" b="1" baseline="30000">
                <a:solidFill>
                  <a:srgbClr val="FF0000"/>
                </a:solidFill>
              </a:rPr>
              <a:t>15</a:t>
            </a:r>
            <a:r>
              <a:rPr lang="en-US" sz="1400" b="1">
                <a:solidFill>
                  <a:srgbClr val="FF0000"/>
                </a:solidFill>
              </a:rPr>
              <a:t> years</a:t>
            </a:r>
          </a:p>
          <a:p>
            <a:endParaRPr lang="en-US" sz="1400"/>
          </a:p>
          <a:p>
            <a:r>
              <a:rPr lang="en-US" sz="1400"/>
              <a:t>Python, PHP, Ruby algorithms are similar to Perl.</a:t>
            </a:r>
          </a:p>
        </p:txBody>
      </p:sp>
      <p:sp>
        <p:nvSpPr>
          <p:cNvPr id="7" name="TextBox 6">
            <a:extLst>
              <a:ext uri="{FF2B5EF4-FFF2-40B4-BE49-F238E27FC236}">
                <a16:creationId xmlns:a16="http://schemas.microsoft.com/office/drawing/2014/main" id="{BA3FC71E-8CAB-6621-BB45-661758391C18}"/>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4</a:t>
            </a:r>
          </a:p>
        </p:txBody>
      </p:sp>
    </p:spTree>
    <p:extLst>
      <p:ext uri="{BB962C8B-B14F-4D97-AF65-F5344CB8AC3E}">
        <p14:creationId xmlns:p14="http://schemas.microsoft.com/office/powerpoint/2010/main" val="844276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816BE2-3E4B-F05D-1989-9FB9A0C0F0C3}"/>
              </a:ext>
            </a:extLst>
          </p:cNvPr>
          <p:cNvSpPr txBox="1"/>
          <p:nvPr/>
        </p:nvSpPr>
        <p:spPr>
          <a:xfrm>
            <a:off x="367253" y="615216"/>
            <a:ext cx="3450336" cy="523220"/>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Thompson NFA</a:t>
            </a:r>
            <a:endParaRPr lang="en-US" sz="2800" b="1"/>
          </a:p>
        </p:txBody>
      </p:sp>
      <p:sp>
        <p:nvSpPr>
          <p:cNvPr id="4" name="TextBox 3">
            <a:extLst>
              <a:ext uri="{FF2B5EF4-FFF2-40B4-BE49-F238E27FC236}">
                <a16:creationId xmlns:a16="http://schemas.microsoft.com/office/drawing/2014/main" id="{9D6A9C70-B778-71F5-FB4E-A7108BF2A830}"/>
              </a:ext>
            </a:extLst>
          </p:cNvPr>
          <p:cNvSpPr txBox="1"/>
          <p:nvPr/>
        </p:nvSpPr>
        <p:spPr>
          <a:xfrm>
            <a:off x="5547705" y="308400"/>
            <a:ext cx="5129980" cy="1169551"/>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a:t>Ken Thompson (the creator of Unix OS) has created his regular expression algorithm in 1968: </a:t>
            </a:r>
          </a:p>
          <a:p>
            <a:endParaRPr lang="en-US" sz="1400"/>
          </a:p>
          <a:p>
            <a:r>
              <a:rPr lang="en-US" sz="1400"/>
              <a:t>"Regular expression search algorithm" </a:t>
            </a:r>
            <a:r>
              <a:rPr lang="en-US" sz="1400">
                <a:hlinkClick r:id="rId2"/>
              </a:rPr>
              <a:t>http://doi.acm.org/10.1145/363347.363387</a:t>
            </a:r>
            <a:endParaRPr lang="en-US" sz="1400"/>
          </a:p>
        </p:txBody>
      </p:sp>
      <p:pic>
        <p:nvPicPr>
          <p:cNvPr id="5" name="Picture 4">
            <a:extLst>
              <a:ext uri="{FF2B5EF4-FFF2-40B4-BE49-F238E27FC236}">
                <a16:creationId xmlns:a16="http://schemas.microsoft.com/office/drawing/2014/main" id="{7BBAF3E9-DE61-5D4B-B8E5-BC1EFFB54F8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883155" y="242975"/>
            <a:ext cx="1402419" cy="1690251"/>
          </a:xfrm>
          <a:prstGeom prst="rect">
            <a:avLst/>
          </a:prstGeom>
        </p:spPr>
      </p:pic>
      <p:sp>
        <p:nvSpPr>
          <p:cNvPr id="6" name="TextBox 5">
            <a:extLst>
              <a:ext uri="{FF2B5EF4-FFF2-40B4-BE49-F238E27FC236}">
                <a16:creationId xmlns:a16="http://schemas.microsoft.com/office/drawing/2014/main" id="{AD1848F0-EBE9-2D4F-0489-D394571A783C}"/>
              </a:ext>
            </a:extLst>
          </p:cNvPr>
          <p:cNvSpPr txBox="1"/>
          <p:nvPr/>
        </p:nvSpPr>
        <p:spPr>
          <a:xfrm>
            <a:off x="170689" y="2470302"/>
            <a:ext cx="4708361" cy="2462213"/>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a:t>The machine uses multi-state approach moving forward over all possible paths in parallel. </a:t>
            </a:r>
          </a:p>
          <a:p>
            <a:endParaRPr lang="en-US" sz="1400"/>
          </a:p>
          <a:p>
            <a:r>
              <a:rPr lang="en-US" sz="1400"/>
              <a:t>This results in (at worst) a constant amount of work growing in linear time with the length. </a:t>
            </a:r>
          </a:p>
          <a:p>
            <a:endParaRPr lang="en-US" sz="1400"/>
          </a:p>
          <a:p>
            <a:r>
              <a:rPr lang="en-US" sz="1400"/>
              <a:t>This is a dramatic improvement over the exponential time required by the backtracking approach. </a:t>
            </a:r>
          </a:p>
          <a:p>
            <a:endParaRPr lang="en-US" sz="1400"/>
          </a:p>
          <a:p>
            <a:r>
              <a:rPr lang="en-US" sz="1400"/>
              <a:t>In an NFA with n nodes, there can only be n reachable states at any step, but there might be 2</a:t>
            </a:r>
            <a:r>
              <a:rPr lang="en-US" sz="1400" baseline="30000"/>
              <a:t>n</a:t>
            </a:r>
            <a:r>
              <a:rPr lang="en-US" sz="1400"/>
              <a:t> paths!</a:t>
            </a:r>
          </a:p>
        </p:txBody>
      </p:sp>
      <p:sp>
        <p:nvSpPr>
          <p:cNvPr id="7" name="TextBox 6">
            <a:extLst>
              <a:ext uri="{FF2B5EF4-FFF2-40B4-BE49-F238E27FC236}">
                <a16:creationId xmlns:a16="http://schemas.microsoft.com/office/drawing/2014/main" id="{D61426B1-0F22-63FD-618E-F7DBBBF50702}"/>
              </a:ext>
            </a:extLst>
          </p:cNvPr>
          <p:cNvSpPr txBox="1"/>
          <p:nvPr/>
        </p:nvSpPr>
        <p:spPr>
          <a:xfrm>
            <a:off x="5547705" y="2470301"/>
            <a:ext cx="5129980" cy="1384995"/>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a:solidFill>
                  <a:srgbClr val="0070C0"/>
                </a:solidFill>
              </a:rPr>
              <a:t>"... each character in the text to be searched is examined in sequence against a list of all possible current characters. During this examination a new list of all possible next characters is built. When the end of the current list is reached, the new list becomes the current list, the next character is obtained, and the process continues."</a:t>
            </a:r>
          </a:p>
        </p:txBody>
      </p:sp>
      <p:sp>
        <p:nvSpPr>
          <p:cNvPr id="2" name="TextBox 1">
            <a:extLst>
              <a:ext uri="{FF2B5EF4-FFF2-40B4-BE49-F238E27FC236}">
                <a16:creationId xmlns:a16="http://schemas.microsoft.com/office/drawing/2014/main" id="{F36B22DC-E779-5B61-61F4-83C2E5EE1BD2}"/>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4</a:t>
            </a:r>
          </a:p>
        </p:txBody>
      </p:sp>
    </p:spTree>
    <p:extLst>
      <p:ext uri="{BB962C8B-B14F-4D97-AF65-F5344CB8AC3E}">
        <p14:creationId xmlns:p14="http://schemas.microsoft.com/office/powerpoint/2010/main" val="245703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401991" y="-52840"/>
            <a:ext cx="11176599" cy="523220"/>
          </a:xfrm>
          <a:prstGeom prst="rect">
            <a:avLst/>
          </a:prstGeom>
          <a:noFill/>
        </p:spPr>
        <p:txBody>
          <a:bodyPr wrap="square" rtlCol="0">
            <a:spAutoFit/>
          </a:bodyPr>
          <a:lstStyle/>
          <a:p>
            <a:r>
              <a:rPr lang="en-US" sz="2800" b="1"/>
              <a:t>Longest Palindromic Substring</a:t>
            </a:r>
          </a:p>
        </p:txBody>
      </p:sp>
      <p:sp>
        <p:nvSpPr>
          <p:cNvPr id="8" name="TextBox 7">
            <a:extLst>
              <a:ext uri="{FF2B5EF4-FFF2-40B4-BE49-F238E27FC236}">
                <a16:creationId xmlns:a16="http://schemas.microsoft.com/office/drawing/2014/main" id="{516EF3B0-982C-08A7-282F-8165AA10C600}"/>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5</a:t>
            </a:r>
          </a:p>
        </p:txBody>
      </p:sp>
      <p:sp>
        <p:nvSpPr>
          <p:cNvPr id="2" name="TextBox 1">
            <a:extLst>
              <a:ext uri="{FF2B5EF4-FFF2-40B4-BE49-F238E27FC236}">
                <a16:creationId xmlns:a16="http://schemas.microsoft.com/office/drawing/2014/main" id="{0B908738-8A0D-FE2F-2609-D6C97225D3E2}"/>
              </a:ext>
            </a:extLst>
          </p:cNvPr>
          <p:cNvSpPr txBox="1"/>
          <p:nvPr/>
        </p:nvSpPr>
        <p:spPr>
          <a:xfrm>
            <a:off x="150843" y="601813"/>
            <a:ext cx="5632738" cy="1661993"/>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b="1">
                <a:solidFill>
                  <a:srgbClr val="FF0000"/>
                </a:solidFill>
              </a:rPr>
              <a:t>Palindrome</a:t>
            </a:r>
            <a:r>
              <a:rPr lang="en-US" sz="1200"/>
              <a:t> = symmetric string which reads the same backward as forward, for example: </a:t>
            </a:r>
            <a:r>
              <a:rPr lang="en-US" sz="1200">
                <a:solidFill>
                  <a:srgbClr val="0070C0"/>
                </a:solidFill>
              </a:rPr>
              <a:t>civic, radar, level, rotor</a:t>
            </a:r>
            <a:r>
              <a:rPr lang="en-US" sz="1200"/>
              <a:t>, etc.</a:t>
            </a:r>
          </a:p>
          <a:p>
            <a:r>
              <a:rPr lang="en-US" sz="1200"/>
              <a:t>If you go through a given string and test each character as possible center of a Palindrome, we can easily derive a solution with </a:t>
            </a:r>
            <a:r>
              <a:rPr lang="en-US" sz="1200">
                <a:solidFill>
                  <a:srgbClr val="FF0000"/>
                </a:solidFill>
              </a:rPr>
              <a:t>complexity O(N</a:t>
            </a:r>
            <a:r>
              <a:rPr lang="en-US" sz="1200" baseline="30000">
                <a:solidFill>
                  <a:srgbClr val="FF0000"/>
                </a:solidFill>
              </a:rPr>
              <a:t>2</a:t>
            </a:r>
            <a:r>
              <a:rPr lang="en-US" sz="1200">
                <a:solidFill>
                  <a:srgbClr val="FF0000"/>
                </a:solidFill>
              </a:rPr>
              <a:t>)</a:t>
            </a:r>
            <a:r>
              <a:rPr lang="en-US" sz="1200"/>
              <a:t>. But </a:t>
            </a:r>
            <a:r>
              <a:rPr lang="en-US" sz="1200" b="1">
                <a:solidFill>
                  <a:srgbClr val="0070C0"/>
                </a:solidFill>
              </a:rPr>
              <a:t>Manacher</a:t>
            </a:r>
            <a:r>
              <a:rPr lang="en-US" sz="1200"/>
              <a:t> has invented a linear time algoriithm in 1975.  </a:t>
            </a:r>
            <a:r>
              <a:rPr lang="en-US" sz="1200">
                <a:solidFill>
                  <a:srgbClr val="FF0000"/>
                </a:solidFill>
              </a:rPr>
              <a:t>Time complexity O(N)</a:t>
            </a:r>
          </a:p>
          <a:p>
            <a:r>
              <a:rPr lang="en-US" sz="1200"/>
              <a:t>Below is a pseudocode.</a:t>
            </a:r>
          </a:p>
          <a:p>
            <a:r>
              <a:rPr lang="en-US" sz="900">
                <a:hlinkClick r:id="rId2"/>
              </a:rPr>
              <a:t>https://en.wikipedia.org/wiki/Longest_palindromic_substring</a:t>
            </a:r>
            <a:endParaRPr lang="en-US" sz="900"/>
          </a:p>
          <a:p>
            <a:r>
              <a:rPr lang="en-US" sz="900">
                <a:hlinkClick r:id="rId3"/>
              </a:rPr>
              <a:t>https://pipiwiki.com/wiki/Longest_palindromic_substring</a:t>
            </a:r>
            <a:endParaRPr lang="en-US" sz="900"/>
          </a:p>
        </p:txBody>
      </p:sp>
      <p:sp>
        <p:nvSpPr>
          <p:cNvPr id="6" name="TextBox 5">
            <a:extLst>
              <a:ext uri="{FF2B5EF4-FFF2-40B4-BE49-F238E27FC236}">
                <a16:creationId xmlns:a16="http://schemas.microsoft.com/office/drawing/2014/main" id="{D7D948E4-0E91-4F9C-378E-D6C6831642AE}"/>
              </a:ext>
            </a:extLst>
          </p:cNvPr>
          <p:cNvSpPr txBox="1"/>
          <p:nvPr/>
        </p:nvSpPr>
        <p:spPr>
          <a:xfrm>
            <a:off x="6408421" y="2655201"/>
            <a:ext cx="5632738" cy="3785652"/>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 while R &lt; P.length:</a:t>
            </a:r>
          </a:p>
          <a:p>
            <a:r>
              <a:rPr lang="en-US" sz="1200"/>
              <a:t>        If i is within the palindrome at C (Cases 1 and 2):</a:t>
            </a:r>
          </a:p>
          <a:p>
            <a:r>
              <a:rPr lang="en-US" sz="1200"/>
              <a:t>            Set P[i] = P[i'] (else P[i] is set to 0)</a:t>
            </a:r>
          </a:p>
          <a:p>
            <a:r>
              <a:rPr lang="en-US" sz="1200"/>
              <a:t>    </a:t>
            </a:r>
          </a:p>
          <a:p>
            <a:r>
              <a:rPr lang="en-US" sz="1200"/>
              <a:t>        Expand the palindrome at i </a:t>
            </a:r>
            <a:r>
              <a:rPr lang="en-US" sz="1200">
                <a:solidFill>
                  <a:srgbClr val="00B0F0"/>
                </a:solidFill>
              </a:rPr>
              <a:t>(primarily Cases 2 and 3; can be skipped in Case 1, though we have already shown that S'[R]  S'[L] because otherwise the palindrome at i' would have extended at least to the left edge of the palindrome at C)</a:t>
            </a:r>
            <a:r>
              <a:rPr lang="en-US" sz="1200"/>
              <a:t>:</a:t>
            </a:r>
          </a:p>
          <a:p>
            <a:r>
              <a:rPr lang="en-US" sz="1200"/>
              <a:t>            while S'[R] == S'[L]:</a:t>
            </a:r>
          </a:p>
          <a:p>
            <a:r>
              <a:rPr lang="en-US" sz="1200"/>
              <a:t>                increment P[i]</a:t>
            </a:r>
          </a:p>
          <a:p>
            <a:r>
              <a:rPr lang="en-US" sz="1200"/>
              <a:t>                increment R</a:t>
            </a:r>
          </a:p>
          <a:p>
            <a:r>
              <a:rPr lang="en-US" sz="1200"/>
              <a:t>    </a:t>
            </a:r>
          </a:p>
          <a:p>
            <a:r>
              <a:rPr lang="en-US" sz="1200"/>
              <a:t>        If the palindrome at i extends past </a:t>
            </a:r>
          </a:p>
          <a:p>
            <a:r>
              <a:rPr lang="en-US" sz="1200"/>
              <a:t>        the palindrome at C:</a:t>
            </a:r>
          </a:p>
          <a:p>
            <a:r>
              <a:rPr lang="en-US" sz="1200"/>
              <a:t>            Update C = i</a:t>
            </a:r>
          </a:p>
          <a:p>
            <a:r>
              <a:rPr lang="en-US" sz="1200"/>
              <a:t>    </a:t>
            </a:r>
          </a:p>
          <a:p>
            <a:r>
              <a:rPr lang="en-US" sz="1200"/>
              <a:t>        increment i</a:t>
            </a:r>
          </a:p>
          <a:p>
            <a:r>
              <a:rPr lang="en-US" sz="1200"/>
              <a:t>    </a:t>
            </a:r>
          </a:p>
          <a:p>
            <a:r>
              <a:rPr lang="en-US" sz="1200"/>
              <a:t>    return max(P)</a:t>
            </a:r>
          </a:p>
        </p:txBody>
      </p:sp>
      <p:sp>
        <p:nvSpPr>
          <p:cNvPr id="4" name="TextBox 3">
            <a:extLst>
              <a:ext uri="{FF2B5EF4-FFF2-40B4-BE49-F238E27FC236}">
                <a16:creationId xmlns:a16="http://schemas.microsoft.com/office/drawing/2014/main" id="{B640747E-04DC-CFAA-FF0A-FCB8E519F5BA}"/>
              </a:ext>
            </a:extLst>
          </p:cNvPr>
          <p:cNvSpPr txBox="1"/>
          <p:nvPr/>
        </p:nvSpPr>
        <p:spPr>
          <a:xfrm>
            <a:off x="150841" y="2655201"/>
            <a:ext cx="5632738" cy="3600986"/>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 given string </a:t>
            </a:r>
            <a:r>
              <a:rPr lang="en-US" sz="1200">
                <a:solidFill>
                  <a:srgbClr val="FF0000"/>
                </a:solidFill>
              </a:rPr>
              <a:t>S</a:t>
            </a:r>
          </a:p>
          <a:p>
            <a:r>
              <a:rPr lang="en-US" sz="1200"/>
              <a:t>-- generate </a:t>
            </a:r>
            <a:r>
              <a:rPr lang="en-US" sz="1200">
                <a:solidFill>
                  <a:srgbClr val="FF0000"/>
                </a:solidFill>
              </a:rPr>
              <a:t>S'</a:t>
            </a:r>
            <a:r>
              <a:rPr lang="en-US" sz="1200"/>
              <a:t> by inserting a bogus character ('|') </a:t>
            </a:r>
          </a:p>
          <a:p>
            <a:r>
              <a:rPr lang="en-US" sz="1200"/>
              <a:t>   between each character in S (including outer boundaries)</a:t>
            </a:r>
          </a:p>
          <a:p>
            <a:endParaRPr lang="en-US" sz="1200"/>
          </a:p>
          <a:p>
            <a:r>
              <a:rPr lang="en-US" sz="1200"/>
              <a:t>-- Create array P to store the lengths of the palindrome</a:t>
            </a:r>
          </a:p>
          <a:p>
            <a:r>
              <a:rPr lang="en-US" sz="1200"/>
              <a:t>   for each center point in S (initially all 0s)</a:t>
            </a:r>
          </a:p>
          <a:p>
            <a:r>
              <a:rPr lang="en-US" sz="1200"/>
              <a:t>        (S'.length = P.length = 2 × S.length + 1)</a:t>
            </a:r>
          </a:p>
          <a:p>
            <a:endParaRPr lang="en-US" sz="1200"/>
          </a:p>
          <a:p>
            <a:r>
              <a:rPr lang="en-US" sz="1200"/>
              <a:t>-- track the following pointers </a:t>
            </a:r>
          </a:p>
          <a:p>
            <a:r>
              <a:rPr lang="en-US" sz="1200"/>
              <a:t>   (referencing indices in P and S'):</a:t>
            </a:r>
          </a:p>
          <a:p>
            <a:r>
              <a:rPr lang="en-US" sz="1200"/>
              <a:t>        R -&gt; the next element to be examined (initially 0)</a:t>
            </a:r>
          </a:p>
          <a:p>
            <a:r>
              <a:rPr lang="en-US" sz="1200"/>
              <a:t>        C -&gt; the largest/left-most palindrome whose </a:t>
            </a:r>
          </a:p>
          <a:p>
            <a:r>
              <a:rPr lang="en-US" sz="1200"/>
              <a:t>             right boundary is R-1 (initially 0)</a:t>
            </a:r>
          </a:p>
          <a:p>
            <a:r>
              <a:rPr lang="en-US" sz="1200"/>
              <a:t>        i -&gt; the next palindrome to be calculated</a:t>
            </a:r>
          </a:p>
          <a:p>
            <a:r>
              <a:rPr lang="en-US" sz="1200"/>
              <a:t>             (initially 1)</a:t>
            </a:r>
          </a:p>
          <a:p>
            <a:r>
              <a:rPr lang="en-US" sz="1200"/>
              <a:t>        L -&gt; character candidate for comparing with R.</a:t>
            </a:r>
          </a:p>
          <a:p>
            <a:r>
              <a:rPr lang="en-US" sz="1200"/>
              <a:t>             Computed implicitly as:  L = i - (R - i)</a:t>
            </a:r>
          </a:p>
          <a:p>
            <a:r>
              <a:rPr lang="en-US" sz="1200"/>
              <a:t>        i' -&gt; the palindrome mirroring i from C.  </a:t>
            </a:r>
          </a:p>
          <a:p>
            <a:r>
              <a:rPr lang="en-US" sz="1200"/>
              <a:t>             Computed implicitly as:  i' = C - (i - C)</a:t>
            </a:r>
          </a:p>
        </p:txBody>
      </p:sp>
      <p:sp>
        <p:nvSpPr>
          <p:cNvPr id="5" name="TextBox 4">
            <a:extLst>
              <a:ext uri="{FF2B5EF4-FFF2-40B4-BE49-F238E27FC236}">
                <a16:creationId xmlns:a16="http://schemas.microsoft.com/office/drawing/2014/main" id="{39292D20-B358-77A4-0FBB-135D8AC996D2}"/>
              </a:ext>
            </a:extLst>
          </p:cNvPr>
          <p:cNvSpPr txBox="1"/>
          <p:nvPr/>
        </p:nvSpPr>
        <p:spPr>
          <a:xfrm>
            <a:off x="6432890" y="566187"/>
            <a:ext cx="3779889" cy="1569660"/>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Example 1:</a:t>
            </a:r>
          </a:p>
          <a:p>
            <a:r>
              <a:rPr lang="en-US" sz="1200"/>
              <a:t>  Input: "babad"</a:t>
            </a:r>
          </a:p>
          <a:p>
            <a:r>
              <a:rPr lang="en-US" sz="1200"/>
              <a:t>  Output: "bab"</a:t>
            </a:r>
          </a:p>
          <a:p>
            <a:r>
              <a:rPr lang="en-US" sz="1200"/>
              <a:t>  Note: "aba" is also a valid answer.</a:t>
            </a:r>
          </a:p>
          <a:p>
            <a:endParaRPr lang="en-US" sz="1200"/>
          </a:p>
          <a:p>
            <a:r>
              <a:rPr lang="en-US" sz="1200"/>
              <a:t>Example 2:</a:t>
            </a:r>
          </a:p>
          <a:p>
            <a:r>
              <a:rPr lang="en-US" sz="1200"/>
              <a:t>  Input: "cbbd"</a:t>
            </a:r>
          </a:p>
          <a:p>
            <a:r>
              <a:rPr lang="en-US" sz="1200"/>
              <a:t>  Output: "bb"</a:t>
            </a:r>
          </a:p>
        </p:txBody>
      </p:sp>
    </p:spTree>
    <p:extLst>
      <p:ext uri="{BB962C8B-B14F-4D97-AF65-F5344CB8AC3E}">
        <p14:creationId xmlns:p14="http://schemas.microsoft.com/office/powerpoint/2010/main" val="329582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401992" y="-52840"/>
            <a:ext cx="6751844" cy="523220"/>
          </a:xfrm>
          <a:prstGeom prst="rect">
            <a:avLst/>
          </a:prstGeom>
          <a:noFill/>
        </p:spPr>
        <p:txBody>
          <a:bodyPr wrap="square" rtlCol="0">
            <a:spAutoFit/>
          </a:bodyPr>
          <a:lstStyle/>
          <a:p>
            <a:r>
              <a:rPr lang="en-US" sz="2800" b="1"/>
              <a:t>Longest Palindromic String from Characters</a:t>
            </a:r>
          </a:p>
        </p:txBody>
      </p:sp>
      <p:sp>
        <p:nvSpPr>
          <p:cNvPr id="8" name="TextBox 7">
            <a:extLst>
              <a:ext uri="{FF2B5EF4-FFF2-40B4-BE49-F238E27FC236}">
                <a16:creationId xmlns:a16="http://schemas.microsoft.com/office/drawing/2014/main" id="{516EF3B0-982C-08A7-282F-8165AA10C600}"/>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6</a:t>
            </a:r>
          </a:p>
        </p:txBody>
      </p:sp>
      <p:sp>
        <p:nvSpPr>
          <p:cNvPr id="2" name="TextBox 1">
            <a:extLst>
              <a:ext uri="{FF2B5EF4-FFF2-40B4-BE49-F238E27FC236}">
                <a16:creationId xmlns:a16="http://schemas.microsoft.com/office/drawing/2014/main" id="{0B908738-8A0D-FE2F-2609-D6C97225D3E2}"/>
              </a:ext>
            </a:extLst>
          </p:cNvPr>
          <p:cNvSpPr txBox="1"/>
          <p:nvPr/>
        </p:nvSpPr>
        <p:spPr>
          <a:xfrm>
            <a:off x="221004" y="821683"/>
            <a:ext cx="6086469" cy="954107"/>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400">
                <a:latin typeface="+mn-lt"/>
              </a:rPr>
              <a:t>Given a string s which consists of lowercase or uppercase letters, </a:t>
            </a:r>
          </a:p>
          <a:p>
            <a:r>
              <a:rPr lang="en-US" sz="1400">
                <a:latin typeface="+mn-lt"/>
              </a:rPr>
              <a:t>return the length of the longest palindrome that can be built with those letters.</a:t>
            </a:r>
          </a:p>
          <a:p>
            <a:endParaRPr lang="en-US" sz="1400">
              <a:latin typeface="+mn-lt"/>
            </a:endParaRPr>
          </a:p>
          <a:p>
            <a:r>
              <a:rPr lang="en-US" sz="1400">
                <a:latin typeface="+mn-lt"/>
              </a:rPr>
              <a:t>Letters are case sensitive, for example, "Aa" is not considered a palindrome here.</a:t>
            </a:r>
          </a:p>
        </p:txBody>
      </p:sp>
      <p:sp>
        <p:nvSpPr>
          <p:cNvPr id="6" name="TextBox 5">
            <a:extLst>
              <a:ext uri="{FF2B5EF4-FFF2-40B4-BE49-F238E27FC236}">
                <a16:creationId xmlns:a16="http://schemas.microsoft.com/office/drawing/2014/main" id="{FEDDA9F9-A056-D374-04F4-B9883385E59C}"/>
              </a:ext>
            </a:extLst>
          </p:cNvPr>
          <p:cNvSpPr txBox="1"/>
          <p:nvPr/>
        </p:nvSpPr>
        <p:spPr>
          <a:xfrm>
            <a:off x="3753098" y="2740096"/>
            <a:ext cx="4826126" cy="2862322"/>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solidFill>
                  <a:srgbClr val="0070C0"/>
                </a:solidFill>
              </a:rPr>
              <a:t>def longestPalindrome(s):</a:t>
            </a:r>
          </a:p>
          <a:p>
            <a:r>
              <a:rPr lang="en-US" sz="1200">
                <a:solidFill>
                  <a:srgbClr val="0070C0"/>
                </a:solidFill>
              </a:rPr>
              <a:t>    hash = set()</a:t>
            </a:r>
          </a:p>
          <a:p>
            <a:endParaRPr lang="en-US" sz="1200">
              <a:solidFill>
                <a:srgbClr val="0070C0"/>
              </a:solidFill>
            </a:endParaRPr>
          </a:p>
          <a:p>
            <a:r>
              <a:rPr lang="en-US" sz="1200">
                <a:solidFill>
                  <a:srgbClr val="0070C0"/>
                </a:solidFill>
              </a:rPr>
              <a:t>    for c in s:</a:t>
            </a:r>
          </a:p>
          <a:p>
            <a:r>
              <a:rPr lang="en-US" sz="1200">
                <a:solidFill>
                  <a:srgbClr val="0070C0"/>
                </a:solidFill>
              </a:rPr>
              <a:t>        if c not in hash:</a:t>
            </a:r>
          </a:p>
          <a:p>
            <a:r>
              <a:rPr lang="en-US" sz="1200">
                <a:solidFill>
                  <a:srgbClr val="0070C0"/>
                </a:solidFill>
              </a:rPr>
              <a:t>            hash.add(c)</a:t>
            </a:r>
          </a:p>
          <a:p>
            <a:r>
              <a:rPr lang="en-US" sz="1200">
                <a:solidFill>
                  <a:srgbClr val="0070C0"/>
                </a:solidFill>
              </a:rPr>
              <a:t>        else:</a:t>
            </a:r>
          </a:p>
          <a:p>
            <a:r>
              <a:rPr lang="en-US" sz="1200">
                <a:solidFill>
                  <a:srgbClr val="0070C0"/>
                </a:solidFill>
              </a:rPr>
              <a:t>            hash.remove(c)</a:t>
            </a:r>
          </a:p>
          <a:p>
            <a:endParaRPr lang="en-US" sz="1200">
              <a:solidFill>
                <a:srgbClr val="0070C0"/>
              </a:solidFill>
            </a:endParaRPr>
          </a:p>
          <a:p>
            <a:r>
              <a:rPr lang="en-US" sz="1200">
                <a:solidFill>
                  <a:srgbClr val="0070C0"/>
                </a:solidFill>
              </a:rPr>
              <a:t>    </a:t>
            </a:r>
            <a:r>
              <a:rPr lang="en-US" sz="1200"/>
              <a:t># len(hash) is the number of the odd letters</a:t>
            </a:r>
          </a:p>
          <a:p>
            <a:endParaRPr lang="en-US" sz="1200"/>
          </a:p>
          <a:p>
            <a:r>
              <a:rPr lang="en-US" sz="1200"/>
              <a:t>    </a:t>
            </a:r>
            <a:r>
              <a:rPr lang="en-US" sz="1200">
                <a:solidFill>
                  <a:srgbClr val="0070C0"/>
                </a:solidFill>
              </a:rPr>
              <a:t>if len(hash) &gt; 0:</a:t>
            </a:r>
          </a:p>
          <a:p>
            <a:r>
              <a:rPr lang="en-US" sz="1200">
                <a:solidFill>
                  <a:srgbClr val="0070C0"/>
                </a:solidFill>
              </a:rPr>
              <a:t>        return len(s) - len(hash) + 1</a:t>
            </a:r>
          </a:p>
          <a:p>
            <a:r>
              <a:rPr lang="en-US" sz="1200">
                <a:solidFill>
                  <a:srgbClr val="0070C0"/>
                </a:solidFill>
              </a:rPr>
              <a:t>    else:</a:t>
            </a:r>
          </a:p>
          <a:p>
            <a:r>
              <a:rPr lang="en-US" sz="1200">
                <a:solidFill>
                  <a:srgbClr val="0070C0"/>
                </a:solidFill>
              </a:rPr>
              <a:t>        return len(s)</a:t>
            </a:r>
            <a:endParaRPr lang="en-US" sz="900">
              <a:solidFill>
                <a:srgbClr val="0070C0"/>
              </a:solidFill>
            </a:endParaRPr>
          </a:p>
        </p:txBody>
      </p:sp>
    </p:spTree>
    <p:extLst>
      <p:ext uri="{BB962C8B-B14F-4D97-AF65-F5344CB8AC3E}">
        <p14:creationId xmlns:p14="http://schemas.microsoft.com/office/powerpoint/2010/main" val="23621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5157-CE82-7B9E-98AF-D8D7468C7254}"/>
              </a:ext>
            </a:extLst>
          </p:cNvPr>
          <p:cNvSpPr txBox="1"/>
          <p:nvPr/>
        </p:nvSpPr>
        <p:spPr>
          <a:xfrm>
            <a:off x="401991" y="-52840"/>
            <a:ext cx="3291235" cy="523220"/>
          </a:xfrm>
          <a:prstGeom prst="rect">
            <a:avLst/>
          </a:prstGeom>
          <a:noFill/>
        </p:spPr>
        <p:txBody>
          <a:bodyPr wrap="square" rtlCol="0">
            <a:spAutoFit/>
          </a:bodyPr>
          <a:lstStyle/>
          <a:p>
            <a:r>
              <a:rPr lang="en-US" sz="2800" b="1"/>
              <a:t>Shortest Palindrome</a:t>
            </a:r>
          </a:p>
        </p:txBody>
      </p:sp>
      <p:sp>
        <p:nvSpPr>
          <p:cNvPr id="8" name="TextBox 7">
            <a:extLst>
              <a:ext uri="{FF2B5EF4-FFF2-40B4-BE49-F238E27FC236}">
                <a16:creationId xmlns:a16="http://schemas.microsoft.com/office/drawing/2014/main" id="{516EF3B0-982C-08A7-282F-8165AA10C600}"/>
              </a:ext>
            </a:extLst>
          </p:cNvPr>
          <p:cNvSpPr txBox="1"/>
          <p:nvPr/>
        </p:nvSpPr>
        <p:spPr>
          <a:xfrm>
            <a:off x="0" y="24104"/>
            <a:ext cx="301686" cy="369332"/>
          </a:xfrm>
          <a:prstGeom prst="rect">
            <a:avLst/>
          </a:prstGeom>
          <a:noFill/>
        </p:spPr>
        <p:txBody>
          <a:bodyPr wrap="none" rtlCol="0">
            <a:spAutoFit/>
          </a:bodyPr>
          <a:lstStyle/>
          <a:p>
            <a:r>
              <a:rPr lang="en-US" b="1">
                <a:solidFill>
                  <a:srgbClr val="FF0000"/>
                </a:solidFill>
              </a:rPr>
              <a:t>7</a:t>
            </a:r>
          </a:p>
        </p:txBody>
      </p:sp>
      <p:sp>
        <p:nvSpPr>
          <p:cNvPr id="2" name="TextBox 1">
            <a:extLst>
              <a:ext uri="{FF2B5EF4-FFF2-40B4-BE49-F238E27FC236}">
                <a16:creationId xmlns:a16="http://schemas.microsoft.com/office/drawing/2014/main" id="{0B908738-8A0D-FE2F-2609-D6C97225D3E2}"/>
              </a:ext>
            </a:extLst>
          </p:cNvPr>
          <p:cNvSpPr txBox="1"/>
          <p:nvPr/>
        </p:nvSpPr>
        <p:spPr>
          <a:xfrm>
            <a:off x="150843" y="601813"/>
            <a:ext cx="5632738" cy="3416320"/>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Given a string s, you are allowed to convert it to a palindrome by adding characters in front of it. Find and return the shortest palindrome you can find by performing this transformation.</a:t>
            </a:r>
          </a:p>
          <a:p>
            <a:endParaRPr lang="en-US" sz="1200"/>
          </a:p>
          <a:p>
            <a:r>
              <a:rPr lang="en-US" sz="1200"/>
              <a:t>Example 1:</a:t>
            </a:r>
          </a:p>
          <a:p>
            <a:r>
              <a:rPr lang="en-US" sz="1200"/>
              <a:t>    Input:   "aacecaaa"</a:t>
            </a:r>
          </a:p>
          <a:p>
            <a:r>
              <a:rPr lang="en-US" sz="1200"/>
              <a:t>    Output: "aaacecaaa"</a:t>
            </a:r>
          </a:p>
          <a:p>
            <a:endParaRPr lang="en-US" sz="1200"/>
          </a:p>
          <a:p>
            <a:r>
              <a:rPr lang="en-US" sz="1200"/>
              <a:t>Example 2:</a:t>
            </a:r>
          </a:p>
          <a:p>
            <a:r>
              <a:rPr lang="en-US" sz="1200"/>
              <a:t>    Input:     "abcd"</a:t>
            </a:r>
          </a:p>
          <a:p>
            <a:r>
              <a:rPr lang="en-US" sz="1200"/>
              <a:t>    Output: "dcbabcd"</a:t>
            </a:r>
          </a:p>
          <a:p>
            <a:endParaRPr lang="en-US" sz="1200"/>
          </a:p>
          <a:p>
            <a:r>
              <a:rPr lang="en-US" sz="1200"/>
              <a:t>On the right there are several solutions.</a:t>
            </a:r>
          </a:p>
          <a:p>
            <a:endParaRPr lang="en-US" sz="1200"/>
          </a:p>
          <a:p>
            <a:r>
              <a:rPr lang="en-US" sz="1200"/>
              <a:t>It may be useful to explore other solutions</a:t>
            </a:r>
          </a:p>
          <a:p>
            <a:r>
              <a:rPr lang="en-US" sz="1200"/>
              <a:t>using algorithms like KMP, Z, Rabin Karp, </a:t>
            </a:r>
          </a:p>
          <a:p>
            <a:r>
              <a:rPr lang="en-US" sz="1200"/>
              <a:t>Boyer-Moore, Manachers, etc.</a:t>
            </a:r>
          </a:p>
        </p:txBody>
      </p:sp>
      <p:sp>
        <p:nvSpPr>
          <p:cNvPr id="4" name="TextBox 3">
            <a:extLst>
              <a:ext uri="{FF2B5EF4-FFF2-40B4-BE49-F238E27FC236}">
                <a16:creationId xmlns:a16="http://schemas.microsoft.com/office/drawing/2014/main" id="{B640747E-04DC-CFAA-FF0A-FCB8E519F5BA}"/>
              </a:ext>
            </a:extLst>
          </p:cNvPr>
          <p:cNvSpPr txBox="1"/>
          <p:nvPr/>
        </p:nvSpPr>
        <p:spPr>
          <a:xfrm>
            <a:off x="6143079" y="612844"/>
            <a:ext cx="5898078" cy="5632311"/>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050">
                <a:solidFill>
                  <a:srgbClr val="00B050"/>
                </a:solidFill>
                <a:latin typeface="Menlo" panose="020B0609030804020204" pitchFamily="49" charset="0"/>
                <a:ea typeface="Menlo" panose="020B0609030804020204" pitchFamily="49" charset="0"/>
                <a:cs typeface="Menlo" panose="020B0609030804020204" pitchFamily="49" charset="0"/>
              </a:defRPr>
            </a:lvl1pPr>
          </a:lstStyle>
          <a:p>
            <a:r>
              <a:rPr lang="en-US" sz="1200"/>
              <a:t># ----------------------------------------------------</a:t>
            </a:r>
          </a:p>
          <a:p>
            <a:r>
              <a:rPr lang="en-US" sz="1200"/>
              <a:t># Runtime: 60 ms, brute force using builtin "s.startswith()"</a:t>
            </a:r>
          </a:p>
          <a:p>
            <a:r>
              <a:rPr lang="en-US" sz="1200">
                <a:solidFill>
                  <a:srgbClr val="0070C0"/>
                </a:solidFill>
              </a:rPr>
              <a:t>def shortestPalindrome(s):</a:t>
            </a:r>
          </a:p>
          <a:p>
            <a:r>
              <a:rPr lang="en-US" sz="1200">
                <a:solidFill>
                  <a:srgbClr val="0070C0"/>
                </a:solidFill>
              </a:rPr>
              <a:t>    r = s[::-1]</a:t>
            </a:r>
          </a:p>
          <a:p>
            <a:r>
              <a:rPr lang="en-US" sz="1200">
                <a:solidFill>
                  <a:srgbClr val="0070C0"/>
                </a:solidFill>
              </a:rPr>
              <a:t>    for i in range(len(s) + 1):</a:t>
            </a:r>
          </a:p>
          <a:p>
            <a:r>
              <a:rPr lang="en-US" sz="1200">
                <a:solidFill>
                  <a:srgbClr val="0070C0"/>
                </a:solidFill>
              </a:rPr>
              <a:t>        if s.startswith(r[i:]):</a:t>
            </a:r>
          </a:p>
          <a:p>
            <a:r>
              <a:rPr lang="en-US" sz="1200">
                <a:solidFill>
                  <a:srgbClr val="0070C0"/>
                </a:solidFill>
              </a:rPr>
              <a:t>            return r[:i] + s</a:t>
            </a:r>
          </a:p>
          <a:p>
            <a:endParaRPr lang="en-US" sz="1200"/>
          </a:p>
          <a:p>
            <a:r>
              <a:rPr lang="en-US" sz="1200"/>
              <a:t># ----------------------------------------------------</a:t>
            </a:r>
          </a:p>
          <a:p>
            <a:r>
              <a:rPr lang="en-US" sz="1200"/>
              <a:t># Runtime: 412 ms</a:t>
            </a:r>
          </a:p>
          <a:p>
            <a:r>
              <a:rPr lang="en-US" sz="1200">
                <a:solidFill>
                  <a:srgbClr val="0070C0"/>
                </a:solidFill>
              </a:rPr>
              <a:t>def shortestPalindrome(s):</a:t>
            </a:r>
          </a:p>
          <a:p>
            <a:r>
              <a:rPr lang="en-US" sz="1200">
                <a:solidFill>
                  <a:srgbClr val="0070C0"/>
                </a:solidFill>
              </a:rPr>
              <a:t>    for i in range(len(s), -1, -1): </a:t>
            </a:r>
          </a:p>
          <a:p>
            <a:r>
              <a:rPr lang="en-US" sz="1200">
                <a:solidFill>
                  <a:srgbClr val="0070C0"/>
                </a:solidFill>
              </a:rPr>
              <a:t>        if s[:i] == s[:i][::-1]: </a:t>
            </a:r>
          </a:p>
          <a:p>
            <a:r>
              <a:rPr lang="en-US" sz="1200">
                <a:solidFill>
                  <a:srgbClr val="0070C0"/>
                </a:solidFill>
              </a:rPr>
              <a:t>            return s[i:][::-1] + s</a:t>
            </a:r>
          </a:p>
          <a:p>
            <a:endParaRPr lang="en-US" sz="1200"/>
          </a:p>
          <a:p>
            <a:r>
              <a:rPr lang="en-US" sz="1200"/>
              <a:t># ----------------------------------------------------</a:t>
            </a:r>
          </a:p>
          <a:p>
            <a:r>
              <a:rPr lang="en-US" sz="1200"/>
              <a:t># Runtime: 396 ms</a:t>
            </a:r>
          </a:p>
          <a:p>
            <a:endParaRPr lang="en-US" sz="1200"/>
          </a:p>
          <a:p>
            <a:r>
              <a:rPr lang="en-US" sz="1200">
                <a:solidFill>
                  <a:srgbClr val="0070C0"/>
                </a:solidFill>
              </a:rPr>
              <a:t>def isPalin(s):</a:t>
            </a:r>
          </a:p>
          <a:p>
            <a:r>
              <a:rPr lang="en-US" sz="1200">
                <a:solidFill>
                  <a:srgbClr val="0070C0"/>
                </a:solidFill>
              </a:rPr>
              <a:t>    return s==s[::-1]</a:t>
            </a:r>
          </a:p>
          <a:p>
            <a:endParaRPr lang="en-US" sz="1200">
              <a:solidFill>
                <a:srgbClr val="0070C0"/>
              </a:solidFill>
            </a:endParaRPr>
          </a:p>
          <a:p>
            <a:r>
              <a:rPr lang="en-US" sz="1200">
                <a:solidFill>
                  <a:srgbClr val="0070C0"/>
                </a:solidFill>
              </a:rPr>
              <a:t>def shortestPalindrome(s):</a:t>
            </a:r>
          </a:p>
          <a:p>
            <a:r>
              <a:rPr lang="en-US" sz="1200">
                <a:solidFill>
                  <a:srgbClr val="0070C0"/>
                </a:solidFill>
              </a:rPr>
              <a:t>    if isPalin(s):</a:t>
            </a:r>
          </a:p>
          <a:p>
            <a:r>
              <a:rPr lang="en-US" sz="1200">
                <a:solidFill>
                  <a:srgbClr val="0070C0"/>
                </a:solidFill>
              </a:rPr>
              <a:t>        return s</a:t>
            </a:r>
          </a:p>
          <a:p>
            <a:r>
              <a:rPr lang="en-US" sz="1200">
                <a:solidFill>
                  <a:srgbClr val="0070C0"/>
                </a:solidFill>
              </a:rPr>
              <a:t>    add = ''</a:t>
            </a:r>
          </a:p>
          <a:p>
            <a:r>
              <a:rPr lang="en-US" sz="1200">
                <a:solidFill>
                  <a:srgbClr val="0070C0"/>
                </a:solidFill>
              </a:rPr>
              <a:t>    while not isPalin(s):</a:t>
            </a:r>
          </a:p>
          <a:p>
            <a:r>
              <a:rPr lang="en-US" sz="1200">
                <a:solidFill>
                  <a:srgbClr val="0070C0"/>
                </a:solidFill>
              </a:rPr>
              <a:t>        add += s[-1]</a:t>
            </a:r>
          </a:p>
          <a:p>
            <a:r>
              <a:rPr lang="en-US" sz="1200">
                <a:solidFill>
                  <a:srgbClr val="0070C0"/>
                </a:solidFill>
              </a:rPr>
              <a:t>        s = s[:-1]</a:t>
            </a:r>
          </a:p>
          <a:p>
            <a:r>
              <a:rPr lang="en-US" sz="1200">
                <a:solidFill>
                  <a:srgbClr val="0070C0"/>
                </a:solidFill>
              </a:rPr>
              <a:t>    return add + s + add[::-1]</a:t>
            </a:r>
          </a:p>
        </p:txBody>
      </p:sp>
    </p:spTree>
    <p:extLst>
      <p:ext uri="{BB962C8B-B14F-4D97-AF65-F5344CB8AC3E}">
        <p14:creationId xmlns:p14="http://schemas.microsoft.com/office/powerpoint/2010/main" val="353595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1470</TotalTime>
  <Words>4429</Words>
  <Application>Microsoft Macintosh PowerPoint</Application>
  <PresentationFormat>Widescreen</PresentationFormat>
  <Paragraphs>594</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146</cp:revision>
  <dcterms:created xsi:type="dcterms:W3CDTF">2021-08-13T19:21:10Z</dcterms:created>
  <dcterms:modified xsi:type="dcterms:W3CDTF">2022-09-09T21:00:30Z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2022-09-02T20:43:44Z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c1d4db92-49ba-4377-9ce0-a34b8c197608</vt:lpwstr>
  </property>
  <property fmtid="{D5CDD505-2E9C-101B-9397-08002B2CF9AE}" pid="8" name="MSIP_Label_4f518368-b969-4042-91d9-8939bd921da2_ContentBits">
    <vt:lpwstr>0</vt:lpwstr>
  </property>
</Properties>
</file>