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87" r:id="rId2"/>
    <p:sldId id="286" r:id="rId3"/>
    <p:sldId id="288" r:id="rId4"/>
    <p:sldId id="289" r:id="rId5"/>
    <p:sldId id="291" r:id="rId6"/>
    <p:sldId id="292" r:id="rId7"/>
    <p:sldId id="293" r:id="rId8"/>
    <p:sldId id="294" r:id="rId9"/>
    <p:sldId id="295" r:id="rId10"/>
    <p:sldId id="297" r:id="rId11"/>
    <p:sldId id="298" r:id="rId12"/>
    <p:sldId id="299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3"/>
    <p:restoredTop sz="94509"/>
  </p:normalViewPr>
  <p:slideViewPr>
    <p:cSldViewPr snapToGrid="0" snapToObjects="1">
      <p:cViewPr varScale="1">
        <p:scale>
          <a:sx n="143" d="100"/>
          <a:sy n="143" d="100"/>
        </p:scale>
        <p:origin x="5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AF671-4685-124D-A41D-446D235EA8CE}" type="datetimeFigureOut">
              <a:t>9/16/22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FC609-AB91-B841-B89F-D8507929D0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76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F27C-726C-F34D-8409-80F55E545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92C0DA-692D-0D4F-A5E2-14D77E98D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28344-ACB5-2544-8F64-8F48AB36A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82548-988C-A141-886B-1288B5E79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00C34-78F2-0446-AAC8-AE2EAB4C8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0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D366-7954-574E-B227-42020C5D4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257F7-9A11-6143-B3BE-65EA79F1E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6E38A-4D17-0E45-B253-CFFA73B8A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08F96-4E3C-DD49-9DA6-E58D1E472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13D00-BFC8-8C4D-86CD-C22BB04A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9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9FACBD-77A5-8C49-B88D-B07B46866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F7211-16D2-B54B-811F-C40782CF7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97539-AE59-3C4F-92BD-FFD32CB1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887D4-9F35-694F-ABCC-C43262D3C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862F5-D353-1743-8037-74EB4E52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70C7-DB12-B444-B1B2-C48E25E41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2DCFE-53F0-024F-A617-2BD896C61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859B6-E1E3-B04D-A047-8D2EC0DF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25EF9-1164-754C-8B5A-763A5AC7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2791D-421D-8745-9562-45793F40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45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F0F6-6C15-8249-BFD5-99E1F52B9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F16EF-BE46-664B-B253-58617527F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407D8-A253-D24E-A3D2-6016577AD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AA5E3-13D0-7841-BCC6-417B0E16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3E12E-BCBD-B34C-92B4-7613D39B4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17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58562-4DC4-854A-BBBB-16F35B6A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E5C7F-96F1-4846-9EC3-8402DD688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8E0DC-C318-0949-AA4D-E20EF7E5D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4ABB1-6F7E-0C41-BAD8-BF0C97046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9/16/22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E178-590D-4F41-98C0-D37428175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70DF3-6012-7B47-B3FB-86489127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5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E067-6F58-BC40-A770-31355823C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284D0-F04D-1942-9055-6543BB934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E4A69-608C-D54B-84E7-577BA76DA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12351-7762-474F-993C-C1DCC7CAF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6FF6DA-38DB-F642-8582-12853CF8A6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B3E2CD-2374-D241-A907-BDC28A29D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9/16/22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02861F-06F7-4F4F-AE77-854CE7022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BEB302-265A-F345-A27F-189DC71E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40CE-9613-DD4B-910D-FD9367F5F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7B97E-B666-AB4C-8895-6EFDBB1F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9/16/22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4A0898-83AF-6B4E-A793-A75BA4A23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5B0A5B-EF6C-A543-AF59-5B027487C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5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AADD5D-3B4C-FC46-A3AB-8847BEE31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9/16/22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81BCAC-3BF4-664B-A180-3CE656F10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52949-739C-F940-990E-7C1F76905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23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026B-8F91-E843-929E-B8D193A41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901C9-5D06-7446-893E-C386DE78E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AEFEC-6B69-9D40-BF13-C90D122DD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1C260-B81F-4C45-B502-D6C13CE2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9/16/22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23561-E5EA-834B-85DF-19C0AC08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22E99-7ABD-C545-B6B9-9FDD51D6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87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A3DA-03F9-F24C-98B3-D267B4CDD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68B0B0-4858-364A-B7CA-CA05AB125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CA157-AB94-9646-8C72-FF9ECCC5B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1188-EFC7-354D-AF12-DFD329BD0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9/16/22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5353E-B6F9-C245-8A28-1A7DA9258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521E6-0D62-AD41-968D-6D110007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45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22AB8C-3B85-8246-A8C2-8FF1A99E4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DDD0A-B722-F14C-9538-449568974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C874F-E44E-BF44-9BF8-5BE6F387B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0B581-06C6-5A4B-9E30-3EAD5667F4B3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46542-B3B2-504E-9846-81A0633DE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9DBBE-02CA-2744-8992-09E502DE0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3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ducative.io/" TargetMode="External"/><Relationship Id="rId13" Type="http://schemas.openxmlformats.org/officeDocument/2006/relationships/image" Target="../media/image11.png"/><Relationship Id="rId3" Type="http://schemas.openxmlformats.org/officeDocument/2006/relationships/hyperlink" Target="https://www.youtube.com/watch?v=_5vrfuwhvlQ" TargetMode="External"/><Relationship Id="rId7" Type="http://schemas.openxmlformats.org/officeDocument/2006/relationships/hyperlink" Target="https://www.hackerrank.com/" TargetMode="External"/><Relationship Id="rId12" Type="http://schemas.openxmlformats.org/officeDocument/2006/relationships/image" Target="../media/image10.png"/><Relationship Id="rId2" Type="http://schemas.openxmlformats.org/officeDocument/2006/relationships/hyperlink" Target="https://www.interviewcake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eetcode.com/" TargetMode="Externa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hyperlink" Target="https://www.techseries.dev/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s://www.youtube.com/watch?v=zaRkONvyGr8" TargetMode="External"/><Relationship Id="rId9" Type="http://schemas.openxmlformats.org/officeDocument/2006/relationships/image" Target="../media/image7.png"/><Relationship Id="rId14" Type="http://schemas.openxmlformats.org/officeDocument/2006/relationships/hyperlink" Target="https://www.youtube.com/watch?v=LQFsEwcCO1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F35B93-487F-1D49-A679-7ACD78250CA1}"/>
              </a:ext>
            </a:extLst>
          </p:cNvPr>
          <p:cNvSpPr/>
          <p:nvPr/>
        </p:nvSpPr>
        <p:spPr>
          <a:xfrm>
            <a:off x="2366856" y="585607"/>
            <a:ext cx="721376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  <a:latin typeface="Arial" panose="020B0604020202020204" pitchFamily="34" charset="0"/>
              </a:rPr>
              <a:t>Coding Interview  </a:t>
            </a:r>
          </a:p>
          <a:p>
            <a:r>
              <a:rPr lang="en-US" sz="4000" b="1" dirty="0">
                <a:solidFill>
                  <a:srgbClr val="00B0F0"/>
                </a:solidFill>
                <a:latin typeface="Arial" panose="020B0604020202020204" pitchFamily="34" charset="0"/>
              </a:rPr>
              <a:t>Code Examples - Session 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771772-E38B-BB8A-AA0B-83409DEDBFF7}"/>
              </a:ext>
            </a:extLst>
          </p:cNvPr>
          <p:cNvSpPr txBox="1"/>
          <p:nvPr/>
        </p:nvSpPr>
        <p:spPr>
          <a:xfrm>
            <a:off x="1274101" y="2328720"/>
            <a:ext cx="9643797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Tow Egg Problem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Second Largest Item in BST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Simulate a 7-Sided Die Using a 5-Sided Die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Implement A Queue With Two Stacks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 Stolen Breakfast Drone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Reverse a String in Place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Sort positive integers in linear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In-Place Shuffle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Find Duplicate (at least one) in an array at O(1) space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Graph Coloring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MeshMessage</a:t>
            </a:r>
          </a:p>
        </p:txBody>
      </p:sp>
    </p:spTree>
    <p:extLst>
      <p:ext uri="{BB962C8B-B14F-4D97-AF65-F5344CB8AC3E}">
        <p14:creationId xmlns:p14="http://schemas.microsoft.com/office/powerpoint/2010/main" val="2985056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9B5157-CE82-7B9E-98AF-D8D7468C7254}"/>
              </a:ext>
            </a:extLst>
          </p:cNvPr>
          <p:cNvSpPr txBox="1"/>
          <p:nvPr/>
        </p:nvSpPr>
        <p:spPr>
          <a:xfrm>
            <a:off x="401990" y="-52840"/>
            <a:ext cx="8482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Find Duplicate (at least one) in an array at O(1) 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6EF3B0-982C-08A7-282F-8165AA10C600}"/>
              </a:ext>
            </a:extLst>
          </p:cNvPr>
          <p:cNvSpPr txBox="1"/>
          <p:nvPr/>
        </p:nvSpPr>
        <p:spPr>
          <a:xfrm>
            <a:off x="0" y="24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021851-0B2C-F769-DAB8-BED75A3B2FA4}"/>
              </a:ext>
            </a:extLst>
          </p:cNvPr>
          <p:cNvSpPr txBox="1"/>
          <p:nvPr/>
        </p:nvSpPr>
        <p:spPr>
          <a:xfrm>
            <a:off x="150841" y="630400"/>
            <a:ext cx="8733666" cy="48936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US" sz="1200"/>
              <a:t>Solution idea: </a:t>
            </a:r>
          </a:p>
          <a:p>
            <a:r>
              <a:rPr lang="en-US" sz="1200"/>
              <a:t>  1. We convert array of numbers into a linked list.</a:t>
            </a:r>
          </a:p>
          <a:p>
            <a:r>
              <a:rPr lang="en-US" sz="1200"/>
              <a:t>     Each element of array has index (1..n) and value.</a:t>
            </a:r>
          </a:p>
          <a:p>
            <a:r>
              <a:rPr lang="en-US" sz="1200"/>
              <a:t>     For linked list: value = value, next =&gt; points to the elemnt with value-th index.</a:t>
            </a:r>
          </a:p>
          <a:p>
            <a:endParaRPr lang="en-US" sz="1200"/>
          </a:p>
          <a:p>
            <a:r>
              <a:rPr lang="en-US" sz="1200"/>
              <a:t>  2. If we draw linked list diagram - we will find that duplicates point</a:t>
            </a:r>
          </a:p>
          <a:p>
            <a:r>
              <a:rPr lang="en-US" sz="1200"/>
              <a:t>     to the same node. So we will have a "loop with a rope".</a:t>
            </a:r>
          </a:p>
          <a:p>
            <a:endParaRPr lang="en-US" sz="1200"/>
          </a:p>
          <a:p>
            <a:r>
              <a:rPr lang="en-US" sz="1200"/>
              <a:t>     Example:  [2,3,1,3]</a:t>
            </a:r>
          </a:p>
          <a:p>
            <a:r>
              <a:rPr lang="en-US" sz="1200"/>
              <a:t>     </a:t>
            </a:r>
          </a:p>
          <a:p>
            <a:r>
              <a:rPr lang="en-US" sz="1200"/>
              <a:t>                  ---&lt;---     </a:t>
            </a:r>
          </a:p>
          <a:p>
            <a:r>
              <a:rPr lang="en-US" sz="1200"/>
              <a:t>                 /       \</a:t>
            </a:r>
          </a:p>
          <a:p>
            <a:r>
              <a:rPr lang="en-US" sz="1200"/>
              <a:t>                2 -&gt; 3 -&gt; 1 &lt;- 3</a:t>
            </a:r>
          </a:p>
          <a:p>
            <a:r>
              <a:rPr lang="en-US" sz="1200"/>
              <a:t>     </a:t>
            </a:r>
          </a:p>
          <a:p>
            <a:r>
              <a:rPr lang="en-US" sz="1200"/>
              <a:t>     Positions: 1    2    3    4</a:t>
            </a:r>
          </a:p>
          <a:p>
            <a:endParaRPr lang="en-US" sz="1200"/>
          </a:p>
          <a:p>
            <a:endParaRPr lang="en-US" sz="1200"/>
          </a:p>
          <a:p>
            <a:r>
              <a:rPr lang="en-US" sz="1200"/>
              <a:t>  3. We use rabit and turtle to find the loop and figure out its length "L".</a:t>
            </a:r>
          </a:p>
          <a:p>
            <a:endParaRPr lang="en-US" sz="1200"/>
          </a:p>
          <a:p>
            <a:r>
              <a:rPr lang="en-US" sz="1200"/>
              <a:t>  4. Once we know the length - we can start two turtles "L" apart. </a:t>
            </a:r>
          </a:p>
          <a:p>
            <a:r>
              <a:rPr lang="en-US" sz="1200"/>
              <a:t>     The first turtle enteres the loop and make the whole cycle to meet with </a:t>
            </a:r>
          </a:p>
          <a:p>
            <a:r>
              <a:rPr lang="en-US" sz="1200"/>
              <a:t>     the 2nd turtle. They meet at the start of the loop - this is the duplicate.</a:t>
            </a:r>
          </a:p>
          <a:p>
            <a:endParaRPr lang="en-US" sz="1200"/>
          </a:p>
          <a:p>
            <a:r>
              <a:rPr lang="en-US" sz="1200"/>
              <a:t>  Note - there may be isolated loops without duplicates, </a:t>
            </a:r>
          </a:p>
          <a:p>
            <a:r>
              <a:rPr lang="en-US" sz="1200"/>
              <a:t>         for example: 1 -&gt; 2 -&gt; 3 -&gt; 1</a:t>
            </a:r>
          </a:p>
          <a:p>
            <a:r>
              <a:rPr lang="en-US" sz="1200"/>
              <a:t>         We need the loop with the tail.</a:t>
            </a:r>
            <a:endParaRPr lang="en-US" sz="120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7CB9AF-9B8F-B271-44D4-EA49950E53A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1426" y="1741616"/>
            <a:ext cx="27813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24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9B5157-CE82-7B9E-98AF-D8D7468C7254}"/>
              </a:ext>
            </a:extLst>
          </p:cNvPr>
          <p:cNvSpPr txBox="1"/>
          <p:nvPr/>
        </p:nvSpPr>
        <p:spPr>
          <a:xfrm>
            <a:off x="401991" y="-52840"/>
            <a:ext cx="9112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Graph Coloring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6EF3B0-982C-08A7-282F-8165AA10C600}"/>
              </a:ext>
            </a:extLst>
          </p:cNvPr>
          <p:cNvSpPr txBox="1"/>
          <p:nvPr/>
        </p:nvSpPr>
        <p:spPr>
          <a:xfrm>
            <a:off x="0" y="24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021851-0B2C-F769-DAB8-BED75A3B2FA4}"/>
              </a:ext>
            </a:extLst>
          </p:cNvPr>
          <p:cNvSpPr txBox="1"/>
          <p:nvPr/>
        </p:nvSpPr>
        <p:spPr>
          <a:xfrm>
            <a:off x="150841" y="630400"/>
            <a:ext cx="7127289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US" sz="1200"/>
              <a:t>Color the nodes in a graph so adjacent nodes always have different colors.</a:t>
            </a:r>
          </a:p>
          <a:p>
            <a:endParaRPr lang="en-US" sz="1200"/>
          </a:p>
          <a:p>
            <a:r>
              <a:rPr lang="en-US" sz="1200"/>
              <a:t>Given an undirected graph with maximum degree D </a:t>
            </a:r>
          </a:p>
          <a:p>
            <a:r>
              <a:rPr lang="en-US" sz="1200"/>
              <a:t>(max number of connections for a given node), </a:t>
            </a:r>
          </a:p>
          <a:p>
            <a:r>
              <a:rPr lang="en-US" sz="1200"/>
              <a:t>ﬁnd a graph coloring using at most D + 1 colors.</a:t>
            </a:r>
          </a:p>
          <a:p>
            <a:endParaRPr lang="en-US" sz="1200"/>
          </a:p>
          <a:p>
            <a:r>
              <a:rPr lang="en-US" sz="1200"/>
              <a:t>Do it in linear time and space.</a:t>
            </a:r>
          </a:p>
          <a:p>
            <a:endParaRPr lang="en-US" sz="1200"/>
          </a:p>
          <a:p>
            <a:r>
              <a:rPr lang="en-US" sz="1200"/>
              <a:t>Check edge cases: nodes with no edges, cycles, loops </a:t>
            </a:r>
          </a:p>
          <a:p>
            <a:r>
              <a:rPr lang="en-US" sz="1200"/>
              <a:t>(loop = node to itself)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4BD9C8-6ED8-AE30-E801-F1286839A0F8}"/>
              </a:ext>
            </a:extLst>
          </p:cNvPr>
          <p:cNvSpPr txBox="1"/>
          <p:nvPr/>
        </p:nvSpPr>
        <p:spPr>
          <a:xfrm>
            <a:off x="150841" y="3155966"/>
            <a:ext cx="7386780" cy="32316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US" sz="1200">
                <a:solidFill>
                  <a:srgbClr val="0070C0"/>
                </a:solidFill>
              </a:rPr>
              <a:t>class GraphNode:</a:t>
            </a:r>
          </a:p>
          <a:p>
            <a:r>
              <a:rPr lang="en-US" sz="1200">
                <a:solidFill>
                  <a:srgbClr val="0070C0"/>
                </a:solidFill>
              </a:rPr>
              <a:t>    def __init__(self, label):</a:t>
            </a:r>
          </a:p>
          <a:p>
            <a:r>
              <a:rPr lang="en-US" sz="1200">
                <a:solidFill>
                  <a:srgbClr val="0070C0"/>
                </a:solidFill>
              </a:rPr>
              <a:t>        self.label = label </a:t>
            </a:r>
          </a:p>
          <a:p>
            <a:r>
              <a:rPr lang="en-US" sz="1200">
                <a:solidFill>
                  <a:srgbClr val="0070C0"/>
                </a:solidFill>
              </a:rPr>
              <a:t>        self.neighbors = set() </a:t>
            </a:r>
          </a:p>
          <a:p>
            <a:r>
              <a:rPr lang="en-US" sz="1200">
                <a:solidFill>
                  <a:srgbClr val="0070C0"/>
                </a:solidFill>
              </a:rPr>
              <a:t>        self.color = None</a:t>
            </a:r>
          </a:p>
          <a:p>
            <a:endParaRPr lang="en-US" sz="1200">
              <a:solidFill>
                <a:srgbClr val="0070C0"/>
              </a:solidFill>
            </a:endParaRPr>
          </a:p>
          <a:p>
            <a:r>
              <a:rPr lang="en-US" sz="1200">
                <a:solidFill>
                  <a:srgbClr val="0070C0"/>
                </a:solidFill>
              </a:rPr>
              <a:t>def color_graph(graph, colors):</a:t>
            </a:r>
          </a:p>
          <a:p>
            <a:r>
              <a:rPr lang="en-US" sz="1200">
                <a:solidFill>
                  <a:srgbClr val="0070C0"/>
                </a:solidFill>
              </a:rPr>
              <a:t>    for node in graph:</a:t>
            </a:r>
          </a:p>
          <a:p>
            <a:r>
              <a:rPr lang="en-US" sz="1200">
                <a:solidFill>
                  <a:srgbClr val="0070C0"/>
                </a:solidFill>
              </a:rPr>
              <a:t>        if node in node.neighbors:</a:t>
            </a:r>
          </a:p>
          <a:p>
            <a:r>
              <a:rPr lang="en-US" sz="1200">
                <a:solidFill>
                  <a:srgbClr val="0070C0"/>
                </a:solidFill>
              </a:rPr>
              <a:t>            raise Exception(f'loops not allowed: {node.label}')</a:t>
            </a:r>
          </a:p>
          <a:p>
            <a:r>
              <a:rPr lang="en-US" sz="1200">
                <a:solidFill>
                  <a:srgbClr val="0070C0"/>
                </a:solidFill>
              </a:rPr>
              <a:t>        taken_colors = set([n.color for n in node.neighbors if n.color])</a:t>
            </a:r>
          </a:p>
          <a:p>
            <a:r>
              <a:rPr lang="en-US" sz="1200">
                <a:solidFill>
                  <a:srgbClr val="0070C0"/>
                </a:solidFill>
              </a:rPr>
              <a:t>        for color in colors:</a:t>
            </a:r>
          </a:p>
          <a:p>
            <a:r>
              <a:rPr lang="en-US" sz="1200">
                <a:solidFill>
                  <a:srgbClr val="0070C0"/>
                </a:solidFill>
              </a:rPr>
              <a:t>            if color not in taken_colors:</a:t>
            </a:r>
          </a:p>
          <a:p>
            <a:r>
              <a:rPr lang="en-US" sz="1200">
                <a:solidFill>
                  <a:srgbClr val="0070C0"/>
                </a:solidFill>
              </a:rPr>
              <a:t>                node.color = color </a:t>
            </a:r>
          </a:p>
          <a:p>
            <a:r>
              <a:rPr lang="en-US" sz="1200">
                <a:solidFill>
                  <a:srgbClr val="0070C0"/>
                </a:solidFill>
              </a:rPr>
              <a:t>                break</a:t>
            </a:r>
          </a:p>
          <a:p>
            <a:endParaRPr lang="en-US" sz="1200">
              <a:solidFill>
                <a:srgbClr val="0070C0"/>
              </a:solidFill>
            </a:endParaRPr>
          </a:p>
          <a:p>
            <a:r>
              <a:rPr lang="en-US" sz="1200">
                <a:solidFill>
                  <a:srgbClr val="0070C0"/>
                </a:solidFill>
              </a:rPr>
              <a:t>Complexity: O(N_nodes + N_edges)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2E9550-16D1-D15A-52F7-C455325318D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8734" y="420140"/>
            <a:ext cx="3927885" cy="193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112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9B5157-CE82-7B9E-98AF-D8D7468C7254}"/>
              </a:ext>
            </a:extLst>
          </p:cNvPr>
          <p:cNvSpPr txBox="1"/>
          <p:nvPr/>
        </p:nvSpPr>
        <p:spPr>
          <a:xfrm>
            <a:off x="401991" y="-52840"/>
            <a:ext cx="2625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MeshMessage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6EF3B0-982C-08A7-282F-8165AA10C600}"/>
              </a:ext>
            </a:extLst>
          </p:cNvPr>
          <p:cNvSpPr txBox="1"/>
          <p:nvPr/>
        </p:nvSpPr>
        <p:spPr>
          <a:xfrm>
            <a:off x="0" y="24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021851-0B2C-F769-DAB8-BED75A3B2FA4}"/>
              </a:ext>
            </a:extLst>
          </p:cNvPr>
          <p:cNvSpPr txBox="1"/>
          <p:nvPr/>
        </p:nvSpPr>
        <p:spPr>
          <a:xfrm>
            <a:off x="150841" y="594855"/>
            <a:ext cx="5422055" cy="60016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US" sz="1200"/>
              <a:t>MeshMessage app send messages through a mesh of users. Given information about active users on the network, </a:t>
            </a:r>
          </a:p>
          <a:p>
            <a:r>
              <a:rPr lang="en-US" sz="1200"/>
              <a:t>find the shortest route for a message from one user </a:t>
            </a:r>
          </a:p>
          <a:p>
            <a:r>
              <a:rPr lang="en-US" sz="1200"/>
              <a:t>(the sender) to another (the recipient). </a:t>
            </a:r>
          </a:p>
          <a:p>
            <a:r>
              <a:rPr lang="en-US" sz="1200"/>
              <a:t>Return a list of users that make up this route.</a:t>
            </a:r>
          </a:p>
          <a:p>
            <a:endParaRPr lang="en-US" sz="1200"/>
          </a:p>
          <a:p>
            <a:r>
              <a:rPr lang="en-US" sz="1200"/>
              <a:t>network = {</a:t>
            </a:r>
          </a:p>
          <a:p>
            <a:r>
              <a:rPr lang="en-US" sz="1200"/>
              <a:t>  'Min' : ['William', 'Jayden', 'Omar'], </a:t>
            </a:r>
          </a:p>
          <a:p>
            <a:r>
              <a:rPr lang="en-US" sz="1200"/>
              <a:t>  'William' : ['Min', 'Noam'], </a:t>
            </a:r>
          </a:p>
          <a:p>
            <a:r>
              <a:rPr lang="en-US" sz="1200"/>
              <a:t>  'Jayden' : ['Min', 'Amelia', 'Ren', 'Noam'], </a:t>
            </a:r>
          </a:p>
          <a:p>
            <a:r>
              <a:rPr lang="en-US" sz="1200"/>
              <a:t>  'Ren' : ['Jayden', 'Omar'], </a:t>
            </a:r>
          </a:p>
          <a:p>
            <a:r>
              <a:rPr lang="en-US" sz="1200"/>
              <a:t>  'Amelia' : ['Jayden', 'Adam', 'Miguel'], </a:t>
            </a:r>
          </a:p>
          <a:p>
            <a:r>
              <a:rPr lang="en-US" sz="1200"/>
              <a:t>  'Adam' : ['Amelia', 'Miguel', 'Sofia', 'Lucas'], </a:t>
            </a:r>
          </a:p>
          <a:p>
            <a:r>
              <a:rPr lang="en-US" sz="1200"/>
              <a:t>  'Miguel' : ['Amelia', 'Adam', 'Liam', 'Nathan'], </a:t>
            </a:r>
          </a:p>
          <a:p>
            <a:r>
              <a:rPr lang="en-US" sz="1200"/>
              <a:t>  'Noam' : ['Nathan', 'Jayden', 'William'], </a:t>
            </a:r>
          </a:p>
          <a:p>
            <a:r>
              <a:rPr lang="en-US" sz="1200"/>
              <a:t>  'Omar' : ['Ren', 'Min', 'Scott'], </a:t>
            </a:r>
          </a:p>
          <a:p>
            <a:r>
              <a:rPr lang="en-US" sz="1200"/>
              <a:t>  ...</a:t>
            </a:r>
          </a:p>
          <a:p>
            <a:r>
              <a:rPr lang="en-US" sz="1200"/>
              <a:t>}</a:t>
            </a:r>
          </a:p>
          <a:p>
            <a:endParaRPr lang="en-US" sz="1200"/>
          </a:p>
          <a:p>
            <a:r>
              <a:rPr lang="en-US" sz="1200"/>
              <a:t>For the network above, a message from Jayden to Adam </a:t>
            </a:r>
          </a:p>
          <a:p>
            <a:r>
              <a:rPr lang="en-US" sz="1200"/>
              <a:t>should have this route:</a:t>
            </a:r>
          </a:p>
          <a:p>
            <a:endParaRPr lang="en-US" sz="1200"/>
          </a:p>
          <a:p>
            <a:r>
              <a:rPr lang="en-US" sz="1200"/>
              <a:t>  ['Jayden', 'Amelia', 'Adam']</a:t>
            </a:r>
          </a:p>
          <a:p>
            <a:endParaRPr lang="en-US" sz="1200"/>
          </a:p>
          <a:p>
            <a:r>
              <a:rPr lang="en-US" sz="1200"/>
              <a:t>So - we need to find a shortest path in the graph of users.</a:t>
            </a:r>
          </a:p>
          <a:p>
            <a:endParaRPr lang="en-US" sz="1200"/>
          </a:p>
          <a:p>
            <a:r>
              <a:rPr lang="en-US" sz="1200"/>
              <a:t>Suppose the graph is undirected and unweighted.</a:t>
            </a:r>
          </a:p>
          <a:p>
            <a:r>
              <a:rPr lang="en-US" sz="1200"/>
              <a:t>We will use BFS (breadth-first-search) - using a queue.</a:t>
            </a:r>
          </a:p>
          <a:p>
            <a:endParaRPr lang="en-US" sz="1200"/>
          </a:p>
          <a:p>
            <a:r>
              <a:rPr lang="en-US" sz="1200">
                <a:solidFill>
                  <a:srgbClr val="FF0000"/>
                </a:solidFill>
              </a:rPr>
              <a:t>Complexity: O(N_nodes + N_neigbors) time, </a:t>
            </a:r>
          </a:p>
          <a:p>
            <a:r>
              <a:rPr lang="en-US" sz="1200">
                <a:solidFill>
                  <a:srgbClr val="FF0000"/>
                </a:solidFill>
              </a:rPr>
              <a:t>            O(N_nodes) space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4BD9C8-6ED8-AE30-E801-F1286839A0F8}"/>
              </a:ext>
            </a:extLst>
          </p:cNvPr>
          <p:cNvSpPr txBox="1"/>
          <p:nvPr/>
        </p:nvSpPr>
        <p:spPr>
          <a:xfrm>
            <a:off x="5731080" y="348634"/>
            <a:ext cx="6310079" cy="62478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US" sz="1000">
                <a:solidFill>
                  <a:srgbClr val="0070C0"/>
                </a:solidFill>
              </a:rPr>
              <a:t>from collections import deque</a:t>
            </a:r>
          </a:p>
          <a:p>
            <a:endParaRPr lang="en-US" sz="1000">
              <a:solidFill>
                <a:srgbClr val="0070C0"/>
              </a:solidFill>
            </a:endParaRPr>
          </a:p>
          <a:p>
            <a:r>
              <a:rPr lang="en-US" sz="1000">
                <a:solidFill>
                  <a:srgbClr val="0070C0"/>
                </a:solidFill>
              </a:rPr>
              <a:t>def reconstruct_path(previous_nodes, start_node, end_node):</a:t>
            </a:r>
          </a:p>
          <a:p>
            <a:r>
              <a:rPr lang="en-US" sz="1000">
                <a:solidFill>
                  <a:srgbClr val="0070C0"/>
                </a:solidFill>
              </a:rPr>
              <a:t>    reversed_shortest_path = []</a:t>
            </a:r>
          </a:p>
          <a:p>
            <a:r>
              <a:rPr lang="en-US" sz="1000">
                <a:solidFill>
                  <a:srgbClr val="0070C0"/>
                </a:solidFill>
              </a:rPr>
              <a:t>    current_node = end_node </a:t>
            </a:r>
            <a:r>
              <a:rPr lang="en-US" sz="1000"/>
              <a:t># start from the end of the path and work backwards</a:t>
            </a:r>
            <a:endParaRPr lang="en-US" sz="1000">
              <a:solidFill>
                <a:srgbClr val="0070C0"/>
              </a:solidFill>
            </a:endParaRPr>
          </a:p>
          <a:p>
            <a:r>
              <a:rPr lang="en-US" sz="1000">
                <a:solidFill>
                  <a:srgbClr val="0070C0"/>
                </a:solidFill>
              </a:rPr>
              <a:t>    while current_node:</a:t>
            </a:r>
          </a:p>
          <a:p>
            <a:r>
              <a:rPr lang="en-US" sz="1000">
                <a:solidFill>
                  <a:srgbClr val="0070C0"/>
                </a:solidFill>
              </a:rPr>
              <a:t>        reversed_shortest_path.append(current_node)</a:t>
            </a:r>
          </a:p>
          <a:p>
            <a:r>
              <a:rPr lang="en-US" sz="1000">
                <a:solidFill>
                  <a:srgbClr val="0070C0"/>
                </a:solidFill>
              </a:rPr>
              <a:t>        current_node = previous_nodes[current_node]</a:t>
            </a:r>
          </a:p>
          <a:p>
            <a:r>
              <a:rPr lang="en-US" sz="1000">
                <a:solidFill>
                  <a:srgbClr val="0070C0"/>
                </a:solidFill>
              </a:rPr>
              <a:t>    reversed_shortest_path.reverse()  </a:t>
            </a:r>
            <a:r>
              <a:rPr lang="en-US" sz="1000"/>
              <a:t># flip it around, in place</a:t>
            </a:r>
          </a:p>
          <a:p>
            <a:r>
              <a:rPr lang="en-US" sz="1000">
                <a:solidFill>
                  <a:srgbClr val="0070C0"/>
                </a:solidFill>
              </a:rPr>
              <a:t>    return reversed_shortest_path     </a:t>
            </a:r>
            <a:r>
              <a:rPr lang="en-US" sz="1000"/>
              <a:t># no longer reversed</a:t>
            </a:r>
          </a:p>
          <a:p>
            <a:endParaRPr lang="en-US" sz="1000">
              <a:solidFill>
                <a:srgbClr val="0070C0"/>
              </a:solidFill>
            </a:endParaRPr>
          </a:p>
          <a:p>
            <a:r>
              <a:rPr lang="en-US" sz="1000">
                <a:solidFill>
                  <a:srgbClr val="0070C0"/>
                </a:solidFill>
              </a:rPr>
              <a:t>def bfs_get_path(graph, start_node, end_node):</a:t>
            </a:r>
          </a:p>
          <a:p>
            <a:r>
              <a:rPr lang="en-US" sz="1000">
                <a:solidFill>
                  <a:srgbClr val="0070C0"/>
                </a:solidFill>
              </a:rPr>
              <a:t>    if start_node not in graph:</a:t>
            </a:r>
          </a:p>
          <a:p>
            <a:r>
              <a:rPr lang="en-US" sz="1000">
                <a:solidFill>
                  <a:srgbClr val="0070C0"/>
                </a:solidFill>
              </a:rPr>
              <a:t>        raise Exception('</a:t>
            </a:r>
            <a:r>
              <a:rPr lang="en-US" sz="1000"/>
              <a:t>Start node not in graph</a:t>
            </a:r>
            <a:r>
              <a:rPr lang="en-US" sz="1000">
                <a:solidFill>
                  <a:srgbClr val="0070C0"/>
                </a:solidFill>
              </a:rPr>
              <a:t>')</a:t>
            </a:r>
          </a:p>
          <a:p>
            <a:r>
              <a:rPr lang="en-US" sz="1000">
                <a:solidFill>
                  <a:srgbClr val="0070C0"/>
                </a:solidFill>
              </a:rPr>
              <a:t>    if end_node not in graph:</a:t>
            </a:r>
          </a:p>
          <a:p>
            <a:r>
              <a:rPr lang="en-US" sz="1000">
                <a:solidFill>
                  <a:srgbClr val="0070C0"/>
                </a:solidFill>
              </a:rPr>
              <a:t>        raise Exception('</a:t>
            </a:r>
            <a:r>
              <a:rPr lang="en-US" sz="1000"/>
              <a:t>End node not in graph</a:t>
            </a:r>
            <a:r>
              <a:rPr lang="en-US" sz="1000">
                <a:solidFill>
                  <a:srgbClr val="0070C0"/>
                </a:solidFill>
              </a:rPr>
              <a:t>')</a:t>
            </a:r>
          </a:p>
          <a:p>
            <a:r>
              <a:rPr lang="en-US" sz="1000">
                <a:solidFill>
                  <a:srgbClr val="0070C0"/>
                </a:solidFill>
              </a:rPr>
              <a:t>    nodes_to_visit = deque()</a:t>
            </a:r>
          </a:p>
          <a:p>
            <a:r>
              <a:rPr lang="en-US" sz="1000">
                <a:solidFill>
                  <a:srgbClr val="0070C0"/>
                </a:solidFill>
              </a:rPr>
              <a:t>    nodes_to_visit.append(start_node)</a:t>
            </a:r>
          </a:p>
          <a:p>
            <a:endParaRPr lang="en-US" sz="1000">
              <a:solidFill>
                <a:srgbClr val="0070C0"/>
              </a:solidFill>
            </a:endParaRPr>
          </a:p>
          <a:p>
            <a:r>
              <a:rPr lang="en-US" sz="1000"/>
              <a:t>    # keep track of how we got to each node</a:t>
            </a:r>
          </a:p>
          <a:p>
            <a:r>
              <a:rPr lang="en-US" sz="1000"/>
              <a:t>    # we'll use this to reconstruct the shortest path at the end</a:t>
            </a:r>
          </a:p>
          <a:p>
            <a:r>
              <a:rPr lang="en-US" sz="1000"/>
              <a:t>    # we'll ALSO use this to keep track of which nodes we've</a:t>
            </a:r>
          </a:p>
          <a:p>
            <a:r>
              <a:rPr lang="en-US" sz="1000"/>
              <a:t>    # already visited</a:t>
            </a:r>
          </a:p>
          <a:p>
            <a:r>
              <a:rPr lang="en-US" sz="1000">
                <a:solidFill>
                  <a:srgbClr val="0070C0"/>
                </a:solidFill>
              </a:rPr>
              <a:t>    how_we_reached_nodes = {start_node: None}</a:t>
            </a:r>
          </a:p>
          <a:p>
            <a:endParaRPr lang="en-US" sz="1000">
              <a:solidFill>
                <a:srgbClr val="0070C0"/>
              </a:solidFill>
            </a:endParaRPr>
          </a:p>
          <a:p>
            <a:r>
              <a:rPr lang="en-US" sz="1000">
                <a:solidFill>
                  <a:srgbClr val="0070C0"/>
                </a:solidFill>
              </a:rPr>
              <a:t>    while len(nodes_to_visit) &gt; 0:</a:t>
            </a:r>
          </a:p>
          <a:p>
            <a:r>
              <a:rPr lang="en-US" sz="1000">
                <a:solidFill>
                  <a:srgbClr val="0070C0"/>
                </a:solidFill>
              </a:rPr>
              <a:t>        current_node = nodes_to_visit.popleft()</a:t>
            </a:r>
          </a:p>
          <a:p>
            <a:endParaRPr lang="en-US" sz="1000">
              <a:solidFill>
                <a:srgbClr val="0070C0"/>
              </a:solidFill>
            </a:endParaRPr>
          </a:p>
          <a:p>
            <a:r>
              <a:rPr lang="en-US" sz="1000">
                <a:solidFill>
                  <a:srgbClr val="0070C0"/>
                </a:solidFill>
              </a:rPr>
              <a:t>        </a:t>
            </a:r>
            <a:r>
              <a:rPr lang="en-US" sz="1000"/>
              <a:t># stop when we reach the end node</a:t>
            </a:r>
          </a:p>
          <a:p>
            <a:r>
              <a:rPr lang="en-US" sz="1000">
                <a:solidFill>
                  <a:srgbClr val="0070C0"/>
                </a:solidFill>
              </a:rPr>
              <a:t>        if current_node == end_node: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return reconstruct_path(how_we_reached_nodes, start_node, end_node)</a:t>
            </a:r>
          </a:p>
          <a:p>
            <a:endParaRPr lang="en-US" sz="1000">
              <a:solidFill>
                <a:srgbClr val="0070C0"/>
              </a:solidFill>
            </a:endParaRPr>
          </a:p>
          <a:p>
            <a:r>
              <a:rPr lang="en-US" sz="1000">
                <a:solidFill>
                  <a:srgbClr val="0070C0"/>
                </a:solidFill>
              </a:rPr>
              <a:t>        for neighbor in graph[current_node]: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if neighbor not in how_we_reached_nodes: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nodes_to_visit.append(neighbor)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how_we_reached_nodes[neighbor] = current_node</a:t>
            </a:r>
          </a:p>
          <a:p>
            <a:endParaRPr lang="en-US" sz="1000">
              <a:solidFill>
                <a:srgbClr val="0070C0"/>
              </a:solidFill>
            </a:endParaRPr>
          </a:p>
          <a:p>
            <a:r>
              <a:rPr lang="en-US" sz="1000"/>
              <a:t>    # if we get here, then we never found the end node, so there is no path</a:t>
            </a:r>
          </a:p>
          <a:p>
            <a:r>
              <a:rPr lang="en-US" sz="1000">
                <a:solidFill>
                  <a:srgbClr val="0070C0"/>
                </a:solidFill>
              </a:rPr>
              <a:t>    return None</a:t>
            </a:r>
          </a:p>
        </p:txBody>
      </p:sp>
    </p:spTree>
    <p:extLst>
      <p:ext uri="{BB962C8B-B14F-4D97-AF65-F5344CB8AC3E}">
        <p14:creationId xmlns:p14="http://schemas.microsoft.com/office/powerpoint/2010/main" val="2570611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89508A-A626-8DAB-87C9-B105C2FA5D41}"/>
              </a:ext>
            </a:extLst>
          </p:cNvPr>
          <p:cNvSpPr txBox="1"/>
          <p:nvPr/>
        </p:nvSpPr>
        <p:spPr>
          <a:xfrm>
            <a:off x="6096000" y="3220421"/>
            <a:ext cx="2678812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hlinkClick r:id="rId2"/>
              </a:rPr>
              <a:t>https://www.interviewcake.com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11C136-BC33-17EF-248E-C22774B94A89}"/>
              </a:ext>
            </a:extLst>
          </p:cNvPr>
          <p:cNvSpPr txBox="1"/>
          <p:nvPr/>
        </p:nvSpPr>
        <p:spPr>
          <a:xfrm>
            <a:off x="6096000" y="3662124"/>
            <a:ext cx="5676928" cy="20928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Books:</a:t>
            </a:r>
          </a:p>
          <a:p>
            <a:r>
              <a:rPr lang="en-US" sz="1400"/>
              <a:t> - book: Introduction to Algorithms, 3rd Edition (The MIT Press)</a:t>
            </a:r>
          </a:p>
          <a:p>
            <a:r>
              <a:rPr lang="en-US" sz="1400"/>
              <a:t> - book: Cracking the Coding Interview: 189 Programming Questions </a:t>
            </a:r>
          </a:p>
          <a:p>
            <a:r>
              <a:rPr lang="en-US" sz="1400"/>
              <a:t>   and Solutions 6th Edition - by Gayle Laakmann McDowell</a:t>
            </a:r>
          </a:p>
          <a:p>
            <a:r>
              <a:rPr lang="en-US" sz="1400"/>
              <a:t> - book: Computer Algorithms - by Horowitz, Sahni, Rajsekaran</a:t>
            </a:r>
          </a:p>
          <a:p>
            <a:r>
              <a:rPr lang="en-US" sz="1400"/>
              <a:t> - book: Data Structures and Algorithms - by Aho, Ullman, Hopcroft</a:t>
            </a:r>
          </a:p>
          <a:p>
            <a:r>
              <a:rPr lang="en-US" sz="1400"/>
              <a:t> - book: Algorithm Design: Foundations, Analysis, and Internet Examples</a:t>
            </a:r>
          </a:p>
          <a:p>
            <a:r>
              <a:rPr lang="en-US" sz="1400"/>
              <a:t>   by Goodrich, Tamassia</a:t>
            </a:r>
          </a:p>
          <a:p>
            <a:r>
              <a:rPr lang="en-US" sz="1400"/>
              <a:t> - book: Designing Data-Intensive Applications - by Martin Kleppmann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2AA506-84E5-5D55-716F-35A459C47992}"/>
              </a:ext>
            </a:extLst>
          </p:cNvPr>
          <p:cNvSpPr txBox="1"/>
          <p:nvPr/>
        </p:nvSpPr>
        <p:spPr>
          <a:xfrm>
            <a:off x="80167" y="5958155"/>
            <a:ext cx="3116777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Youtube: Gaurav Sen</a:t>
            </a:r>
          </a:p>
          <a:p>
            <a:r>
              <a:rPr lang="en-US" sz="1100" dirty="0">
                <a:hlinkClick r:id="rId3"/>
              </a:rPr>
              <a:t>https://www.youtube.com/watch?v=_5vrfuwhvlQ</a:t>
            </a:r>
            <a:r>
              <a:rPr lang="en-US" sz="1100" dirty="0"/>
              <a:t> </a:t>
            </a:r>
          </a:p>
          <a:p>
            <a:r>
              <a:rPr lang="en-US" sz="1100" dirty="0">
                <a:hlinkClick r:id="rId4"/>
              </a:rPr>
              <a:t>https://www.youtube.com/watch?v=zaRkONvyGr8</a:t>
            </a:r>
            <a:r>
              <a:rPr lang="en-US" sz="11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78B35F-4E0C-5B9A-9AAB-2877449275D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243" y="861164"/>
            <a:ext cx="2245015" cy="23219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14F670-2AE1-94B0-4B9E-5168164B2F88}"/>
              </a:ext>
            </a:extLst>
          </p:cNvPr>
          <p:cNvSpPr txBox="1"/>
          <p:nvPr/>
        </p:nvSpPr>
        <p:spPr>
          <a:xfrm>
            <a:off x="87682" y="125260"/>
            <a:ext cx="5361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Some Good Web Sites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A351C-DBA5-4C2C-2C40-72B5F3F60C74}"/>
              </a:ext>
            </a:extLst>
          </p:cNvPr>
          <p:cNvSpPr txBox="1"/>
          <p:nvPr/>
        </p:nvSpPr>
        <p:spPr>
          <a:xfrm>
            <a:off x="419072" y="3220422"/>
            <a:ext cx="1952303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hlinkClick r:id="rId6"/>
              </a:rPr>
              <a:t>https://leetcode.com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EA3817-9878-0D1F-8BE0-A1975E6B0578}"/>
              </a:ext>
            </a:extLst>
          </p:cNvPr>
          <p:cNvSpPr txBox="1"/>
          <p:nvPr/>
        </p:nvSpPr>
        <p:spPr>
          <a:xfrm>
            <a:off x="3008004" y="3244334"/>
            <a:ext cx="259113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hlinkClick r:id="rId7"/>
              </a:rPr>
              <a:t>https://www.hackerrank.com</a:t>
            </a:r>
            <a:r>
              <a:rPr lang="en-US" sz="14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4D52B5-426E-A6AF-8172-4305D1F52E6F}"/>
              </a:ext>
            </a:extLst>
          </p:cNvPr>
          <p:cNvSpPr txBox="1"/>
          <p:nvPr/>
        </p:nvSpPr>
        <p:spPr>
          <a:xfrm>
            <a:off x="9527913" y="3244333"/>
            <a:ext cx="2245015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hlinkClick r:id="rId8"/>
              </a:rPr>
              <a:t>https://www.educative.io</a:t>
            </a:r>
            <a:endParaRPr lang="en-US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B0A453-4056-A5D1-4FAC-4A6AE47CAE48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6944" y="861164"/>
            <a:ext cx="2245015" cy="23219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FA446D-2087-2391-38F5-7DD9B197A2D7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0615" y="861165"/>
            <a:ext cx="2245015" cy="23219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6990DFF-8390-7608-FE5F-AB7FCEEF75AE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57820" y="861164"/>
            <a:ext cx="2254662" cy="20928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2F3B745-7DE4-A8A3-5ECB-346D313E77B6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4005" y="3927107"/>
            <a:ext cx="1689100" cy="1930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158FDD-5A9A-7EEF-9E25-0C2BCEF5CC3F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7162" y="3941209"/>
            <a:ext cx="1689100" cy="189796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0CE4103-5CAB-32C5-DE2E-21DB8F748468}"/>
              </a:ext>
            </a:extLst>
          </p:cNvPr>
          <p:cNvSpPr txBox="1"/>
          <p:nvPr/>
        </p:nvSpPr>
        <p:spPr>
          <a:xfrm>
            <a:off x="3271604" y="5949190"/>
            <a:ext cx="3191949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Youtube: TechLead Patrick Shyu</a:t>
            </a:r>
          </a:p>
          <a:p>
            <a:r>
              <a:rPr lang="en-US" sz="1100" dirty="0">
                <a:hlinkClick r:id="rId14"/>
              </a:rPr>
              <a:t>https://www.youtube.com/watch?v=LQFsEwcCO1E</a:t>
            </a:r>
            <a:endParaRPr lang="en-US" sz="1100" dirty="0"/>
          </a:p>
          <a:p>
            <a:r>
              <a:rPr lang="en-US" sz="1100" dirty="0">
                <a:hlinkClick r:id="rId15"/>
              </a:rPr>
              <a:t>https://www.techseries.dev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26504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9B5157-CE82-7B9E-98AF-D8D7468C7254}"/>
              </a:ext>
            </a:extLst>
          </p:cNvPr>
          <p:cNvSpPr txBox="1"/>
          <p:nvPr/>
        </p:nvSpPr>
        <p:spPr>
          <a:xfrm>
            <a:off x="401992" y="-52840"/>
            <a:ext cx="413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Two Egg 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6EF3B0-982C-08A7-282F-8165AA10C600}"/>
              </a:ext>
            </a:extLst>
          </p:cNvPr>
          <p:cNvSpPr txBox="1"/>
          <p:nvPr/>
        </p:nvSpPr>
        <p:spPr>
          <a:xfrm>
            <a:off x="0" y="24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021851-0B2C-F769-DAB8-BED75A3B2FA4}"/>
              </a:ext>
            </a:extLst>
          </p:cNvPr>
          <p:cNvSpPr txBox="1"/>
          <p:nvPr/>
        </p:nvSpPr>
        <p:spPr>
          <a:xfrm>
            <a:off x="150841" y="630400"/>
            <a:ext cx="724844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US" sz="1200"/>
              <a:t>A building has 100 floors. </a:t>
            </a:r>
          </a:p>
          <a:p>
            <a:r>
              <a:rPr lang="en-US" sz="1200"/>
              <a:t>You have two eggs.</a:t>
            </a:r>
          </a:p>
          <a:p>
            <a:r>
              <a:rPr lang="en-US" sz="1200"/>
              <a:t>Find the highest floor from which the egg can be dropped without breaking.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0FBE5D-3256-3F65-7FC1-FB148F378AE7}"/>
              </a:ext>
            </a:extLst>
          </p:cNvPr>
          <p:cNvSpPr txBox="1"/>
          <p:nvPr/>
        </p:nvSpPr>
        <p:spPr>
          <a:xfrm>
            <a:off x="217871" y="2354411"/>
            <a:ext cx="6029241" cy="41549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US" sz="1200"/>
              <a:t>The idea is to use first egg to make big steps to quickly find the breaking hight approximately. </a:t>
            </a:r>
          </a:p>
          <a:p>
            <a:endParaRPr lang="en-US" sz="1200"/>
          </a:p>
          <a:p>
            <a:r>
              <a:rPr lang="en-US" sz="1200"/>
              <a:t>Then we use 2</a:t>
            </a:r>
            <a:r>
              <a:rPr lang="en-US" sz="1200" baseline="30000"/>
              <a:t>nd</a:t>
            </a:r>
            <a:r>
              <a:rPr lang="en-US" sz="1200"/>
              <a:t> egg to do 1-floor increments.</a:t>
            </a:r>
          </a:p>
          <a:p>
            <a:endParaRPr lang="en-US" sz="1200"/>
          </a:p>
          <a:p>
            <a:r>
              <a:rPr lang="en-US" sz="1200"/>
              <a:t>Suppose with first egg we always skip 5 floors. Then in the worst case we will make 20 "big" steps, and then 4 small steps – 24 steps total.</a:t>
            </a:r>
          </a:p>
          <a:p>
            <a:endParaRPr lang="en-US" sz="1200"/>
          </a:p>
          <a:p>
            <a:r>
              <a:rPr lang="en-US" sz="1200"/>
              <a:t>Can we do it in less steps?</a:t>
            </a:r>
          </a:p>
          <a:p>
            <a:r>
              <a:rPr lang="en-US" sz="1200">
                <a:solidFill>
                  <a:srgbClr val="FF0000"/>
                </a:solidFill>
              </a:rPr>
              <a:t>Yes, it is possible with 14 steps !</a:t>
            </a:r>
          </a:p>
          <a:p>
            <a:r>
              <a:rPr lang="en-US" sz="1200"/>
              <a:t>But we need to make the big steps of different heights.</a:t>
            </a:r>
          </a:p>
          <a:p>
            <a:endParaRPr lang="en-US" sz="1200"/>
          </a:p>
          <a:p>
            <a:r>
              <a:rPr lang="en-US" sz="1200"/>
              <a:t>So our strategy will be to construct a decreasing set of "skipping" steps. The first is "n", the last is "1":</a:t>
            </a:r>
          </a:p>
          <a:p>
            <a:endParaRPr lang="en-US" sz="1200"/>
          </a:p>
          <a:p>
            <a:r>
              <a:rPr lang="en-US" sz="1200"/>
              <a:t>    n + (n-1) + ... + 1 = 100</a:t>
            </a:r>
          </a:p>
          <a:p>
            <a:r>
              <a:rPr lang="en-US" sz="1200"/>
              <a:t>    n*(n+1)/2 = 100</a:t>
            </a:r>
          </a:p>
          <a:p>
            <a:r>
              <a:rPr lang="en-US" sz="1200"/>
              <a:t>    n = 13.651</a:t>
            </a:r>
          </a:p>
          <a:p>
            <a:endParaRPr lang="en-US" sz="1200"/>
          </a:p>
          <a:p>
            <a:r>
              <a:rPr lang="en-US" sz="1200"/>
              <a:t>So we will use series: 14, 27, 39, ...</a:t>
            </a:r>
          </a:p>
          <a:p>
            <a:r>
              <a:rPr lang="en-US" sz="1200"/>
              <a:t>Total number of drops (worst case) = 14</a:t>
            </a:r>
            <a:endParaRPr lang="en-US" sz="1200">
              <a:solidFill>
                <a:srgbClr val="00B0F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0641B3-C8DE-C0B7-F79C-2C2AA337E7B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49102" y="208770"/>
            <a:ext cx="2429203" cy="1853392"/>
          </a:xfrm>
          <a:prstGeom prst="rect">
            <a:avLst/>
          </a:prstGeom>
        </p:spPr>
      </p:pic>
      <p:pic>
        <p:nvPicPr>
          <p:cNvPr id="7" name="Picture 4" descr="What is the solution to the dropping eggs puzzle? - Quora">
            <a:extLst>
              <a:ext uri="{FF2B5EF4-FFF2-40B4-BE49-F238E27FC236}">
                <a16:creationId xmlns:a16="http://schemas.microsoft.com/office/drawing/2014/main" id="{FCF4FCC0-BB66-882C-5D18-97133B35A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88865" y="3871359"/>
            <a:ext cx="5720474" cy="216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3C07F1-80F1-63A2-95B6-0098CFE07B45}"/>
              </a:ext>
            </a:extLst>
          </p:cNvPr>
          <p:cNvSpPr txBox="1"/>
          <p:nvPr/>
        </p:nvSpPr>
        <p:spPr>
          <a:xfrm>
            <a:off x="8322769" y="3429000"/>
            <a:ext cx="78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BD2679-25BF-F5AC-E37F-3251C0850883}"/>
              </a:ext>
            </a:extLst>
          </p:cNvPr>
          <p:cNvSpPr txBox="1"/>
          <p:nvPr/>
        </p:nvSpPr>
        <p:spPr>
          <a:xfrm>
            <a:off x="6388865" y="3429000"/>
            <a:ext cx="78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40AE18-4F8B-D017-7578-72AD2AB3FB6A}"/>
              </a:ext>
            </a:extLst>
          </p:cNvPr>
          <p:cNvSpPr txBox="1"/>
          <p:nvPr/>
        </p:nvSpPr>
        <p:spPr>
          <a:xfrm>
            <a:off x="11353195" y="3431628"/>
            <a:ext cx="65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Total</a:t>
            </a:r>
          </a:p>
        </p:txBody>
      </p:sp>
    </p:spTree>
    <p:extLst>
      <p:ext uri="{BB962C8B-B14F-4D97-AF65-F5344CB8AC3E}">
        <p14:creationId xmlns:p14="http://schemas.microsoft.com/office/powerpoint/2010/main" val="675902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9B5157-CE82-7B9E-98AF-D8D7468C7254}"/>
              </a:ext>
            </a:extLst>
          </p:cNvPr>
          <p:cNvSpPr txBox="1"/>
          <p:nvPr/>
        </p:nvSpPr>
        <p:spPr>
          <a:xfrm>
            <a:off x="401992" y="-52840"/>
            <a:ext cx="413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Second Largest Item in BST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6EF3B0-982C-08A7-282F-8165AA10C600}"/>
              </a:ext>
            </a:extLst>
          </p:cNvPr>
          <p:cNvSpPr txBox="1"/>
          <p:nvPr/>
        </p:nvSpPr>
        <p:spPr>
          <a:xfrm>
            <a:off x="0" y="24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021851-0B2C-F769-DAB8-BED75A3B2FA4}"/>
              </a:ext>
            </a:extLst>
          </p:cNvPr>
          <p:cNvSpPr txBox="1"/>
          <p:nvPr/>
        </p:nvSpPr>
        <p:spPr>
          <a:xfrm>
            <a:off x="581766" y="545931"/>
            <a:ext cx="3958704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US" sz="1200"/>
              <a:t>Write a function to find the 2nd largest </a:t>
            </a:r>
          </a:p>
          <a:p>
            <a:r>
              <a:rPr lang="en-US" sz="1200"/>
              <a:t>element in a BST (Binary Search Tree).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0FBE5D-3256-3F65-7FC1-FB148F378AE7}"/>
              </a:ext>
            </a:extLst>
          </p:cNvPr>
          <p:cNvSpPr txBox="1"/>
          <p:nvPr/>
        </p:nvSpPr>
        <p:spPr>
          <a:xfrm>
            <a:off x="150842" y="1166842"/>
            <a:ext cx="4810041" cy="54476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US" sz="1200">
                <a:solidFill>
                  <a:srgbClr val="0070C0"/>
                </a:solidFill>
              </a:rPr>
              <a:t>class BinaryTreeNode(object):</a:t>
            </a:r>
          </a:p>
          <a:p>
            <a:endParaRPr lang="en-US" sz="1200">
              <a:solidFill>
                <a:srgbClr val="0070C0"/>
              </a:solidFill>
            </a:endParaRPr>
          </a:p>
          <a:p>
            <a:r>
              <a:rPr lang="en-US" sz="1200">
                <a:solidFill>
                  <a:srgbClr val="0070C0"/>
                </a:solidFill>
              </a:rPr>
              <a:t>    def __init__(self, value):</a:t>
            </a:r>
          </a:p>
          <a:p>
            <a:r>
              <a:rPr lang="en-US" sz="1200">
                <a:solidFill>
                  <a:srgbClr val="0070C0"/>
                </a:solidFill>
              </a:rPr>
              <a:t>        self.value = value</a:t>
            </a:r>
          </a:p>
          <a:p>
            <a:r>
              <a:rPr lang="en-US" sz="1200">
                <a:solidFill>
                  <a:srgbClr val="0070C0"/>
                </a:solidFill>
              </a:rPr>
              <a:t>        self.left  = None</a:t>
            </a:r>
          </a:p>
          <a:p>
            <a:r>
              <a:rPr lang="en-US" sz="1200">
                <a:solidFill>
                  <a:srgbClr val="0070C0"/>
                </a:solidFill>
              </a:rPr>
              <a:t>        self.right = None</a:t>
            </a:r>
          </a:p>
          <a:p>
            <a:endParaRPr lang="en-US" sz="1200">
              <a:solidFill>
                <a:srgbClr val="0070C0"/>
              </a:solidFill>
            </a:endParaRPr>
          </a:p>
          <a:p>
            <a:r>
              <a:rPr lang="en-US" sz="1200">
                <a:solidFill>
                  <a:srgbClr val="0070C0"/>
                </a:solidFill>
              </a:rPr>
              <a:t>    def insert_left(self, value):</a:t>
            </a:r>
          </a:p>
          <a:p>
            <a:r>
              <a:rPr lang="en-US" sz="1200">
                <a:solidFill>
                  <a:srgbClr val="0070C0"/>
                </a:solidFill>
              </a:rPr>
              <a:t>        self.left = BinaryTreeNode(value)</a:t>
            </a:r>
          </a:p>
          <a:p>
            <a:r>
              <a:rPr lang="en-US" sz="1200">
                <a:solidFill>
                  <a:srgbClr val="0070C0"/>
                </a:solidFill>
              </a:rPr>
              <a:t>        return self.left</a:t>
            </a:r>
          </a:p>
          <a:p>
            <a:endParaRPr lang="en-US" sz="1200">
              <a:solidFill>
                <a:srgbClr val="0070C0"/>
              </a:solidFill>
            </a:endParaRPr>
          </a:p>
          <a:p>
            <a:r>
              <a:rPr lang="en-US" sz="1200">
                <a:solidFill>
                  <a:srgbClr val="0070C0"/>
                </a:solidFill>
              </a:rPr>
              <a:t>    def insert_right(self, value):</a:t>
            </a:r>
          </a:p>
          <a:p>
            <a:r>
              <a:rPr lang="en-US" sz="1200">
                <a:solidFill>
                  <a:srgbClr val="0070C0"/>
                </a:solidFill>
              </a:rPr>
              <a:t>        self.right = BinaryTreeNode(value)</a:t>
            </a:r>
          </a:p>
          <a:p>
            <a:r>
              <a:rPr lang="en-US" sz="1200">
                <a:solidFill>
                  <a:srgbClr val="0070C0"/>
                </a:solidFill>
              </a:rPr>
              <a:t>        return self.right</a:t>
            </a:r>
          </a:p>
          <a:p>
            <a:endParaRPr lang="en-US" sz="1200"/>
          </a:p>
          <a:p>
            <a:r>
              <a:rPr lang="en-US" sz="1200"/>
              <a:t>The largest element is the "rightmost".</a:t>
            </a:r>
          </a:p>
          <a:p>
            <a:r>
              <a:rPr lang="en-US" sz="1200"/>
              <a:t>The 2nd largest may be:</a:t>
            </a:r>
          </a:p>
          <a:p>
            <a:r>
              <a:rPr lang="en-US" sz="1200"/>
              <a:t>  - the parent of the largest</a:t>
            </a:r>
          </a:p>
          <a:p>
            <a:r>
              <a:rPr lang="en-US" sz="1200"/>
              <a:t>    (if largest doesn't have left subtree)</a:t>
            </a:r>
          </a:p>
          <a:p>
            <a:r>
              <a:rPr lang="en-US" sz="1200"/>
              <a:t>  - the largest of the left subtree of the largest</a:t>
            </a:r>
          </a:p>
          <a:p>
            <a:r>
              <a:rPr lang="en-US" sz="1200"/>
              <a:t>         ( 5 )</a:t>
            </a:r>
          </a:p>
          <a:p>
            <a:r>
              <a:rPr lang="en-US" sz="1200"/>
              <a:t>        /     \</a:t>
            </a:r>
          </a:p>
          <a:p>
            <a:r>
              <a:rPr lang="en-US" sz="1200"/>
              <a:t>      (3)     (8)</a:t>
            </a:r>
          </a:p>
          <a:p>
            <a:r>
              <a:rPr lang="en-US" sz="1200"/>
              <a:t>     /  \     /  \</a:t>
            </a:r>
          </a:p>
          <a:p>
            <a:r>
              <a:rPr lang="en-US" sz="1200"/>
              <a:t>   (1)  (4) (7)  (12)</a:t>
            </a:r>
          </a:p>
          <a:p>
            <a:r>
              <a:rPr lang="en-US" sz="1200"/>
              <a:t>                 /</a:t>
            </a:r>
          </a:p>
          <a:p>
            <a:r>
              <a:rPr lang="en-US" sz="1200"/>
              <a:t>               (10)</a:t>
            </a:r>
          </a:p>
          <a:p>
            <a:r>
              <a:rPr lang="en-US" sz="1200"/>
              <a:t>               /  \</a:t>
            </a:r>
          </a:p>
          <a:p>
            <a:r>
              <a:rPr lang="en-US" sz="1200"/>
              <a:t>             (9)  </a:t>
            </a:r>
            <a:r>
              <a:rPr lang="en-US" sz="1200" b="1">
                <a:solidFill>
                  <a:srgbClr val="FF0000"/>
                </a:solidFill>
              </a:rPr>
              <a:t>(11)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CF65B9-C2C7-B88D-206A-A9718770B475}"/>
              </a:ext>
            </a:extLst>
          </p:cNvPr>
          <p:cNvSpPr txBox="1"/>
          <p:nvPr/>
        </p:nvSpPr>
        <p:spPr>
          <a:xfrm>
            <a:off x="5760767" y="243512"/>
            <a:ext cx="6029241" cy="63709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US" sz="1200">
                <a:solidFill>
                  <a:srgbClr val="0070C0"/>
                </a:solidFill>
              </a:rPr>
              <a:t>def find_largest(root_node):</a:t>
            </a:r>
          </a:p>
          <a:p>
            <a:r>
              <a:rPr lang="en-US" sz="1200">
                <a:solidFill>
                  <a:srgbClr val="0070C0"/>
                </a:solidFill>
              </a:rPr>
              <a:t>    current = root_node</a:t>
            </a:r>
          </a:p>
          <a:p>
            <a:r>
              <a:rPr lang="en-US" sz="1200">
                <a:solidFill>
                  <a:srgbClr val="0070C0"/>
                </a:solidFill>
              </a:rPr>
              <a:t>    while current:</a:t>
            </a:r>
          </a:p>
          <a:p>
            <a:r>
              <a:rPr lang="en-US" sz="1200">
                <a:solidFill>
                  <a:srgbClr val="0070C0"/>
                </a:solidFill>
              </a:rPr>
              <a:t>        if not current.right:</a:t>
            </a:r>
          </a:p>
          <a:p>
            <a:r>
              <a:rPr lang="en-US" sz="1200">
                <a:solidFill>
                  <a:srgbClr val="0070C0"/>
                </a:solidFill>
              </a:rPr>
              <a:t>            return current.value</a:t>
            </a:r>
          </a:p>
          <a:p>
            <a:r>
              <a:rPr lang="en-US" sz="1200">
                <a:solidFill>
                  <a:srgbClr val="0070C0"/>
                </a:solidFill>
              </a:rPr>
              <a:t>        current = current.right</a:t>
            </a:r>
          </a:p>
          <a:p>
            <a:endParaRPr lang="en-US" sz="1200">
              <a:solidFill>
                <a:srgbClr val="0070C0"/>
              </a:solidFill>
            </a:endParaRPr>
          </a:p>
          <a:p>
            <a:r>
              <a:rPr lang="en-US" sz="1200">
                <a:solidFill>
                  <a:srgbClr val="0070C0"/>
                </a:solidFill>
              </a:rPr>
              <a:t>def find_second_largest(root_node):</a:t>
            </a:r>
          </a:p>
          <a:p>
            <a:r>
              <a:rPr lang="en-US" sz="1200">
                <a:solidFill>
                  <a:srgbClr val="0070C0"/>
                </a:solidFill>
              </a:rPr>
              <a:t>    if (root_node is None </a:t>
            </a:r>
          </a:p>
          <a:p>
            <a:r>
              <a:rPr lang="en-US" sz="1200">
                <a:solidFill>
                  <a:srgbClr val="0070C0"/>
                </a:solidFill>
              </a:rPr>
              <a:t>        or (root_node.left is None </a:t>
            </a:r>
          </a:p>
          <a:p>
            <a:r>
              <a:rPr lang="en-US" sz="1200">
                <a:solidFill>
                  <a:srgbClr val="0070C0"/>
                </a:solidFill>
              </a:rPr>
              <a:t>            and root_node.right is None)):</a:t>
            </a:r>
          </a:p>
          <a:p>
            <a:r>
              <a:rPr lang="en-US" sz="1200">
                <a:solidFill>
                  <a:srgbClr val="0070C0"/>
                </a:solidFill>
              </a:rPr>
              <a:t>        raise ValueError('</a:t>
            </a:r>
            <a:r>
              <a:rPr lang="en-US" sz="1200"/>
              <a:t>Tree must have at least 2 nodes</a:t>
            </a:r>
            <a:r>
              <a:rPr lang="en-US" sz="1200">
                <a:solidFill>
                  <a:srgbClr val="0070C0"/>
                </a:solidFill>
              </a:rPr>
              <a:t>')</a:t>
            </a:r>
          </a:p>
          <a:p>
            <a:endParaRPr lang="en-US" sz="1200">
              <a:solidFill>
                <a:srgbClr val="0070C0"/>
              </a:solidFill>
            </a:endParaRPr>
          </a:p>
          <a:p>
            <a:r>
              <a:rPr lang="en-US" sz="1200">
                <a:solidFill>
                  <a:srgbClr val="0070C0"/>
                </a:solidFill>
              </a:rPr>
              <a:t>    current = root_node</a:t>
            </a:r>
          </a:p>
          <a:p>
            <a:r>
              <a:rPr lang="en-US" sz="1200">
                <a:solidFill>
                  <a:srgbClr val="0070C0"/>
                </a:solidFill>
              </a:rPr>
              <a:t>    while current:</a:t>
            </a:r>
          </a:p>
          <a:p>
            <a:r>
              <a:rPr lang="en-US" sz="1200"/>
              <a:t>        # Case: current is largest and has a left subtree</a:t>
            </a:r>
          </a:p>
          <a:p>
            <a:r>
              <a:rPr lang="en-US" sz="1200"/>
              <a:t>        # 2nd largest is the largest in that subtree</a:t>
            </a:r>
          </a:p>
          <a:p>
            <a:r>
              <a:rPr lang="en-US" sz="1200">
                <a:solidFill>
                  <a:srgbClr val="0070C0"/>
                </a:solidFill>
              </a:rPr>
              <a:t>        if current.left and not current.right:</a:t>
            </a:r>
          </a:p>
          <a:p>
            <a:r>
              <a:rPr lang="en-US" sz="1200">
                <a:solidFill>
                  <a:srgbClr val="0070C0"/>
                </a:solidFill>
              </a:rPr>
              <a:t>            return find_largest(current.left)</a:t>
            </a:r>
          </a:p>
          <a:p>
            <a:endParaRPr lang="en-US" sz="1200">
              <a:solidFill>
                <a:srgbClr val="0070C0"/>
              </a:solidFill>
            </a:endParaRPr>
          </a:p>
          <a:p>
            <a:r>
              <a:rPr lang="en-US" sz="1200"/>
              <a:t>        # Case: current is parent of largest, </a:t>
            </a:r>
          </a:p>
          <a:p>
            <a:r>
              <a:rPr lang="en-US" sz="1200"/>
              <a:t>        # and largest has no children,</a:t>
            </a:r>
          </a:p>
          <a:p>
            <a:r>
              <a:rPr lang="en-US" sz="1200"/>
              <a:t>        # so current is 2nd largest</a:t>
            </a:r>
          </a:p>
          <a:p>
            <a:r>
              <a:rPr lang="en-US" sz="1200">
                <a:solidFill>
                  <a:srgbClr val="0070C0"/>
                </a:solidFill>
              </a:rPr>
              <a:t>        if (current.right and</a:t>
            </a:r>
          </a:p>
          <a:p>
            <a:r>
              <a:rPr lang="en-US" sz="1200">
                <a:solidFill>
                  <a:srgbClr val="0070C0"/>
                </a:solidFill>
              </a:rPr>
              <a:t>                not current.right.left and</a:t>
            </a:r>
          </a:p>
          <a:p>
            <a:r>
              <a:rPr lang="en-US" sz="1200">
                <a:solidFill>
                  <a:srgbClr val="0070C0"/>
                </a:solidFill>
              </a:rPr>
              <a:t>                not current.right.right):</a:t>
            </a:r>
          </a:p>
          <a:p>
            <a:r>
              <a:rPr lang="en-US" sz="1200">
                <a:solidFill>
                  <a:srgbClr val="0070C0"/>
                </a:solidFill>
              </a:rPr>
              <a:t>            return current.value</a:t>
            </a:r>
          </a:p>
          <a:p>
            <a:endParaRPr lang="en-US" sz="1200">
              <a:solidFill>
                <a:srgbClr val="0070C0"/>
              </a:solidFill>
            </a:endParaRPr>
          </a:p>
          <a:p>
            <a:r>
              <a:rPr lang="en-US" sz="1200">
                <a:solidFill>
                  <a:srgbClr val="0070C0"/>
                </a:solidFill>
              </a:rPr>
              <a:t>        current = current.right</a:t>
            </a:r>
          </a:p>
          <a:p>
            <a:endParaRPr lang="en-US" sz="1200"/>
          </a:p>
          <a:p>
            <a:r>
              <a:rPr lang="en-US" sz="1200">
                <a:solidFill>
                  <a:srgbClr val="FF0000"/>
                </a:solidFill>
              </a:rPr>
              <a:t>Complexity: O(h) time</a:t>
            </a:r>
            <a:r>
              <a:rPr lang="en-US" sz="1200"/>
              <a:t>, where h is the height of the tree.</a:t>
            </a:r>
          </a:p>
          <a:p>
            <a:r>
              <a:rPr lang="en-US" sz="1200"/>
              <a:t>This is O(lg(n)) for balanced tree, </a:t>
            </a:r>
          </a:p>
          <a:p>
            <a:r>
              <a:rPr lang="en-US" sz="1200"/>
              <a:t>     or O(n) for unbalanced.</a:t>
            </a:r>
          </a:p>
          <a:p>
            <a:r>
              <a:rPr lang="en-US" sz="1200"/>
              <a:t>Space complexity is O(1).</a:t>
            </a:r>
            <a:endParaRPr lang="en-US" sz="12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73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9B5157-CE82-7B9E-98AF-D8D7468C7254}"/>
              </a:ext>
            </a:extLst>
          </p:cNvPr>
          <p:cNvSpPr txBox="1"/>
          <p:nvPr/>
        </p:nvSpPr>
        <p:spPr>
          <a:xfrm>
            <a:off x="401992" y="-52840"/>
            <a:ext cx="7248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Simulate a 7-Sided Die Using a 5-Sided Die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6EF3B0-982C-08A7-282F-8165AA10C600}"/>
              </a:ext>
            </a:extLst>
          </p:cNvPr>
          <p:cNvSpPr txBox="1"/>
          <p:nvPr/>
        </p:nvSpPr>
        <p:spPr>
          <a:xfrm>
            <a:off x="0" y="24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021851-0B2C-F769-DAB8-BED75A3B2FA4}"/>
              </a:ext>
            </a:extLst>
          </p:cNvPr>
          <p:cNvSpPr txBox="1"/>
          <p:nvPr/>
        </p:nvSpPr>
        <p:spPr>
          <a:xfrm>
            <a:off x="150841" y="630400"/>
            <a:ext cx="7248441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US" sz="1200"/>
              <a:t>You have a function rand5() </a:t>
            </a:r>
          </a:p>
          <a:p>
            <a:r>
              <a:rPr lang="en-US" sz="1200"/>
              <a:t>that generates a random integer from 1 to 5.</a:t>
            </a:r>
          </a:p>
          <a:p>
            <a:r>
              <a:rPr lang="en-US" sz="1200"/>
              <a:t> </a:t>
            </a:r>
          </a:p>
          <a:p>
            <a:r>
              <a:rPr lang="en-US" sz="1200"/>
              <a:t>Use it to write a function rand7() </a:t>
            </a:r>
          </a:p>
          <a:p>
            <a:r>
              <a:rPr lang="en-US" sz="1200"/>
              <a:t>that generates a random integer from 1 to 7.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0FBE5D-3256-3F65-7FC1-FB148F378AE7}"/>
              </a:ext>
            </a:extLst>
          </p:cNvPr>
          <p:cNvSpPr txBox="1"/>
          <p:nvPr/>
        </p:nvSpPr>
        <p:spPr>
          <a:xfrm>
            <a:off x="2102678" y="3568260"/>
            <a:ext cx="5350964" cy="24929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US" sz="1200">
                <a:solidFill>
                  <a:srgbClr val="0070C0"/>
                </a:solidFill>
              </a:rPr>
              <a:t>import random</a:t>
            </a:r>
          </a:p>
          <a:p>
            <a:endParaRPr lang="en-US" sz="1200">
              <a:solidFill>
                <a:srgbClr val="0070C0"/>
              </a:solidFill>
            </a:endParaRPr>
          </a:p>
          <a:p>
            <a:r>
              <a:rPr lang="en-US" sz="1200">
                <a:solidFill>
                  <a:srgbClr val="0070C0"/>
                </a:solidFill>
              </a:rPr>
              <a:t>def rand5():</a:t>
            </a:r>
          </a:p>
          <a:p>
            <a:r>
              <a:rPr lang="en-US" sz="1200">
                <a:solidFill>
                  <a:srgbClr val="0070C0"/>
                </a:solidFill>
              </a:rPr>
              <a:t>    return random.randrange(1,6)</a:t>
            </a:r>
          </a:p>
          <a:p>
            <a:endParaRPr lang="en-US" sz="1200">
              <a:solidFill>
                <a:srgbClr val="0070C0"/>
              </a:solidFill>
            </a:endParaRPr>
          </a:p>
          <a:p>
            <a:r>
              <a:rPr lang="en-US" sz="1200">
                <a:solidFill>
                  <a:srgbClr val="0070C0"/>
                </a:solidFill>
              </a:rPr>
              <a:t>def rand7():</a:t>
            </a:r>
          </a:p>
          <a:p>
            <a:r>
              <a:rPr lang="en-US" sz="1200">
                <a:solidFill>
                  <a:srgbClr val="0070C0"/>
                </a:solidFill>
              </a:rPr>
              <a:t>    while True:</a:t>
            </a:r>
          </a:p>
          <a:p>
            <a:r>
              <a:rPr lang="en-US" sz="1200">
                <a:solidFill>
                  <a:srgbClr val="0070C0"/>
                </a:solidFill>
              </a:rPr>
              <a:t>        roll1 = rand5()</a:t>
            </a:r>
          </a:p>
          <a:p>
            <a:r>
              <a:rPr lang="en-US" sz="1200">
                <a:solidFill>
                  <a:srgbClr val="0070C0"/>
                </a:solidFill>
              </a:rPr>
              <a:t>        roll2 = rand5()</a:t>
            </a:r>
          </a:p>
          <a:p>
            <a:r>
              <a:rPr lang="en-US" sz="1200">
                <a:solidFill>
                  <a:srgbClr val="0070C0"/>
                </a:solidFill>
              </a:rPr>
              <a:t>        outcome_number = (roll1-1) * 5 + (roll2-1) + 1</a:t>
            </a:r>
          </a:p>
          <a:p>
            <a:r>
              <a:rPr lang="en-US" sz="1200">
                <a:solidFill>
                  <a:srgbClr val="0070C0"/>
                </a:solidFill>
              </a:rPr>
              <a:t>        if outcome_number &gt; 21:</a:t>
            </a:r>
          </a:p>
          <a:p>
            <a:r>
              <a:rPr lang="en-US" sz="1200">
                <a:solidFill>
                  <a:srgbClr val="0070C0"/>
                </a:solidFill>
              </a:rPr>
              <a:t>            continue </a:t>
            </a:r>
            <a:r>
              <a:rPr lang="en-US" sz="1200"/>
              <a:t># re-roll</a:t>
            </a:r>
          </a:p>
          <a:p>
            <a:r>
              <a:rPr lang="en-US" sz="1200">
                <a:solidFill>
                  <a:srgbClr val="0070C0"/>
                </a:solidFill>
              </a:rPr>
              <a:t>        return outcome_number % 3 + 1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339FC-93D8-63CD-1CB4-0EB1972B4A35}"/>
              </a:ext>
            </a:extLst>
          </p:cNvPr>
          <p:cNvSpPr txBox="1"/>
          <p:nvPr/>
        </p:nvSpPr>
        <p:spPr>
          <a:xfrm>
            <a:off x="150841" y="1791895"/>
            <a:ext cx="6029241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US" sz="1200"/>
              <a:t>Idea – we roll dice twice.</a:t>
            </a:r>
          </a:p>
          <a:p>
            <a:r>
              <a:rPr lang="en-US" sz="1200"/>
              <a:t>Total number of combinations – 5*5 = 25.</a:t>
            </a:r>
          </a:p>
          <a:p>
            <a:r>
              <a:rPr lang="en-US" sz="1200"/>
              <a:t>They all equaly probable.</a:t>
            </a:r>
          </a:p>
          <a:p>
            <a:endParaRPr lang="en-US" sz="1200"/>
          </a:p>
          <a:p>
            <a:r>
              <a:rPr lang="en-US" sz="1200"/>
              <a:t>If we hit a position within 1..21,</a:t>
            </a:r>
          </a:p>
          <a:p>
            <a:r>
              <a:rPr lang="en-US" sz="1200"/>
              <a:t>  we convert it to value in range 1..7 by using mod-division.</a:t>
            </a:r>
          </a:p>
          <a:p>
            <a:r>
              <a:rPr lang="en-US" sz="1200"/>
              <a:t>If we hit positions 22..25 – we simply re-roll.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6B20E6-655D-DDB0-85F8-5969A971F7C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9609" y="208770"/>
            <a:ext cx="224155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970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9B5157-CE82-7B9E-98AF-D8D7468C7254}"/>
              </a:ext>
            </a:extLst>
          </p:cNvPr>
          <p:cNvSpPr txBox="1"/>
          <p:nvPr/>
        </p:nvSpPr>
        <p:spPr>
          <a:xfrm>
            <a:off x="401992" y="-52840"/>
            <a:ext cx="7248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Implement A Queue With Two Stacks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6EF3B0-982C-08A7-282F-8165AA10C600}"/>
              </a:ext>
            </a:extLst>
          </p:cNvPr>
          <p:cNvSpPr txBox="1"/>
          <p:nvPr/>
        </p:nvSpPr>
        <p:spPr>
          <a:xfrm>
            <a:off x="0" y="24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021851-0B2C-F769-DAB8-BED75A3B2FA4}"/>
              </a:ext>
            </a:extLst>
          </p:cNvPr>
          <p:cNvSpPr txBox="1"/>
          <p:nvPr/>
        </p:nvSpPr>
        <p:spPr>
          <a:xfrm>
            <a:off x="301686" y="655800"/>
            <a:ext cx="7248441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US" sz="1200"/>
              <a:t>Assume you already have a stack implementation </a:t>
            </a:r>
          </a:p>
          <a:p>
            <a:r>
              <a:rPr lang="en-US" sz="1200"/>
              <a:t>(with two operations push and pop)</a:t>
            </a:r>
          </a:p>
          <a:p>
            <a:endParaRPr lang="en-US" sz="1200"/>
          </a:p>
          <a:p>
            <a:endParaRPr lang="en-US" sz="1200"/>
          </a:p>
          <a:p>
            <a:r>
              <a:rPr lang="en-US" sz="1200"/>
              <a:t>Solution:</a:t>
            </a:r>
          </a:p>
          <a:p>
            <a:endParaRPr lang="en-US" sz="1200"/>
          </a:p>
          <a:p>
            <a:r>
              <a:rPr lang="en-US" sz="1200"/>
              <a:t>Start putting stuff into stack1</a:t>
            </a:r>
          </a:p>
          <a:p>
            <a:r>
              <a:rPr lang="en-US" sz="1200"/>
              <a:t>As soon as we get first "dequeue" request - move all from stack1 to stack2</a:t>
            </a:r>
          </a:p>
          <a:p>
            <a:r>
              <a:rPr lang="en-US" sz="1200"/>
              <a:t>Then provide output from stack2</a:t>
            </a:r>
          </a:p>
          <a:p>
            <a:r>
              <a:rPr lang="en-US" sz="1200"/>
              <a:t>and accept input into stack1</a:t>
            </a:r>
          </a:p>
          <a:p>
            <a:r>
              <a:rPr lang="en-US" sz="1200"/>
              <a:t>...</a:t>
            </a:r>
          </a:p>
          <a:p>
            <a:endParaRPr lang="en-US" sz="1200"/>
          </a:p>
          <a:p>
            <a:r>
              <a:rPr lang="en-US" sz="1200"/>
              <a:t>  in:123  out:</a:t>
            </a:r>
          </a:p>
          <a:p>
            <a:r>
              <a:rPr lang="en-US" sz="1200"/>
              <a:t>  in:     out:321  -&gt;1</a:t>
            </a:r>
          </a:p>
          <a:p>
            <a:r>
              <a:rPr lang="en-US" sz="1200"/>
              <a:t>  in:45   out:32   -&gt;2,3</a:t>
            </a:r>
          </a:p>
          <a:p>
            <a:r>
              <a:rPr lang="en-US" sz="1200"/>
              <a:t>  in:456  out:</a:t>
            </a:r>
          </a:p>
          <a:p>
            <a:r>
              <a:rPr lang="en-US" sz="1200"/>
              <a:t>  in:     out:654  -&gt;4</a:t>
            </a:r>
          </a:p>
          <a:p>
            <a:r>
              <a:rPr lang="en-US" sz="1200"/>
              <a:t>  etc.</a:t>
            </a:r>
          </a:p>
        </p:txBody>
      </p:sp>
    </p:spTree>
    <p:extLst>
      <p:ext uri="{BB962C8B-B14F-4D97-AF65-F5344CB8AC3E}">
        <p14:creationId xmlns:p14="http://schemas.microsoft.com/office/powerpoint/2010/main" val="2238972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9B5157-CE82-7B9E-98AF-D8D7468C7254}"/>
              </a:ext>
            </a:extLst>
          </p:cNvPr>
          <p:cNvSpPr txBox="1"/>
          <p:nvPr/>
        </p:nvSpPr>
        <p:spPr>
          <a:xfrm>
            <a:off x="401992" y="-52840"/>
            <a:ext cx="7248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The Stolen Breakfast Drone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6EF3B0-982C-08A7-282F-8165AA10C600}"/>
              </a:ext>
            </a:extLst>
          </p:cNvPr>
          <p:cNvSpPr txBox="1"/>
          <p:nvPr/>
        </p:nvSpPr>
        <p:spPr>
          <a:xfrm>
            <a:off x="0" y="24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021851-0B2C-F769-DAB8-BED75A3B2FA4}"/>
              </a:ext>
            </a:extLst>
          </p:cNvPr>
          <p:cNvSpPr txBox="1"/>
          <p:nvPr/>
        </p:nvSpPr>
        <p:spPr>
          <a:xfrm>
            <a:off x="150841" y="849389"/>
            <a:ext cx="6546521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US" sz="1200"/>
              <a:t>The Stolen Breakfast Drone</a:t>
            </a:r>
          </a:p>
          <a:p>
            <a:r>
              <a:rPr lang="en-US" sz="1200"/>
              <a:t> </a:t>
            </a:r>
          </a:p>
          <a:p>
            <a:r>
              <a:rPr lang="en-US" sz="1200"/>
              <a:t>Breakfast is delivered by drones, one drone has gone missing. </a:t>
            </a:r>
          </a:p>
          <a:p>
            <a:endParaRPr lang="en-US" sz="1200"/>
          </a:p>
          <a:p>
            <a:r>
              <a:rPr lang="en-US" sz="1200"/>
              <a:t>Each drone has an integer ID.</a:t>
            </a:r>
          </a:p>
          <a:p>
            <a:r>
              <a:rPr lang="en-US" sz="1200"/>
              <a:t>We have a list of IDs, where each entry corresponds </a:t>
            </a:r>
          </a:p>
          <a:p>
            <a:r>
              <a:rPr lang="en-US" sz="1200"/>
              <a:t>to either departing or arriving drone.</a:t>
            </a:r>
          </a:p>
          <a:p>
            <a:endParaRPr lang="en-US" sz="1200"/>
          </a:p>
          <a:p>
            <a:r>
              <a:rPr lang="en-US" sz="1200"/>
              <a:t>If a drone returned – we have two entries: departure and return.</a:t>
            </a:r>
          </a:p>
          <a:p>
            <a:r>
              <a:rPr lang="en-US" sz="1200"/>
              <a:t>But one drone has not returned – thus there is only one entry.</a:t>
            </a:r>
          </a:p>
          <a:p>
            <a:r>
              <a:rPr lang="en-US" sz="1200"/>
              <a:t>You need to find this unique ID which doesn't have a pair.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4BD9C8-6ED8-AE30-E801-F1286839A0F8}"/>
              </a:ext>
            </a:extLst>
          </p:cNvPr>
          <p:cNvSpPr txBox="1"/>
          <p:nvPr/>
        </p:nvSpPr>
        <p:spPr>
          <a:xfrm>
            <a:off x="7464573" y="1733181"/>
            <a:ext cx="4372692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US" sz="1200">
                <a:solidFill>
                  <a:srgbClr val="0070C0"/>
                </a:solidFill>
              </a:rPr>
              <a:t>def find_unique_delivery_id(delivery_ids):</a:t>
            </a:r>
          </a:p>
          <a:p>
            <a:r>
              <a:rPr lang="en-US" sz="1200">
                <a:solidFill>
                  <a:srgbClr val="0070C0"/>
                </a:solidFill>
              </a:rPr>
              <a:t>    unique_delivery_id = 0</a:t>
            </a:r>
          </a:p>
          <a:p>
            <a:endParaRPr lang="en-US" sz="1200">
              <a:solidFill>
                <a:srgbClr val="0070C0"/>
              </a:solidFill>
            </a:endParaRPr>
          </a:p>
          <a:p>
            <a:r>
              <a:rPr lang="en-US" sz="1200">
                <a:solidFill>
                  <a:srgbClr val="0070C0"/>
                </a:solidFill>
              </a:rPr>
              <a:t>    for delivery_id in delivery_ids:</a:t>
            </a:r>
          </a:p>
          <a:p>
            <a:r>
              <a:rPr lang="en-US" sz="1200">
                <a:solidFill>
                  <a:srgbClr val="0070C0"/>
                </a:solidFill>
              </a:rPr>
              <a:t>        unique_delivery_id ^= delivery_id</a:t>
            </a:r>
          </a:p>
          <a:p>
            <a:endParaRPr lang="en-US" sz="1200">
              <a:solidFill>
                <a:srgbClr val="0070C0"/>
              </a:solidFill>
            </a:endParaRPr>
          </a:p>
          <a:p>
            <a:r>
              <a:rPr lang="en-US" sz="1200">
                <a:solidFill>
                  <a:srgbClr val="0070C0"/>
                </a:solidFill>
              </a:rPr>
              <a:t>    return unique_delivery_id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5479C1-922D-08A0-03E4-E52D1CDAFD94}"/>
              </a:ext>
            </a:extLst>
          </p:cNvPr>
          <p:cNvSpPr txBox="1"/>
          <p:nvPr/>
        </p:nvSpPr>
        <p:spPr>
          <a:xfrm>
            <a:off x="150841" y="3429000"/>
            <a:ext cx="6546521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US" sz="1200"/>
              <a:t>Idea of the solution - use binary XOR operation ("^").</a:t>
            </a:r>
          </a:p>
          <a:p>
            <a:r>
              <a:rPr lang="en-US" sz="1200"/>
              <a:t>XOR applied second time removes the effect of the first application.</a:t>
            </a:r>
          </a:p>
          <a:p>
            <a:endParaRPr lang="en-US" sz="1200"/>
          </a:p>
          <a:p>
            <a:r>
              <a:rPr lang="en-US" sz="1200"/>
              <a:t>   a^b = b^a</a:t>
            </a:r>
          </a:p>
          <a:p>
            <a:r>
              <a:rPr lang="en-US" sz="1200"/>
              <a:t>   a^(b^c) = (a^b)^c</a:t>
            </a:r>
          </a:p>
          <a:p>
            <a:r>
              <a:rPr lang="en-US" sz="1200"/>
              <a:t>   a^a == 0</a:t>
            </a:r>
          </a:p>
          <a:p>
            <a:r>
              <a:rPr lang="en-US" sz="1200"/>
              <a:t>   b^a^a == b</a:t>
            </a:r>
          </a:p>
          <a:p>
            <a:endParaRPr lang="en-US" sz="1200"/>
          </a:p>
          <a:p>
            <a:r>
              <a:rPr lang="en-US" sz="1200"/>
              <a:t>   So if we have bunch of IDs where some are duplicated:</a:t>
            </a:r>
          </a:p>
          <a:p>
            <a:r>
              <a:rPr lang="en-US" sz="1200"/>
              <a:t>   a^b^c^d^e^a^b^c^d = (a^a)^(b^b)^(c^c)^(d^d)^e = 0^0^0^0^e = e</a:t>
            </a:r>
          </a:p>
        </p:txBody>
      </p:sp>
    </p:spTree>
    <p:extLst>
      <p:ext uri="{BB962C8B-B14F-4D97-AF65-F5344CB8AC3E}">
        <p14:creationId xmlns:p14="http://schemas.microsoft.com/office/powerpoint/2010/main" val="1553007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9B5157-CE82-7B9E-98AF-D8D7468C7254}"/>
              </a:ext>
            </a:extLst>
          </p:cNvPr>
          <p:cNvSpPr txBox="1"/>
          <p:nvPr/>
        </p:nvSpPr>
        <p:spPr>
          <a:xfrm>
            <a:off x="401992" y="-52840"/>
            <a:ext cx="7248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Reverse a String in Place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6EF3B0-982C-08A7-282F-8165AA10C600}"/>
              </a:ext>
            </a:extLst>
          </p:cNvPr>
          <p:cNvSpPr txBox="1"/>
          <p:nvPr/>
        </p:nvSpPr>
        <p:spPr>
          <a:xfrm>
            <a:off x="0" y="24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021851-0B2C-F769-DAB8-BED75A3B2FA4}"/>
              </a:ext>
            </a:extLst>
          </p:cNvPr>
          <p:cNvSpPr txBox="1"/>
          <p:nvPr/>
        </p:nvSpPr>
        <p:spPr>
          <a:xfrm>
            <a:off x="150841" y="630400"/>
            <a:ext cx="6546521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US" sz="1200"/>
              <a:t>Write a function to reverse a string in-place.</a:t>
            </a:r>
          </a:p>
          <a:p>
            <a:r>
              <a:rPr lang="en-US" sz="1200"/>
              <a:t>Solution: convert string to list, do swapping, then join</a:t>
            </a:r>
          </a:p>
          <a:p>
            <a:r>
              <a:rPr lang="en-US" sz="1200"/>
              <a:t>Note: we use list because strings don't support changing values (other than replace())</a:t>
            </a:r>
          </a:p>
          <a:p>
            <a:endParaRPr lang="en-US" sz="1200"/>
          </a:p>
          <a:p>
            <a:r>
              <a:rPr lang="en-US" sz="1200"/>
              <a:t>Complexity: O(N) time, O(1) space</a:t>
            </a:r>
          </a:p>
          <a:p>
            <a:endParaRPr lang="en-US" sz="1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4BD9C8-6ED8-AE30-E801-F1286839A0F8}"/>
              </a:ext>
            </a:extLst>
          </p:cNvPr>
          <p:cNvSpPr txBox="1"/>
          <p:nvPr/>
        </p:nvSpPr>
        <p:spPr>
          <a:xfrm>
            <a:off x="1000897" y="2252359"/>
            <a:ext cx="6425514" cy="30469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US" sz="1200">
                <a:solidFill>
                  <a:srgbClr val="0070C0"/>
                </a:solidFill>
              </a:rPr>
              <a:t>def reverse(string):</a:t>
            </a:r>
          </a:p>
          <a:p>
            <a:r>
              <a:rPr lang="en-US" sz="1200">
                <a:solidFill>
                  <a:srgbClr val="0070C0"/>
                </a:solidFill>
              </a:rPr>
              <a:t>    string_list = list(string)</a:t>
            </a:r>
          </a:p>
          <a:p>
            <a:endParaRPr lang="en-US" sz="1200">
              <a:solidFill>
                <a:srgbClr val="0070C0"/>
              </a:solidFill>
            </a:endParaRPr>
          </a:p>
          <a:p>
            <a:r>
              <a:rPr lang="en-US" sz="1200">
                <a:solidFill>
                  <a:srgbClr val="0070C0"/>
                </a:solidFill>
              </a:rPr>
              <a:t>    left_index  = 0</a:t>
            </a:r>
          </a:p>
          <a:p>
            <a:r>
              <a:rPr lang="en-US" sz="1200">
                <a:solidFill>
                  <a:srgbClr val="0070C0"/>
                </a:solidFill>
              </a:rPr>
              <a:t>    right_index = len(string_list) - 1</a:t>
            </a:r>
          </a:p>
          <a:p>
            <a:endParaRPr lang="en-US" sz="1200">
              <a:solidFill>
                <a:srgbClr val="0070C0"/>
              </a:solidFill>
            </a:endParaRPr>
          </a:p>
          <a:p>
            <a:r>
              <a:rPr lang="en-US" sz="1200">
                <a:solidFill>
                  <a:srgbClr val="0070C0"/>
                </a:solidFill>
              </a:rPr>
              <a:t>    while left_index &lt; right_index:</a:t>
            </a:r>
          </a:p>
          <a:p>
            <a:r>
              <a:rPr lang="en-US" sz="1200">
                <a:solidFill>
                  <a:srgbClr val="0070C0"/>
                </a:solidFill>
              </a:rPr>
              <a:t>        </a:t>
            </a:r>
            <a:r>
              <a:rPr lang="en-US" sz="1200"/>
              <a:t># Swap characters</a:t>
            </a:r>
          </a:p>
          <a:p>
            <a:r>
              <a:rPr lang="en-US" sz="1200">
                <a:solidFill>
                  <a:srgbClr val="0070C0"/>
                </a:solidFill>
              </a:rPr>
              <a:t>        string_list[left_index],    string_list[right_index] = \</a:t>
            </a:r>
          </a:p>
          <a:p>
            <a:r>
              <a:rPr lang="en-US" sz="1200">
                <a:solidFill>
                  <a:srgbClr val="0070C0"/>
                </a:solidFill>
              </a:rPr>
              <a:t>          string_list[right_index], string_list[left_index]</a:t>
            </a:r>
          </a:p>
          <a:p>
            <a:r>
              <a:rPr lang="en-US" sz="1200">
                <a:solidFill>
                  <a:srgbClr val="0070C0"/>
                </a:solidFill>
              </a:rPr>
              <a:t>        </a:t>
            </a:r>
            <a:r>
              <a:rPr lang="en-US" sz="1200"/>
              <a:t># Move towards middle</a:t>
            </a:r>
          </a:p>
          <a:p>
            <a:endParaRPr lang="en-US" sz="1200">
              <a:solidFill>
                <a:srgbClr val="0070C0"/>
              </a:solidFill>
            </a:endParaRPr>
          </a:p>
          <a:p>
            <a:r>
              <a:rPr lang="en-US" sz="1200">
                <a:solidFill>
                  <a:srgbClr val="0070C0"/>
                </a:solidFill>
              </a:rPr>
              <a:t>        left_index  += 1</a:t>
            </a:r>
          </a:p>
          <a:p>
            <a:r>
              <a:rPr lang="en-US" sz="1200">
                <a:solidFill>
                  <a:srgbClr val="0070C0"/>
                </a:solidFill>
              </a:rPr>
              <a:t>        right_index -= 1</a:t>
            </a:r>
          </a:p>
          <a:p>
            <a:endParaRPr lang="en-US" sz="1200">
              <a:solidFill>
                <a:srgbClr val="0070C0"/>
              </a:solidFill>
            </a:endParaRPr>
          </a:p>
          <a:p>
            <a:r>
              <a:rPr lang="en-US" sz="1200">
                <a:solidFill>
                  <a:srgbClr val="0070C0"/>
                </a:solidFill>
              </a:rPr>
              <a:t>    return ''.join(string_list)</a:t>
            </a:r>
          </a:p>
        </p:txBody>
      </p:sp>
    </p:spTree>
    <p:extLst>
      <p:ext uri="{BB962C8B-B14F-4D97-AF65-F5344CB8AC3E}">
        <p14:creationId xmlns:p14="http://schemas.microsoft.com/office/powerpoint/2010/main" val="3897134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9B5157-CE82-7B9E-98AF-D8D7468C7254}"/>
              </a:ext>
            </a:extLst>
          </p:cNvPr>
          <p:cNvSpPr txBox="1"/>
          <p:nvPr/>
        </p:nvSpPr>
        <p:spPr>
          <a:xfrm>
            <a:off x="401991" y="-52840"/>
            <a:ext cx="9112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Sort positive integers in linear time (if values are limited)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6EF3B0-982C-08A7-282F-8165AA10C600}"/>
              </a:ext>
            </a:extLst>
          </p:cNvPr>
          <p:cNvSpPr txBox="1"/>
          <p:nvPr/>
        </p:nvSpPr>
        <p:spPr>
          <a:xfrm>
            <a:off x="0" y="24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021851-0B2C-F769-DAB8-BED75A3B2FA4}"/>
              </a:ext>
            </a:extLst>
          </p:cNvPr>
          <p:cNvSpPr txBox="1"/>
          <p:nvPr/>
        </p:nvSpPr>
        <p:spPr>
          <a:xfrm>
            <a:off x="150842" y="630400"/>
            <a:ext cx="423580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US" sz="1200"/>
              <a:t>Given – list of positive numbers, where each number is less than a certain maximum.</a:t>
            </a:r>
          </a:p>
          <a:p>
            <a:endParaRPr lang="en-US" sz="1200"/>
          </a:p>
          <a:p>
            <a:r>
              <a:rPr lang="en-US" sz="1200">
                <a:solidFill>
                  <a:srgbClr val="FF0000"/>
                </a:solidFill>
              </a:rPr>
              <a:t>Complexity: O(n) time and O(n) space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4BD9C8-6ED8-AE30-E801-F1286839A0F8}"/>
              </a:ext>
            </a:extLst>
          </p:cNvPr>
          <p:cNvSpPr txBox="1"/>
          <p:nvPr/>
        </p:nvSpPr>
        <p:spPr>
          <a:xfrm>
            <a:off x="150842" y="1832229"/>
            <a:ext cx="6425514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US" sz="1200">
                <a:solidFill>
                  <a:srgbClr val="0070C0"/>
                </a:solidFill>
              </a:rPr>
              <a:t>def mysort(arr, max_val):</a:t>
            </a:r>
          </a:p>
          <a:p>
            <a:endParaRPr lang="en-US" sz="1200">
              <a:solidFill>
                <a:srgbClr val="0070C0"/>
              </a:solidFill>
            </a:endParaRPr>
          </a:p>
          <a:p>
            <a:r>
              <a:rPr lang="en-US" sz="1200">
                <a:solidFill>
                  <a:srgbClr val="0070C0"/>
                </a:solidFill>
              </a:rPr>
              <a:t>    buf = [0] * (max_val+1).  </a:t>
            </a:r>
            <a:r>
              <a:rPr lang="en-US" sz="1200"/>
              <a:t># array of zeros</a:t>
            </a:r>
          </a:p>
          <a:p>
            <a:endParaRPr lang="en-US" sz="1200">
              <a:solidFill>
                <a:srgbClr val="0070C0"/>
              </a:solidFill>
            </a:endParaRPr>
          </a:p>
          <a:p>
            <a:r>
              <a:rPr lang="en-US" sz="1200">
                <a:solidFill>
                  <a:srgbClr val="0070C0"/>
                </a:solidFill>
              </a:rPr>
              <a:t>    for aa in arr:</a:t>
            </a:r>
          </a:p>
          <a:p>
            <a:r>
              <a:rPr lang="en-US" sz="1200">
                <a:solidFill>
                  <a:srgbClr val="0070C0"/>
                </a:solidFill>
              </a:rPr>
              <a:t>        buf[aa] += 1          </a:t>
            </a:r>
            <a:r>
              <a:rPr lang="en-US" sz="1200"/>
              <a:t># each number is placed at its index</a:t>
            </a:r>
          </a:p>
          <a:p>
            <a:endParaRPr lang="en-US" sz="1200">
              <a:solidFill>
                <a:srgbClr val="0070C0"/>
              </a:solidFill>
            </a:endParaRPr>
          </a:p>
          <a:p>
            <a:r>
              <a:rPr lang="en-US" sz="1200">
                <a:solidFill>
                  <a:srgbClr val="0070C0"/>
                </a:solidFill>
              </a:rPr>
              <a:t>    arr2 = [0] * len(arr)</a:t>
            </a:r>
          </a:p>
          <a:p>
            <a:r>
              <a:rPr lang="en-US" sz="1200">
                <a:solidFill>
                  <a:srgbClr val="0070C0"/>
                </a:solidFill>
              </a:rPr>
              <a:t>    ii=0</a:t>
            </a:r>
          </a:p>
          <a:p>
            <a:r>
              <a:rPr lang="en-US" sz="1200">
                <a:solidFill>
                  <a:srgbClr val="0070C0"/>
                </a:solidFill>
              </a:rPr>
              <a:t>    for jj in range(len(buf): </a:t>
            </a:r>
            <a:r>
              <a:rPr lang="en-US" sz="1200"/>
              <a:t># merge from buf into arr2</a:t>
            </a:r>
          </a:p>
          <a:p>
            <a:r>
              <a:rPr lang="en-US" sz="1200">
                <a:solidFill>
                  <a:srgbClr val="0070C0"/>
                </a:solidFill>
              </a:rPr>
              <a:t>        val = buf[jj]</a:t>
            </a:r>
          </a:p>
          <a:p>
            <a:r>
              <a:rPr lang="en-US" sz="1200">
                <a:solidFill>
                  <a:srgbClr val="0070C0"/>
                </a:solidFill>
              </a:rPr>
              <a:t>        if val &gt; 0:</a:t>
            </a:r>
          </a:p>
          <a:p>
            <a:r>
              <a:rPr lang="en-US" sz="1200">
                <a:solidFill>
                  <a:srgbClr val="0070C0"/>
                </a:solidFill>
              </a:rPr>
              <a:t>            arr2[ii] = val</a:t>
            </a:r>
          </a:p>
          <a:p>
            <a:r>
              <a:rPr lang="en-US" sz="1200">
                <a:solidFill>
                  <a:srgbClr val="0070C0"/>
                </a:solidFill>
              </a:rPr>
              <a:t>            ii += 1</a:t>
            </a:r>
          </a:p>
          <a:p>
            <a:r>
              <a:rPr lang="en-US" sz="1200">
                <a:solidFill>
                  <a:srgbClr val="0070C0"/>
                </a:solidFill>
              </a:rPr>
              <a:t>    return arr2</a:t>
            </a:r>
          </a:p>
        </p:txBody>
      </p:sp>
    </p:spTree>
    <p:extLst>
      <p:ext uri="{BB962C8B-B14F-4D97-AF65-F5344CB8AC3E}">
        <p14:creationId xmlns:p14="http://schemas.microsoft.com/office/powerpoint/2010/main" val="2986118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9B5157-CE82-7B9E-98AF-D8D7468C7254}"/>
              </a:ext>
            </a:extLst>
          </p:cNvPr>
          <p:cNvSpPr txBox="1"/>
          <p:nvPr/>
        </p:nvSpPr>
        <p:spPr>
          <a:xfrm>
            <a:off x="401991" y="-52840"/>
            <a:ext cx="9112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In-Place Shuffle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6EF3B0-982C-08A7-282F-8165AA10C600}"/>
              </a:ext>
            </a:extLst>
          </p:cNvPr>
          <p:cNvSpPr txBox="1"/>
          <p:nvPr/>
        </p:nvSpPr>
        <p:spPr>
          <a:xfrm>
            <a:off x="0" y="24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021851-0B2C-F769-DAB8-BED75A3B2FA4}"/>
              </a:ext>
            </a:extLst>
          </p:cNvPr>
          <p:cNvSpPr txBox="1"/>
          <p:nvPr/>
        </p:nvSpPr>
        <p:spPr>
          <a:xfrm>
            <a:off x="150841" y="630400"/>
            <a:ext cx="7127289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US" sz="1200"/>
              <a:t>Do an in-place shuffle on an array of numbers. </a:t>
            </a:r>
          </a:p>
          <a:p>
            <a:r>
              <a:rPr lang="en-US" sz="1200"/>
              <a:t>The shuffle must be "uniform," meaning each item in the original</a:t>
            </a:r>
          </a:p>
          <a:p>
            <a:r>
              <a:rPr lang="en-US" sz="1200"/>
              <a:t>list must have the same probability of ending up in each spot </a:t>
            </a:r>
          </a:p>
          <a:p>
            <a:r>
              <a:rPr lang="en-US" sz="1200"/>
              <a:t>in the final list.</a:t>
            </a:r>
          </a:p>
          <a:p>
            <a:r>
              <a:rPr lang="en-US" sz="1200"/>
              <a:t>Assume that you have a function get_random(floor, ceiling) </a:t>
            </a:r>
          </a:p>
          <a:p>
            <a:r>
              <a:rPr lang="en-US" sz="1200"/>
              <a:t>for getting a random integer that is &gt;= floor and &lt;= ceiling.</a:t>
            </a:r>
          </a:p>
          <a:p>
            <a:endParaRPr lang="en-US" sz="1200"/>
          </a:p>
          <a:p>
            <a:r>
              <a:rPr lang="en-US" sz="1200"/>
              <a:t>Solution: </a:t>
            </a:r>
          </a:p>
          <a:p>
            <a:r>
              <a:rPr lang="en-US" sz="1200"/>
              <a:t>semi-famous algorithm known as the </a:t>
            </a:r>
            <a:r>
              <a:rPr lang="en-US" sz="1200">
                <a:solidFill>
                  <a:srgbClr val="FF0000"/>
                </a:solidFill>
              </a:rPr>
              <a:t>Fisher-Yates shuffle</a:t>
            </a:r>
          </a:p>
          <a:p>
            <a:r>
              <a:rPr lang="en-US" sz="1200"/>
              <a:t>(sometimes called the </a:t>
            </a:r>
            <a:r>
              <a:rPr lang="en-US" sz="1200">
                <a:solidFill>
                  <a:srgbClr val="FF0000"/>
                </a:solidFill>
              </a:rPr>
              <a:t>Knuth shuffle</a:t>
            </a:r>
            <a:r>
              <a:rPr lang="en-US" sz="1200"/>
              <a:t>).</a:t>
            </a:r>
          </a:p>
          <a:p>
            <a:endParaRPr lang="en-US" sz="1200"/>
          </a:p>
          <a:p>
            <a:r>
              <a:rPr lang="en-US" sz="1200">
                <a:solidFill>
                  <a:srgbClr val="FF0000"/>
                </a:solidFill>
              </a:rPr>
              <a:t>Complexity O(n) time and O(1) space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4BD9C8-6ED8-AE30-E801-F1286839A0F8}"/>
              </a:ext>
            </a:extLst>
          </p:cNvPr>
          <p:cNvSpPr txBox="1"/>
          <p:nvPr/>
        </p:nvSpPr>
        <p:spPr>
          <a:xfrm>
            <a:off x="2733404" y="3734610"/>
            <a:ext cx="6425514" cy="24929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US" sz="1200">
                <a:solidFill>
                  <a:srgbClr val="0070C0"/>
                </a:solidFill>
              </a:rPr>
              <a:t>import random</a:t>
            </a:r>
          </a:p>
          <a:p>
            <a:endParaRPr lang="en-US" sz="1200">
              <a:solidFill>
                <a:srgbClr val="0070C0"/>
              </a:solidFill>
            </a:endParaRPr>
          </a:p>
          <a:p>
            <a:r>
              <a:rPr lang="en-US" sz="1200">
                <a:solidFill>
                  <a:srgbClr val="0070C0"/>
                </a:solidFill>
              </a:rPr>
              <a:t>def get_random(floor, ceiling):</a:t>
            </a:r>
          </a:p>
          <a:p>
            <a:r>
              <a:rPr lang="en-US" sz="1200">
                <a:solidFill>
                  <a:srgbClr val="0070C0"/>
                </a:solidFill>
              </a:rPr>
              <a:t>    return random.randrange(floor, ceiling + 1)</a:t>
            </a:r>
          </a:p>
          <a:p>
            <a:endParaRPr lang="en-US" sz="1200">
              <a:solidFill>
                <a:srgbClr val="0070C0"/>
              </a:solidFill>
            </a:endParaRPr>
          </a:p>
          <a:p>
            <a:r>
              <a:rPr lang="en-US" sz="1200">
                <a:solidFill>
                  <a:srgbClr val="0070C0"/>
                </a:solidFill>
              </a:rPr>
              <a:t>def shuffle(lst):</a:t>
            </a:r>
          </a:p>
          <a:p>
            <a:r>
              <a:rPr lang="en-US" sz="1200">
                <a:solidFill>
                  <a:srgbClr val="0070C0"/>
                </a:solidFill>
              </a:rPr>
              <a:t>    if len(lst) &lt;= 1:</a:t>
            </a:r>
          </a:p>
          <a:p>
            <a:r>
              <a:rPr lang="en-US" sz="1200">
                <a:solidFill>
                  <a:srgbClr val="0070C0"/>
                </a:solidFill>
              </a:rPr>
              <a:t>        return lst</a:t>
            </a:r>
          </a:p>
          <a:p>
            <a:r>
              <a:rPr lang="en-US" sz="1200">
                <a:solidFill>
                  <a:srgbClr val="0070C0"/>
                </a:solidFill>
              </a:rPr>
              <a:t>    nn = len(lst) - 1</a:t>
            </a:r>
          </a:p>
          <a:p>
            <a:r>
              <a:rPr lang="en-US" sz="1200">
                <a:solidFill>
                  <a:srgbClr val="0070C0"/>
                </a:solidFill>
              </a:rPr>
              <a:t>    for ii in range(nn):</a:t>
            </a:r>
          </a:p>
          <a:p>
            <a:r>
              <a:rPr lang="en-US" sz="1200">
                <a:solidFill>
                  <a:srgbClr val="0070C0"/>
                </a:solidFill>
              </a:rPr>
              <a:t>        rr = get_random(ii, nn)</a:t>
            </a:r>
          </a:p>
          <a:p>
            <a:r>
              <a:rPr lang="en-US" sz="1200">
                <a:solidFill>
                  <a:srgbClr val="0070C0"/>
                </a:solidFill>
              </a:rPr>
              <a:t>        if rr != ii:</a:t>
            </a:r>
          </a:p>
          <a:p>
            <a:r>
              <a:rPr lang="en-US" sz="1200">
                <a:solidFill>
                  <a:srgbClr val="0070C0"/>
                </a:solidFill>
              </a:rPr>
              <a:t>            lst[ii], lst[rr] = lst[rr], lst[ii]</a:t>
            </a:r>
          </a:p>
        </p:txBody>
      </p:sp>
    </p:spTree>
    <p:extLst>
      <p:ext uri="{BB962C8B-B14F-4D97-AF65-F5344CB8AC3E}">
        <p14:creationId xmlns:p14="http://schemas.microsoft.com/office/powerpoint/2010/main" val="155840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1735</TotalTime>
  <Words>2954</Words>
  <Application>Microsoft Macintosh PowerPoint</Application>
  <PresentationFormat>Widescreen</PresentationFormat>
  <Paragraphs>401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176</cp:revision>
  <dcterms:created xsi:type="dcterms:W3CDTF">2021-08-13T19:21:10Z</dcterms:created>
  <dcterms:modified xsi:type="dcterms:W3CDTF">2022-09-16T20:35:08Z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2022-09-02T20:43:44Z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c1d4db92-49ba-4377-9ce0-a34b8c197608</vt:lpwstr>
  </property>
  <property fmtid="{D5CDD505-2E9C-101B-9397-08002B2CF9AE}" pid="8" name="MSIP_Label_4f518368-b969-4042-91d9-8939bd921da2_ContentBits">
    <vt:lpwstr>0</vt:lpwstr>
  </property>
</Properties>
</file>