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7" r:id="rId3"/>
    <p:sldId id="268" r:id="rId4"/>
    <p:sldId id="257" r:id="rId5"/>
    <p:sldId id="259" r:id="rId6"/>
    <p:sldId id="258" r:id="rId7"/>
    <p:sldId id="260"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77415"/>
  </p:normalViewPr>
  <p:slideViewPr>
    <p:cSldViewPr snapToGrid="0">
      <p:cViewPr varScale="1">
        <p:scale>
          <a:sx n="130" d="100"/>
          <a:sy n="130" d="100"/>
        </p:scale>
        <p:origin x="165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4325" algn="l" rtl="0">
              <a:lnSpc>
                <a:spcPct val="115000"/>
              </a:lnSpc>
              <a:spcBef>
                <a:spcPts val="0"/>
              </a:spcBef>
              <a:spcAft>
                <a:spcPts val="0"/>
              </a:spcAft>
              <a:buClr>
                <a:schemeClr val="dk1"/>
              </a:buClr>
              <a:buSzPts val="1350"/>
              <a:buChar char="●"/>
            </a:pPr>
            <a:r>
              <a:rPr lang="en" sz="1350">
                <a:solidFill>
                  <a:schemeClr val="dk1"/>
                </a:solidFill>
                <a:highlight>
                  <a:schemeClr val="lt1"/>
                </a:highlight>
              </a:rPr>
              <a:t>Modern Baseball strategy is increasingly using “The Shift” (moving infielders to a particular side of the field based on the hitting tendencies of a particular batter) placing fielders in optimal positions to prevent hits. </a:t>
            </a:r>
            <a:endParaRPr sz="1350">
              <a:solidFill>
                <a:schemeClr val="dk1"/>
              </a:solidFill>
              <a:highlight>
                <a:schemeClr val="lt1"/>
              </a:highlight>
            </a:endParaRPr>
          </a:p>
          <a:p>
            <a:pPr marL="457200" lvl="0" indent="-314325" algn="l" rtl="0">
              <a:lnSpc>
                <a:spcPct val="115000"/>
              </a:lnSpc>
              <a:spcBef>
                <a:spcPts val="0"/>
              </a:spcBef>
              <a:spcAft>
                <a:spcPts val="0"/>
              </a:spcAft>
              <a:buClr>
                <a:schemeClr val="dk1"/>
              </a:buClr>
              <a:buSzPts val="1350"/>
              <a:buChar char="●"/>
            </a:pPr>
            <a:r>
              <a:rPr lang="en" sz="1350">
                <a:solidFill>
                  <a:schemeClr val="dk1"/>
                </a:solidFill>
                <a:highlight>
                  <a:schemeClr val="lt1"/>
                </a:highlight>
              </a:rPr>
              <a:t>We look to assess the effect on this shift on Batting Average on Balls in Play (BABIP) over time, as well as on individual offensive stats during the 2017 season. </a:t>
            </a:r>
            <a:endParaRPr sz="1350">
              <a:solidFill>
                <a:schemeClr val="dk1"/>
              </a:solidFill>
              <a:highlight>
                <a:schemeClr val="lt1"/>
              </a:highlight>
            </a:endParaRPr>
          </a:p>
          <a:p>
            <a:pPr marL="457200" lvl="0" indent="-314325" algn="l" rtl="0">
              <a:lnSpc>
                <a:spcPct val="115000"/>
              </a:lnSpc>
              <a:spcBef>
                <a:spcPts val="0"/>
              </a:spcBef>
              <a:spcAft>
                <a:spcPts val="0"/>
              </a:spcAft>
              <a:buClr>
                <a:schemeClr val="dk1"/>
              </a:buClr>
              <a:buSzPts val="1350"/>
              <a:buChar char="●"/>
            </a:pPr>
            <a:r>
              <a:rPr lang="en" sz="1350">
                <a:solidFill>
                  <a:schemeClr val="dk1"/>
                </a:solidFill>
                <a:highlight>
                  <a:schemeClr val="lt1"/>
                </a:highlight>
              </a:rPr>
              <a:t>Our study does so with several methods, including visual graphs, statistical comparisons, and machine learning methods.</a:t>
            </a:r>
            <a:endParaRPr sz="1350">
              <a:solidFill>
                <a:schemeClr val="dk1"/>
              </a:solidFill>
              <a:highlight>
                <a:schemeClr val="lt1"/>
              </a:highlight>
            </a:endParaRPr>
          </a:p>
          <a:p>
            <a:pPr marL="457200" lvl="0" indent="-314325" algn="l" rtl="0">
              <a:lnSpc>
                <a:spcPct val="115000"/>
              </a:lnSpc>
              <a:spcBef>
                <a:spcPts val="0"/>
              </a:spcBef>
              <a:spcAft>
                <a:spcPts val="0"/>
              </a:spcAft>
              <a:buClr>
                <a:schemeClr val="dk1"/>
              </a:buClr>
              <a:buSzPts val="1350"/>
              <a:buChar char="●"/>
            </a:pPr>
            <a:r>
              <a:rPr lang="en" sz="1350">
                <a:solidFill>
                  <a:schemeClr val="dk1"/>
                </a:solidFill>
                <a:highlight>
                  <a:schemeClr val="lt1"/>
                </a:highlight>
              </a:rPr>
              <a:t> We conclude that while the shift is effective in preventing ground ball hits, it may have several unintended consequences that could negatively affect the defensive team. </a:t>
            </a:r>
            <a:endParaRPr sz="1350">
              <a:solidFill>
                <a:schemeClr val="dk1"/>
              </a:solidFill>
              <a:highlight>
                <a:schemeClr val="lt1"/>
              </a:highlight>
            </a:endParaRPr>
          </a:p>
          <a:p>
            <a:pPr marL="457200" lvl="0" indent="-314325" algn="l" rtl="0">
              <a:lnSpc>
                <a:spcPct val="115000"/>
              </a:lnSpc>
              <a:spcBef>
                <a:spcPts val="0"/>
              </a:spcBef>
              <a:spcAft>
                <a:spcPts val="0"/>
              </a:spcAft>
              <a:buClr>
                <a:schemeClr val="dk1"/>
              </a:buClr>
              <a:buSzPts val="1350"/>
              <a:buChar char="●"/>
            </a:pPr>
            <a:r>
              <a:rPr lang="en" sz="1350">
                <a:solidFill>
                  <a:schemeClr val="dk1"/>
                </a:solidFill>
                <a:highlight>
                  <a:schemeClr val="lt1"/>
                </a:highlight>
              </a:rPr>
              <a:t>We find that The Shift effectively has reduced opposing BABIP over time, and in 2017 negatively impacted a batter's strikeout rate, BABIP, batting average and isolated power, but also led to increases in walks, strikeouts-minus-walks and weighted On-Base-Average.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098a4b3391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098a4b339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98a4b339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98a4b339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050" dirty="0">
                <a:solidFill>
                  <a:schemeClr val="dk1"/>
                </a:solidFill>
                <a:highlight>
                  <a:schemeClr val="lt1"/>
                </a:highlight>
              </a:rPr>
              <a:t>Throughout the past decades, baseball teams generally have positioned their defensive players in an alignment known as “straight-up,” as shown in the following picture.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98a4b339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98a4b339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050" dirty="0">
                <a:solidFill>
                  <a:schemeClr val="dk1"/>
                </a:solidFill>
                <a:highlight>
                  <a:schemeClr val="lt1"/>
                </a:highlight>
              </a:rPr>
              <a:t>The following image is another example of a shift against a lefty, with an overlay of the distribution of the batters’ balls in play. As one can see, this lefty batter clearly prefers his pull side, and the defense is accordingly positioned.</a:t>
            </a:r>
            <a:endParaRPr sz="1050" dirty="0">
              <a:solidFill>
                <a:schemeClr val="dk1"/>
              </a:solidFill>
              <a:highlight>
                <a:schemeClr val="lt1"/>
              </a:highlight>
            </a:endParaRPr>
          </a:p>
          <a:p>
            <a:pPr marL="457200" lvl="0" indent="-295275" algn="l" rtl="0">
              <a:lnSpc>
                <a:spcPct val="115000"/>
              </a:lnSpc>
              <a:spcBef>
                <a:spcPts val="0"/>
              </a:spcBef>
              <a:spcAft>
                <a:spcPts val="0"/>
              </a:spcAft>
              <a:buClr>
                <a:schemeClr val="dk1"/>
              </a:buClr>
              <a:buSzPts val="1050"/>
              <a:buChar char="●"/>
            </a:pPr>
            <a:r>
              <a:rPr lang="en" sz="1050" dirty="0">
                <a:solidFill>
                  <a:schemeClr val="dk1"/>
                </a:solidFill>
                <a:highlight>
                  <a:schemeClr val="lt1"/>
                </a:highlight>
              </a:rPr>
              <a:t>Right-handed batters, who stand in the batter’s box on the left side of the field, are “shifted on” at much lower rates. This is due to several different reasons, the discussion of which is outside the scope of this proposal.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98a4b339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98a4b33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595959"/>
              </a:buClr>
              <a:buSzPts val="1800"/>
              <a:buChar char="●"/>
            </a:pPr>
            <a:r>
              <a:rPr lang="en" sz="1050">
                <a:solidFill>
                  <a:schemeClr val="dk1"/>
                </a:solidFill>
                <a:highlight>
                  <a:schemeClr val="lt1"/>
                </a:highlight>
              </a:rPr>
              <a:t>The most common shift seen in baseball is employed when left-handed batters are at bat. </a:t>
            </a:r>
            <a:endParaRPr sz="1050">
              <a:solidFill>
                <a:schemeClr val="dk1"/>
              </a:solidFill>
              <a:highlight>
                <a:schemeClr val="lt1"/>
              </a:highlight>
            </a:endParaRPr>
          </a:p>
          <a:p>
            <a:pPr marL="457200" lvl="0" indent="-342900" algn="l" rtl="0">
              <a:spcBef>
                <a:spcPts val="0"/>
              </a:spcBef>
              <a:spcAft>
                <a:spcPts val="0"/>
              </a:spcAft>
              <a:buClr>
                <a:srgbClr val="595959"/>
              </a:buClr>
              <a:buSzPts val="1800"/>
              <a:buChar char="●"/>
            </a:pPr>
            <a:r>
              <a:rPr lang="en" sz="1050">
                <a:solidFill>
                  <a:schemeClr val="dk1"/>
                </a:solidFill>
                <a:highlight>
                  <a:schemeClr val="lt1"/>
                </a:highlight>
              </a:rPr>
              <a:t>Left-handed batters stand in the batter’s box on the right side of the field and are generally assumed to favor hitting the ball towards the right side of the field, called the “lefty pull side,” as opposed to the left side of the field which is called “the lefty opposite side.”</a:t>
            </a:r>
            <a:endParaRPr sz="1050">
              <a:solidFill>
                <a:schemeClr val="dk1"/>
              </a:solidFill>
              <a:highlight>
                <a:schemeClr val="lt1"/>
              </a:highlight>
            </a:endParaRPr>
          </a:p>
          <a:p>
            <a:pPr marL="457200" lvl="0" indent="-342900" algn="l" rtl="0">
              <a:spcBef>
                <a:spcPts val="0"/>
              </a:spcBef>
              <a:spcAft>
                <a:spcPts val="0"/>
              </a:spcAft>
              <a:buClr>
                <a:srgbClr val="595959"/>
              </a:buClr>
              <a:buSzPts val="1800"/>
              <a:buChar char="●"/>
            </a:pPr>
            <a:r>
              <a:rPr lang="en" sz="1050">
                <a:solidFill>
                  <a:schemeClr val="dk1"/>
                </a:solidFill>
                <a:highlight>
                  <a:schemeClr val="lt1"/>
                </a:highlight>
              </a:rPr>
              <a:t> The following image portrays a left handed batter and the shift employed against him.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098a4b3391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098a4b3391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98a4b339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98a4b339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r>
              <a:rPr lang="en" sz="1050">
                <a:solidFill>
                  <a:schemeClr val="dk1"/>
                </a:solidFill>
                <a:highlight>
                  <a:schemeClr val="lt1"/>
                </a:highlight>
              </a:rPr>
              <a:t>As shown, with Shift Percentage increasing year over year, the groundball BABIP decreases, thus showing that the shift is effective in decreasing ground ball hits.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98a4b3391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98a4b339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8a4b339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8a4b339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98a4b3391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98a4b339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l" rtl="0">
              <a:spcBef>
                <a:spcPts val="2100"/>
              </a:spcBef>
              <a:spcAft>
                <a:spcPts val="0"/>
              </a:spcAft>
              <a:buNone/>
            </a:pPr>
            <a:r>
              <a:rPr lang="en" sz="2550" b="1" dirty="0">
                <a:highlight>
                  <a:srgbClr val="FFFFFF"/>
                </a:highlight>
              </a:rPr>
              <a:t>Data Analytics in Baseball &amp;</a:t>
            </a:r>
            <a:br>
              <a:rPr lang="en" sz="2550" b="1" dirty="0">
                <a:highlight>
                  <a:srgbClr val="FFFFFF"/>
                </a:highlight>
              </a:rPr>
            </a:br>
            <a:r>
              <a:rPr lang="en" sz="2550" b="1" dirty="0">
                <a:highlight>
                  <a:srgbClr val="FFFFFF"/>
                </a:highlight>
              </a:rPr>
              <a:t>Effectiveness of Shifting in Major League Baseball</a:t>
            </a:r>
            <a:endParaRPr sz="5800" dirty="0"/>
          </a:p>
        </p:txBody>
      </p:sp>
      <p:sp>
        <p:nvSpPr>
          <p:cNvPr id="55" name="Google Shape;55;p13"/>
          <p:cNvSpPr txBox="1">
            <a:spLocks noGrp="1"/>
          </p:cNvSpPr>
          <p:nvPr>
            <p:ph type="subTitle" idx="1"/>
          </p:nvPr>
        </p:nvSpPr>
        <p:spPr>
          <a:xfrm>
            <a:off x="311708" y="3031183"/>
            <a:ext cx="8520600" cy="792600"/>
          </a:xfrm>
          <a:prstGeom prst="rect">
            <a:avLst/>
          </a:prstGeom>
        </p:spPr>
        <p:txBody>
          <a:bodyPr spcFirstLastPara="1" wrap="square" lIns="91425" tIns="91425" rIns="91425" bIns="91425" anchor="t" anchorCtr="0">
            <a:noAutofit/>
          </a:bodyPr>
          <a:lstStyle/>
          <a:p>
            <a:pPr marL="0" lvl="0" indent="0" algn="l" rtl="0">
              <a:spcBef>
                <a:spcPts val="2100"/>
              </a:spcBef>
              <a:spcAft>
                <a:spcPts val="0"/>
              </a:spcAft>
              <a:buNone/>
            </a:pPr>
            <a:r>
              <a:rPr lang="en" sz="2400" b="1" dirty="0">
                <a:solidFill>
                  <a:schemeClr val="dk1"/>
                </a:solidFill>
                <a:highlight>
                  <a:srgbClr val="FFFFFF"/>
                </a:highlight>
              </a:rPr>
              <a:t>Mark Kaplan</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2017 Offensive Stats</a:t>
            </a:r>
            <a:endParaRPr/>
          </a:p>
          <a:p>
            <a:pPr marL="0" lvl="0" indent="0" algn="l" rtl="0">
              <a:spcBef>
                <a:spcPts val="0"/>
              </a:spcBef>
              <a:spcAft>
                <a:spcPts val="0"/>
              </a:spcAft>
              <a:buNone/>
            </a:pP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second analysis we perform is the effect of shifting on offensive stats. </a:t>
            </a:r>
            <a:endParaRPr/>
          </a:p>
          <a:p>
            <a:pPr marL="457200" lvl="0" indent="-342900" algn="l" rtl="0">
              <a:spcBef>
                <a:spcPts val="0"/>
              </a:spcBef>
              <a:spcAft>
                <a:spcPts val="0"/>
              </a:spcAft>
              <a:buSzPts val="1800"/>
              <a:buChar char="●"/>
            </a:pPr>
            <a:r>
              <a:rPr lang="en"/>
              <a:t>We looked at strikeout and walk rate, BABIP, Batting Average, weighted On Base Average and Isolated Power</a:t>
            </a:r>
            <a:endParaRPr/>
          </a:p>
          <a:p>
            <a:pPr marL="0" lvl="0" indent="0" algn="l" rtl="0">
              <a:spcBef>
                <a:spcPts val="1200"/>
              </a:spcBef>
              <a:spcAft>
                <a:spcPts val="1200"/>
              </a:spcAft>
              <a:buNone/>
            </a:pPr>
            <a:endParaRPr/>
          </a:p>
        </p:txBody>
      </p:sp>
      <p:pic>
        <p:nvPicPr>
          <p:cNvPr id="109" name="Google Shape;109;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6200" y="2348425"/>
            <a:ext cx="8991601" cy="14441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5275" algn="l" rtl="0">
              <a:spcBef>
                <a:spcPts val="0"/>
              </a:spcBef>
              <a:spcAft>
                <a:spcPts val="0"/>
              </a:spcAft>
              <a:buClr>
                <a:schemeClr val="dk1"/>
              </a:buClr>
              <a:buSzPts val="1050"/>
              <a:buChar char="●"/>
            </a:pPr>
            <a:r>
              <a:rPr lang="en" sz="1050">
                <a:solidFill>
                  <a:schemeClr val="dk1"/>
                </a:solidFill>
                <a:highlight>
                  <a:srgbClr val="FFFFFF"/>
                </a:highlight>
              </a:rPr>
              <a:t>We found that there is strong correlational relationship between a defensive shift against left-handed batters and a decreased BABIP for the opposing batter, but came short of a statistically significant causation. We also found that there were statistical changes to offensive hitters when faced with a shift. We successfully answered our original research question of determining if a shift in defensive formation affects BABIP.</a:t>
            </a:r>
            <a:endParaRPr sz="1050">
              <a:solidFill>
                <a:schemeClr val="dk1"/>
              </a:solidFill>
              <a:highlight>
                <a:srgbClr val="FFFFFF"/>
              </a:highlight>
            </a:endParaRPr>
          </a:p>
          <a:p>
            <a:pPr marL="457200" lvl="0" indent="0" algn="l" rtl="0">
              <a:spcBef>
                <a:spcPts val="0"/>
              </a:spcBef>
              <a:spcAft>
                <a:spcPts val="0"/>
              </a:spcAft>
              <a:buNone/>
            </a:pPr>
            <a:endParaRPr sz="1050">
              <a:solidFill>
                <a:schemeClr val="dk1"/>
              </a:solidFill>
              <a:highlight>
                <a:srgbClr val="FFFFFF"/>
              </a:highlight>
            </a:endParaRPr>
          </a:p>
          <a:p>
            <a:pPr marL="457200" lvl="0" indent="-295275" algn="l" rtl="0">
              <a:spcBef>
                <a:spcPts val="1100"/>
              </a:spcBef>
              <a:spcAft>
                <a:spcPts val="0"/>
              </a:spcAft>
              <a:buClr>
                <a:schemeClr val="dk1"/>
              </a:buClr>
              <a:buSzPts val="1050"/>
              <a:buChar char="●"/>
            </a:pPr>
            <a:r>
              <a:rPr lang="en" sz="1050">
                <a:solidFill>
                  <a:schemeClr val="dk1"/>
                </a:solidFill>
                <a:highlight>
                  <a:srgbClr val="FFFFFF"/>
                </a:highlight>
              </a:rPr>
              <a:t>We found that as shifted defenses increased, ground ball BABIP decreased, demonstrating that the strategy is effective at combating lefty hitters. </a:t>
            </a:r>
            <a:endParaRPr sz="1050">
              <a:solidFill>
                <a:schemeClr val="dk1"/>
              </a:solidFill>
              <a:highlight>
                <a:srgbClr val="FFFFFF"/>
              </a:highlight>
            </a:endParaRPr>
          </a:p>
          <a:p>
            <a:pPr marL="457200" lvl="0" indent="0" algn="l" rtl="0">
              <a:spcBef>
                <a:spcPts val="1100"/>
              </a:spcBef>
              <a:spcAft>
                <a:spcPts val="0"/>
              </a:spcAft>
              <a:buNone/>
            </a:pPr>
            <a:endParaRPr sz="1050">
              <a:solidFill>
                <a:schemeClr val="dk1"/>
              </a:solidFill>
              <a:highlight>
                <a:srgbClr val="FFFFFF"/>
              </a:highlight>
            </a:endParaRPr>
          </a:p>
          <a:p>
            <a:pPr marL="457200" lvl="0" indent="-295275" algn="l" rtl="0">
              <a:spcBef>
                <a:spcPts val="1100"/>
              </a:spcBef>
              <a:spcAft>
                <a:spcPts val="0"/>
              </a:spcAft>
              <a:buClr>
                <a:schemeClr val="dk1"/>
              </a:buClr>
              <a:buSzPts val="1050"/>
              <a:buChar char="●"/>
            </a:pPr>
            <a:r>
              <a:rPr lang="en" sz="1050">
                <a:solidFill>
                  <a:schemeClr val="dk1"/>
                </a:solidFill>
                <a:highlight>
                  <a:srgbClr val="FFFFFF"/>
                </a:highlight>
              </a:rPr>
              <a:t>We found that a switch to shift coverage against left handed hitters in the 2017 season negatively impacted a batter's strikeout rate, BABIP, batting average and isolated power, but also led to increases in walks, strike-outs-minus-walks and wOBA. We found much smaller changes in other indivigual offensive statistics such as hit direction (Pull, Cent, Oppo) and exit velocity (HARD), concluding that in our analysis we could not find significant changes in the ways that hitters approach at-bats.</a:t>
            </a:r>
            <a:endParaRPr sz="1050">
              <a:solidFill>
                <a:schemeClr val="dk1"/>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Questions and Further Research</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5275" algn="l" rtl="0">
              <a:spcBef>
                <a:spcPts val="1100"/>
              </a:spcBef>
              <a:spcAft>
                <a:spcPts val="0"/>
              </a:spcAft>
              <a:buClr>
                <a:schemeClr val="dk1"/>
              </a:buClr>
              <a:buSzPts val="1050"/>
              <a:buChar char="●"/>
            </a:pPr>
            <a:r>
              <a:rPr lang="en" sz="1050">
                <a:solidFill>
                  <a:schemeClr val="dk1"/>
                </a:solidFill>
                <a:highlight>
                  <a:srgbClr val="FFFFFF"/>
                </a:highlight>
              </a:rPr>
              <a:t>The question of defensive infielding shifts against lefty batters is a constantly debated, scrutinized and researched question in professional baseball. </a:t>
            </a:r>
            <a:endParaRPr sz="1050">
              <a:solidFill>
                <a:schemeClr val="dk1"/>
              </a:solidFill>
              <a:highlight>
                <a:srgbClr val="FFFFFF"/>
              </a:highlight>
            </a:endParaRPr>
          </a:p>
          <a:p>
            <a:pPr marL="457200" lvl="0" indent="0" algn="l" rtl="0">
              <a:spcBef>
                <a:spcPts val="1100"/>
              </a:spcBef>
              <a:spcAft>
                <a:spcPts val="0"/>
              </a:spcAft>
              <a:buNone/>
            </a:pPr>
            <a:endParaRPr sz="1050">
              <a:solidFill>
                <a:schemeClr val="dk1"/>
              </a:solidFill>
              <a:highlight>
                <a:srgbClr val="FFFFFF"/>
              </a:highlight>
            </a:endParaRPr>
          </a:p>
          <a:p>
            <a:pPr marL="457200" lvl="0" indent="-295275" algn="l" rtl="0">
              <a:spcBef>
                <a:spcPts val="1100"/>
              </a:spcBef>
              <a:spcAft>
                <a:spcPts val="0"/>
              </a:spcAft>
              <a:buClr>
                <a:schemeClr val="dk1"/>
              </a:buClr>
              <a:buSzPts val="1050"/>
              <a:buChar char="●"/>
            </a:pPr>
            <a:r>
              <a:rPr lang="en" sz="1050">
                <a:solidFill>
                  <a:schemeClr val="dk1"/>
                </a:solidFill>
                <a:highlight>
                  <a:srgbClr val="FFFFFF"/>
                </a:highlight>
              </a:rPr>
              <a:t>In the future, work could be done on how pitch count affects the the shifted infields effectiveness. Perhaps it is more effective with a full count than on the first pitch. Another question could be how do infielding shifts affect right handed batters. Finally, work could be done on </a:t>
            </a:r>
            <a:endParaRPr sz="1050">
              <a:solidFill>
                <a:schemeClr val="dk1"/>
              </a:solidFill>
              <a:highlight>
                <a:srgbClr val="FFFFFF"/>
              </a:highlight>
            </a:endParaRPr>
          </a:p>
          <a:p>
            <a:pPr marL="457200" lvl="0" indent="0" algn="l" rtl="0">
              <a:spcBef>
                <a:spcPts val="1100"/>
              </a:spcBef>
              <a:spcAft>
                <a:spcPts val="0"/>
              </a:spcAft>
              <a:buNone/>
            </a:pPr>
            <a:endParaRPr sz="1050">
              <a:solidFill>
                <a:schemeClr val="dk1"/>
              </a:solidFill>
              <a:highlight>
                <a:srgbClr val="FFFFFF"/>
              </a:highlight>
            </a:endParaRPr>
          </a:p>
          <a:p>
            <a:pPr marL="457200" lvl="0" indent="-295275" algn="l" rtl="0">
              <a:spcBef>
                <a:spcPts val="1100"/>
              </a:spcBef>
              <a:spcAft>
                <a:spcPts val="0"/>
              </a:spcAft>
              <a:buClr>
                <a:schemeClr val="dk1"/>
              </a:buClr>
              <a:buSzPts val="1050"/>
              <a:buChar char="●"/>
            </a:pPr>
            <a:r>
              <a:rPr lang="en" sz="1050">
                <a:solidFill>
                  <a:schemeClr val="dk1"/>
                </a:solidFill>
                <a:highlight>
                  <a:srgbClr val="FFFFFF"/>
                </a:highlight>
              </a:rPr>
              <a:t>Ultimately, we demonstrated the effect of the defensive shift against left handed batters on BABIP and other offensive measures, and believe that there is a multitude of interesting research yet to be done on the subject.</a:t>
            </a:r>
            <a:endParaRPr sz="1050">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56C8-8005-33E4-70BB-1B9F806DADB7}"/>
              </a:ext>
            </a:extLst>
          </p:cNvPr>
          <p:cNvSpPr>
            <a:spLocks noGrp="1"/>
          </p:cNvSpPr>
          <p:nvPr>
            <p:ph type="title"/>
          </p:nvPr>
        </p:nvSpPr>
        <p:spPr/>
        <p:txBody>
          <a:bodyPr>
            <a:normAutofit fontScale="90000"/>
          </a:bodyPr>
          <a:lstStyle/>
          <a:p>
            <a:r>
              <a:rPr lang="en-US" dirty="0"/>
              <a:t>Statistics in Baseball</a:t>
            </a:r>
          </a:p>
        </p:txBody>
      </p:sp>
      <p:sp>
        <p:nvSpPr>
          <p:cNvPr id="3" name="Text Placeholder 2">
            <a:extLst>
              <a:ext uri="{FF2B5EF4-FFF2-40B4-BE49-F238E27FC236}">
                <a16:creationId xmlns:a16="http://schemas.microsoft.com/office/drawing/2014/main" id="{6717A564-4174-AC49-3F8A-DC2F6058BC3C}"/>
              </a:ext>
            </a:extLst>
          </p:cNvPr>
          <p:cNvSpPr>
            <a:spLocks noGrp="1"/>
          </p:cNvSpPr>
          <p:nvPr>
            <p:ph type="body" idx="1"/>
          </p:nvPr>
        </p:nvSpPr>
        <p:spPr/>
        <p:txBody>
          <a:bodyPr/>
          <a:lstStyle/>
          <a:p>
            <a:r>
              <a:rPr lang="en-US" dirty="0">
                <a:solidFill>
                  <a:schemeClr val="tx1"/>
                </a:solidFill>
                <a:latin typeface="Calibri" panose="020F0502020204030204" pitchFamily="34" charset="0"/>
                <a:cs typeface="Calibri" panose="020F0502020204030204" pitchFamily="34" charset="0"/>
              </a:rPr>
              <a:t>In 2021, the combined revenue of all Major League Baseball teams was 9.56 billion U.S. dollars, with each team looking for as many competitive advantages as possible</a:t>
            </a:r>
          </a:p>
          <a:p>
            <a:pPr marL="114300" indent="0">
              <a:buNone/>
            </a:pPr>
            <a:endParaRPr lang="en-US" dirty="0">
              <a:solidFill>
                <a:schemeClr val="tx1"/>
              </a:solidFill>
              <a:latin typeface="Calibri" panose="020F0502020204030204" pitchFamily="34" charset="0"/>
              <a:cs typeface="Calibri" panose="020F0502020204030204" pitchFamily="34" charset="0"/>
            </a:endParaRPr>
          </a:p>
          <a:p>
            <a:r>
              <a:rPr lang="en-US" b="0" i="0" dirty="0">
                <a:solidFill>
                  <a:schemeClr val="tx1"/>
                </a:solidFill>
                <a:effectLst/>
                <a:latin typeface="Calibri" panose="020F0502020204030204" pitchFamily="34" charset="0"/>
                <a:cs typeface="Calibri" panose="020F0502020204030204" pitchFamily="34" charset="0"/>
              </a:rPr>
              <a:t>Modern baseball strategy is largely data-driven, and tactics are employed based on statistical analysis, as opposed to relying on “tradition” or “feel.” </a:t>
            </a:r>
          </a:p>
          <a:p>
            <a:endParaRPr lang="en-US"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The move from “tradition/feel” based tactics occurred in the late 1990’s in what is known as the Sabermetric or Moneyball revolution</a:t>
            </a:r>
          </a:p>
        </p:txBody>
      </p:sp>
    </p:spTree>
    <p:extLst>
      <p:ext uri="{BB962C8B-B14F-4D97-AF65-F5344CB8AC3E}">
        <p14:creationId xmlns:p14="http://schemas.microsoft.com/office/powerpoint/2010/main" val="129692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13E2-575D-8555-7E65-6364D6BE9DEA}"/>
              </a:ext>
            </a:extLst>
          </p:cNvPr>
          <p:cNvSpPr>
            <a:spLocks noGrp="1"/>
          </p:cNvSpPr>
          <p:nvPr>
            <p:ph type="title"/>
          </p:nvPr>
        </p:nvSpPr>
        <p:spPr/>
        <p:txBody>
          <a:bodyPr>
            <a:normAutofit fontScale="90000"/>
          </a:bodyPr>
          <a:lstStyle/>
          <a:p>
            <a:r>
              <a:rPr lang="en-US" dirty="0"/>
              <a:t>Key Figures in Statistical Revolution </a:t>
            </a:r>
          </a:p>
        </p:txBody>
      </p:sp>
      <p:pic>
        <p:nvPicPr>
          <p:cNvPr id="1026" name="Picture 2">
            <a:extLst>
              <a:ext uri="{FF2B5EF4-FFF2-40B4-BE49-F238E27FC236}">
                <a16:creationId xmlns:a16="http://schemas.microsoft.com/office/drawing/2014/main" id="{5D0B37F0-2373-A359-62A2-4D9AD32BB66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4427" y="1075977"/>
            <a:ext cx="1956011" cy="29915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56EDB93-BEFA-2D3A-C503-AAA83BE48C9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90471" y="1121734"/>
            <a:ext cx="1956011" cy="29000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928C917-D906-3A82-DFFB-4975D7059CDA}"/>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56515" y="1183158"/>
            <a:ext cx="2395137" cy="27771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B97A16-A8D4-8D93-2826-F65960279685}"/>
              </a:ext>
            </a:extLst>
          </p:cNvPr>
          <p:cNvSpPr txBox="1"/>
          <p:nvPr/>
        </p:nvSpPr>
        <p:spPr>
          <a:xfrm>
            <a:off x="4572000" y="4067523"/>
            <a:ext cx="1786759" cy="307777"/>
          </a:xfrm>
          <a:prstGeom prst="rect">
            <a:avLst/>
          </a:prstGeom>
          <a:noFill/>
        </p:spPr>
        <p:txBody>
          <a:bodyPr wrap="square" rtlCol="0">
            <a:spAutoFit/>
          </a:bodyPr>
          <a:lstStyle/>
          <a:p>
            <a:r>
              <a:rPr lang="en-US" dirty="0"/>
              <a:t>Billy Beane</a:t>
            </a:r>
          </a:p>
        </p:txBody>
      </p:sp>
      <p:pic>
        <p:nvPicPr>
          <p:cNvPr id="1032" name="Picture 8">
            <a:extLst>
              <a:ext uri="{FF2B5EF4-FFF2-40B4-BE49-F238E27FC236}">
                <a16:creationId xmlns:a16="http://schemas.microsoft.com/office/drawing/2014/main" id="{95440F6E-5D6D-EBFE-7921-093C87BCC09A}"/>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661685" y="1479703"/>
            <a:ext cx="2455083" cy="21840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38EADF-177C-E61C-B6D1-53FFB4BB0DB2}"/>
              </a:ext>
            </a:extLst>
          </p:cNvPr>
          <p:cNvSpPr txBox="1"/>
          <p:nvPr/>
        </p:nvSpPr>
        <p:spPr>
          <a:xfrm>
            <a:off x="7163562" y="4039039"/>
            <a:ext cx="1786759" cy="307777"/>
          </a:xfrm>
          <a:prstGeom prst="rect">
            <a:avLst/>
          </a:prstGeom>
          <a:noFill/>
        </p:spPr>
        <p:txBody>
          <a:bodyPr wrap="square" rtlCol="0">
            <a:spAutoFit/>
          </a:bodyPr>
          <a:lstStyle/>
          <a:p>
            <a:r>
              <a:rPr lang="en-US" dirty="0"/>
              <a:t>Bill James</a:t>
            </a:r>
          </a:p>
        </p:txBody>
      </p:sp>
    </p:spTree>
    <p:extLst>
      <p:ext uri="{BB962C8B-B14F-4D97-AF65-F5344CB8AC3E}">
        <p14:creationId xmlns:p14="http://schemas.microsoft.com/office/powerpoint/2010/main" val="180603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Background on my research</a:t>
            </a:r>
            <a:endParaRPr dirty="0"/>
          </a:p>
        </p:txBody>
      </p:sp>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45821" y="1114097"/>
            <a:ext cx="4386479" cy="3793901"/>
          </a:xfrm>
          <a:prstGeom prst="rect">
            <a:avLst/>
          </a:prstGeom>
          <a:noFill/>
          <a:ln>
            <a:noFill/>
          </a:ln>
        </p:spPr>
      </p:pic>
      <p:sp>
        <p:nvSpPr>
          <p:cNvPr id="2" name="TextBox 1">
            <a:extLst>
              <a:ext uri="{FF2B5EF4-FFF2-40B4-BE49-F238E27FC236}">
                <a16:creationId xmlns:a16="http://schemas.microsoft.com/office/drawing/2014/main" id="{747CC181-F21A-1C27-BDC0-1D616AB4A720}"/>
              </a:ext>
            </a:extLst>
          </p:cNvPr>
          <p:cNvSpPr txBox="1"/>
          <p:nvPr/>
        </p:nvSpPr>
        <p:spPr>
          <a:xfrm>
            <a:off x="73572" y="1114097"/>
            <a:ext cx="3804745" cy="4185761"/>
          </a:xfrm>
          <a:prstGeom prst="rect">
            <a:avLst/>
          </a:prstGeom>
          <a:noFill/>
        </p:spPr>
        <p:txBody>
          <a:bodyPr wrap="square" rtlCol="0">
            <a:spAutoFit/>
          </a:bodyPr>
          <a:lstStyle/>
          <a:p>
            <a:r>
              <a:rPr lang="en-US" sz="1400" dirty="0">
                <a:solidFill>
                  <a:schemeClr val="dk1"/>
                </a:solidFill>
                <a:highlight>
                  <a:schemeClr val="lt1"/>
                </a:highlight>
                <a:latin typeface="Calibri" panose="020F0502020204030204" pitchFamily="34" charset="0"/>
                <a:cs typeface="Calibri" panose="020F0502020204030204" pitchFamily="34" charset="0"/>
              </a:rPr>
              <a:t>Throughout the past decades, baseball teams generally have positioned their defensive players in an alignment known as “straight-up,” as shown in this picture.</a:t>
            </a:r>
          </a:p>
          <a:p>
            <a:endParaRPr lang="en-US" dirty="0">
              <a:solidFill>
                <a:schemeClr val="dk1"/>
              </a:solidFill>
              <a:highlight>
                <a:schemeClr val="lt1"/>
              </a:highlight>
              <a:latin typeface="Calibri" panose="020F0502020204030204" pitchFamily="34" charset="0"/>
              <a:cs typeface="Calibri" panose="020F0502020204030204" pitchFamily="34" charset="0"/>
            </a:endParaRPr>
          </a:p>
          <a:p>
            <a:endParaRPr lang="en-US" dirty="0">
              <a:solidFill>
                <a:schemeClr val="dk1"/>
              </a:solidFill>
              <a:highlight>
                <a:schemeClr val="lt1"/>
              </a:highlight>
              <a:latin typeface="Calibri" panose="020F0502020204030204" pitchFamily="34" charset="0"/>
              <a:cs typeface="Calibri" panose="020F0502020204030204" pitchFamily="34" charset="0"/>
            </a:endParaRPr>
          </a:p>
          <a:p>
            <a:endParaRPr lang="en-US" dirty="0">
              <a:solidFill>
                <a:schemeClr val="dk1"/>
              </a:solidFill>
              <a:highlight>
                <a:schemeClr val="lt1"/>
              </a:highlight>
              <a:latin typeface="Calibri" panose="020F0502020204030204" pitchFamily="34" charset="0"/>
              <a:cs typeface="Calibri" panose="020F0502020204030204" pitchFamily="34" charset="0"/>
            </a:endParaRPr>
          </a:p>
          <a:p>
            <a:endParaRPr lang="en-US" dirty="0">
              <a:solidFill>
                <a:schemeClr val="dk1"/>
              </a:solidFill>
              <a:highlight>
                <a:schemeClr val="lt1"/>
              </a:highlight>
              <a:latin typeface="Calibri" panose="020F0502020204030204" pitchFamily="34" charset="0"/>
              <a:cs typeface="Calibri" panose="020F0502020204030204" pitchFamily="34" charset="0"/>
            </a:endParaRPr>
          </a:p>
          <a:p>
            <a:endParaRPr lang="en-US" dirty="0">
              <a:solidFill>
                <a:schemeClr val="dk1"/>
              </a:solidFill>
              <a:highlight>
                <a:schemeClr val="lt1"/>
              </a:highlight>
              <a:latin typeface="Calibri" panose="020F0502020204030204" pitchFamily="34" charset="0"/>
              <a:cs typeface="Calibri" panose="020F0502020204030204" pitchFamily="34" charset="0"/>
            </a:endParaRPr>
          </a:p>
          <a:p>
            <a:endParaRPr lang="en-US" dirty="0">
              <a:solidFill>
                <a:schemeClr val="dk1"/>
              </a:solidFill>
              <a:highlight>
                <a:schemeClr val="lt1"/>
              </a:highlight>
              <a:latin typeface="Calibri" panose="020F0502020204030204" pitchFamily="34" charset="0"/>
              <a:cs typeface="Calibri" panose="020F0502020204030204" pitchFamily="34" charset="0"/>
            </a:endParaRPr>
          </a:p>
          <a:p>
            <a:pPr algn="l"/>
            <a:r>
              <a:rPr lang="en-US" b="0" i="0" dirty="0">
                <a:effectLst/>
                <a:latin typeface="Calibri" panose="020F0502020204030204" pitchFamily="34" charset="0"/>
                <a:cs typeface="Calibri" panose="020F0502020204030204" pitchFamily="34" charset="0"/>
              </a:rPr>
              <a:t>With the advent of modern-tracking technology (radar &amp; video), and the baseball data-driven revolution, teams are moving away from traditional defensive positioning and are starting to employ more granular positioning based on the offensive profile of each batter. These positionings are collectively known as “the shift.”</a:t>
            </a:r>
          </a:p>
          <a:p>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323989" y="1324031"/>
            <a:ext cx="6979183" cy="3638733"/>
          </a:xfrm>
          <a:prstGeom prst="rect">
            <a:avLst/>
          </a:prstGeom>
          <a:noFill/>
          <a:ln>
            <a:noFill/>
          </a:ln>
        </p:spPr>
      </p:pic>
      <p:sp>
        <p:nvSpPr>
          <p:cNvPr id="2" name="TextBox 1">
            <a:extLst>
              <a:ext uri="{FF2B5EF4-FFF2-40B4-BE49-F238E27FC236}">
                <a16:creationId xmlns:a16="http://schemas.microsoft.com/office/drawing/2014/main" id="{AEB1040B-06AF-CCFD-7A22-2693BF209765}"/>
              </a:ext>
            </a:extLst>
          </p:cNvPr>
          <p:cNvSpPr txBox="1"/>
          <p:nvPr/>
        </p:nvSpPr>
        <p:spPr>
          <a:xfrm>
            <a:off x="294290" y="430924"/>
            <a:ext cx="8313682" cy="738664"/>
          </a:xfrm>
          <a:prstGeom prst="rect">
            <a:avLst/>
          </a:prstGeom>
          <a:noFill/>
        </p:spPr>
        <p:txBody>
          <a:bodyPr wrap="square" rtlCol="0">
            <a:spAutoFit/>
          </a:bodyPr>
          <a:lstStyle/>
          <a:p>
            <a:r>
              <a:rPr lang="en" sz="1400" dirty="0">
                <a:solidFill>
                  <a:schemeClr val="dk1"/>
                </a:solidFill>
                <a:highlight>
                  <a:schemeClr val="lt1"/>
                </a:highlight>
              </a:rPr>
              <a:t>The following image is another example of a shift against a batter, with an overlay of the distribution of the batters’ balls in play. As one can see, this lefty batter clearly prefers one particular side, and the defense is accordingly positioned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41536" y="128913"/>
            <a:ext cx="8660927" cy="488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Research Goal	</a:t>
            </a:r>
            <a:endParaRPr b="1"/>
          </a:p>
        </p:txBody>
      </p:sp>
      <p:sp>
        <p:nvSpPr>
          <p:cNvPr id="77" name="Google Shape;7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Effectiveness of Shift in preventing offensive production</a:t>
            </a:r>
            <a:endParaRPr/>
          </a:p>
          <a:p>
            <a:pPr marL="0" lvl="0" indent="0" algn="l" rtl="0">
              <a:spcBef>
                <a:spcPts val="1200"/>
              </a:spcBef>
              <a:spcAft>
                <a:spcPts val="0"/>
              </a:spcAft>
              <a:buNone/>
            </a:pPr>
            <a:endParaRPr/>
          </a:p>
          <a:p>
            <a:pPr marL="914400" lvl="0" indent="-342900" algn="l" rtl="0">
              <a:spcBef>
                <a:spcPts val="1200"/>
              </a:spcBef>
              <a:spcAft>
                <a:spcPts val="0"/>
              </a:spcAft>
              <a:buSzPts val="1800"/>
              <a:buChar char="●"/>
            </a:pPr>
            <a:r>
              <a:rPr lang="en"/>
              <a:t>Effect on BABIP as shift increases over time period 2016 - 2019</a:t>
            </a:r>
            <a:endParaRPr/>
          </a:p>
          <a:p>
            <a:pPr marL="0" lvl="0" indent="0" algn="l" rtl="0">
              <a:spcBef>
                <a:spcPts val="1200"/>
              </a:spcBef>
              <a:spcAft>
                <a:spcPts val="0"/>
              </a:spcAft>
              <a:buNone/>
            </a:pPr>
            <a:endParaRPr/>
          </a:p>
          <a:p>
            <a:pPr marL="914400" lvl="0" indent="-342900" algn="l" rtl="0">
              <a:spcBef>
                <a:spcPts val="1200"/>
              </a:spcBef>
              <a:spcAft>
                <a:spcPts val="0"/>
              </a:spcAft>
              <a:buSzPts val="1800"/>
              <a:buChar char="●"/>
            </a:pPr>
            <a:r>
              <a:rPr lang="en"/>
              <a:t>Effect on other defensive statistics within a single season</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effect of Shift on BABIP</a:t>
            </a:r>
            <a:endParaRPr/>
          </a:p>
        </p:txBody>
      </p:sp>
      <p:pic>
        <p:nvPicPr>
          <p:cNvPr id="91" name="Google Shape;91;p19"/>
          <p:cNvPicPr preferRelativeResize="0"/>
          <p:nvPr/>
        </p:nvPicPr>
        <p:blipFill>
          <a:blip r:embed="rId3">
            <a:alphaModFix/>
          </a:blip>
          <a:stretch>
            <a:fillRect/>
          </a:stretch>
        </p:blipFill>
        <p:spPr>
          <a:xfrm>
            <a:off x="64427" y="1781100"/>
            <a:ext cx="4813150" cy="3321925"/>
          </a:xfrm>
          <a:prstGeom prst="rect">
            <a:avLst/>
          </a:prstGeom>
          <a:noFill/>
          <a:ln>
            <a:noFill/>
          </a:ln>
        </p:spPr>
      </p:pic>
      <p:pic>
        <p:nvPicPr>
          <p:cNvPr id="2050" name="Picture 2">
            <a:extLst>
              <a:ext uri="{FF2B5EF4-FFF2-40B4-BE49-F238E27FC236}">
                <a16:creationId xmlns:a16="http://schemas.microsoft.com/office/drawing/2014/main" id="{FEFBA8F6-93F0-7E43-18A6-643BA6C21E7D}"/>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864286" y="2196662"/>
            <a:ext cx="4279714" cy="26834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Does </a:t>
            </a:r>
            <a:r>
              <a:rPr lang="en" sz="2716">
                <a:highlight>
                  <a:srgbClr val="FFFFFF"/>
                </a:highlight>
              </a:rPr>
              <a:t>infield alignment affect hit probability?</a:t>
            </a:r>
            <a:endParaRPr sz="4466"/>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Linear Regression, no shift data vs shift data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457200" lvl="0" indent="-342900" algn="l" rtl="0">
              <a:spcBef>
                <a:spcPts val="1200"/>
              </a:spcBef>
              <a:spcAft>
                <a:spcPts val="0"/>
              </a:spcAft>
              <a:buSzPts val="1800"/>
              <a:buChar char="●"/>
            </a:pPr>
            <a:r>
              <a:rPr lang="en"/>
              <a:t>Decision Tree</a:t>
            </a:r>
            <a:endParaRPr/>
          </a:p>
        </p:txBody>
      </p:sp>
      <p:pic>
        <p:nvPicPr>
          <p:cNvPr id="99" name="Google Shape;99;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1700" y="3474250"/>
            <a:ext cx="4341550" cy="1238950"/>
          </a:xfrm>
          <a:prstGeom prst="rect">
            <a:avLst/>
          </a:prstGeom>
          <a:noFill/>
          <a:ln>
            <a:noFill/>
          </a:ln>
        </p:spPr>
      </p:pic>
      <p:pic>
        <p:nvPicPr>
          <p:cNvPr id="100" name="Google Shape;100;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3250" y="3547450"/>
            <a:ext cx="3886175" cy="1092550"/>
          </a:xfrm>
          <a:prstGeom prst="rect">
            <a:avLst/>
          </a:prstGeom>
          <a:noFill/>
          <a:ln>
            <a:noFill/>
          </a:ln>
        </p:spPr>
      </p:pic>
      <p:pic>
        <p:nvPicPr>
          <p:cNvPr id="101" name="Google Shape;101;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10300" y="1670651"/>
            <a:ext cx="4571999" cy="1150671"/>
          </a:xfrm>
          <a:prstGeom prst="rect">
            <a:avLst/>
          </a:prstGeom>
          <a:noFill/>
          <a:ln>
            <a:noFill/>
          </a:ln>
        </p:spPr>
      </p:pic>
      <p:pic>
        <p:nvPicPr>
          <p:cNvPr id="102" name="Google Shape;102;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82300" y="1707250"/>
            <a:ext cx="4086372" cy="11506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1043</Words>
  <Application>Microsoft Macintosh PowerPoint</Application>
  <PresentationFormat>On-screen Show (16:9)</PresentationFormat>
  <Paragraphs>62</Paragraphs>
  <Slides>12</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Simple Light</vt:lpstr>
      <vt:lpstr>Data Analytics in Baseball &amp; Effectiveness of Shifting in Major League Baseball</vt:lpstr>
      <vt:lpstr>Statistics in Baseball</vt:lpstr>
      <vt:lpstr>Key Figures in Statistical Revolution </vt:lpstr>
      <vt:lpstr>Background on my research</vt:lpstr>
      <vt:lpstr>PowerPoint Presentation</vt:lpstr>
      <vt:lpstr>PowerPoint Presentation</vt:lpstr>
      <vt:lpstr>Research Goal </vt:lpstr>
      <vt:lpstr>The effect of Shift on BABIP</vt:lpstr>
      <vt:lpstr>Does infield alignment affect hit probability?</vt:lpstr>
      <vt:lpstr>2017 Offensive Stats </vt:lpstr>
      <vt:lpstr>Conclusion</vt:lpstr>
      <vt:lpstr>Additional Questions and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 Baseball &amp; Effectiveness of Shifting in Major League Baseball</dc:title>
  <cp:lastModifiedBy>Lev Selector</cp:lastModifiedBy>
  <cp:revision>4</cp:revision>
  <dcterms:modified xsi:type="dcterms:W3CDTF">2022-10-14T17:34:08Z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2022-10-14T17:34:08Z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7b8ecab6-d579-4561-b1a0-138bcc57994c</vt:lpwstr>
  </property>
  <property fmtid="{D5CDD505-2E9C-101B-9397-08002B2CF9AE}" pid="8" name="MSIP_Label_4f518368-b969-4042-91d9-8939bd921da2_ContentBits">
    <vt:lpwstr>0</vt:lpwstr>
  </property>
</Properties>
</file>