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4" r:id="rId5"/>
    <p:sldId id="257" r:id="rId6"/>
    <p:sldId id="271" r:id="rId7"/>
    <p:sldId id="272" r:id="rId8"/>
    <p:sldId id="267" r:id="rId9"/>
    <p:sldId id="266" r:id="rId10"/>
    <p:sldId id="260" r:id="rId11"/>
    <p:sldId id="269" r:id="rId12"/>
    <p:sldId id="262" r:id="rId13"/>
    <p:sldId id="263" r:id="rId14"/>
    <p:sldId id="268" r:id="rId15"/>
    <p:sldId id="273" r:id="rId16"/>
    <p:sldId id="26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4"/>
    <p:restoredTop sz="96327"/>
  </p:normalViewPr>
  <p:slideViewPr>
    <p:cSldViewPr snapToGrid="0">
      <p:cViewPr varScale="1">
        <p:scale>
          <a:sx n="128" d="100"/>
          <a:sy n="128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4D72-5B59-1BD3-A555-4BCF8538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65722-72FD-834A-62D7-2E588C94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6EFD-E380-B06F-C6C5-87948610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4211-83E8-2D7F-A207-E336C34C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C3-D44A-DDAA-A8FF-30BD382E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820C-2F27-418D-3131-EE20199C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2C88-34E3-EB11-6572-18835B7C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8012-576A-9523-E12A-EA7AC853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F6F5-D2FA-A5CC-1C8A-39510DD6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3D01-1E7F-E3FB-7AD8-8B7614D6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3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66BDB-E14E-17F3-A32E-86E5C75BD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1FFE-A5D0-F058-075B-759CCAAA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392A-08BE-9EFA-5A12-6B149B8D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F29E-AA77-BAE2-73BA-35A9987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87B8-BD35-5DE4-3D8A-68B975EF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7C6-A9F7-EF06-AFB1-A436989F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9173-D2C5-4E1F-8C80-DFE8C680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E25D-4C05-5C3D-EF06-45A6469B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F6EAC-D380-F40D-C4A3-4D645D9C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242F-F139-DFDB-9988-D2024E43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EA07-EF77-0704-570E-B6CB5064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27A07-03B6-E3CF-33BB-5B16DECC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5BBAF-AD3E-7598-F197-7FE166E2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CFC9-A6EE-8B1E-76C0-5055D796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68E8-653F-4A01-2EE0-D2BDD23D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DF2-4EF5-8348-F263-AFC3C7AC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2E24-14C3-ACEF-036A-A85EA85E9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CF4E-C683-3207-F20D-F9D210AA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2763-A42D-9AD2-6710-49E32199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79757-F1F8-2FD6-62DB-4554CF5B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B6E8-4412-9956-3B3A-DEB0A9E4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B9E0-13A6-5E27-2C05-7FAABD34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92C0-D666-E26A-2571-C0432C49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4AB72-7079-1719-3E84-FDA5A7801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5F3B-4090-A144-DC51-A96537F5B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D7E98-A604-838B-5ED1-E5DA4A55E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3E595-D45C-D197-5D1E-CE6E738A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F9866-8122-E807-4CD2-8F30CFB6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337A0-36E5-3334-6CA8-F61D9D7B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34B4-10CC-23C3-C7B2-83292A51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6461-A772-71C5-FF86-AE392C90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C164-D4FB-BAD0-D4FB-4237FC8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B2DD-E22C-C92C-B232-3BA3E600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31FAB-1045-5211-CED3-B9C61CA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F0B24-BE01-D1B5-C1BF-51A5CC67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90F6-DD1E-F553-7B44-996954DE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C9F8-90A2-8C14-9838-A5932242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B93E-B254-2E0D-0D62-180E9A65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02E0A-CD7D-50EB-F358-E882E914F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E55D5-1F1E-F367-1E7B-EAAECD35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06AF-7CAE-13A9-6661-7C33A937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3E374-5AB8-BA50-91B4-CA24F506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5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52D5-10BE-A54C-4DFC-EF7F3FC7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C8AF6-DEA4-0FC2-F8E5-6D34B799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8DC43-D416-485F-D4CB-B11653243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A0B1-DA84-2F37-E34D-394685CF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7C5C7-BB84-4BB0-3C0A-1D34607F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BE99-2109-4413-7AC1-68923655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461C-BD17-52AC-A6EC-3DF8A514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5A2A-383E-B9E1-3F15-5C0CB4DC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5448-BA06-AE1B-59C2-13D8D7622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E72A-F4F6-9342-A140-11DA0E5B20AA}" type="datetimeFigureOut"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E86A-D81E-EB7F-24E5-F6D9BD1D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1248-B3B3-D0CD-DDC9-DE7A2C5F4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azure-sql/database/connect-query-vscod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github.com/microsoft/vscode" TargetMode="External"/><Relationship Id="rId7" Type="http://schemas.openxmlformats.org/officeDocument/2006/relationships/hyperlink" Target="https://code.visualstudio.com/docs/python/jupyter-support-py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rketplace.visualstudio.com/vscode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code.visualstudio.com/docs" TargetMode="External"/><Relationship Id="rId10" Type="http://schemas.openxmlformats.org/officeDocument/2006/relationships/hyperlink" Target="https://www.youtube.com/watch?v=VqCgcpAypFQ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www.electronjs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vscode-jupyter/issues/162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down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hyperlink" Target="https://github.com/adam-p/markdown-here/wiki/Markdown-Cheatsheet" TargetMode="External"/><Relationship Id="rId4" Type="http://schemas.openxmlformats.org/officeDocument/2006/relationships/hyperlink" Target="https://www.markdownguide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ailydotnettips.com/how-to-compare-files-in-visual-studio-code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code.visualstudio.com/learn/collaboration/live-shar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getstarted/keybinding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Zgf2vXl5Gkk" TargetMode="External"/><Relationship Id="rId4" Type="http://schemas.openxmlformats.org/officeDocument/2006/relationships/hyperlink" Target="https://www.youtube.com/watch?v=jsZoR1kkq6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editor/extension-marketpla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code.visualstudio.com/docs/getstarted/userinterfac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.visualstudio.com/docs/getstarted/userinterfac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DD45F0-E38B-D725-2E3B-ECEC0178CDC8}"/>
              </a:ext>
            </a:extLst>
          </p:cNvPr>
          <p:cNvSpPr txBox="1"/>
          <p:nvPr/>
        </p:nvSpPr>
        <p:spPr>
          <a:xfrm>
            <a:off x="0" y="260078"/>
            <a:ext cx="7075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Visual Studio Code</a:t>
            </a:r>
          </a:p>
        </p:txBody>
      </p:sp>
      <p:pic>
        <p:nvPicPr>
          <p:cNvPr id="1026" name="Picture 2" descr="Take Your VS Code Configuration Anywhere Easily with Settings Sync | by  Paige Niedringhaus | ITNEXT">
            <a:extLst>
              <a:ext uri="{FF2B5EF4-FFF2-40B4-BE49-F238E27FC236}">
                <a16:creationId xmlns:a16="http://schemas.microsoft.com/office/drawing/2014/main" id="{866B988F-3515-CC63-78E7-1B5CFFC6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4030" y="260926"/>
            <a:ext cx="930858" cy="9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6BD18B-CAD8-7157-F70F-5A5824E82402}"/>
              </a:ext>
            </a:extLst>
          </p:cNvPr>
          <p:cNvSpPr txBox="1"/>
          <p:nvPr/>
        </p:nvSpPr>
        <p:spPr>
          <a:xfrm>
            <a:off x="250756" y="1188777"/>
            <a:ext cx="5845244" cy="39395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Editor - Free, open source, on GitHub, since 2015:</a:t>
            </a:r>
            <a:br>
              <a:rPr lang="en-US" sz="1400"/>
            </a:br>
            <a:r>
              <a:rPr lang="en-US" sz="1200"/>
              <a:t> .. </a:t>
            </a:r>
            <a:r>
              <a:rPr lang="en-US" sz="1200">
                <a:hlinkClick r:id="rId3"/>
              </a:rPr>
              <a:t>https://github.com/microsoft/vscode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 .. </a:t>
            </a:r>
            <a:r>
              <a:rPr lang="en-US" sz="1200">
                <a:hlinkClick r:id="rId4"/>
              </a:rPr>
              <a:t>https://code.visualstudio.com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 .. </a:t>
            </a:r>
            <a:r>
              <a:rPr lang="en-US" sz="1200">
                <a:hlinkClick r:id="rId5"/>
              </a:rPr>
              <a:t>https://code.visualstudio.com/docs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Unix-like modular architecture: </a:t>
            </a:r>
            <a:br>
              <a:rPr lang="en-US" sz="1400"/>
            </a:br>
            <a:r>
              <a:rPr lang="en-US" sz="1400"/>
              <a:t>More than  1,700 contributors !!</a:t>
            </a:r>
            <a:br>
              <a:rPr lang="en-US" sz="1400"/>
            </a:br>
            <a:r>
              <a:rPr lang="en-US" sz="1400"/>
              <a:t>More than 30,000 extensions on VS Code Market Place</a:t>
            </a:r>
            <a:br>
              <a:rPr lang="en-US" sz="1400"/>
            </a:br>
            <a:r>
              <a:rPr lang="en-US" sz="1200"/>
              <a:t> .. </a:t>
            </a:r>
            <a:r>
              <a:rPr lang="en-US" sz="1200">
                <a:hlinkClick r:id="rId6"/>
              </a:rPr>
              <a:t>https://marketplace.visualstudio.com/vscode</a:t>
            </a:r>
            <a:r>
              <a:rPr lang="en-US" sz="12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More than 70% of Software Developers are currently using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IntelliSense (code completion, quick info,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Run &amp; Debug, Remote SSH, SQL, Python, ...</a:t>
            </a:r>
            <a:br>
              <a:rPr lang="en-US" sz="1400"/>
            </a:br>
            <a:r>
              <a:rPr lang="en-US" sz="1200"/>
              <a:t> .. </a:t>
            </a:r>
            <a:r>
              <a:rPr lang="en-US" sz="1200">
                <a:hlinkClick r:id="rId7"/>
              </a:rPr>
              <a:t>https://code.visualstudio.com/docs/python/jupyter-support-py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 .. </a:t>
            </a:r>
            <a:r>
              <a:rPr lang="en-US" sz="1200">
                <a:hlinkClick r:id="rId8"/>
              </a:rPr>
              <a:t>https://learn.microsoft.com/en-us/azure/azure-sql/database/connect-query-vscode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Git built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Very 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Written in Javascript, runs using </a:t>
            </a:r>
            <a:r>
              <a:rPr lang="en-US" sz="1400" b="1">
                <a:solidFill>
                  <a:srgbClr val="00B050"/>
                </a:solidFill>
              </a:rPr>
              <a:t>Electron</a:t>
            </a:r>
            <a:r>
              <a:rPr lang="en-US" sz="1400"/>
              <a:t> platform</a:t>
            </a:r>
            <a:br>
              <a:rPr lang="en-US" sz="1400"/>
            </a:br>
            <a:r>
              <a:rPr lang="en-US" sz="1200"/>
              <a:t> .. </a:t>
            </a:r>
            <a:r>
              <a:rPr lang="en-US" sz="1200">
                <a:hlinkClick r:id="rId9"/>
              </a:rPr>
              <a:t>https://www.electronjs.org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are many good tutorials, for example:</a:t>
            </a:r>
            <a:br>
              <a:rPr lang="en-US" sz="1400"/>
            </a:br>
            <a:r>
              <a:rPr lang="en-US" sz="1200"/>
              <a:t> .. </a:t>
            </a:r>
            <a:r>
              <a:rPr lang="en-US" sz="1200">
                <a:hlinkClick r:id="rId10"/>
              </a:rPr>
              <a:t>https://www.youtube.com/watch?v=VqCgcpAypFQ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39CFE-C7E0-4ADD-C480-50B80E33CF6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3487" y="1495202"/>
            <a:ext cx="4842608" cy="256784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9A515-B2FA-231B-F3D9-AAA654F76053}"/>
              </a:ext>
            </a:extLst>
          </p:cNvPr>
          <p:cNvSpPr txBox="1"/>
          <p:nvPr/>
        </p:nvSpPr>
        <p:spPr>
          <a:xfrm>
            <a:off x="8211615" y="1029519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 on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6F8B3-702E-1A03-2309-C82B2BA6E50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1607" y="4526752"/>
            <a:ext cx="2234488" cy="1672091"/>
          </a:xfrm>
          <a:prstGeom prst="rect">
            <a:avLst/>
          </a:prstGeom>
        </p:spPr>
      </p:pic>
      <p:pic>
        <p:nvPicPr>
          <p:cNvPr id="7" name="Picture 2" descr="10 Best Visual Studio Code Light Themes - Super Dev Resources">
            <a:extLst>
              <a:ext uri="{FF2B5EF4-FFF2-40B4-BE49-F238E27FC236}">
                <a16:creationId xmlns:a16="http://schemas.microsoft.com/office/drawing/2014/main" id="{4C5FD2CF-84E5-16E7-DA5E-1FDC399E3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3487" y="4528725"/>
            <a:ext cx="2443337" cy="16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ACF9D3-26E3-8DC1-3AF5-72597711C62A}"/>
              </a:ext>
            </a:extLst>
          </p:cNvPr>
          <p:cNvSpPr txBox="1"/>
          <p:nvPr/>
        </p:nvSpPr>
        <p:spPr>
          <a:xfrm>
            <a:off x="9694407" y="6220157"/>
            <a:ext cx="113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Dark Theme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A36C4-25F8-3353-E2A6-3840F519D40E}"/>
              </a:ext>
            </a:extLst>
          </p:cNvPr>
          <p:cNvSpPr txBox="1"/>
          <p:nvPr/>
        </p:nvSpPr>
        <p:spPr>
          <a:xfrm>
            <a:off x="7211151" y="6192011"/>
            <a:ext cx="118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Light Theme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E6D3CCB-B0C3-A505-8971-7180F4CC8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5529"/>
              </p:ext>
            </p:extLst>
          </p:nvPr>
        </p:nvGraphicFramePr>
        <p:xfrm>
          <a:off x="1162601" y="5623730"/>
          <a:ext cx="3833962" cy="1102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16981">
                  <a:extLst>
                    <a:ext uri="{9D8B030D-6E8A-4147-A177-3AD203B41FA5}">
                      <a16:colId xmlns:a16="http://schemas.microsoft.com/office/drawing/2014/main" val="2189408953"/>
                    </a:ext>
                  </a:extLst>
                </a:gridCol>
                <a:gridCol w="1916981">
                  <a:extLst>
                    <a:ext uri="{9D8B030D-6E8A-4147-A177-3AD203B41FA5}">
                      <a16:colId xmlns:a16="http://schemas.microsoft.com/office/drawing/2014/main" val="159567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VS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5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Kernel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Gnu Core Utilities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Everything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Editor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658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058211E-93AC-3FF3-6198-50AC67D3FFDA}"/>
              </a:ext>
            </a:extLst>
          </p:cNvPr>
          <p:cNvSpPr txBox="1"/>
          <p:nvPr/>
        </p:nvSpPr>
        <p:spPr>
          <a:xfrm>
            <a:off x="1250830" y="5254398"/>
            <a:ext cx="36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Open Source Development</a:t>
            </a:r>
          </a:p>
        </p:txBody>
      </p:sp>
    </p:spTree>
    <p:extLst>
      <p:ext uri="{BB962C8B-B14F-4D97-AF65-F5344CB8AC3E}">
        <p14:creationId xmlns:p14="http://schemas.microsoft.com/office/powerpoint/2010/main" val="324152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F6EF6-46D3-09BE-3B43-E093B3D2486E}"/>
              </a:ext>
            </a:extLst>
          </p:cNvPr>
          <p:cNvSpPr txBox="1"/>
          <p:nvPr/>
        </p:nvSpPr>
        <p:spPr>
          <a:xfrm>
            <a:off x="94455" y="617304"/>
            <a:ext cx="6409038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Edit $HOME/.ssh/config file</a:t>
            </a:r>
          </a:p>
          <a:p>
            <a:r>
              <a:rPr lang="en-US" sz="1400"/>
              <a:t>For each entry provide something like this:</a:t>
            </a:r>
          </a:p>
          <a:p>
            <a:endParaRPr lang="en-US" sz="1400"/>
          </a:p>
          <a:p>
            <a:r>
              <a:rPr lang="en-US" sz="12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Host myhost</a:t>
            </a:r>
          </a:p>
          <a:p>
            <a:r>
              <a:rPr lang="en-US" sz="12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User myuser</a:t>
            </a:r>
          </a:p>
          <a:p>
            <a:r>
              <a:rPr lang="en-US" sz="12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HostName 123.123.123.123    (or abcdef.com)</a:t>
            </a:r>
          </a:p>
          <a:p>
            <a:r>
              <a:rPr lang="en-US" sz="12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IdentityFile /Users/levselector/.ssh/myhost/my-ssh-key.pem</a:t>
            </a:r>
          </a:p>
          <a:p>
            <a:endParaRPr lang="en-US" sz="1200" b="1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Host *</a:t>
            </a:r>
          </a:p>
          <a:p>
            <a:r>
              <a:rPr lang="en-US" sz="12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AddKeysToAgent yes</a:t>
            </a:r>
          </a:p>
          <a:p>
            <a:endParaRPr lang="en-US" sz="1400"/>
          </a:p>
          <a:p>
            <a:r>
              <a:rPr lang="en-US" sz="1400"/>
              <a:t>Then from unix prompt you can do commands like these: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ssh  myhost</a:t>
            </a:r>
          </a:p>
          <a:p>
            <a:r>
              <a:rPr lang="en-US" sz="14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scp  test.py    myhost:/data/somedir/</a:t>
            </a:r>
          </a:p>
          <a:p>
            <a:r>
              <a:rPr lang="en-US" sz="14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scp  myhost:/data/somedir/test.py    ./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A1768-199B-A1DF-3254-B2391F2F87C0}"/>
              </a:ext>
            </a:extLst>
          </p:cNvPr>
          <p:cNvSpPr txBox="1"/>
          <p:nvPr/>
        </p:nvSpPr>
        <p:spPr>
          <a:xfrm>
            <a:off x="0" y="0"/>
            <a:ext cx="227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Remote SSH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98C5A-3C4C-7623-EAEE-12F5612A6EAA}"/>
              </a:ext>
            </a:extLst>
          </p:cNvPr>
          <p:cNvSpPr txBox="1"/>
          <p:nvPr/>
        </p:nvSpPr>
        <p:spPr>
          <a:xfrm>
            <a:off x="94455" y="4160718"/>
            <a:ext cx="5652679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Once you install extension "Remote - SSH", you will see a new icon (remote explorer) at the left bar (called activity bar).</a:t>
            </a:r>
          </a:p>
          <a:p>
            <a:endParaRPr lang="en-US" sz="1400"/>
          </a:p>
          <a:p>
            <a:r>
              <a:rPr lang="en-US" sz="1400"/>
              <a:t>When you click on it - it will read SSH config file and show you all your remote hosts. You can then click on the right of them and open SSH connections in separate windows.</a:t>
            </a:r>
          </a:p>
          <a:p>
            <a:endParaRPr lang="en-US" sz="1400"/>
          </a:p>
          <a:p>
            <a:r>
              <a:rPr lang="en-US" sz="1400"/>
              <a:t>Once you connected - there will be a green indicator at the left-bottom</a:t>
            </a:r>
          </a:p>
          <a:p>
            <a:r>
              <a:rPr lang="en-US" sz="1400"/>
              <a:t>Then you can install Python and other extensions on remote machine.</a:t>
            </a:r>
          </a:p>
          <a:p>
            <a:r>
              <a:rPr lang="en-US" sz="1400"/>
              <a:t>They will go into $HOME/.vscode-server/  directory on the remote server.</a:t>
            </a:r>
          </a:p>
          <a:p>
            <a:r>
              <a:rPr lang="en-US" sz="1400"/>
              <a:t>And then you can enjoy working on remote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ABA65-A50B-73B5-CCAD-3DF6708EA8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0539" y="970017"/>
            <a:ext cx="660400" cy="736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A5C429-7049-7EA7-38B7-FE85FBF105D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2219" y="4572675"/>
            <a:ext cx="3238500" cy="16383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D8F8C-9ACD-6389-E8F9-43BC5AE6BC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2219" y="2279297"/>
            <a:ext cx="3238500" cy="1638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999ACC-DE44-18E5-CC0D-DD1665945F27}"/>
              </a:ext>
            </a:extLst>
          </p:cNvPr>
          <p:cNvSpPr txBox="1"/>
          <p:nvPr/>
        </p:nvSpPr>
        <p:spPr>
          <a:xfrm>
            <a:off x="8940739" y="6315155"/>
            <a:ext cx="213672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connected to server "k1"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B359C-9E27-4573-7F57-7A389CDDF42A}"/>
              </a:ext>
            </a:extLst>
          </p:cNvPr>
          <p:cNvSpPr txBox="1"/>
          <p:nvPr/>
        </p:nvSpPr>
        <p:spPr>
          <a:xfrm>
            <a:off x="9309048" y="1172416"/>
            <a:ext cx="176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Remote Explorer Icon</a:t>
            </a:r>
          </a:p>
        </p:txBody>
      </p:sp>
    </p:spTree>
    <p:extLst>
      <p:ext uri="{BB962C8B-B14F-4D97-AF65-F5344CB8AC3E}">
        <p14:creationId xmlns:p14="http://schemas.microsoft.com/office/powerpoint/2010/main" val="284797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51C49-D90B-C175-D00F-2CC0E6886649}"/>
              </a:ext>
            </a:extLst>
          </p:cNvPr>
          <p:cNvSpPr txBox="1"/>
          <p:nvPr/>
        </p:nvSpPr>
        <p:spPr>
          <a:xfrm>
            <a:off x="1" y="0"/>
            <a:ext cx="509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Remote SSH – Edit "root owned" Files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C4074-88B6-4460-7CAD-CA2493249803}"/>
              </a:ext>
            </a:extLst>
          </p:cNvPr>
          <p:cNvSpPr txBox="1"/>
          <p:nvPr/>
        </p:nvSpPr>
        <p:spPr>
          <a:xfrm>
            <a:off x="140929" y="1397675"/>
            <a:ext cx="549064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Install Extension "</a:t>
            </a:r>
            <a:r>
              <a:rPr lang="en-US" sz="1400" b="1">
                <a:solidFill>
                  <a:srgbClr val="FF0000"/>
                </a:solidFill>
              </a:rPr>
              <a:t>Save as Root in Remote SSH</a:t>
            </a:r>
            <a:r>
              <a:rPr lang="en-US" sz="1400"/>
              <a:t>" (by yy0931)</a:t>
            </a:r>
          </a:p>
          <a:p>
            <a:endParaRPr lang="en-US" sz="1400"/>
          </a:p>
          <a:p>
            <a:r>
              <a:rPr lang="en-US" sz="1400"/>
              <a:t>This Extension adds a command "</a:t>
            </a:r>
            <a:r>
              <a:rPr lang="en-US" sz="1400" b="1">
                <a:solidFill>
                  <a:srgbClr val="FF0000"/>
                </a:solidFill>
              </a:rPr>
              <a:t>Save as Root</a:t>
            </a:r>
            <a:r>
              <a:rPr lang="en-US" sz="1400"/>
              <a:t>" in the command palette </a:t>
            </a:r>
          </a:p>
          <a:p>
            <a:r>
              <a:rPr lang="en-US" sz="1400"/>
              <a:t>(F1 or Ctrl+Shift+P or Cmd+Shift+P).</a:t>
            </a:r>
          </a:p>
          <a:p>
            <a:endParaRPr lang="en-US" sz="1400"/>
          </a:p>
          <a:p>
            <a:r>
              <a:rPr lang="en-US" sz="1400"/>
              <a:t>This allows you to edit configuration files with root privileges</a:t>
            </a:r>
          </a:p>
          <a:p>
            <a:r>
              <a:rPr lang="en-US" sz="1400"/>
              <a:t>while editing files remotely using the </a:t>
            </a:r>
            <a:r>
              <a:rPr lang="en-US" sz="1400" b="1">
                <a:solidFill>
                  <a:srgbClr val="FF0000"/>
                </a:solidFill>
              </a:rPr>
              <a:t>Remote - SSH</a:t>
            </a:r>
            <a:r>
              <a:rPr lang="en-US" sz="1400"/>
              <a:t> extension.</a:t>
            </a:r>
          </a:p>
          <a:p>
            <a:endParaRPr lang="en-US" sz="1400"/>
          </a:p>
          <a:p>
            <a:r>
              <a:rPr lang="en-US" sz="1400"/>
              <a:t>This extension needs to be enabled on the remote server.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63483-EC4B-A902-5130-88E994846B50}"/>
              </a:ext>
            </a:extLst>
          </p:cNvPr>
          <p:cNvSpPr txBox="1"/>
          <p:nvPr/>
        </p:nvSpPr>
        <p:spPr>
          <a:xfrm>
            <a:off x="6426927" y="87086"/>
            <a:ext cx="509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Remote SSH – Bugs – Stale Processes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1A2AB-DFEC-FC89-BB7B-9662D257F3E3}"/>
              </a:ext>
            </a:extLst>
          </p:cNvPr>
          <p:cNvSpPr txBox="1"/>
          <p:nvPr/>
        </p:nvSpPr>
        <p:spPr>
          <a:xfrm>
            <a:off x="6426927" y="1397675"/>
            <a:ext cx="5490649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As of this writing (October 2022) using Jupyter or R via Remote SSH can result in stale processes left behind on the server.</a:t>
            </a:r>
          </a:p>
          <a:p>
            <a:endParaRPr lang="en-US" sz="1400"/>
          </a:p>
          <a:p>
            <a:r>
              <a:rPr lang="en-US" sz="1400"/>
              <a:t>I googled this problem - and found multiple discussions </a:t>
            </a:r>
            <a:br>
              <a:rPr lang="en-US" sz="1400"/>
            </a:br>
            <a:r>
              <a:rPr lang="en-US" sz="1400"/>
              <a:t>of similar problems over the last 3 years,</a:t>
            </a:r>
            <a:br>
              <a:rPr lang="en-US" sz="1400"/>
            </a:br>
            <a:r>
              <a:rPr lang="en-US" sz="1400"/>
              <a:t>for example:</a:t>
            </a:r>
            <a:br>
              <a:rPr lang="en-US" sz="1400"/>
            </a:br>
            <a:r>
              <a:rPr lang="en-US" sz="1400"/>
              <a:t>  ..  </a:t>
            </a:r>
            <a:r>
              <a:rPr lang="en-US" sz="1400">
                <a:hlinkClick r:id="rId2"/>
              </a:rPr>
              <a:t>https://github.com/microsoft/vscode-jupyter/issues/1626</a:t>
            </a:r>
            <a:br>
              <a:rPr lang="en-US" sz="1400"/>
            </a:br>
            <a:br>
              <a:rPr lang="en-US" sz="1400"/>
            </a:br>
            <a:r>
              <a:rPr lang="en-US" sz="1400"/>
              <a:t>It looks like VS Code developers have fixed some of the problems, but not all of them - so we should expect to see these problems.</a:t>
            </a:r>
          </a:p>
          <a:p>
            <a:endParaRPr lang="en-US" sz="1400"/>
          </a:p>
          <a:p>
            <a:r>
              <a:rPr lang="en-US" sz="1400"/>
              <a:t>I wrote a script to clean out these processes:</a:t>
            </a:r>
          </a:p>
          <a:p>
            <a:r>
              <a:rPr lang="en-US" sz="1400"/>
              <a:t>    kill_stale_ssh_remote_processes.py</a:t>
            </a:r>
          </a:p>
          <a:p>
            <a:r>
              <a:rPr lang="en-US" sz="1400"/>
              <a:t>and put it on my github:</a:t>
            </a:r>
          </a:p>
          <a:p>
            <a:r>
              <a:rPr lang="en-US" sz="1400"/>
              <a:t>    github.com/lselector/code_samples/</a:t>
            </a:r>
          </a:p>
        </p:txBody>
      </p:sp>
    </p:spTree>
    <p:extLst>
      <p:ext uri="{BB962C8B-B14F-4D97-AF65-F5344CB8AC3E}">
        <p14:creationId xmlns:p14="http://schemas.microsoft.com/office/powerpoint/2010/main" val="339320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F6EF6-46D3-09BE-3B43-E093B3D2486E}"/>
              </a:ext>
            </a:extLst>
          </p:cNvPr>
          <p:cNvSpPr txBox="1"/>
          <p:nvPr/>
        </p:nvSpPr>
        <p:spPr>
          <a:xfrm>
            <a:off x="1786140" y="1977301"/>
            <a:ext cx="6996302" cy="4616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Here are my current Settings (JSON):</a:t>
            </a:r>
            <a:endParaRPr lang="en-US" sz="14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editor.minimap.enabled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security.workspace.trust.untrustedFiles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python.defaultInterpreterPath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"/Users/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levselector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/miniconda3/bin/python"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terminal.integrated.inheritEnv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workbench.editor.untitled.hint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"hidden"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editor.renderWhitespace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"all"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workbench.colorTheme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"Default Light+"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workbench.startupEditor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newUntitledFile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editor.rulers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55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editor.wordWrap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"on"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editor.detectIndentation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editor.insertSpaces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editor.tabSize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workbench.iconTheme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"material-icon-theme"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"[plaintext]"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 lvl="2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editor.unicodeHighlight.ambiguousCharacters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editor.unicodeHighlight.invisibleCharacters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"[markdown]"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 lvl="2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editor.unicodeHighlight.ambiguousCharacters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editor.unicodeHighlight.invisibleCharacters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editor.bracketPairColorization.enabled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editor.guides.bracketPairs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"active"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editor.accessibilitySupport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"off"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editor.unicodeHighlight.ambiguousCharacters</a:t>
            </a:r>
            <a:r>
              <a:rPr lang="en-US" sz="10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BBF16-73ED-A44F-5DA2-9D0E263A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8774" y="255135"/>
            <a:ext cx="6640145" cy="1541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453788-D9A0-8364-5302-2018734AAA4B}"/>
              </a:ext>
            </a:extLst>
          </p:cNvPr>
          <p:cNvSpPr txBox="1"/>
          <p:nvPr/>
        </p:nvSpPr>
        <p:spPr>
          <a:xfrm>
            <a:off x="86497" y="0"/>
            <a:ext cx="268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Custom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19D68-F1C7-6F10-7769-192103BD0401}"/>
              </a:ext>
            </a:extLst>
          </p:cNvPr>
          <p:cNvSpPr txBox="1"/>
          <p:nvPr/>
        </p:nvSpPr>
        <p:spPr>
          <a:xfrm>
            <a:off x="363629" y="532242"/>
            <a:ext cx="32498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Press </a:t>
            </a:r>
            <a:r>
              <a:rPr lang="en-US" sz="1400" b="1" dirty="0" err="1">
                <a:solidFill>
                  <a:srgbClr val="00B050"/>
                </a:solidFill>
              </a:rPr>
              <a:t>cmd</a:t>
            </a:r>
            <a:r>
              <a:rPr lang="en-US" sz="1400" b="1" dirty="0">
                <a:solidFill>
                  <a:srgbClr val="00B050"/>
                </a:solidFill>
              </a:rPr>
              <a:t>-shift-P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search for settings,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select settings via UI or Open User Settings (JSON)</a:t>
            </a:r>
          </a:p>
        </p:txBody>
      </p:sp>
    </p:spTree>
    <p:extLst>
      <p:ext uri="{BB962C8B-B14F-4D97-AF65-F5344CB8AC3E}">
        <p14:creationId xmlns:p14="http://schemas.microsoft.com/office/powerpoint/2010/main" val="184769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F6EF6-46D3-09BE-3B43-E093B3D2486E}"/>
              </a:ext>
            </a:extLst>
          </p:cNvPr>
          <p:cNvSpPr txBox="1"/>
          <p:nvPr/>
        </p:nvSpPr>
        <p:spPr>
          <a:xfrm>
            <a:off x="130962" y="822331"/>
            <a:ext cx="522072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There are several good SQL extensions</a:t>
            </a:r>
          </a:p>
          <a:p>
            <a:endParaRPr lang="en-US" sz="1400"/>
          </a:p>
          <a:p>
            <a:r>
              <a:rPr lang="en-US" sz="1400"/>
              <a:t>I like </a:t>
            </a:r>
            <a:r>
              <a:rPr lang="en-US" sz="1400" b="1">
                <a:solidFill>
                  <a:srgbClr val="FF0000"/>
                </a:solidFill>
              </a:rPr>
              <a:t>MySQL</a:t>
            </a:r>
            <a:r>
              <a:rPr lang="en-US" sz="1400"/>
              <a:t> extension by Weijan Chen (it is FREE, but also has some extra features for $20/year)</a:t>
            </a:r>
          </a:p>
          <a:p>
            <a:endParaRPr lang="en-US" sz="1400"/>
          </a:p>
          <a:p>
            <a:r>
              <a:rPr lang="en-US" sz="1400"/>
              <a:t>You can also use </a:t>
            </a:r>
            <a:r>
              <a:rPr lang="en-US" sz="1400" b="1">
                <a:solidFill>
                  <a:srgbClr val="FF0000"/>
                </a:solidFill>
              </a:rPr>
              <a:t>SQLTools</a:t>
            </a:r>
            <a:r>
              <a:rPr lang="en-US" sz="1400"/>
              <a:t> by Matheus Teixeira</a:t>
            </a:r>
          </a:p>
          <a:p>
            <a:endParaRPr lang="en-US" sz="1400"/>
          </a:p>
          <a:p>
            <a:r>
              <a:rPr lang="en-US" sz="1400"/>
              <a:t>Or for Microsoft SQL Server you can use extension </a:t>
            </a:r>
            <a:r>
              <a:rPr lang="en-US" sz="1400" b="1">
                <a:solidFill>
                  <a:srgbClr val="FF0000"/>
                </a:solidFill>
              </a:rPr>
              <a:t>SQL Server (mssql)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3BF2B-08CD-0D51-8CCF-6A7CB66DE7EF}"/>
              </a:ext>
            </a:extLst>
          </p:cNvPr>
          <p:cNvSpPr txBox="1"/>
          <p:nvPr/>
        </p:nvSpPr>
        <p:spPr>
          <a:xfrm>
            <a:off x="0" y="0"/>
            <a:ext cx="198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DDAEA-4BA2-66F8-4AAA-D2732AB24B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1666" y="714273"/>
            <a:ext cx="2229621" cy="970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DCD45B-AC74-27B4-C623-A960C456C6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961" y="2721880"/>
            <a:ext cx="7608163" cy="407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3801C8-6EED-E02A-3EEB-DE831DC1BE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1666" y="2079869"/>
            <a:ext cx="24765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41DB3-F2C1-9225-BA3B-5551CCD8115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0266" y="3330526"/>
            <a:ext cx="351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2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6A813-1FB1-6DA7-C47B-788BC1CD0F8C}"/>
              </a:ext>
            </a:extLst>
          </p:cNvPr>
          <p:cNvSpPr txBox="1"/>
          <p:nvPr/>
        </p:nvSpPr>
        <p:spPr>
          <a:xfrm>
            <a:off x="86497" y="0"/>
            <a:ext cx="268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Markdown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EBBFE-F028-0251-9158-4368715E279B}"/>
              </a:ext>
            </a:extLst>
          </p:cNvPr>
          <p:cNvSpPr txBox="1"/>
          <p:nvPr/>
        </p:nvSpPr>
        <p:spPr>
          <a:xfrm>
            <a:off x="709559" y="708924"/>
            <a:ext cx="3819981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Edit Markdown file</a:t>
            </a:r>
          </a:p>
          <a:p>
            <a:r>
              <a:rPr lang="en-US" sz="1400"/>
              <a:t>Press </a:t>
            </a:r>
            <a:r>
              <a:rPr lang="en-US" sz="1400" b="1">
                <a:solidFill>
                  <a:srgbClr val="FF0000"/>
                </a:solidFill>
              </a:rPr>
              <a:t>Cmd-Shift-V</a:t>
            </a:r>
            <a:r>
              <a:rPr lang="en-US" sz="1400"/>
              <a:t> to open Preview</a:t>
            </a:r>
          </a:p>
          <a:p>
            <a:r>
              <a:rPr lang="en-US" sz="1400"/>
              <a:t>Then drag it to the left to get side-by-side layout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2868D-BC84-AE48-074A-38BF4356DD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565" y="2517642"/>
            <a:ext cx="8655717" cy="3797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CE3C4E-E398-917C-37CF-3ED21A24483A}"/>
              </a:ext>
            </a:extLst>
          </p:cNvPr>
          <p:cNvSpPr txBox="1"/>
          <p:nvPr/>
        </p:nvSpPr>
        <p:spPr>
          <a:xfrm>
            <a:off x="7121769" y="2024161"/>
            <a:ext cx="191672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Original Markdown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6D534-43F7-D95D-7F98-F7CAD1D3F474}"/>
              </a:ext>
            </a:extLst>
          </p:cNvPr>
          <p:cNvSpPr txBox="1"/>
          <p:nvPr/>
        </p:nvSpPr>
        <p:spPr>
          <a:xfrm>
            <a:off x="2767914" y="2024161"/>
            <a:ext cx="191672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Live Preview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FE5CB-4706-58F5-3F7F-8CF940214B8B}"/>
              </a:ext>
            </a:extLst>
          </p:cNvPr>
          <p:cNvSpPr txBox="1"/>
          <p:nvPr/>
        </p:nvSpPr>
        <p:spPr>
          <a:xfrm>
            <a:off x="5275651" y="261610"/>
            <a:ext cx="519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3"/>
              </a:rPr>
              <a:t>https://en.wikipedia.org/wiki/Markdown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4"/>
              </a:rPr>
              <a:t>https://www.markdownguide.org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5"/>
              </a:rPr>
              <a:t>https://github.com/adam-p/markdown-here/wiki/Markdown-Cheatsheet</a:t>
            </a:r>
            <a:endParaRPr lang="en-US" sz="1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225F6E-835C-A59D-7C68-620B907418B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7337" y="64471"/>
            <a:ext cx="1458166" cy="9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4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31FC8-D821-EA9C-F989-E5143E3048F7}"/>
              </a:ext>
            </a:extLst>
          </p:cNvPr>
          <p:cNvSpPr txBox="1"/>
          <p:nvPr/>
        </p:nvSpPr>
        <p:spPr>
          <a:xfrm>
            <a:off x="139701" y="1281195"/>
            <a:ext cx="535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https://dailydotnettips.com/how-to-compare-files-in-visual-studio-code/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54719-EF61-5C38-DE5E-9FF4CAFB87D8}"/>
              </a:ext>
            </a:extLst>
          </p:cNvPr>
          <p:cNvSpPr txBox="1"/>
          <p:nvPr/>
        </p:nvSpPr>
        <p:spPr>
          <a:xfrm>
            <a:off x="-8627" y="-8626"/>
            <a:ext cx="5762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Diff Files – Compare files side-by-side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D69A8-0E0F-D9C4-0C2B-27996EEA0A94}"/>
              </a:ext>
            </a:extLst>
          </p:cNvPr>
          <p:cNvSpPr txBox="1"/>
          <p:nvPr/>
        </p:nvSpPr>
        <p:spPr>
          <a:xfrm>
            <a:off x="3657601" y="2452537"/>
            <a:ext cx="420106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/>
              <a:t>Open both the files in VS Code.</a:t>
            </a:r>
          </a:p>
          <a:p>
            <a:r>
              <a:rPr lang="en-US" sz="1400"/>
              <a:t>From the left Explorer panel:</a:t>
            </a:r>
          </a:p>
          <a:p>
            <a:r>
              <a:rPr lang="en-US" sz="1400"/>
              <a:t> .. right-click 1</a:t>
            </a:r>
            <a:r>
              <a:rPr lang="en-US" sz="1400" baseline="30000"/>
              <a:t>st</a:t>
            </a:r>
            <a:r>
              <a:rPr lang="en-US" sz="1400"/>
              <a:t> file and choose </a:t>
            </a:r>
            <a:r>
              <a:rPr lang="en-US" sz="1400" b="1">
                <a:solidFill>
                  <a:srgbClr val="00B050"/>
                </a:solidFill>
              </a:rPr>
              <a:t>Select for Compare</a:t>
            </a:r>
          </a:p>
          <a:p>
            <a:r>
              <a:rPr lang="en-US" sz="1400"/>
              <a:t> .. right-click 2</a:t>
            </a:r>
            <a:r>
              <a:rPr lang="en-US" sz="1400" baseline="30000"/>
              <a:t>nd</a:t>
            </a:r>
            <a:r>
              <a:rPr lang="en-US" sz="1400"/>
              <a:t> file and choose </a:t>
            </a:r>
            <a:r>
              <a:rPr lang="en-US" sz="1400" b="1">
                <a:solidFill>
                  <a:srgbClr val="00B050"/>
                </a:solidFill>
              </a:rPr>
              <a:t>Compare with Selected</a:t>
            </a:r>
          </a:p>
          <a:p>
            <a:endParaRPr lang="en-US" sz="1400"/>
          </a:p>
          <a:p>
            <a:r>
              <a:rPr lang="en-US" sz="1400"/>
              <a:t>Both files will be opened side-by-side in a new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34C28-01EC-DC75-5005-89A7E532550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1" y="1624813"/>
            <a:ext cx="3407770" cy="2423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BE4BE-955E-FA9C-E5F7-02030C3AEBE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1" y="4148783"/>
            <a:ext cx="7358377" cy="1747455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F11DD7D-2E9F-3CF0-F42C-105D11E3C0E2}"/>
              </a:ext>
            </a:extLst>
          </p:cNvPr>
          <p:cNvSpPr/>
          <p:nvPr/>
        </p:nvSpPr>
        <p:spPr>
          <a:xfrm rot="4301853" flipH="1">
            <a:off x="3103801" y="2958999"/>
            <a:ext cx="126868" cy="9910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0424F-4569-D8FD-E98D-FD90C5B7F3F3}"/>
              </a:ext>
            </a:extLst>
          </p:cNvPr>
          <p:cNvSpPr txBox="1"/>
          <p:nvPr/>
        </p:nvSpPr>
        <p:spPr>
          <a:xfrm>
            <a:off x="8583104" y="2636650"/>
            <a:ext cx="299207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/>
              <a:t>git diff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click on the Git icon on the left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double-click on one of the files under Changes</a:t>
            </a:r>
          </a:p>
        </p:txBody>
      </p:sp>
      <p:pic>
        <p:nvPicPr>
          <p:cNvPr id="10" name="Picture 2" descr="A File Diff in VS Code">
            <a:extLst>
              <a:ext uri="{FF2B5EF4-FFF2-40B4-BE49-F238E27FC236}">
                <a16:creationId xmlns:a16="http://schemas.microsoft.com/office/drawing/2014/main" id="{7C2FEAF8-9602-3FE0-5DC6-528AD27DB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9298" y="3720553"/>
            <a:ext cx="4069321" cy="172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AC34D-D468-4326-02B4-2B1B5BE1F2E6}"/>
              </a:ext>
            </a:extLst>
          </p:cNvPr>
          <p:cNvCxnSpPr/>
          <p:nvPr/>
        </p:nvCxnSpPr>
        <p:spPr>
          <a:xfrm>
            <a:off x="7974298" y="207034"/>
            <a:ext cx="0" cy="639217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005D81-DE27-ADC4-DCFC-C6E9E3A5E18D}"/>
              </a:ext>
            </a:extLst>
          </p:cNvPr>
          <p:cNvSpPr txBox="1"/>
          <p:nvPr/>
        </p:nvSpPr>
        <p:spPr>
          <a:xfrm>
            <a:off x="8231412" y="0"/>
            <a:ext cx="158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368873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F6EF6-46D3-09BE-3B43-E093B3D2486E}"/>
              </a:ext>
            </a:extLst>
          </p:cNvPr>
          <p:cNvSpPr txBox="1"/>
          <p:nvPr/>
        </p:nvSpPr>
        <p:spPr>
          <a:xfrm>
            <a:off x="164373" y="620780"/>
            <a:ext cx="522072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Auto-Wrapping:</a:t>
            </a:r>
          </a:p>
          <a:p>
            <a:r>
              <a:rPr lang="en-US" sz="1400"/>
              <a:t>  I set wrapping on - it wraps on the right screen Endings</a:t>
            </a:r>
          </a:p>
          <a:p>
            <a:r>
              <a:rPr lang="en-US" sz="1400"/>
              <a:t>  I can toggle this auto wrapping on/off by pressing Option-Z</a:t>
            </a:r>
          </a:p>
          <a:p>
            <a:endParaRPr lang="en-US" sz="1400"/>
          </a:p>
          <a:p>
            <a:r>
              <a:rPr lang="en-US" sz="1400"/>
              <a:t>=======================</a:t>
            </a:r>
          </a:p>
          <a:p>
            <a:r>
              <a:rPr lang="en-US" sz="1400"/>
              <a:t>Hard wrapping (using extension </a:t>
            </a:r>
            <a:r>
              <a:rPr lang="en-US" sz="1400" b="1">
                <a:solidFill>
                  <a:srgbClr val="00B050"/>
                </a:solidFill>
              </a:rPr>
              <a:t>Rewrap</a:t>
            </a:r>
            <a:r>
              <a:rPr lang="en-US" sz="1400"/>
              <a:t>)</a:t>
            </a:r>
          </a:p>
          <a:p>
            <a:r>
              <a:rPr lang="en-US" sz="1400"/>
              <a:t>  Put cursor on line (inside paragraph)</a:t>
            </a:r>
          </a:p>
          <a:p>
            <a:r>
              <a:rPr lang="en-US" sz="1400"/>
              <a:t>  and press </a:t>
            </a:r>
            <a:r>
              <a:rPr lang="en-US" sz="1400" b="1">
                <a:solidFill>
                  <a:srgbClr val="00B050"/>
                </a:solidFill>
              </a:rPr>
              <a:t>Option-Q</a:t>
            </a:r>
          </a:p>
          <a:p>
            <a:endParaRPr lang="en-US" sz="1400"/>
          </a:p>
          <a:p>
            <a:r>
              <a:rPr lang="en-US" sz="1400"/>
              <a:t>Note: if wrapping doesn't work, it maybe because the</a:t>
            </a:r>
          </a:p>
          <a:p>
            <a:r>
              <a:rPr lang="en-US" sz="1400"/>
              <a:t>module tries to be smart about not-wrapping whole strings.</a:t>
            </a:r>
          </a:p>
          <a:p>
            <a:r>
              <a:rPr lang="en-US" sz="1400"/>
              <a:t>(depending on language settings).</a:t>
            </a:r>
          </a:p>
          <a:p>
            <a:endParaRPr lang="en-US" sz="1400"/>
          </a:p>
          <a:p>
            <a:r>
              <a:rPr lang="en-US" sz="1400"/>
              <a:t>A simple method to overcome this problem is to tell</a:t>
            </a:r>
          </a:p>
          <a:p>
            <a:r>
              <a:rPr lang="en-US" sz="1400"/>
              <a:t>the editor that your file type is </a:t>
            </a:r>
            <a:r>
              <a:rPr lang="en-US" sz="1400" b="1">
                <a:solidFill>
                  <a:srgbClr val="00B050"/>
                </a:solidFill>
              </a:rPr>
              <a:t>Plain Text</a:t>
            </a:r>
            <a:r>
              <a:rPr lang="en-US" sz="1400"/>
              <a:t>.</a:t>
            </a:r>
          </a:p>
          <a:p>
            <a:r>
              <a:rPr lang="en-US" sz="1400"/>
              <a:t>To do this click in the </a:t>
            </a:r>
            <a:r>
              <a:rPr lang="en-US" sz="1400">
                <a:solidFill>
                  <a:srgbClr val="00B050"/>
                </a:solidFill>
              </a:rPr>
              <a:t>bottom-right of the window</a:t>
            </a:r>
            <a:r>
              <a:rPr lang="en-US" sz="1400"/>
              <a:t>,</a:t>
            </a:r>
          </a:p>
          <a:p>
            <a:r>
              <a:rPr lang="en-US" sz="1400"/>
              <a:t>where you can </a:t>
            </a:r>
            <a:r>
              <a:rPr lang="en-US" sz="1400">
                <a:solidFill>
                  <a:srgbClr val="00B050"/>
                </a:solidFill>
              </a:rPr>
              <a:t>select the file type</a:t>
            </a:r>
            <a:r>
              <a:rPr lang="en-US" sz="1400"/>
              <a:t>.</a:t>
            </a:r>
          </a:p>
          <a:p>
            <a:r>
              <a:rPr lang="en-US" sz="1400"/>
              <a:t>=======================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3BF2B-08CD-0D51-8CCF-6A7CB66DE7EF}"/>
              </a:ext>
            </a:extLst>
          </p:cNvPr>
          <p:cNvSpPr txBox="1"/>
          <p:nvPr/>
        </p:nvSpPr>
        <p:spPr>
          <a:xfrm>
            <a:off x="164373" y="251448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Wrapping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8299-3DF2-D2E3-510A-7990959C2934}"/>
              </a:ext>
            </a:extLst>
          </p:cNvPr>
          <p:cNvSpPr txBox="1"/>
          <p:nvPr/>
        </p:nvSpPr>
        <p:spPr>
          <a:xfrm>
            <a:off x="7621072" y="72772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JSON Prettyfier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C26F9-ABF9-058C-8A4A-FEC98381BB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6900" y="523220"/>
            <a:ext cx="3617782" cy="2772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B02DF-F003-AF75-C970-E9930C8AC4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536" y="3827780"/>
            <a:ext cx="3481550" cy="2115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6D23C-0FC1-9F49-708D-B4487FDA2A7A}"/>
              </a:ext>
            </a:extLst>
          </p:cNvPr>
          <p:cNvSpPr txBox="1"/>
          <p:nvPr/>
        </p:nvSpPr>
        <p:spPr>
          <a:xfrm>
            <a:off x="7621072" y="3458448"/>
            <a:ext cx="263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JSON Interactive Viewer</a:t>
            </a:r>
          </a:p>
        </p:txBody>
      </p:sp>
    </p:spTree>
    <p:extLst>
      <p:ext uri="{BB962C8B-B14F-4D97-AF65-F5344CB8AC3E}">
        <p14:creationId xmlns:p14="http://schemas.microsoft.com/office/powerpoint/2010/main" val="59199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617E5-9C70-9F14-E8F2-3B50FBCE66BE}"/>
              </a:ext>
            </a:extLst>
          </p:cNvPr>
          <p:cNvSpPr txBox="1"/>
          <p:nvPr/>
        </p:nvSpPr>
        <p:spPr>
          <a:xfrm>
            <a:off x="0" y="600891"/>
            <a:ext cx="4058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https://code.visualstudio.com/learn/collaboration/live-share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C1A2D-E7F8-904B-2208-3DE2E01F4FBE}"/>
              </a:ext>
            </a:extLst>
          </p:cNvPr>
          <p:cNvSpPr txBox="1"/>
          <p:nvPr/>
        </p:nvSpPr>
        <p:spPr>
          <a:xfrm>
            <a:off x="0" y="0"/>
            <a:ext cx="405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Live Share Extension Pack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4697F-54E2-4099-0388-E17706CCB68C}"/>
              </a:ext>
            </a:extLst>
          </p:cNvPr>
          <p:cNvSpPr txBox="1"/>
          <p:nvPr/>
        </p:nvSpPr>
        <p:spPr>
          <a:xfrm>
            <a:off x="188722" y="1182231"/>
            <a:ext cx="5907278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Collaboratively edit and debug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Including integrated audio and text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Pair programming, remote code reviews, interactive lectures,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Open project, click the Live Share button in your status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Enter your GitHub or Microsoft login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Open the Live Share Sessions Details view – and click the Start audio call 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new Live Share Chat will open on the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You can send the VS Live Share link to another developer – to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"Recent contacts" list in the Live Share Contacts (status, messages, ...)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F7F19-9133-909C-D2AF-FB2958F19E5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7807" y="261610"/>
            <a:ext cx="1638300" cy="165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C50AA-2363-A1E7-EC54-9547AC2D2F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162" y="3152058"/>
            <a:ext cx="5774942" cy="35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F6EF6-46D3-09BE-3B43-E093B3D2486E}"/>
              </a:ext>
            </a:extLst>
          </p:cNvPr>
          <p:cNvSpPr txBox="1"/>
          <p:nvPr/>
        </p:nvSpPr>
        <p:spPr>
          <a:xfrm>
            <a:off x="5720098" y="166169"/>
            <a:ext cx="6345446" cy="63555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 shortcuts for MacOS:</a:t>
            </a:r>
          </a:p>
          <a:p>
            <a:endParaRPr lang="en-US" sz="1100" b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-shift-P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find and execute command</a:t>
            </a:r>
          </a:p>
          <a:p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-K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-R - show keyboard shortcuts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-N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new file</a:t>
            </a:r>
          </a:p>
          <a:p>
            <a:r>
              <a:rPr lang="en-US" sz="11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open (folder, file)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-shift-N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new window</a:t>
            </a:r>
          </a:p>
          <a:p>
            <a:r>
              <a:rPr lang="en-US" sz="11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-K   O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open active file in new window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-B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toggle expansion of the (left) side bar</a:t>
            </a:r>
          </a:p>
          <a:p>
            <a:r>
              <a:rPr lang="en-US" sz="11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-J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toggle bottom (terminal) panel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ctrl-shift-` - new terminal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-/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toggle comments (in python)</a:t>
            </a:r>
          </a:p>
          <a:p>
            <a:r>
              <a:rPr lang="en-US" sz="11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select word at the cursor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-P - navigate between files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ctrl-R - switch between projects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-shift-Option + arrows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to select (columnar) blocks of text</a:t>
            </a:r>
          </a:p>
          <a:p>
            <a:r>
              <a:rPr lang="en-US" sz="11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-shift-ctrl   + arrows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to select content between HTML tags </a:t>
            </a:r>
            <a:b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(also expand selection to outer tags)  </a:t>
            </a:r>
          </a:p>
          <a:p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Option-Q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rewrap the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paragrapg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selected text</a:t>
            </a:r>
          </a:p>
          <a:p>
            <a:r>
              <a:rPr lang="en-US" sz="11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Option-Z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toggle auto-wrap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 repeatedly – to select same words – and then change them at once</a:t>
            </a:r>
          </a:p>
          <a:p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cmd+arrow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fast movement (top/bottom of file, begin/end of line)</a:t>
            </a:r>
          </a:p>
          <a:p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cmd+arrow+shift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fast move + select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 + arrows – move lines up/down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option-shift + arrow – copy the line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option-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-[ or ] – fold/unfold block of code</a:t>
            </a:r>
          </a:p>
          <a:p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-K cmd-0 – fold everything</a:t>
            </a:r>
          </a:p>
          <a:p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-K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-J – unfold everything</a:t>
            </a:r>
          </a:p>
          <a:p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arrow right/left – change indentation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8EBAF-9E69-83DB-854F-64F42532CB7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56" y="2328669"/>
            <a:ext cx="4815966" cy="2985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CCF82A-0B9F-0E2F-A8F6-90C2ED86B2E9}"/>
              </a:ext>
            </a:extLst>
          </p:cNvPr>
          <p:cNvSpPr txBox="1"/>
          <p:nvPr/>
        </p:nvSpPr>
        <p:spPr>
          <a:xfrm>
            <a:off x="759300" y="1902445"/>
            <a:ext cx="3508513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cmd-shift-P</a:t>
            </a:r>
            <a:r>
              <a:rPr lang="en-US" sz="1400"/>
              <a:t> – find and execute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63C4B-A635-7E59-CD91-5CB0B770D2D9}"/>
              </a:ext>
            </a:extLst>
          </p:cNvPr>
          <p:cNvSpPr txBox="1"/>
          <p:nvPr/>
        </p:nvSpPr>
        <p:spPr>
          <a:xfrm>
            <a:off x="0" y="0"/>
            <a:ext cx="368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Keyboard Shortcuts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F6123-0DBF-BE5D-A0B2-CC5FD60BC820}"/>
              </a:ext>
            </a:extLst>
          </p:cNvPr>
          <p:cNvSpPr txBox="1"/>
          <p:nvPr/>
        </p:nvSpPr>
        <p:spPr>
          <a:xfrm>
            <a:off x="105574" y="528945"/>
            <a:ext cx="514134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ea typeface="Menlo" panose="020B0609030804020204" pitchFamily="49" charset="0"/>
                <a:cs typeface="Menlo" panose="020B0609030804020204" pitchFamily="49" charset="0"/>
              </a:rPr>
              <a:t>Key Bindings: .. </a:t>
            </a:r>
            <a:r>
              <a:rPr lang="en-US" sz="1000"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https://code.visualstudio.com/docs/getstarted/keybindings</a:t>
            </a:r>
            <a:endParaRPr lang="en-US" sz="100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>
                <a:ea typeface="Menlo" panose="020B0609030804020204" pitchFamily="49" charset="0"/>
                <a:cs typeface="Menlo" panose="020B0609030804020204" pitchFamily="49" charset="0"/>
              </a:rPr>
              <a:t>VSCode Shortcuts Tips and Tricks (video): .. </a:t>
            </a:r>
            <a:r>
              <a:rPr lang="en-US" sz="1000"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https://www.youtube.com/watch?v=jsZoR1kkq6s</a:t>
            </a:r>
            <a:r>
              <a:rPr lang="en-US" sz="100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000">
                <a:ea typeface="Menlo" panose="020B0609030804020204" pitchFamily="49" charset="0"/>
                <a:cs typeface="Menlo" panose="020B0609030804020204" pitchFamily="49" charset="0"/>
              </a:rPr>
              <a:t>Mastering code selection and editing: .. </a:t>
            </a:r>
            <a:r>
              <a:rPr lang="en-US" sz="1000"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https://www.youtube.com/watch?v=Zgf2vXl5Gkk</a:t>
            </a:r>
            <a:r>
              <a:rPr lang="en-US" sz="100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menu Help &gt; keyboard shortcuts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menu File &gt; Preferences &gt; Keyboard Shortcuts (on Windows)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menu Code &gt; Preferences &gt; Keyboard Shortcuts (on macOS)</a:t>
            </a:r>
          </a:p>
        </p:txBody>
      </p:sp>
    </p:spTree>
    <p:extLst>
      <p:ext uri="{BB962C8B-B14F-4D97-AF65-F5344CB8AC3E}">
        <p14:creationId xmlns:p14="http://schemas.microsoft.com/office/powerpoint/2010/main" val="39960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F6EF6-46D3-09BE-3B43-E093B3D2486E}"/>
              </a:ext>
            </a:extLst>
          </p:cNvPr>
          <p:cNvSpPr txBox="1"/>
          <p:nvPr/>
        </p:nvSpPr>
        <p:spPr>
          <a:xfrm>
            <a:off x="343731" y="1083610"/>
            <a:ext cx="720006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 use the following extensions: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Better Line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 IntelliSense (</a:t>
            </a:r>
            <a:r>
              <a:rPr lang="en-US" sz="1400" dirty="0" err="1"/>
              <a:t>Pylance</a:t>
            </a:r>
            <a:r>
              <a:rPr lang="en-US" sz="1400" dirty="0"/>
              <a:t>), Linting, Debugging (multi-threaded, remote),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err="1"/>
              <a:t>Noteb</a:t>
            </a:r>
            <a:r>
              <a:rPr lang="en-US" sz="1400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400" dirty="0" err="1"/>
              <a:t>Jupyter</a:t>
            </a:r>
            <a:r>
              <a:rPr lang="en-US" sz="1400" dirty="0"/>
              <a:t> (Microsoft)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400" dirty="0" err="1"/>
              <a:t>Jupyter</a:t>
            </a:r>
            <a:r>
              <a:rPr lang="en-US" sz="1400" dirty="0"/>
              <a:t> Keymap (Microsoft)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400" dirty="0" err="1"/>
              <a:t>Jupyter</a:t>
            </a:r>
            <a:r>
              <a:rPr lang="en-US" sz="1400" dirty="0"/>
              <a:t> Notebook Renderers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Hex Editor (Microsoft)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- SSH (Microsoft)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 as Root in Remote SSH (yy0931)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Rewrap (</a:t>
            </a:r>
            <a:r>
              <a:rPr lang="en-US" sz="1400" dirty="0" err="1"/>
              <a:t>stkb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Render Line Endings (Josip </a:t>
            </a:r>
            <a:r>
              <a:rPr lang="en-US" sz="1400" dirty="0" err="1"/>
              <a:t>Medved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Material Icon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Pylance</a:t>
            </a:r>
            <a:r>
              <a:rPr lang="en-US" sz="1400" dirty="0"/>
              <a:t> (Microsoft)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IntelliCode</a:t>
            </a:r>
            <a:r>
              <a:rPr lang="en-US" sz="1400" dirty="0"/>
              <a:t> (Microsoft)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 Extension ... (</a:t>
            </a:r>
            <a:r>
              <a:rPr lang="en-US" sz="1400" dirty="0" err="1"/>
              <a:t>REditorSupport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Prettify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MySQL </a:t>
            </a:r>
            <a:r>
              <a:rPr lang="en-US" sz="1200" dirty="0">
                <a:solidFill>
                  <a:srgbClr val="00B050"/>
                </a:solidFill>
              </a:rPr>
              <a:t>(DB client by </a:t>
            </a:r>
            <a:r>
              <a:rPr lang="en-US" sz="1200" dirty="0" err="1">
                <a:solidFill>
                  <a:srgbClr val="00B050"/>
                </a:solidFill>
              </a:rPr>
              <a:t>Weijan</a:t>
            </a:r>
            <a:r>
              <a:rPr lang="en-US" sz="1200" dirty="0">
                <a:solidFill>
                  <a:srgbClr val="00B050"/>
                </a:solidFill>
              </a:rPr>
              <a:t> Chen, supports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wf_segoe-ui"/>
              </a:rPr>
              <a:t>MySQL/MariaDB, PostgreSQL, SQLite, Redis and </a:t>
            </a:r>
            <a:r>
              <a:rPr lang="en-US" sz="1200" b="0" i="0" dirty="0" err="1">
                <a:solidFill>
                  <a:srgbClr val="00B050"/>
                </a:solidFill>
                <a:effectLst/>
                <a:latin typeface="wf_segoe-ui"/>
              </a:rPr>
              <a:t>ElasticSearch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wf_segoe-ui"/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89C96-41C8-59AE-6C8D-A030230A42CE}"/>
              </a:ext>
            </a:extLst>
          </p:cNvPr>
          <p:cNvSpPr txBox="1"/>
          <p:nvPr/>
        </p:nvSpPr>
        <p:spPr>
          <a:xfrm>
            <a:off x="0" y="0"/>
            <a:ext cx="509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Extensions – more than 30,000</a:t>
            </a:r>
          </a:p>
        </p:txBody>
      </p:sp>
      <p:pic>
        <p:nvPicPr>
          <p:cNvPr id="3074" name="Picture 2" descr="How to Connect to Snowpark With VSCode | phData">
            <a:extLst>
              <a:ext uri="{FF2B5EF4-FFF2-40B4-BE49-F238E27FC236}">
                <a16:creationId xmlns:a16="http://schemas.microsoft.com/office/drawing/2014/main" id="{31AFA192-7289-0F5C-D419-0BD12BB2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89229" y="261510"/>
            <a:ext cx="1259040" cy="130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358E89-5C70-7650-A965-1C897CCB38BB}"/>
              </a:ext>
            </a:extLst>
          </p:cNvPr>
          <p:cNvSpPr txBox="1"/>
          <p:nvPr/>
        </p:nvSpPr>
        <p:spPr>
          <a:xfrm>
            <a:off x="343731" y="5225546"/>
            <a:ext cx="628135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Extensions get installed under your home directory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 Mac or Linux. : $HOME/.vscode/extensions/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 Windows       :  %USERPROFILE%\.vscode\extensions</a:t>
            </a:r>
          </a:p>
          <a:p>
            <a:endParaRPr lang="en-US" sz="1400"/>
          </a:p>
          <a:p>
            <a:r>
              <a:rPr lang="en-US" sz="1400">
                <a:solidFill>
                  <a:srgbClr val="000000"/>
                </a:solidFill>
                <a:effectLst/>
                <a:ea typeface="Menlo" panose="020B0609030804020204" pitchFamily="49" charset="0"/>
                <a:cs typeface="Menlo" panose="020B0609030804020204" pitchFamily="49" charset="0"/>
              </a:rPr>
              <a:t>To list your extensions:</a:t>
            </a:r>
          </a:p>
          <a:p>
            <a:r>
              <a:rPr lang="en-US" sz="120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--list-extensions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--list-extensions --show-versions</a:t>
            </a: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14173-7C09-DBCD-53D9-508D4771D1E8}"/>
              </a:ext>
            </a:extLst>
          </p:cNvPr>
          <p:cNvSpPr txBox="1"/>
          <p:nvPr/>
        </p:nvSpPr>
        <p:spPr>
          <a:xfrm>
            <a:off x="285806" y="634559"/>
            <a:ext cx="4425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3"/>
              </a:rPr>
              <a:t>https://code.visualstudio.com/docs/editor/extension-marketplace#</a:t>
            </a:r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74703-6641-AD0B-A459-0A86CB5AB42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5155" y="2405114"/>
            <a:ext cx="2247337" cy="1249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1521A4-2F16-E8B4-5C93-4D2FC772D7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2788" y="3728244"/>
            <a:ext cx="2247337" cy="1249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2E890-E2FD-D31F-5727-D5A0FB3A247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2788" y="5051374"/>
            <a:ext cx="2247336" cy="1249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E292EB-31F0-BC9B-3DB6-E497A284CB6A}"/>
              </a:ext>
            </a:extLst>
          </p:cNvPr>
          <p:cNvSpPr txBox="1"/>
          <p:nvPr/>
        </p:nvSpPr>
        <p:spPr>
          <a:xfrm>
            <a:off x="8566030" y="1962309"/>
            <a:ext cx="3174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Many YouTube Recommendation Videos</a:t>
            </a:r>
          </a:p>
        </p:txBody>
      </p:sp>
    </p:spTree>
    <p:extLst>
      <p:ext uri="{BB962C8B-B14F-4D97-AF65-F5344CB8AC3E}">
        <p14:creationId xmlns:p14="http://schemas.microsoft.com/office/powerpoint/2010/main" val="192026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09149-2603-F40C-CFC6-2F0CB9CE447D}"/>
              </a:ext>
            </a:extLst>
          </p:cNvPr>
          <p:cNvSpPr txBox="1"/>
          <p:nvPr/>
        </p:nvSpPr>
        <p:spPr>
          <a:xfrm>
            <a:off x="6248400" y="3253410"/>
            <a:ext cx="5806426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markdown-mermaid - by Matt Bierner – diagram/flowchart for markdown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gera2ld.markmap-vscode - by Gerald Liu – markdown viewer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JSON Viewer - by Mr.Che - see JSON as collapsible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JSON Tree View - by chaunceykiwi - Generate a tree view from JSON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mohsen1.prettify-json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joaompinto.vscode-graphviz - by João Pinto - GraphViz (dot) language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efanzh.graphviz-preview - by efanzh - Preview Graphviz (dot)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geeklearningio.graphviz-markdown-preview - by Geek Learning - Graphviz support to VSCode's builtin markdown preview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stephanvs.dot - by Stephanvs - Graphviz (dot) language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hediet.vscode-drawio - by Henning Dieterichs - integrates draw.io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jakeboone02.cypher-query-language - by Jake Boone - Syntax highlighting for Neo4j's Cypher Query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jebbs.plantuml - by jebbs - UML diagrams (Rich PlantUML support)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D4A65-95CA-DB1C-4F09-58790E9031C8}"/>
              </a:ext>
            </a:extLst>
          </p:cNvPr>
          <p:cNvSpPr txBox="1"/>
          <p:nvPr/>
        </p:nvSpPr>
        <p:spPr>
          <a:xfrm>
            <a:off x="86497" y="0"/>
            <a:ext cx="268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More Extensions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E44F5-1C61-EFC7-31BA-93A2E0AA73B1}"/>
              </a:ext>
            </a:extLst>
          </p:cNvPr>
          <p:cNvSpPr txBox="1"/>
          <p:nvPr/>
        </p:nvSpPr>
        <p:spPr>
          <a:xfrm>
            <a:off x="137174" y="655993"/>
            <a:ext cx="5806426" cy="4832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Live Share Extension Pack - live collaboration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Code Snap - make a png image of part of your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Better Comments - make comments bright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Turbo Console Log - to show/print values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TabNine - AI auto-completion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Prettier - code auto-formatting (on save)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Auto Rename Tag - rename multiple tags at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Color Brackets - color brackets with different colors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Import Cost - shows the size of package</a:t>
            </a:r>
          </a:p>
          <a:p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Git history - ("View History" command) - convenient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GitHub Pull Requests and Issues - by 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ms-azuretools.vscode-docker - 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ms-vscode-remote.remote-containers - Dev Containers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ms-vscode.azure-account - Azure Sign In and Subscription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mshdinsight.azure-hdinsight - Spark &amp; Hive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mtxr.sqltools - by Matheus Teixeira - SQL DB management </a:t>
            </a:r>
            <a:r>
              <a:rPr lang="en-US" sz="1400">
                <a:solidFill>
                  <a:srgbClr val="0070C0"/>
                </a:solidFill>
              </a:rPr>
              <a:t>(supports AWS Redshift, CockroachDB, MariaDB, MSSQL, MySQL, PostgreSQL, SQLite, ClickHouse, Google Cloud Spanner, InterSystems IRIS, SAP HANA, Snowflake, Teradata, Trino)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vscodevim.vim - Vim emulation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0349B-A4A1-E25B-F66D-34F491A86B5C}"/>
              </a:ext>
            </a:extLst>
          </p:cNvPr>
          <p:cNvSpPr txBox="1"/>
          <p:nvPr/>
        </p:nvSpPr>
        <p:spPr>
          <a:xfrm>
            <a:off x="9202356" y="677418"/>
            <a:ext cx="2576424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Material Theme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Todo Highlight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Marquee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Code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ES7 Snippets</a:t>
            </a:r>
            <a:endParaRPr lang="en-US" sz="1400">
              <a:solidFill>
                <a:srgbClr val="0F0F0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SVG Previewer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F0F0F"/>
                </a:solidFill>
              </a:rPr>
              <a:t>Better Line Select</a:t>
            </a:r>
            <a:endParaRPr lang="en-US" sz="1400" b="0" i="0">
              <a:solidFill>
                <a:srgbClr val="0F0F0F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09DB0-0304-94A1-95D2-C4F494348B35}"/>
              </a:ext>
            </a:extLst>
          </p:cNvPr>
          <p:cNvSpPr txBox="1"/>
          <p:nvPr/>
        </p:nvSpPr>
        <p:spPr>
          <a:xfrm>
            <a:off x="6248402" y="677418"/>
            <a:ext cx="257642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Auto Close 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Liveserver (live node.js 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ESLint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Snippet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Code Spell Checker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Path Intellisense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Beautify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vscode-icon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0F0F"/>
                </a:solidFill>
                <a:effectLst/>
              </a:rPr>
              <a:t>REST Client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8055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F6EF6-46D3-09BE-3B43-E093B3D2486E}"/>
              </a:ext>
            </a:extLst>
          </p:cNvPr>
          <p:cNvSpPr txBox="1"/>
          <p:nvPr/>
        </p:nvSpPr>
        <p:spPr>
          <a:xfrm>
            <a:off x="1414545" y="2505670"/>
            <a:ext cx="316064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B050"/>
                </a:solidFill>
              </a:rPr>
              <a:t>cmd-shift-P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python 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Python: Select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6C69A-08D9-C7E9-7AA0-0FA9E45D3C46}"/>
              </a:ext>
            </a:extLst>
          </p:cNvPr>
          <p:cNvSpPr txBox="1"/>
          <p:nvPr/>
        </p:nvSpPr>
        <p:spPr>
          <a:xfrm>
            <a:off x="0" y="0"/>
            <a:ext cx="420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Python: Select Interpreter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F9C76-9B6A-65E8-DE0F-E86F626AE9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8196" y="1508942"/>
            <a:ext cx="4815966" cy="29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1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D2586-4052-B357-A8DB-C867BF623580}"/>
              </a:ext>
            </a:extLst>
          </p:cNvPr>
          <p:cNvSpPr txBox="1"/>
          <p:nvPr/>
        </p:nvSpPr>
        <p:spPr>
          <a:xfrm>
            <a:off x="0" y="0"/>
            <a:ext cx="420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Side-by-side editing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D49C-CE26-C397-4D89-F120591C3949}"/>
              </a:ext>
            </a:extLst>
          </p:cNvPr>
          <p:cNvSpPr txBox="1"/>
          <p:nvPr/>
        </p:nvSpPr>
        <p:spPr>
          <a:xfrm>
            <a:off x="0" y="523220"/>
            <a:ext cx="3976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2"/>
              </a:rPr>
              <a:t>https://code.visualstudio.com/docs/getstarted/userinterface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69429-79EA-85AD-DCC4-5F37CF0E2C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86" y="1046440"/>
            <a:ext cx="5311073" cy="2930247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9861A5-2D5F-0BC2-4E4D-B84D1AB8A675}"/>
              </a:ext>
            </a:extLst>
          </p:cNvPr>
          <p:cNvSpPr txBox="1"/>
          <p:nvPr/>
        </p:nvSpPr>
        <p:spPr>
          <a:xfrm>
            <a:off x="5052780" y="184666"/>
            <a:ext cx="230596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You can drag tabs to split or combine the editing panes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92FD7-1966-32B5-4AA8-E47D114885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54" y="4315241"/>
            <a:ext cx="1843322" cy="732528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23785-B254-9184-09D1-36262311BC8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7274" y="1046440"/>
            <a:ext cx="2416355" cy="3023776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8CCBC-2421-36D9-4B63-C5B37ACF325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2844" y="1046440"/>
            <a:ext cx="2644225" cy="2668663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E3360-1C25-ADF0-031E-1A911904227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4806" y="4315241"/>
            <a:ext cx="3817675" cy="2374775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731766AE-2BD7-3C9A-3392-D5F86C2E8926}"/>
              </a:ext>
            </a:extLst>
          </p:cNvPr>
          <p:cNvSpPr/>
          <p:nvPr/>
        </p:nvSpPr>
        <p:spPr>
          <a:xfrm rot="2986075" flipH="1">
            <a:off x="4609136" y="436476"/>
            <a:ext cx="94099" cy="95936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10B52-88AF-4938-AC6C-3E7AECC2F98B}"/>
              </a:ext>
            </a:extLst>
          </p:cNvPr>
          <p:cNvSpPr txBox="1"/>
          <p:nvPr/>
        </p:nvSpPr>
        <p:spPr>
          <a:xfrm>
            <a:off x="7758275" y="4856281"/>
            <a:ext cx="428897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Breadcrumbs</a:t>
            </a:r>
            <a:r>
              <a:rPr lang="en-US" sz="1400"/>
              <a:t> – clickable path to the file above content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8879DB-C8BE-C622-601D-D2883FB32B6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8743" y="5269785"/>
            <a:ext cx="4774261" cy="1339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EBEFFF-8F52-2D6E-AE7F-B68C149B1B8E}"/>
              </a:ext>
            </a:extLst>
          </p:cNvPr>
          <p:cNvSpPr txBox="1"/>
          <p:nvPr/>
        </p:nvSpPr>
        <p:spPr>
          <a:xfrm>
            <a:off x="144754" y="5222449"/>
            <a:ext cx="2228331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cmd-K   O  - open active file in a new window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7F9177B-3CD2-4869-50AC-63DB40C8DBD8}"/>
              </a:ext>
            </a:extLst>
          </p:cNvPr>
          <p:cNvSpPr/>
          <p:nvPr/>
        </p:nvSpPr>
        <p:spPr>
          <a:xfrm rot="20274953">
            <a:off x="9253460" y="5166533"/>
            <a:ext cx="155307" cy="72840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42005-2408-892A-3D79-F6A7BD43F0AB}"/>
              </a:ext>
            </a:extLst>
          </p:cNvPr>
          <p:cNvSpPr txBox="1"/>
          <p:nvPr/>
        </p:nvSpPr>
        <p:spPr>
          <a:xfrm>
            <a:off x="8027751" y="398527"/>
            <a:ext cx="1643978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Split/modify layout</a:t>
            </a:r>
            <a:br>
              <a:rPr lang="en-US" sz="1400"/>
            </a:br>
            <a:r>
              <a:rPr lang="en-US" sz="1400"/>
              <a:t>cmd-\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BFAF6-502E-0DED-9EC2-141CE205CEB8}"/>
              </a:ext>
            </a:extLst>
          </p:cNvPr>
          <p:cNvSpPr txBox="1"/>
          <p:nvPr/>
        </p:nvSpPr>
        <p:spPr>
          <a:xfrm>
            <a:off x="144754" y="5877465"/>
            <a:ext cx="2228331" cy="7386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cmd-shift-N - open new window. Then you can drag any tabs into this window</a:t>
            </a:r>
          </a:p>
        </p:txBody>
      </p:sp>
    </p:spTree>
    <p:extLst>
      <p:ext uri="{BB962C8B-B14F-4D97-AF65-F5344CB8AC3E}">
        <p14:creationId xmlns:p14="http://schemas.microsoft.com/office/powerpoint/2010/main" val="145590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D2586-4052-B357-A8DB-C867BF623580}"/>
              </a:ext>
            </a:extLst>
          </p:cNvPr>
          <p:cNvSpPr txBox="1"/>
          <p:nvPr/>
        </p:nvSpPr>
        <p:spPr>
          <a:xfrm>
            <a:off x="0" y="0"/>
            <a:ext cx="420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Find / Replace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D49C-CE26-C397-4D89-F120591C3949}"/>
              </a:ext>
            </a:extLst>
          </p:cNvPr>
          <p:cNvSpPr txBox="1"/>
          <p:nvPr/>
        </p:nvSpPr>
        <p:spPr>
          <a:xfrm>
            <a:off x="0" y="523220"/>
            <a:ext cx="3976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2"/>
              </a:rPr>
              <a:t>https://code.visualstudio.com/docs/getstarted/userinterface</a:t>
            </a:r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F4CCA-123D-1A21-1EE5-4FA1B760A32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65" y="1206423"/>
            <a:ext cx="3886200" cy="153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068F7-FCD5-3B50-5A56-3A1FCC2C200F}"/>
              </a:ext>
            </a:extLst>
          </p:cNvPr>
          <p:cNvSpPr txBox="1"/>
          <p:nvPr/>
        </p:nvSpPr>
        <p:spPr>
          <a:xfrm>
            <a:off x="4847421" y="1389997"/>
            <a:ext cx="2599981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Click on search lense on the left</a:t>
            </a:r>
          </a:p>
          <a:p>
            <a:r>
              <a:rPr lang="en-US" sz="1400"/>
              <a:t>or use </a:t>
            </a:r>
            <a:r>
              <a:rPr lang="en-US" sz="1400" b="1">
                <a:solidFill>
                  <a:srgbClr val="00B050"/>
                </a:solidFill>
              </a:rPr>
              <a:t>cmd-F</a:t>
            </a:r>
          </a:p>
          <a:p>
            <a:endParaRPr lang="en-US" sz="1400"/>
          </a:p>
          <a:p>
            <a:r>
              <a:rPr lang="en-US" sz="1400"/>
              <a:t>Can use case-sensitive, case-insensitive, or regex search</a:t>
            </a:r>
          </a:p>
        </p:txBody>
      </p:sp>
    </p:spTree>
    <p:extLst>
      <p:ext uri="{BB962C8B-B14F-4D97-AF65-F5344CB8AC3E}">
        <p14:creationId xmlns:p14="http://schemas.microsoft.com/office/powerpoint/2010/main" val="128198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F6EF6-46D3-09BE-3B43-E093B3D2486E}"/>
              </a:ext>
            </a:extLst>
          </p:cNvPr>
          <p:cNvSpPr txBox="1"/>
          <p:nvPr/>
        </p:nvSpPr>
        <p:spPr>
          <a:xfrm>
            <a:off x="4201297" y="5760121"/>
            <a:ext cx="13222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Switch Line Endings between Unix or Windows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6C69A-08D9-C7E9-7AA0-0FA9E45D3C46}"/>
              </a:ext>
            </a:extLst>
          </p:cNvPr>
          <p:cNvSpPr txBox="1"/>
          <p:nvPr/>
        </p:nvSpPr>
        <p:spPr>
          <a:xfrm>
            <a:off x="0" y="0"/>
            <a:ext cx="437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Window Bottom Right Bar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3FF65-A342-A711-1751-298FFDD5A2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0839" y="4876677"/>
            <a:ext cx="7772400" cy="60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C5EEC-0DCC-A8A4-7333-0A12197EC28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06" y="816474"/>
            <a:ext cx="3070651" cy="2863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6690B-392F-7DD9-E1FB-1E71E2CD1A6D}"/>
              </a:ext>
            </a:extLst>
          </p:cNvPr>
          <p:cNvSpPr txBox="1"/>
          <p:nvPr/>
        </p:nvSpPr>
        <p:spPr>
          <a:xfrm>
            <a:off x="5655157" y="5760121"/>
            <a:ext cx="11422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Syntax Highlighting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B4C58-EEE3-9C3F-080B-B9BA1FB11133}"/>
              </a:ext>
            </a:extLst>
          </p:cNvPr>
          <p:cNvSpPr txBox="1"/>
          <p:nvPr/>
        </p:nvSpPr>
        <p:spPr>
          <a:xfrm>
            <a:off x="6566449" y="4184179"/>
            <a:ext cx="15442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Which Python interpreter I am using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A0F9F-EAF6-6937-6343-2AD2CD1D2E19}"/>
              </a:ext>
            </a:extLst>
          </p:cNvPr>
          <p:cNvSpPr txBox="1"/>
          <p:nvPr/>
        </p:nvSpPr>
        <p:spPr>
          <a:xfrm>
            <a:off x="4100993" y="4368845"/>
            <a:ext cx="75244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Encoding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96B15-975F-704B-CE8F-C6370F21276F}"/>
              </a:ext>
            </a:extLst>
          </p:cNvPr>
          <p:cNvSpPr txBox="1"/>
          <p:nvPr/>
        </p:nvSpPr>
        <p:spPr>
          <a:xfrm>
            <a:off x="4952457" y="4371482"/>
            <a:ext cx="11422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Type Checking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8EF4B768-97A4-9D52-6455-13B64E760FA3}"/>
              </a:ext>
            </a:extLst>
          </p:cNvPr>
          <p:cNvSpPr/>
          <p:nvPr/>
        </p:nvSpPr>
        <p:spPr>
          <a:xfrm>
            <a:off x="4376691" y="4707990"/>
            <a:ext cx="100524" cy="23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13AE65FF-67D5-733C-08A9-927D554B2427}"/>
              </a:ext>
            </a:extLst>
          </p:cNvPr>
          <p:cNvSpPr/>
          <p:nvPr/>
        </p:nvSpPr>
        <p:spPr>
          <a:xfrm>
            <a:off x="5353234" y="4699112"/>
            <a:ext cx="100524" cy="23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8602A6D-221D-43D5-AB86-240A4374CDC9}"/>
              </a:ext>
            </a:extLst>
          </p:cNvPr>
          <p:cNvSpPr/>
          <p:nvPr/>
        </p:nvSpPr>
        <p:spPr>
          <a:xfrm>
            <a:off x="6844683" y="4707990"/>
            <a:ext cx="100524" cy="23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ED10DE9-8E0A-AA2B-E97C-B32028871E6A}"/>
              </a:ext>
            </a:extLst>
          </p:cNvPr>
          <p:cNvSpPr/>
          <p:nvPr/>
        </p:nvSpPr>
        <p:spPr>
          <a:xfrm rot="10800000">
            <a:off x="4902195" y="5449455"/>
            <a:ext cx="100524" cy="23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13786C56-2C00-BC3F-24F6-E0BFAC02DC9E}"/>
              </a:ext>
            </a:extLst>
          </p:cNvPr>
          <p:cNvSpPr/>
          <p:nvPr/>
        </p:nvSpPr>
        <p:spPr>
          <a:xfrm rot="10800000">
            <a:off x="5914250" y="5449455"/>
            <a:ext cx="100524" cy="23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4B40868-D938-0F79-8866-444EE486EDA0}"/>
              </a:ext>
            </a:extLst>
          </p:cNvPr>
          <p:cNvSpPr/>
          <p:nvPr/>
        </p:nvSpPr>
        <p:spPr>
          <a:xfrm rot="5400000">
            <a:off x="2099043" y="3088297"/>
            <a:ext cx="507832" cy="2145596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6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F6EF6-46D3-09BE-3B43-E093B3D2486E}"/>
              </a:ext>
            </a:extLst>
          </p:cNvPr>
          <p:cNvSpPr txBox="1"/>
          <p:nvPr/>
        </p:nvSpPr>
        <p:spPr>
          <a:xfrm>
            <a:off x="7842300" y="129419"/>
            <a:ext cx="421640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Python you can add special comments  </a:t>
            </a:r>
            <a:r>
              <a:rPr lang="en-US" sz="1400" b="1">
                <a:solidFill>
                  <a:srgbClr val="00B050"/>
                </a:solidFill>
              </a:rPr>
              <a:t># %%</a:t>
            </a:r>
            <a:r>
              <a:rPr lang="en-US" sz="1400"/>
              <a:t> to split your code into </a:t>
            </a:r>
            <a:r>
              <a:rPr lang="en-US" sz="1400" b="1">
                <a:solidFill>
                  <a:srgbClr val="00B050"/>
                </a:solidFill>
              </a:rPr>
              <a:t>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These cells can be executed separately in any order </a:t>
            </a:r>
            <a:r>
              <a:rPr lang="en-US" sz="1400" b="1">
                <a:solidFill>
                  <a:srgbClr val="00B050"/>
                </a:solidFill>
              </a:rPr>
              <a:t>as in 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output will show in a separate tab on the right (which you can save as a jupyter notebook)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You can also run the whole script – and see the output in the </a:t>
            </a:r>
            <a:r>
              <a:rPr lang="en-US" sz="1400" b="1">
                <a:solidFill>
                  <a:srgbClr val="00B050"/>
                </a:solidFill>
              </a:rPr>
              <a:t>terminal at the bottom</a:t>
            </a:r>
            <a:r>
              <a:rPr lang="en-US" sz="1400"/>
              <a:t> of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You can use </a:t>
            </a:r>
            <a:r>
              <a:rPr lang="en-US" sz="1400" b="1">
                <a:solidFill>
                  <a:srgbClr val="00B050"/>
                </a:solidFill>
              </a:rPr>
              <a:t>Matplotlib</a:t>
            </a:r>
            <a:r>
              <a:rPr lang="en-US" sz="1400"/>
              <a:t> and other graph libraries, and see the graphs right in the VS Code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You can associate </a:t>
            </a:r>
            <a:r>
              <a:rPr lang="en-US" sz="1400" b="1">
                <a:solidFill>
                  <a:srgbClr val="00B050"/>
                </a:solidFill>
              </a:rPr>
              <a:t>py</a:t>
            </a:r>
            <a:r>
              <a:rPr lang="en-US" sz="1400"/>
              <a:t> and </a:t>
            </a:r>
            <a:r>
              <a:rPr lang="en-US" sz="1400" b="1">
                <a:solidFill>
                  <a:srgbClr val="00B050"/>
                </a:solidFill>
              </a:rPr>
              <a:t>ipynb</a:t>
            </a:r>
            <a:r>
              <a:rPr lang="en-US" sz="1400"/>
              <a:t> file extensions with VS Code to use it as default </a:t>
            </a:r>
            <a:r>
              <a:rPr lang="en-US" sz="1400" b="1">
                <a:solidFill>
                  <a:srgbClr val="00B050"/>
                </a:solidFill>
              </a:rPr>
              <a:t>viewer or 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6C69A-08D9-C7E9-7AA0-0FA9E45D3C46}"/>
              </a:ext>
            </a:extLst>
          </p:cNvPr>
          <p:cNvSpPr txBox="1"/>
          <p:nvPr/>
        </p:nvSpPr>
        <p:spPr>
          <a:xfrm>
            <a:off x="0" y="0"/>
            <a:ext cx="630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Run Python as Jupyter Cells  Using Syntax </a:t>
            </a:r>
            <a:r>
              <a:rPr lang="en-US" sz="2400" b="1">
                <a:solidFill>
                  <a:srgbClr val="00B050"/>
                </a:solidFill>
              </a:rPr>
              <a:t># %%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B4DE9-3731-AD7E-74B9-3F21C3338D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2302" y="3172479"/>
            <a:ext cx="4216400" cy="35179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9EFE0-EFE4-18A9-7FE4-DD8C80F3F2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98" y="773127"/>
            <a:ext cx="7510612" cy="531174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289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2425</Words>
  <Application>Microsoft Macintosh PowerPoint</Application>
  <PresentationFormat>Widescreen</PresentationFormat>
  <Paragraphs>312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Menlo</vt:lpstr>
      <vt:lpstr>wf_segoe-ui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65</cp:revision>
  <dcterms:created xsi:type="dcterms:W3CDTF">2022-10-07T17:40:36Z</dcterms:created>
  <dcterms:modified xsi:type="dcterms:W3CDTF">2023-02-24T17:47:30Z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2022-10-07T17:41:23Z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9d92365a-e0f2-4ad6-bfcd-a9853c90d356</vt:lpwstr>
  </property>
  <property fmtid="{D5CDD505-2E9C-101B-9397-08002B2CF9AE}" pid="8" name="MSIP_Label_4f518368-b969-4042-91d9-8939bd921da2_ContentBits">
    <vt:lpwstr>0</vt:lpwstr>
  </property>
</Properties>
</file>