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1" r:id="rId3"/>
    <p:sldId id="263" r:id="rId4"/>
    <p:sldId id="362" r:id="rId5"/>
    <p:sldId id="273" r:id="rId6"/>
    <p:sldId id="274" r:id="rId7"/>
    <p:sldId id="275" r:id="rId8"/>
    <p:sldId id="257" r:id="rId9"/>
    <p:sldId id="258" r:id="rId10"/>
    <p:sldId id="267" r:id="rId11"/>
    <p:sldId id="264" r:id="rId12"/>
    <p:sldId id="265" r:id="rId13"/>
    <p:sldId id="269" r:id="rId14"/>
    <p:sldId id="259" r:id="rId15"/>
    <p:sldId id="261" r:id="rId16"/>
    <p:sldId id="262" r:id="rId17"/>
    <p:sldId id="268" r:id="rId18"/>
    <p:sldId id="270" r:id="rId19"/>
    <p:sldId id="272" r:id="rId20"/>
    <p:sldId id="36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46"/>
    <p:restoredTop sz="96327"/>
  </p:normalViewPr>
  <p:slideViewPr>
    <p:cSldViewPr snapToGrid="0">
      <p:cViewPr varScale="1">
        <p:scale>
          <a:sx n="128" d="100"/>
          <a:sy n="128" d="100"/>
        </p:scale>
        <p:origin x="7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813E07-4684-AF4B-87EF-23DDA98EF2FA}" type="datetimeFigureOut">
              <a:rPr lang="en-US" smtClean="0"/>
              <a:t>12/30/22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F2608F-C7F1-C647-9BC3-55D837328B30}" type="slidenum">
              <a:rPr lang="en-US" smtClean="0"/>
              <a:t>‹#›</a:t>
            </a:fld>
            <a:endParaRPr lang="en-US"/>
          </a:p>
        </p:txBody>
      </p:sp>
    </p:spTree>
    <p:extLst>
      <p:ext uri="{BB962C8B-B14F-4D97-AF65-F5344CB8AC3E}">
        <p14:creationId xmlns:p14="http://schemas.microsoft.com/office/powerpoint/2010/main" val="1220755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4D72-5B59-1BD3-A555-4BCF853806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2565722-72FD-834A-62D7-2E588C9436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CA6EFD-E380-B06F-C6C5-879486103163}"/>
              </a:ext>
            </a:extLst>
          </p:cNvPr>
          <p:cNvSpPr>
            <a:spLocks noGrp="1"/>
          </p:cNvSpPr>
          <p:nvPr>
            <p:ph type="dt" sz="half" idx="10"/>
          </p:nvPr>
        </p:nvSpPr>
        <p:spPr/>
        <p:txBody>
          <a:bodyPr/>
          <a:lstStyle/>
          <a:p>
            <a:fld id="{7BA2E72A-F4F6-9342-A140-11DA0E5B20AA}" type="datetimeFigureOut">
              <a:t>12/30/22</a:t>
            </a:fld>
            <a:endParaRPr lang="en-US"/>
          </a:p>
        </p:txBody>
      </p:sp>
      <p:sp>
        <p:nvSpPr>
          <p:cNvPr id="5" name="Footer Placeholder 4">
            <a:extLst>
              <a:ext uri="{FF2B5EF4-FFF2-40B4-BE49-F238E27FC236}">
                <a16:creationId xmlns:a16="http://schemas.microsoft.com/office/drawing/2014/main" id="{21004211-83E8-2D7F-A207-E336C34CE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9E7AC3-D44A-DDAA-A8FF-30BD382E3474}"/>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1695682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820C-2F27-418D-3131-EE20199C9E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2A2C88-34E3-EB11-6572-18835B7C84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4E8012-576A-9523-E12A-EA7AC8538607}"/>
              </a:ext>
            </a:extLst>
          </p:cNvPr>
          <p:cNvSpPr>
            <a:spLocks noGrp="1"/>
          </p:cNvSpPr>
          <p:nvPr>
            <p:ph type="dt" sz="half" idx="10"/>
          </p:nvPr>
        </p:nvSpPr>
        <p:spPr/>
        <p:txBody>
          <a:bodyPr/>
          <a:lstStyle/>
          <a:p>
            <a:fld id="{7BA2E72A-F4F6-9342-A140-11DA0E5B20AA}" type="datetimeFigureOut">
              <a:t>12/30/22</a:t>
            </a:fld>
            <a:endParaRPr lang="en-US"/>
          </a:p>
        </p:txBody>
      </p:sp>
      <p:sp>
        <p:nvSpPr>
          <p:cNvPr id="5" name="Footer Placeholder 4">
            <a:extLst>
              <a:ext uri="{FF2B5EF4-FFF2-40B4-BE49-F238E27FC236}">
                <a16:creationId xmlns:a16="http://schemas.microsoft.com/office/drawing/2014/main" id="{A2A0F6F5-D2FA-A5CC-1C8A-39510DD64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EE3D01-1E7F-E3FB-7AD8-8B7614D658E9}"/>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1911534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D66BDB-E14E-17F3-A32E-86E5C75BD9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AB1FFE-A5D0-F058-075B-759CCAAAD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49392A-08BE-9EFA-5A12-6B149B8D0568}"/>
              </a:ext>
            </a:extLst>
          </p:cNvPr>
          <p:cNvSpPr>
            <a:spLocks noGrp="1"/>
          </p:cNvSpPr>
          <p:nvPr>
            <p:ph type="dt" sz="half" idx="10"/>
          </p:nvPr>
        </p:nvSpPr>
        <p:spPr/>
        <p:txBody>
          <a:bodyPr/>
          <a:lstStyle/>
          <a:p>
            <a:fld id="{7BA2E72A-F4F6-9342-A140-11DA0E5B20AA}" type="datetimeFigureOut">
              <a:t>12/30/22</a:t>
            </a:fld>
            <a:endParaRPr lang="en-US"/>
          </a:p>
        </p:txBody>
      </p:sp>
      <p:sp>
        <p:nvSpPr>
          <p:cNvPr id="5" name="Footer Placeholder 4">
            <a:extLst>
              <a:ext uri="{FF2B5EF4-FFF2-40B4-BE49-F238E27FC236}">
                <a16:creationId xmlns:a16="http://schemas.microsoft.com/office/drawing/2014/main" id="{5728F29E-AA77-BAE2-73BA-35A9987B9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F087B8-BD35-5DE4-3D8A-68B975EFB70E}"/>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2514877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537C6-A9F7-EF06-AFB1-A436989F6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CC9173-D2C5-4E1F-8C80-DFE8C6805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7E25D-4C05-5C3D-EF06-45A6469B7E25}"/>
              </a:ext>
            </a:extLst>
          </p:cNvPr>
          <p:cNvSpPr>
            <a:spLocks noGrp="1"/>
          </p:cNvSpPr>
          <p:nvPr>
            <p:ph type="dt" sz="half" idx="10"/>
          </p:nvPr>
        </p:nvSpPr>
        <p:spPr/>
        <p:txBody>
          <a:bodyPr/>
          <a:lstStyle/>
          <a:p>
            <a:fld id="{7BA2E72A-F4F6-9342-A140-11DA0E5B20AA}" type="datetimeFigureOut">
              <a:t>12/30/22</a:t>
            </a:fld>
            <a:endParaRPr lang="en-US"/>
          </a:p>
        </p:txBody>
      </p:sp>
      <p:sp>
        <p:nvSpPr>
          <p:cNvPr id="5" name="Footer Placeholder 4">
            <a:extLst>
              <a:ext uri="{FF2B5EF4-FFF2-40B4-BE49-F238E27FC236}">
                <a16:creationId xmlns:a16="http://schemas.microsoft.com/office/drawing/2014/main" id="{D2EF6EAC-D380-F40D-C4A3-4D645D9CC1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24242F-F139-DFDB-9988-D2024E43C6B8}"/>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2269713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2EA07-EF77-0704-570E-B6CB50640F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E27A07-03B6-E3CF-33BB-5B16DECC1E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A5BBAF-AD3E-7598-F197-7FE166E2F4AB}"/>
              </a:ext>
            </a:extLst>
          </p:cNvPr>
          <p:cNvSpPr>
            <a:spLocks noGrp="1"/>
          </p:cNvSpPr>
          <p:nvPr>
            <p:ph type="dt" sz="half" idx="10"/>
          </p:nvPr>
        </p:nvSpPr>
        <p:spPr/>
        <p:txBody>
          <a:bodyPr/>
          <a:lstStyle/>
          <a:p>
            <a:fld id="{7BA2E72A-F4F6-9342-A140-11DA0E5B20AA}" type="datetimeFigureOut">
              <a:t>12/30/22</a:t>
            </a:fld>
            <a:endParaRPr lang="en-US"/>
          </a:p>
        </p:txBody>
      </p:sp>
      <p:sp>
        <p:nvSpPr>
          <p:cNvPr id="5" name="Footer Placeholder 4">
            <a:extLst>
              <a:ext uri="{FF2B5EF4-FFF2-40B4-BE49-F238E27FC236}">
                <a16:creationId xmlns:a16="http://schemas.microsoft.com/office/drawing/2014/main" id="{399ACFC9-A6EE-8B1E-76C0-5055D796D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C68E8-653F-4A01-2EE0-D2BDD23D3A8E}"/>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3111737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3DF2-4EF5-8348-F263-AFC3C7AC8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D72E24-14C3-ACEF-036A-A85EA85E99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9DCF4E-C683-3207-F20D-F9D210AAAF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652763-A42D-9AD2-6710-49E32199F763}"/>
              </a:ext>
            </a:extLst>
          </p:cNvPr>
          <p:cNvSpPr>
            <a:spLocks noGrp="1"/>
          </p:cNvSpPr>
          <p:nvPr>
            <p:ph type="dt" sz="half" idx="10"/>
          </p:nvPr>
        </p:nvSpPr>
        <p:spPr/>
        <p:txBody>
          <a:bodyPr/>
          <a:lstStyle/>
          <a:p>
            <a:fld id="{7BA2E72A-F4F6-9342-A140-11DA0E5B20AA}" type="datetimeFigureOut">
              <a:t>12/30/22</a:t>
            </a:fld>
            <a:endParaRPr lang="en-US"/>
          </a:p>
        </p:txBody>
      </p:sp>
      <p:sp>
        <p:nvSpPr>
          <p:cNvPr id="6" name="Footer Placeholder 5">
            <a:extLst>
              <a:ext uri="{FF2B5EF4-FFF2-40B4-BE49-F238E27FC236}">
                <a16:creationId xmlns:a16="http://schemas.microsoft.com/office/drawing/2014/main" id="{5A279757-F1F8-2FD6-62DB-4554CF5BEB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60B6E8-4412-9956-3B3A-DEB0A9E47795}"/>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204409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2B9E0-13A6-5E27-2C05-7FAABD3452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492C0-D666-E26A-2571-C0432C494D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4AB72-7079-1719-3E84-FDA5A78010C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235F3B-4090-A144-DC51-A96537F5BD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4D7E98-A604-838B-5ED1-E5DA4A55E3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43E595-D45C-D197-5D1E-CE6E738A1615}"/>
              </a:ext>
            </a:extLst>
          </p:cNvPr>
          <p:cNvSpPr>
            <a:spLocks noGrp="1"/>
          </p:cNvSpPr>
          <p:nvPr>
            <p:ph type="dt" sz="half" idx="10"/>
          </p:nvPr>
        </p:nvSpPr>
        <p:spPr/>
        <p:txBody>
          <a:bodyPr/>
          <a:lstStyle/>
          <a:p>
            <a:fld id="{7BA2E72A-F4F6-9342-A140-11DA0E5B20AA}" type="datetimeFigureOut">
              <a:t>12/30/22</a:t>
            </a:fld>
            <a:endParaRPr lang="en-US"/>
          </a:p>
        </p:txBody>
      </p:sp>
      <p:sp>
        <p:nvSpPr>
          <p:cNvPr id="8" name="Footer Placeholder 7">
            <a:extLst>
              <a:ext uri="{FF2B5EF4-FFF2-40B4-BE49-F238E27FC236}">
                <a16:creationId xmlns:a16="http://schemas.microsoft.com/office/drawing/2014/main" id="{620F9866-8122-E807-4CD2-8F30CFB693E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337A0-36E5-3334-6CA8-F61D9D7BBA1D}"/>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2417438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134B4-10CC-23C3-C7B2-83292A5154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636461-A772-71C5-FF86-AE392C90423F}"/>
              </a:ext>
            </a:extLst>
          </p:cNvPr>
          <p:cNvSpPr>
            <a:spLocks noGrp="1"/>
          </p:cNvSpPr>
          <p:nvPr>
            <p:ph type="dt" sz="half" idx="10"/>
          </p:nvPr>
        </p:nvSpPr>
        <p:spPr/>
        <p:txBody>
          <a:bodyPr/>
          <a:lstStyle/>
          <a:p>
            <a:fld id="{7BA2E72A-F4F6-9342-A140-11DA0E5B20AA}" type="datetimeFigureOut">
              <a:t>12/30/22</a:t>
            </a:fld>
            <a:endParaRPr lang="en-US"/>
          </a:p>
        </p:txBody>
      </p:sp>
      <p:sp>
        <p:nvSpPr>
          <p:cNvPr id="4" name="Footer Placeholder 3">
            <a:extLst>
              <a:ext uri="{FF2B5EF4-FFF2-40B4-BE49-F238E27FC236}">
                <a16:creationId xmlns:a16="http://schemas.microsoft.com/office/drawing/2014/main" id="{802AC164-D4FB-BAD0-D4FB-4237FC871D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B2B2DD-E22C-C92C-B232-3BA3E6004A8D}"/>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411836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C31FAB-1045-5211-CED3-B9C61CADA6D2}"/>
              </a:ext>
            </a:extLst>
          </p:cNvPr>
          <p:cNvSpPr>
            <a:spLocks noGrp="1"/>
          </p:cNvSpPr>
          <p:nvPr>
            <p:ph type="dt" sz="half" idx="10"/>
          </p:nvPr>
        </p:nvSpPr>
        <p:spPr/>
        <p:txBody>
          <a:bodyPr/>
          <a:lstStyle/>
          <a:p>
            <a:fld id="{7BA2E72A-F4F6-9342-A140-11DA0E5B20AA}" type="datetimeFigureOut">
              <a:t>12/30/22</a:t>
            </a:fld>
            <a:endParaRPr lang="en-US"/>
          </a:p>
        </p:txBody>
      </p:sp>
      <p:sp>
        <p:nvSpPr>
          <p:cNvPr id="3" name="Footer Placeholder 2">
            <a:extLst>
              <a:ext uri="{FF2B5EF4-FFF2-40B4-BE49-F238E27FC236}">
                <a16:creationId xmlns:a16="http://schemas.microsoft.com/office/drawing/2014/main" id="{FF1F0B24-BE01-D1B5-C1BF-51A5CC673F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3C90F6-DD1E-F553-7B44-996954DEBD1D}"/>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777215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6C9F8-90A2-8C14-9838-A593224269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48B93E-B254-2E0D-0D62-180E9A650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D02E0A-CD7D-50EB-F358-E882E914FA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E55D5-1F1E-F367-1E7B-EAAECD35276E}"/>
              </a:ext>
            </a:extLst>
          </p:cNvPr>
          <p:cNvSpPr>
            <a:spLocks noGrp="1"/>
          </p:cNvSpPr>
          <p:nvPr>
            <p:ph type="dt" sz="half" idx="10"/>
          </p:nvPr>
        </p:nvSpPr>
        <p:spPr/>
        <p:txBody>
          <a:bodyPr/>
          <a:lstStyle/>
          <a:p>
            <a:fld id="{7BA2E72A-F4F6-9342-A140-11DA0E5B20AA}" type="datetimeFigureOut">
              <a:t>12/30/22</a:t>
            </a:fld>
            <a:endParaRPr lang="en-US"/>
          </a:p>
        </p:txBody>
      </p:sp>
      <p:sp>
        <p:nvSpPr>
          <p:cNvPr id="6" name="Footer Placeholder 5">
            <a:extLst>
              <a:ext uri="{FF2B5EF4-FFF2-40B4-BE49-F238E27FC236}">
                <a16:creationId xmlns:a16="http://schemas.microsoft.com/office/drawing/2014/main" id="{161A06AF-7CAE-13A9-6661-7C33A9371D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13E374-5AB8-BA50-91B4-CA24F5060E1B}"/>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1180857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52D5-10BE-A54C-4DFC-EF7F3FC7F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9C8AF6-DEA4-0FC2-F8E5-6D34B799DA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A8DC43-D416-485F-D4CB-B116532439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3A0B1-DA84-2F37-E34D-394685CFFBD6}"/>
              </a:ext>
            </a:extLst>
          </p:cNvPr>
          <p:cNvSpPr>
            <a:spLocks noGrp="1"/>
          </p:cNvSpPr>
          <p:nvPr>
            <p:ph type="dt" sz="half" idx="10"/>
          </p:nvPr>
        </p:nvSpPr>
        <p:spPr/>
        <p:txBody>
          <a:bodyPr/>
          <a:lstStyle/>
          <a:p>
            <a:fld id="{7BA2E72A-F4F6-9342-A140-11DA0E5B20AA}" type="datetimeFigureOut">
              <a:t>12/30/22</a:t>
            </a:fld>
            <a:endParaRPr lang="en-US"/>
          </a:p>
        </p:txBody>
      </p:sp>
      <p:sp>
        <p:nvSpPr>
          <p:cNvPr id="6" name="Footer Placeholder 5">
            <a:extLst>
              <a:ext uri="{FF2B5EF4-FFF2-40B4-BE49-F238E27FC236}">
                <a16:creationId xmlns:a16="http://schemas.microsoft.com/office/drawing/2014/main" id="{2B27C5C7-BB84-4BB0-3C0A-1D34607FF6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66BE99-2109-4413-7AC1-68923655635E}"/>
              </a:ext>
            </a:extLst>
          </p:cNvPr>
          <p:cNvSpPr>
            <a:spLocks noGrp="1"/>
          </p:cNvSpPr>
          <p:nvPr>
            <p:ph type="sldNum" sz="quarter" idx="12"/>
          </p:nvPr>
        </p:nvSpPr>
        <p:spPr/>
        <p:txBody>
          <a:bodyPr/>
          <a:lstStyle/>
          <a:p>
            <a:fld id="{E7E6DCE1-4922-3E44-96FE-0349696D31FC}" type="slidenum">
              <a:t>‹#›</a:t>
            </a:fld>
            <a:endParaRPr lang="en-US"/>
          </a:p>
        </p:txBody>
      </p:sp>
    </p:spTree>
    <p:extLst>
      <p:ext uri="{BB962C8B-B14F-4D97-AF65-F5344CB8AC3E}">
        <p14:creationId xmlns:p14="http://schemas.microsoft.com/office/powerpoint/2010/main" val="2985780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A6461C-BD17-52AC-A6EC-3DF8A51412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095A2A-383E-B9E1-3F15-5C0CB4DCE1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05448-BA06-AE1B-59C2-13D8D76223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A2E72A-F4F6-9342-A140-11DA0E5B20AA}" type="datetimeFigureOut">
              <a:t>12/30/22</a:t>
            </a:fld>
            <a:endParaRPr lang="en-US"/>
          </a:p>
        </p:txBody>
      </p:sp>
      <p:sp>
        <p:nvSpPr>
          <p:cNvPr id="5" name="Footer Placeholder 4">
            <a:extLst>
              <a:ext uri="{FF2B5EF4-FFF2-40B4-BE49-F238E27FC236}">
                <a16:creationId xmlns:a16="http://schemas.microsoft.com/office/drawing/2014/main" id="{880AE86A-D81E-EB7F-24E5-F6D9BD1D1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BC61248-B3B3-D0CD-DDC9-DE7A2C5F4E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E6DCE1-4922-3E44-96FE-0349696D31FC}" type="slidenum">
              <a:t>‹#›</a:t>
            </a:fld>
            <a:endParaRPr lang="en-US"/>
          </a:p>
        </p:txBody>
      </p:sp>
    </p:spTree>
    <p:extLst>
      <p:ext uri="{BB962C8B-B14F-4D97-AF65-F5344CB8AC3E}">
        <p14:creationId xmlns:p14="http://schemas.microsoft.com/office/powerpoint/2010/main" val="1243688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ebb.nasa.gov/" TargetMode="Externa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hyperlink" Target="https://www.genome.gov/about-nhgri/Director/genomics-landscape/april-7-2022-the-human-genome-sequence-is-now-complete" TargetMode="External"/><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jpe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en.wikipedia.org/wiki/AlphaFold" TargetMode="External"/><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bc.co.uk/news/resources/idt-75af095e-21f7-41b0-9c5f-a96a5e0615c1" TargetMode="External"/><Relationship Id="rId2" Type="http://schemas.openxmlformats.org/officeDocument/2006/relationships/hyperlink" Target="https://time.com/collection/100-most-influential-people-2022/" TargetMode="External"/><Relationship Id="rId1" Type="http://schemas.openxmlformats.org/officeDocument/2006/relationships/slideLayout" Target="../slideLayouts/slideLayout2.xml"/><Relationship Id="rId5" Type="http://schemas.openxmlformats.org/officeDocument/2006/relationships/hyperlink" Target="https://www.britannica.com/biography/Billie-Eilish" TargetMode="External"/><Relationship Id="rId4" Type="http://schemas.openxmlformats.org/officeDocument/2006/relationships/image" Target="../media/image35.jpeg"/></Relationships>
</file>

<file path=ppt/slides/_rels/slide1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hyperlink" Target="https://en.wikipedia.org/wiki/Brookings_Institution"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natureindex.com/supplements/nature-index-2022-big-5" TargetMode="External"/><Relationship Id="rId2" Type="http://schemas.openxmlformats.org/officeDocument/2006/relationships/hyperlink" Target="https://www.science.org/content/article/u-s-science-no-longer-leads-world-here-s-how-top-advisers-say-nation-should-respond" TargetMode="Externa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GPT-3" TargetMode="External"/><Relationship Id="rId2" Type="http://schemas.openxmlformats.org/officeDocument/2006/relationships/hyperlink" Target="https://en.wikipedia.org/wiki/ChatGPT" TargetMode="External"/><Relationship Id="rId1" Type="http://schemas.openxmlformats.org/officeDocument/2006/relationships/slideLayout" Target="../slideLayouts/slideLayout7.xml"/><Relationship Id="rId5" Type="http://schemas.openxmlformats.org/officeDocument/2006/relationships/image" Target="../media/image38.jpeg"/><Relationship Id="rId4" Type="http://schemas.openxmlformats.org/officeDocument/2006/relationships/hyperlink" Target="https://youtu.be/XuHfzVkZGBU"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ourworldindata.org/grapher/biweekly-covid-deaths-per-million-people" TargetMode="External"/><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hyperlink" Target="https://www.cnn.com/2022/11/18/health/sperm-counts-decline-debate" TargetMode="External"/><Relationship Id="rId9" Type="http://schemas.openxmlformats.org/officeDocument/2006/relationships/image" Target="../media/image6.jpeg"/></Relationships>
</file>

<file path=ppt/slides/_rels/slide2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jpeg"/><Relationship Id="rId13" Type="http://schemas.openxmlformats.org/officeDocument/2006/relationships/hyperlink" Target="https://en.wikipedia.org/wiki/Ray_Kurzweil" TargetMode="External"/><Relationship Id="rId3" Type="http://schemas.openxmlformats.org/officeDocument/2006/relationships/hyperlink" Target="https://thebossmagazine.com/21st-century-inventions/" TargetMode="External"/><Relationship Id="rId7" Type="http://schemas.openxmlformats.org/officeDocument/2006/relationships/image" Target="../media/image10.jpeg"/><Relationship Id="rId12" Type="http://schemas.openxmlformats.org/officeDocument/2006/relationships/hyperlink" Target="https://www.diamandis.com/podcast" TargetMode="External"/><Relationship Id="rId2" Type="http://schemas.openxmlformats.org/officeDocument/2006/relationships/hyperlink" Target="https://www.newscientist.com/article/mg24432613-200-new-scientist-ranks-the-top-10-discoveries-of-the-decade/" TargetMode="Externa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hyperlink" Target="https://abundance.su.org/" TargetMode="External"/><Relationship Id="rId5" Type="http://schemas.openxmlformats.org/officeDocument/2006/relationships/image" Target="../media/image8.png"/><Relationship Id="rId10" Type="http://schemas.openxmlformats.org/officeDocument/2006/relationships/hyperlink" Target="https://www.diamandis.com/" TargetMode="External"/><Relationship Id="rId4" Type="http://schemas.openxmlformats.org/officeDocument/2006/relationships/hyperlink" Target="https://en.wikipedia.org/wiki/2022_in_science" TargetMode="External"/><Relationship Id="rId9" Type="http://schemas.openxmlformats.org/officeDocument/2006/relationships/hyperlink" Target="https://www.xprize.org/" TargetMode="External"/><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reUZRyXxUs4" TargetMode="External"/><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physicsworld.com/a/alain-aspect-john-clauser-and-anton-zeilinger-win-the-2022-nobel-prize-for-physics/"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iflscience.com/secure-quantum-communications-over-100-kilometers-breaks-records-for-accuracy-and-distance-63360" TargetMode="External"/><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bigthink.com/the-future/fusion-power-nif-hype-lose-energy/" TargetMode="External"/><Relationship Id="rId2" Type="http://schemas.openxmlformats.org/officeDocument/2006/relationships/hyperlink" Target="https://www.nature.com/articles/d41586-022-04440-7" TargetMode="Externa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image" Target="../media/image20.jpeg"/><Relationship Id="rId4" Type="http://schemas.openxmlformats.org/officeDocument/2006/relationships/image" Target="../media/image19.jpeg"/></Relationships>
</file>

<file path=ppt/slides/_rels/slide9.xml.rels><?xml version="1.0" encoding="UTF-8" standalone="yes"?>
<Relationships xmlns="http://schemas.openxmlformats.org/package/2006/relationships"><Relationship Id="rId3" Type="http://schemas.openxmlformats.org/officeDocument/2006/relationships/hyperlink" Target="https://svs.gsfc.nasa.gov/14076" TargetMode="External"/><Relationship Id="rId2" Type="http://schemas.openxmlformats.org/officeDocument/2006/relationships/hyperlink" Target="https://nasa.gov/hubble" TargetMode="External"/><Relationship Id="rId1" Type="http://schemas.openxmlformats.org/officeDocument/2006/relationships/slideLayout" Target="../slideLayouts/slideLayout2.xml"/><Relationship Id="rId5" Type="http://schemas.openxmlformats.org/officeDocument/2006/relationships/image" Target="../media/image23.gif"/><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3DD45F0-E38B-D725-2E3B-ECEC0178CDC8}"/>
              </a:ext>
            </a:extLst>
          </p:cNvPr>
          <p:cNvSpPr txBox="1"/>
          <p:nvPr/>
        </p:nvSpPr>
        <p:spPr>
          <a:xfrm>
            <a:off x="4107784" y="454638"/>
            <a:ext cx="5466522" cy="769441"/>
          </a:xfrm>
          <a:prstGeom prst="rect">
            <a:avLst/>
          </a:prstGeom>
          <a:noFill/>
        </p:spPr>
        <p:txBody>
          <a:bodyPr wrap="square" rtlCol="0">
            <a:spAutoFit/>
          </a:bodyPr>
          <a:lstStyle/>
          <a:p>
            <a:r>
              <a:rPr lang="en-US" sz="4400" b="1" dirty="0">
                <a:solidFill>
                  <a:srgbClr val="00B0F0"/>
                </a:solidFill>
                <a:latin typeface="Calibri" panose="020F0502020204030204" pitchFamily="34" charset="0"/>
                <a:cs typeface="Calibri" panose="020F0502020204030204" pitchFamily="34" charset="0"/>
              </a:rPr>
              <a:t>2022 Review</a:t>
            </a:r>
          </a:p>
        </p:txBody>
      </p:sp>
      <p:sp>
        <p:nvSpPr>
          <p:cNvPr id="2" name="TextBox 1">
            <a:extLst>
              <a:ext uri="{FF2B5EF4-FFF2-40B4-BE49-F238E27FC236}">
                <a16:creationId xmlns:a16="http://schemas.microsoft.com/office/drawing/2014/main" id="{F4487F7D-1EF9-806C-3170-9F733FE449FE}"/>
              </a:ext>
            </a:extLst>
          </p:cNvPr>
          <p:cNvSpPr txBox="1"/>
          <p:nvPr/>
        </p:nvSpPr>
        <p:spPr>
          <a:xfrm>
            <a:off x="2991678" y="1704235"/>
            <a:ext cx="7940779"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00B0F0"/>
                </a:solidFill>
                <a:cs typeface="Calibri" panose="020F0502020204030204" pitchFamily="34" charset="0"/>
              </a:rPr>
              <a:t>Bad Things </a:t>
            </a:r>
          </a:p>
          <a:p>
            <a:pPr marL="285750" indent="-285750">
              <a:buFont typeface="Arial" panose="020B0604020202020204" pitchFamily="34" charset="0"/>
              <a:buChar char="•"/>
            </a:pPr>
            <a:r>
              <a:rPr lang="en-US" b="1" dirty="0">
                <a:solidFill>
                  <a:srgbClr val="00B0F0"/>
                </a:solidFill>
                <a:cs typeface="Calibri" panose="020F0502020204030204" pitchFamily="34" charset="0"/>
              </a:rPr>
              <a:t>Good Things, Abundance, Exponential Growth</a:t>
            </a:r>
          </a:p>
          <a:p>
            <a:pPr marL="285750" indent="-285750">
              <a:buFont typeface="Arial" panose="020B0604020202020204" pitchFamily="34" charset="0"/>
              <a:buChar char="•"/>
            </a:pPr>
            <a:r>
              <a:rPr lang="en-US" b="1" dirty="0">
                <a:solidFill>
                  <a:srgbClr val="00B0F0"/>
                </a:solidFill>
                <a:cs typeface="Calibri" panose="020F0502020204030204" pitchFamily="34" charset="0"/>
              </a:rPr>
              <a:t>AI is the New Electricity</a:t>
            </a:r>
          </a:p>
          <a:p>
            <a:pPr marL="285750" indent="-285750">
              <a:buFont typeface="Arial" panose="020B0604020202020204" pitchFamily="34" charset="0"/>
              <a:buChar char="•"/>
            </a:pPr>
            <a:r>
              <a:rPr lang="en-US" b="1" dirty="0">
                <a:solidFill>
                  <a:srgbClr val="00B0F0"/>
                </a:solidFill>
                <a:cs typeface="Calibri" panose="020F0502020204030204" pitchFamily="34" charset="0"/>
              </a:rPr>
              <a:t>Noble Prize 2022 - Quantum Entanglement</a:t>
            </a:r>
          </a:p>
          <a:p>
            <a:pPr marL="285750" indent="-285750">
              <a:buFont typeface="Arial" panose="020B0604020202020204" pitchFamily="34" charset="0"/>
              <a:buChar char="•"/>
            </a:pPr>
            <a:r>
              <a:rPr lang="en-US" b="1" dirty="0">
                <a:solidFill>
                  <a:srgbClr val="00B0F0"/>
                </a:solidFill>
              </a:rPr>
              <a:t>Nuclear Fusion, December 2022</a:t>
            </a:r>
          </a:p>
          <a:p>
            <a:pPr marL="285750" indent="-285750">
              <a:buFont typeface="Arial" panose="020B0604020202020204" pitchFamily="34" charset="0"/>
              <a:buChar char="•"/>
            </a:pPr>
            <a:r>
              <a:rPr lang="en-US" b="1" dirty="0">
                <a:solidFill>
                  <a:srgbClr val="00B0F0"/>
                </a:solidFill>
              </a:rPr>
              <a:t>Hubble Telescope – Black Hole Ignites Stars</a:t>
            </a:r>
          </a:p>
          <a:p>
            <a:pPr marL="285750" indent="-285750">
              <a:buFont typeface="Arial" panose="020B0604020202020204" pitchFamily="34" charset="0"/>
              <a:buChar char="•"/>
            </a:pPr>
            <a:r>
              <a:rPr lang="en-US" b="1" dirty="0">
                <a:solidFill>
                  <a:srgbClr val="00B0F0"/>
                </a:solidFill>
              </a:rPr>
              <a:t>James Webb Space Telescope</a:t>
            </a:r>
          </a:p>
          <a:p>
            <a:pPr marL="285750" indent="-285750">
              <a:buFont typeface="Arial" panose="020B0604020202020204" pitchFamily="34" charset="0"/>
              <a:buChar char="•"/>
            </a:pPr>
            <a:r>
              <a:rPr lang="en-US" b="1" dirty="0">
                <a:solidFill>
                  <a:srgbClr val="00B0F0"/>
                </a:solidFill>
                <a:cs typeface="Calibri" panose="020F0502020204030204" pitchFamily="34" charset="0"/>
              </a:rPr>
              <a:t>2,4 km Stable Transmission via Laser</a:t>
            </a:r>
          </a:p>
          <a:p>
            <a:pPr marL="285750" indent="-285750">
              <a:buFont typeface="Arial" panose="020B0604020202020204" pitchFamily="34" charset="0"/>
              <a:buChar char="•"/>
            </a:pPr>
            <a:r>
              <a:rPr lang="en-US" b="1" dirty="0">
                <a:solidFill>
                  <a:srgbClr val="00B0F0"/>
                </a:solidFill>
              </a:rPr>
              <a:t>Human Genome Gapless Sequence - over 3 </a:t>
            </a:r>
            <a:r>
              <a:rPr lang="en-US" b="1" dirty="0" err="1">
                <a:solidFill>
                  <a:srgbClr val="00B0F0"/>
                </a:solidFill>
              </a:rPr>
              <a:t>Bln</a:t>
            </a:r>
            <a:r>
              <a:rPr lang="en-US" b="1" dirty="0">
                <a:solidFill>
                  <a:srgbClr val="00B0F0"/>
                </a:solidFill>
              </a:rPr>
              <a:t> base pairs</a:t>
            </a:r>
          </a:p>
          <a:p>
            <a:pPr marL="285750" indent="-285750">
              <a:buFont typeface="Arial" panose="020B0604020202020204" pitchFamily="34" charset="0"/>
              <a:buChar char="•"/>
            </a:pPr>
            <a:r>
              <a:rPr lang="en-US" b="1" dirty="0" err="1">
                <a:solidFill>
                  <a:srgbClr val="00B0F0"/>
                </a:solidFill>
              </a:rPr>
              <a:t>AlphaFold</a:t>
            </a:r>
            <a:r>
              <a:rPr lang="en-US" b="1" dirty="0">
                <a:solidFill>
                  <a:srgbClr val="00B0F0"/>
                </a:solidFill>
              </a:rPr>
              <a:t> – shapes of 200 million proteins from 1 million species </a:t>
            </a:r>
          </a:p>
          <a:p>
            <a:pPr marL="285750" indent="-285750">
              <a:buFont typeface="Arial" panose="020B0604020202020204" pitchFamily="34" charset="0"/>
              <a:buChar char="•"/>
            </a:pPr>
            <a:r>
              <a:rPr lang="en-US" b="1" dirty="0">
                <a:solidFill>
                  <a:srgbClr val="00B0F0"/>
                </a:solidFill>
              </a:rPr>
              <a:t>Pig-to-Human Heart Transplantation</a:t>
            </a:r>
          </a:p>
          <a:p>
            <a:pPr marL="285750" indent="-285750">
              <a:buFont typeface="Arial" panose="020B0604020202020204" pitchFamily="34" charset="0"/>
              <a:buChar char="•"/>
            </a:pPr>
            <a:r>
              <a:rPr lang="en-US" b="1" dirty="0">
                <a:solidFill>
                  <a:srgbClr val="00B0F0"/>
                </a:solidFill>
              </a:rPr>
              <a:t>People of the Year</a:t>
            </a:r>
          </a:p>
          <a:p>
            <a:pPr marL="285750" indent="-285750">
              <a:buFont typeface="Arial" panose="020B0604020202020204" pitchFamily="34" charset="0"/>
              <a:buChar char="•"/>
            </a:pPr>
            <a:r>
              <a:rPr lang="en-US" b="1" dirty="0">
                <a:solidFill>
                  <a:srgbClr val="00B0F0"/>
                </a:solidFill>
              </a:rPr>
              <a:t>The Brookings Institution</a:t>
            </a:r>
          </a:p>
          <a:p>
            <a:pPr marL="285750" indent="-285750">
              <a:buFont typeface="Arial" panose="020B0604020202020204" pitchFamily="34" charset="0"/>
              <a:buChar char="•"/>
            </a:pPr>
            <a:r>
              <a:rPr lang="en-US" b="1" dirty="0">
                <a:solidFill>
                  <a:srgbClr val="00B0F0"/>
                </a:solidFill>
              </a:rPr>
              <a:t>China has overtaken the US as the world's leader in Science </a:t>
            </a:r>
          </a:p>
          <a:p>
            <a:pPr marL="285750" indent="-285750">
              <a:buFont typeface="Arial" panose="020B0604020202020204" pitchFamily="34" charset="0"/>
              <a:buChar char="•"/>
            </a:pPr>
            <a:r>
              <a:rPr lang="en-US" b="1" dirty="0" err="1">
                <a:solidFill>
                  <a:srgbClr val="00B0F0"/>
                </a:solidFill>
              </a:rPr>
              <a:t>ChatGPT</a:t>
            </a:r>
            <a:r>
              <a:rPr lang="en-US" b="1" dirty="0">
                <a:solidFill>
                  <a:srgbClr val="00B0F0"/>
                </a:solidFill>
              </a:rPr>
              <a:t> (AI answers questions)</a:t>
            </a:r>
          </a:p>
          <a:p>
            <a:pPr marL="285750" indent="-285750">
              <a:buFont typeface="Arial" panose="020B0604020202020204" pitchFamily="34" charset="0"/>
              <a:buChar char="•"/>
            </a:pPr>
            <a:r>
              <a:rPr lang="en-US" b="1" dirty="0">
                <a:solidFill>
                  <a:srgbClr val="00B0F0"/>
                </a:solidFill>
                <a:cs typeface="Calibri" panose="020F0502020204030204" pitchFamily="34" charset="0"/>
              </a:rPr>
              <a:t>Our Weekly Seminar in 2022</a:t>
            </a:r>
          </a:p>
          <a:p>
            <a:pPr marL="285750" indent="-285750">
              <a:buFont typeface="Arial" panose="020B0604020202020204" pitchFamily="34" charset="0"/>
              <a:buChar char="•"/>
            </a:pPr>
            <a:r>
              <a:rPr lang="en-US" b="1" dirty="0">
                <a:solidFill>
                  <a:srgbClr val="00B0F0"/>
                </a:solidFill>
                <a:cs typeface="Calibri" panose="020F0502020204030204" pitchFamily="34" charset="0"/>
              </a:rPr>
              <a:t>Next game</a:t>
            </a:r>
          </a:p>
        </p:txBody>
      </p:sp>
    </p:spTree>
    <p:extLst>
      <p:ext uri="{BB962C8B-B14F-4D97-AF65-F5344CB8AC3E}">
        <p14:creationId xmlns:p14="http://schemas.microsoft.com/office/powerpoint/2010/main" val="3241522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5CB4B-4090-AEAB-9E12-CA7B7DD7781F}"/>
              </a:ext>
            </a:extLst>
          </p:cNvPr>
          <p:cNvSpPr txBox="1"/>
          <p:nvPr/>
        </p:nvSpPr>
        <p:spPr>
          <a:xfrm>
            <a:off x="128971" y="965398"/>
            <a:ext cx="5290052" cy="2123658"/>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100" dirty="0"/>
              <a:t>The James Webb Space Telescope is the world's premier space science observatory</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Webb will solve mysteries in our solar system, look beyond to distant worlds around other stars, and probe the mysterious structures and origins of our universe and our place in it</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Webb is an international program led by NASA with its partners, ESA (European Space Agency) and CSA (Canadian Space Agency)</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r>
              <a:rPr lang="en-US" sz="1100" dirty="0"/>
              <a:t>James Webb is ~ 100 times more powerful than its predecessor and much larger –the diameter is 6.5 meters. </a:t>
            </a:r>
          </a:p>
          <a:p>
            <a:pPr marL="171450" indent="-171450">
              <a:buFont typeface="Arial" panose="020B0604020202020204" pitchFamily="34" charset="0"/>
              <a:buChar char="•"/>
            </a:pPr>
            <a:r>
              <a:rPr lang="en-US" sz="1100" dirty="0"/>
              <a:t>The project started in 1990s, official launch was in the end of 2021</a:t>
            </a:r>
          </a:p>
        </p:txBody>
      </p:sp>
      <p:sp>
        <p:nvSpPr>
          <p:cNvPr id="2" name="TextBox 1">
            <a:extLst>
              <a:ext uri="{FF2B5EF4-FFF2-40B4-BE49-F238E27FC236}">
                <a16:creationId xmlns:a16="http://schemas.microsoft.com/office/drawing/2014/main" id="{C769A67E-843F-4995-6303-4C88B54A44D0}"/>
              </a:ext>
            </a:extLst>
          </p:cNvPr>
          <p:cNvSpPr txBox="1"/>
          <p:nvPr/>
        </p:nvSpPr>
        <p:spPr>
          <a:xfrm>
            <a:off x="0" y="0"/>
            <a:ext cx="5746282" cy="523220"/>
          </a:xfrm>
          <a:prstGeom prst="rect">
            <a:avLst/>
          </a:prstGeom>
          <a:noFill/>
        </p:spPr>
        <p:txBody>
          <a:bodyPr wrap="square" rtlCol="0">
            <a:spAutoFit/>
          </a:bodyPr>
          <a:lstStyle/>
          <a:p>
            <a:r>
              <a:rPr lang="en-US" sz="2800" b="1" dirty="0"/>
              <a:t>The James Webb Space Telescope</a:t>
            </a:r>
          </a:p>
        </p:txBody>
      </p:sp>
      <p:sp>
        <p:nvSpPr>
          <p:cNvPr id="3" name="TextBox 2">
            <a:extLst>
              <a:ext uri="{FF2B5EF4-FFF2-40B4-BE49-F238E27FC236}">
                <a16:creationId xmlns:a16="http://schemas.microsoft.com/office/drawing/2014/main" id="{4AB42FB3-792B-1C5F-D92B-69270FB9B388}"/>
              </a:ext>
            </a:extLst>
          </p:cNvPr>
          <p:cNvSpPr txBox="1"/>
          <p:nvPr/>
        </p:nvSpPr>
        <p:spPr>
          <a:xfrm>
            <a:off x="128971" y="523220"/>
            <a:ext cx="3305186"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2"/>
              </a:rPr>
              <a:t>https://</a:t>
            </a:r>
            <a:r>
              <a:rPr lang="en-US" sz="1400" dirty="0" err="1">
                <a:hlinkClick r:id="rId2"/>
              </a:rPr>
              <a:t>webb.nasa.gov</a:t>
            </a:r>
            <a:endParaRPr lang="en-US" sz="1400" dirty="0"/>
          </a:p>
        </p:txBody>
      </p:sp>
      <p:pic>
        <p:nvPicPr>
          <p:cNvPr id="4098" name="Picture 2" descr="James Webb Space Telescope - Wikipedia">
            <a:extLst>
              <a:ext uri="{FF2B5EF4-FFF2-40B4-BE49-F238E27FC236}">
                <a16:creationId xmlns:a16="http://schemas.microsoft.com/office/drawing/2014/main" id="{9BB24823-28D0-6083-55C9-774C5BAA1B7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4410" y="0"/>
            <a:ext cx="3072479" cy="263250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A7AC583-456D-D875-707A-38E752773B0F}"/>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528068" y="2632509"/>
            <a:ext cx="40640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749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5CB4B-4090-AEAB-9E12-CA7B7DD7781F}"/>
              </a:ext>
            </a:extLst>
          </p:cNvPr>
          <p:cNvSpPr txBox="1"/>
          <p:nvPr/>
        </p:nvSpPr>
        <p:spPr>
          <a:xfrm>
            <a:off x="117567" y="862954"/>
            <a:ext cx="6142382" cy="261610"/>
          </a:xfrm>
          <a:prstGeom prst="rect">
            <a:avLst/>
          </a:prstGeom>
          <a:noFill/>
        </p:spPr>
        <p:txBody>
          <a:bodyPr wrap="square" rtlCol="0">
            <a:spAutoFit/>
          </a:bodyPr>
          <a:lstStyle/>
          <a:p>
            <a:r>
              <a:rPr lang="en-US" sz="1100" dirty="0"/>
              <a:t>https://</a:t>
            </a:r>
            <a:r>
              <a:rPr lang="en-US" sz="1100" dirty="0" err="1"/>
              <a:t>phys.org</a:t>
            </a:r>
            <a:r>
              <a:rPr lang="en-US" sz="1100" dirty="0"/>
              <a:t>/news/2021-01-record-breaking-laser-link-einstein-theory.html</a:t>
            </a:r>
          </a:p>
        </p:txBody>
      </p:sp>
      <p:sp>
        <p:nvSpPr>
          <p:cNvPr id="2" name="TextBox 1">
            <a:extLst>
              <a:ext uri="{FF2B5EF4-FFF2-40B4-BE49-F238E27FC236}">
                <a16:creationId xmlns:a16="http://schemas.microsoft.com/office/drawing/2014/main" id="{40DA5FA3-5A44-9535-5B57-8611A8C7606B}"/>
              </a:ext>
            </a:extLst>
          </p:cNvPr>
          <p:cNvSpPr txBox="1"/>
          <p:nvPr/>
        </p:nvSpPr>
        <p:spPr>
          <a:xfrm>
            <a:off x="117567" y="117566"/>
            <a:ext cx="5146764" cy="523220"/>
          </a:xfrm>
          <a:prstGeom prst="rect">
            <a:avLst/>
          </a:prstGeom>
          <a:noFill/>
        </p:spPr>
        <p:txBody>
          <a:bodyPr wrap="square" rtlCol="0">
            <a:spAutoFit/>
          </a:bodyPr>
          <a:lstStyle/>
          <a:p>
            <a:r>
              <a:rPr lang="en-US" sz="2800" b="1" dirty="0"/>
              <a:t>Record-breaking laser link</a:t>
            </a:r>
          </a:p>
        </p:txBody>
      </p:sp>
      <p:sp>
        <p:nvSpPr>
          <p:cNvPr id="3" name="TextBox 2">
            <a:extLst>
              <a:ext uri="{FF2B5EF4-FFF2-40B4-BE49-F238E27FC236}">
                <a16:creationId xmlns:a16="http://schemas.microsoft.com/office/drawing/2014/main" id="{593CC43D-AD80-A32E-65C9-982B494378B6}"/>
              </a:ext>
            </a:extLst>
          </p:cNvPr>
          <p:cNvSpPr txBox="1"/>
          <p:nvPr/>
        </p:nvSpPr>
        <p:spPr>
          <a:xfrm>
            <a:off x="195942" y="1795109"/>
            <a:ext cx="5068389" cy="2893100"/>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Scientists from the International Centre for Radio Astronomy Research (ICRAR) and the University of Western Australia (UWA) have set a world record for the most stable transmission of a laser signal through the atmosphere. Distance – 2.4 km</a:t>
            </a:r>
          </a:p>
          <a:p>
            <a:endParaRPr lang="en-US" sz="1400" dirty="0"/>
          </a:p>
          <a:p>
            <a:r>
              <a:rPr lang="en-US" sz="1400" dirty="0"/>
              <a:t>Scientists expect them to be used to communicate between ground stations and satellites or orbiting craft. </a:t>
            </a:r>
          </a:p>
          <a:p>
            <a:endParaRPr lang="en-US" sz="1400" dirty="0"/>
          </a:p>
          <a:p>
            <a:r>
              <a:rPr lang="en-US" sz="1400" dirty="0"/>
              <a:t>They also would like to use them to connect atomic clocks. Connecting one clock on the surface of the Earth to one aboard a spacecraft would allow for testing Einstein's general theory of relativity—the clock in space should run slightly faster than the one on the ground.</a:t>
            </a:r>
          </a:p>
        </p:txBody>
      </p:sp>
      <p:pic>
        <p:nvPicPr>
          <p:cNvPr id="2050" name="Picture 2" descr="A new record for laser stability across atmospheric distances">
            <a:extLst>
              <a:ext uri="{FF2B5EF4-FFF2-40B4-BE49-F238E27FC236}">
                <a16:creationId xmlns:a16="http://schemas.microsoft.com/office/drawing/2014/main" id="{078F047B-1431-9EE5-8D50-67C7A9427D5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682343" y="862954"/>
            <a:ext cx="63500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230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5CB4B-4090-AEAB-9E12-CA7B7DD7781F}"/>
              </a:ext>
            </a:extLst>
          </p:cNvPr>
          <p:cNvSpPr txBox="1"/>
          <p:nvPr/>
        </p:nvSpPr>
        <p:spPr>
          <a:xfrm>
            <a:off x="272373" y="1520785"/>
            <a:ext cx="5379279"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In 2003, the Human Genome Project achieved estimated 92% sequencing of the human genome. </a:t>
            </a:r>
          </a:p>
          <a:p>
            <a:endParaRPr lang="en-US" sz="1400" dirty="0"/>
          </a:p>
          <a:p>
            <a:r>
              <a:rPr lang="en-US" sz="1400" dirty="0"/>
              <a:t>In 2022 the Telomere-to-Telomere (T2T) consortium published a collection of papers that report the first truly complete sequence of the human genome. The sequence — over 3 billion base pairs long across 23 chromosomes — is entirely gapless. </a:t>
            </a:r>
          </a:p>
        </p:txBody>
      </p:sp>
      <p:sp>
        <p:nvSpPr>
          <p:cNvPr id="2" name="TextBox 1">
            <a:extLst>
              <a:ext uri="{FF2B5EF4-FFF2-40B4-BE49-F238E27FC236}">
                <a16:creationId xmlns:a16="http://schemas.microsoft.com/office/drawing/2014/main" id="{C069872A-F74D-878D-1037-3F959809BEFF}"/>
              </a:ext>
            </a:extLst>
          </p:cNvPr>
          <p:cNvSpPr txBox="1"/>
          <p:nvPr/>
        </p:nvSpPr>
        <p:spPr>
          <a:xfrm>
            <a:off x="117567" y="117566"/>
            <a:ext cx="5146764" cy="523220"/>
          </a:xfrm>
          <a:prstGeom prst="rect">
            <a:avLst/>
          </a:prstGeom>
          <a:noFill/>
        </p:spPr>
        <p:txBody>
          <a:bodyPr wrap="square" rtlCol="0">
            <a:spAutoFit/>
          </a:bodyPr>
          <a:lstStyle/>
          <a:p>
            <a:r>
              <a:rPr lang="en-US" sz="2800" b="1" dirty="0"/>
              <a:t>Human Genome is now complete</a:t>
            </a:r>
          </a:p>
        </p:txBody>
      </p:sp>
      <p:sp>
        <p:nvSpPr>
          <p:cNvPr id="3" name="TextBox 2">
            <a:extLst>
              <a:ext uri="{FF2B5EF4-FFF2-40B4-BE49-F238E27FC236}">
                <a16:creationId xmlns:a16="http://schemas.microsoft.com/office/drawing/2014/main" id="{EC3AD8F5-D887-864F-9463-966AA997A126}"/>
              </a:ext>
            </a:extLst>
          </p:cNvPr>
          <p:cNvSpPr txBox="1"/>
          <p:nvPr/>
        </p:nvSpPr>
        <p:spPr>
          <a:xfrm>
            <a:off x="204997" y="770195"/>
            <a:ext cx="4708188" cy="461665"/>
          </a:xfrm>
          <a:prstGeom prst="rect">
            <a:avLst/>
          </a:prstGeom>
          <a:noFill/>
        </p:spPr>
        <p:txBody>
          <a:bodyPr wrap="square" rtlCol="0">
            <a:spAutoFit/>
          </a:bodyPr>
          <a:lstStyle/>
          <a:p>
            <a:r>
              <a:rPr lang="en-US" sz="1200" dirty="0">
                <a:hlinkClick r:id="rId2"/>
              </a:rPr>
              <a:t>https://</a:t>
            </a:r>
            <a:r>
              <a:rPr lang="en-US" sz="1200" dirty="0" err="1">
                <a:hlinkClick r:id="rId2"/>
              </a:rPr>
              <a:t>www.genome.gov</a:t>
            </a:r>
            <a:r>
              <a:rPr lang="en-US" sz="1200" dirty="0">
                <a:hlinkClick r:id="rId2"/>
              </a:rPr>
              <a:t>/about-</a:t>
            </a:r>
            <a:r>
              <a:rPr lang="en-US" sz="1200" dirty="0" err="1">
                <a:hlinkClick r:id="rId2"/>
              </a:rPr>
              <a:t>nhgri</a:t>
            </a:r>
            <a:r>
              <a:rPr lang="en-US" sz="1200" dirty="0">
                <a:hlinkClick r:id="rId2"/>
              </a:rPr>
              <a:t>/Director/genomics-landscape/april-7-2022-the-human-genome-sequence-is-now-complete</a:t>
            </a:r>
            <a:endParaRPr lang="en-US" sz="1200" dirty="0"/>
          </a:p>
        </p:txBody>
      </p:sp>
      <p:pic>
        <p:nvPicPr>
          <p:cNvPr id="3076" name="Picture 4" descr="The human genome is, at long last, complete">
            <a:extLst>
              <a:ext uri="{FF2B5EF4-FFF2-40B4-BE49-F238E27FC236}">
                <a16:creationId xmlns:a16="http://schemas.microsoft.com/office/drawing/2014/main" id="{6A85CE32-1DEC-0C46-6A3F-494148E8EEF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839626" y="117566"/>
            <a:ext cx="5080000" cy="38989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ntents | Science 376, 6588">
            <a:extLst>
              <a:ext uri="{FF2B5EF4-FFF2-40B4-BE49-F238E27FC236}">
                <a16:creationId xmlns:a16="http://schemas.microsoft.com/office/drawing/2014/main" id="{5CA0359E-4875-392B-51F9-AB0B83207E56}"/>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272374" y="3680216"/>
            <a:ext cx="2030416" cy="2584383"/>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he Human Genome Project (E)">
            <a:extLst>
              <a:ext uri="{FF2B5EF4-FFF2-40B4-BE49-F238E27FC236}">
                <a16:creationId xmlns:a16="http://schemas.microsoft.com/office/drawing/2014/main" id="{958A845C-886F-47E1-6777-D73998CEE680}"/>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2638092" y="3674737"/>
            <a:ext cx="3671123" cy="20701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CE2CD7-EF0C-9B0B-DB3D-58259172CF94}"/>
              </a:ext>
            </a:extLst>
          </p:cNvPr>
          <p:cNvSpPr txBox="1"/>
          <p:nvPr/>
        </p:nvSpPr>
        <p:spPr>
          <a:xfrm>
            <a:off x="7304183" y="4726236"/>
            <a:ext cx="4186410"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January 2022</a:t>
            </a:r>
          </a:p>
          <a:p>
            <a:r>
              <a:rPr lang="en-US" sz="1400" dirty="0"/>
              <a:t>A team reports the fastest ever sequencing of a human genome, accomplished in just five hours and two minutes</a:t>
            </a:r>
          </a:p>
        </p:txBody>
      </p:sp>
    </p:spTree>
    <p:extLst>
      <p:ext uri="{BB962C8B-B14F-4D97-AF65-F5344CB8AC3E}">
        <p14:creationId xmlns:p14="http://schemas.microsoft.com/office/powerpoint/2010/main" val="4013702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69872A-F74D-878D-1037-3F959809BEFF}"/>
              </a:ext>
            </a:extLst>
          </p:cNvPr>
          <p:cNvSpPr txBox="1"/>
          <p:nvPr/>
        </p:nvSpPr>
        <p:spPr>
          <a:xfrm>
            <a:off x="0" y="0"/>
            <a:ext cx="2063773" cy="523220"/>
          </a:xfrm>
          <a:prstGeom prst="rect">
            <a:avLst/>
          </a:prstGeom>
          <a:noFill/>
        </p:spPr>
        <p:txBody>
          <a:bodyPr wrap="square" rtlCol="0">
            <a:spAutoFit/>
          </a:bodyPr>
          <a:lstStyle/>
          <a:p>
            <a:r>
              <a:rPr lang="en-US" sz="2800" b="1" dirty="0" err="1"/>
              <a:t>AlphaFold</a:t>
            </a:r>
            <a:endParaRPr lang="en-US" sz="2800" b="1" dirty="0"/>
          </a:p>
        </p:txBody>
      </p:sp>
      <p:sp>
        <p:nvSpPr>
          <p:cNvPr id="6" name="TextBox 5">
            <a:extLst>
              <a:ext uri="{FF2B5EF4-FFF2-40B4-BE49-F238E27FC236}">
                <a16:creationId xmlns:a16="http://schemas.microsoft.com/office/drawing/2014/main" id="{D180515F-4425-910B-7DDD-8CDD5590E198}"/>
              </a:ext>
            </a:extLst>
          </p:cNvPr>
          <p:cNvSpPr txBox="1"/>
          <p:nvPr/>
        </p:nvSpPr>
        <p:spPr>
          <a:xfrm>
            <a:off x="121186" y="760164"/>
            <a:ext cx="3514381" cy="4185761"/>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AI Google company </a:t>
            </a:r>
            <a:r>
              <a:rPr lang="en-US" sz="1400" b="1" dirty="0">
                <a:solidFill>
                  <a:srgbClr val="FF0000"/>
                </a:solidFill>
              </a:rPr>
              <a:t>DeepMind</a:t>
            </a:r>
            <a:r>
              <a:rPr lang="en-US" sz="1400" dirty="0"/>
              <a:t> reports that its </a:t>
            </a:r>
            <a:r>
              <a:rPr lang="en-US" sz="1400" b="1" dirty="0" err="1">
                <a:solidFill>
                  <a:srgbClr val="FF0000"/>
                </a:solidFill>
              </a:rPr>
              <a:t>AlphaFold</a:t>
            </a:r>
            <a:r>
              <a:rPr lang="en-US" sz="1400" dirty="0"/>
              <a:t> program has determined the likely structure of nearly every protein known to science.</a:t>
            </a:r>
          </a:p>
          <a:p>
            <a:endParaRPr lang="en-US" sz="1400" dirty="0"/>
          </a:p>
          <a:p>
            <a:r>
              <a:rPr lang="en-US" sz="1400" dirty="0">
                <a:hlinkClick r:id="rId2"/>
              </a:rPr>
              <a:t>https://</a:t>
            </a:r>
            <a:r>
              <a:rPr lang="en-US" sz="1400" dirty="0" err="1">
                <a:hlinkClick r:id="rId2"/>
              </a:rPr>
              <a:t>en.wikipedia.org</a:t>
            </a:r>
            <a:r>
              <a:rPr lang="en-US" sz="1400" dirty="0">
                <a:hlinkClick r:id="rId2"/>
              </a:rPr>
              <a:t>/wiki/</a:t>
            </a:r>
            <a:r>
              <a:rPr lang="en-US" sz="1400" dirty="0" err="1">
                <a:hlinkClick r:id="rId2"/>
              </a:rPr>
              <a:t>AlphaFold</a:t>
            </a:r>
            <a:endParaRPr lang="en-US" sz="1400" dirty="0"/>
          </a:p>
          <a:p>
            <a:endParaRPr lang="en-US" sz="1400" dirty="0"/>
          </a:p>
          <a:p>
            <a:r>
              <a:rPr lang="en-US" sz="1400" dirty="0" err="1"/>
              <a:t>AlphaFold</a:t>
            </a:r>
            <a:r>
              <a:rPr lang="en-US" sz="1400" dirty="0"/>
              <a:t> 1 (2018) </a:t>
            </a:r>
          </a:p>
          <a:p>
            <a:r>
              <a:rPr lang="en-US" sz="1400" dirty="0" err="1"/>
              <a:t>AlphaFold</a:t>
            </a:r>
            <a:r>
              <a:rPr lang="en-US" sz="1400" dirty="0"/>
              <a:t> 2 (2020)</a:t>
            </a:r>
          </a:p>
          <a:p>
            <a:endParaRPr lang="en-US" sz="1400" dirty="0"/>
          </a:p>
          <a:p>
            <a:r>
              <a:rPr lang="en-US" sz="1400" dirty="0"/>
              <a:t>The </a:t>
            </a:r>
            <a:r>
              <a:rPr lang="en-US" sz="1400" dirty="0" err="1"/>
              <a:t>AlphaFold</a:t>
            </a:r>
            <a:r>
              <a:rPr lang="en-US" sz="1400" dirty="0"/>
              <a:t> Protein Structure Database was launched on July 22, 2021</a:t>
            </a:r>
          </a:p>
          <a:p>
            <a:endParaRPr lang="en-US" sz="1400" dirty="0"/>
          </a:p>
          <a:p>
            <a:r>
              <a:rPr lang="en-US" sz="1400" dirty="0"/>
              <a:t>On July 28, 2022, the team uploaded to the database the structures of around </a:t>
            </a:r>
          </a:p>
          <a:p>
            <a:r>
              <a:rPr lang="en-US" sz="1400" dirty="0"/>
              <a:t>200 million proteins </a:t>
            </a:r>
          </a:p>
          <a:p>
            <a:r>
              <a:rPr lang="en-US" sz="1400" dirty="0"/>
              <a:t>from 1 million species, </a:t>
            </a:r>
          </a:p>
          <a:p>
            <a:r>
              <a:rPr lang="en-US" sz="1400" dirty="0"/>
              <a:t>covering nearly every known protein on the planet</a:t>
            </a:r>
          </a:p>
        </p:txBody>
      </p:sp>
      <p:pic>
        <p:nvPicPr>
          <p:cNvPr id="6146" name="Picture 2">
            <a:extLst>
              <a:ext uri="{FF2B5EF4-FFF2-40B4-BE49-F238E27FC236}">
                <a16:creationId xmlns:a16="http://schemas.microsoft.com/office/drawing/2014/main" id="{70F467CE-72C4-8441-2306-BE6B8BD441FC}"/>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346461" y="2952139"/>
            <a:ext cx="2794000" cy="28321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hree individual polypeptide chains at different levels of folding and a cluster of chains">
            <a:extLst>
              <a:ext uri="{FF2B5EF4-FFF2-40B4-BE49-F238E27FC236}">
                <a16:creationId xmlns:a16="http://schemas.microsoft.com/office/drawing/2014/main" id="{19F116CE-B457-EA04-439D-D2BACD75D0E4}"/>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8135039" y="187246"/>
            <a:ext cx="3810000" cy="45085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DeepMind: The Quest to Solve Intelligence - YouTube">
            <a:extLst>
              <a:ext uri="{FF2B5EF4-FFF2-40B4-BE49-F238E27FC236}">
                <a16:creationId xmlns:a16="http://schemas.microsoft.com/office/drawing/2014/main" id="{1D6573E8-5374-DC02-1C32-16E7B486297F}"/>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904679" y="261610"/>
            <a:ext cx="3961248" cy="2228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95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3C58DC-902A-A3F5-D505-713C5A146A40}"/>
              </a:ext>
            </a:extLst>
          </p:cNvPr>
          <p:cNvSpPr txBox="1"/>
          <p:nvPr/>
        </p:nvSpPr>
        <p:spPr>
          <a:xfrm>
            <a:off x="516836" y="894522"/>
            <a:ext cx="3540941" cy="1169551"/>
          </a:xfrm>
          <a:prstGeom prst="rect">
            <a:avLst/>
          </a:prstGeom>
          <a:noFill/>
        </p:spPr>
        <p:txBody>
          <a:bodyPr wrap="square" rtlCol="0">
            <a:spAutoFit/>
          </a:bodyPr>
          <a:lstStyle/>
          <a:p>
            <a:r>
              <a:rPr lang="en-US" sz="1400" dirty="0"/>
              <a:t>January 2022 - Doctors transplanted a </a:t>
            </a:r>
            <a:r>
              <a:rPr lang="en-US" sz="1400" b="1" dirty="0">
                <a:solidFill>
                  <a:srgbClr val="FF0000"/>
                </a:solidFill>
              </a:rPr>
              <a:t>genetically modified pig heart </a:t>
            </a:r>
            <a:r>
              <a:rPr lang="en-US" sz="1400" dirty="0"/>
              <a:t>into a human. </a:t>
            </a:r>
            <a:br>
              <a:rPr lang="en-US" sz="1400" dirty="0"/>
            </a:br>
            <a:r>
              <a:rPr lang="en-US" sz="1400" dirty="0"/>
              <a:t>University of Maryland Medical Center, USA</a:t>
            </a:r>
            <a:br>
              <a:rPr lang="en-US" sz="1400" dirty="0"/>
            </a:br>
            <a:r>
              <a:rPr lang="en-US" sz="1400" dirty="0"/>
              <a:t>The patient, David Bennett, 57, has died two months later.</a:t>
            </a:r>
          </a:p>
        </p:txBody>
      </p:sp>
      <p:sp>
        <p:nvSpPr>
          <p:cNvPr id="5" name="TextBox 4">
            <a:extLst>
              <a:ext uri="{FF2B5EF4-FFF2-40B4-BE49-F238E27FC236}">
                <a16:creationId xmlns:a16="http://schemas.microsoft.com/office/drawing/2014/main" id="{4CC1E2B2-3E78-CA6E-35AD-69E618F982BA}"/>
              </a:ext>
            </a:extLst>
          </p:cNvPr>
          <p:cNvSpPr txBox="1"/>
          <p:nvPr/>
        </p:nvSpPr>
        <p:spPr>
          <a:xfrm>
            <a:off x="1" y="0"/>
            <a:ext cx="5747656" cy="523220"/>
          </a:xfrm>
          <a:prstGeom prst="rect">
            <a:avLst/>
          </a:prstGeom>
          <a:noFill/>
        </p:spPr>
        <p:txBody>
          <a:bodyPr wrap="square" rtlCol="0">
            <a:spAutoFit/>
          </a:bodyPr>
          <a:lstStyle/>
          <a:p>
            <a:r>
              <a:rPr lang="en-US" sz="2800" b="1" dirty="0"/>
              <a:t>Pig-to-Human Heart Transplantation</a:t>
            </a:r>
          </a:p>
        </p:txBody>
      </p:sp>
      <p:pic>
        <p:nvPicPr>
          <p:cNvPr id="2" name="Picture 1">
            <a:extLst>
              <a:ext uri="{FF2B5EF4-FFF2-40B4-BE49-F238E27FC236}">
                <a16:creationId xmlns:a16="http://schemas.microsoft.com/office/drawing/2014/main" id="{C5494C31-B94E-2556-3F45-3B20FDCB01D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892238" y="763420"/>
            <a:ext cx="1963542" cy="2452246"/>
          </a:xfrm>
          <a:prstGeom prst="rect">
            <a:avLst/>
          </a:prstGeom>
        </p:spPr>
      </p:pic>
      <p:pic>
        <p:nvPicPr>
          <p:cNvPr id="3" name="Picture 2">
            <a:extLst>
              <a:ext uri="{FF2B5EF4-FFF2-40B4-BE49-F238E27FC236}">
                <a16:creationId xmlns:a16="http://schemas.microsoft.com/office/drawing/2014/main" id="{4A5851AD-DC65-BE30-3AA5-DCCEC7F738A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6836" y="2565909"/>
            <a:ext cx="3540941" cy="2878913"/>
          </a:xfrm>
          <a:prstGeom prst="rect">
            <a:avLst/>
          </a:prstGeom>
        </p:spPr>
      </p:pic>
      <p:sp>
        <p:nvSpPr>
          <p:cNvPr id="6" name="TextBox 5">
            <a:extLst>
              <a:ext uri="{FF2B5EF4-FFF2-40B4-BE49-F238E27FC236}">
                <a16:creationId xmlns:a16="http://schemas.microsoft.com/office/drawing/2014/main" id="{AAFBFDED-8EB0-7CEB-33BB-B724C373C4F2}"/>
              </a:ext>
            </a:extLst>
          </p:cNvPr>
          <p:cNvSpPr txBox="1"/>
          <p:nvPr/>
        </p:nvSpPr>
        <p:spPr>
          <a:xfrm>
            <a:off x="8778240" y="3380725"/>
            <a:ext cx="2481943" cy="1169551"/>
          </a:xfrm>
          <a:prstGeom prst="rect">
            <a:avLst/>
          </a:prstGeom>
          <a:noFill/>
        </p:spPr>
        <p:txBody>
          <a:bodyPr wrap="square" rtlCol="0">
            <a:spAutoFit/>
          </a:bodyPr>
          <a:lstStyle/>
          <a:p>
            <a:r>
              <a:rPr lang="en-US" sz="1400" dirty="0"/>
              <a:t>Zion Harvey - both hands were transplanted (2015)</a:t>
            </a:r>
          </a:p>
          <a:p>
            <a:r>
              <a:rPr lang="en-US" sz="1400" dirty="0"/>
              <a:t> Hand Transplantation Program at The Children’s Hospital of Philadelphia, USA</a:t>
            </a:r>
          </a:p>
        </p:txBody>
      </p:sp>
    </p:spTree>
    <p:extLst>
      <p:ext uri="{BB962C8B-B14F-4D97-AF65-F5344CB8AC3E}">
        <p14:creationId xmlns:p14="http://schemas.microsoft.com/office/powerpoint/2010/main" val="2110260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5CB4B-4090-AEAB-9E12-CA7B7DD7781F}"/>
              </a:ext>
            </a:extLst>
          </p:cNvPr>
          <p:cNvSpPr txBox="1"/>
          <p:nvPr/>
        </p:nvSpPr>
        <p:spPr>
          <a:xfrm>
            <a:off x="133249" y="929724"/>
            <a:ext cx="6605302" cy="1169551"/>
          </a:xfrm>
          <a:prstGeom prst="rect">
            <a:avLst/>
          </a:prstGeom>
          <a:noFill/>
        </p:spPr>
        <p:txBody>
          <a:bodyPr wrap="square" rtlCol="0">
            <a:spAutoFit/>
          </a:bodyPr>
          <a:lstStyle/>
          <a:p>
            <a:r>
              <a:rPr lang="en-US" sz="1400" dirty="0"/>
              <a:t>100 Most Influential People of 2022</a:t>
            </a:r>
          </a:p>
          <a:p>
            <a:r>
              <a:rPr lang="en-US" sz="1400" dirty="0"/>
              <a:t>.. </a:t>
            </a:r>
            <a:r>
              <a:rPr lang="en-US" sz="1400" dirty="0">
                <a:hlinkClick r:id="rId2"/>
              </a:rPr>
              <a:t>https://</a:t>
            </a:r>
            <a:r>
              <a:rPr lang="en-US" sz="1400" dirty="0" err="1">
                <a:hlinkClick r:id="rId2"/>
              </a:rPr>
              <a:t>time.com</a:t>
            </a:r>
            <a:r>
              <a:rPr lang="en-US" sz="1400" dirty="0">
                <a:hlinkClick r:id="rId2"/>
              </a:rPr>
              <a:t>/collection/100-most-influential-people-2022/</a:t>
            </a:r>
            <a:endParaRPr lang="en-US" sz="1400" dirty="0"/>
          </a:p>
          <a:p>
            <a:endParaRPr lang="en-US" sz="1400" dirty="0"/>
          </a:p>
          <a:p>
            <a:r>
              <a:rPr lang="en-US" sz="1400" dirty="0"/>
              <a:t>BBC – 100 women of 2022</a:t>
            </a:r>
          </a:p>
          <a:p>
            <a:r>
              <a:rPr lang="en-US" sz="1400" dirty="0"/>
              <a:t>.. </a:t>
            </a:r>
            <a:r>
              <a:rPr lang="en-US" sz="1400" dirty="0">
                <a:hlinkClick r:id="rId3"/>
              </a:rPr>
              <a:t>https://www.bbc.co.uk/news/resources/idt-75af095e-21f7-41b0-9c5f-a96a5e0615c1</a:t>
            </a:r>
            <a:endParaRPr lang="en-US" sz="1400" dirty="0"/>
          </a:p>
        </p:txBody>
      </p:sp>
      <p:sp>
        <p:nvSpPr>
          <p:cNvPr id="2" name="TextBox 1">
            <a:extLst>
              <a:ext uri="{FF2B5EF4-FFF2-40B4-BE49-F238E27FC236}">
                <a16:creationId xmlns:a16="http://schemas.microsoft.com/office/drawing/2014/main" id="{8FEBE0BD-0428-7BD4-559B-102CEE733ED1}"/>
              </a:ext>
            </a:extLst>
          </p:cNvPr>
          <p:cNvSpPr txBox="1"/>
          <p:nvPr/>
        </p:nvSpPr>
        <p:spPr>
          <a:xfrm>
            <a:off x="1" y="0"/>
            <a:ext cx="2971800" cy="523220"/>
          </a:xfrm>
          <a:prstGeom prst="rect">
            <a:avLst/>
          </a:prstGeom>
          <a:noFill/>
        </p:spPr>
        <p:txBody>
          <a:bodyPr wrap="square" rtlCol="0">
            <a:spAutoFit/>
          </a:bodyPr>
          <a:lstStyle/>
          <a:p>
            <a:r>
              <a:rPr lang="en-US" sz="2800" b="1" dirty="0"/>
              <a:t>People of the Year</a:t>
            </a:r>
          </a:p>
        </p:txBody>
      </p:sp>
      <p:pic>
        <p:nvPicPr>
          <p:cNvPr id="3074" name="Picture 2">
            <a:extLst>
              <a:ext uri="{FF2B5EF4-FFF2-40B4-BE49-F238E27FC236}">
                <a16:creationId xmlns:a16="http://schemas.microsoft.com/office/drawing/2014/main" id="{195DDCAB-62BE-1E78-119E-285A6B5B4237}"/>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14912" y="712693"/>
            <a:ext cx="3662767" cy="23532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822F26-CEFD-D601-B410-CBB8731AA565}"/>
              </a:ext>
            </a:extLst>
          </p:cNvPr>
          <p:cNvSpPr txBox="1"/>
          <p:nvPr/>
        </p:nvSpPr>
        <p:spPr>
          <a:xfrm>
            <a:off x="7342094" y="3315019"/>
            <a:ext cx="4320598" cy="738664"/>
          </a:xfrm>
          <a:prstGeom prst="rect">
            <a:avLst/>
          </a:prstGeom>
          <a:noFill/>
        </p:spPr>
        <p:txBody>
          <a:bodyPr wrap="square" rtlCol="0">
            <a:spAutoFit/>
          </a:bodyPr>
          <a:lstStyle/>
          <a:p>
            <a:r>
              <a:rPr lang="en-US" sz="1400" dirty="0"/>
              <a:t>Billie </a:t>
            </a:r>
            <a:r>
              <a:rPr lang="en-US" sz="1400" dirty="0" err="1"/>
              <a:t>Eilish</a:t>
            </a:r>
            <a:r>
              <a:rPr lang="en-US" sz="1400" dirty="0"/>
              <a:t> – the only one born in 21</a:t>
            </a:r>
            <a:r>
              <a:rPr lang="en-US" sz="1400" baseline="30000" dirty="0"/>
              <a:t>st</a:t>
            </a:r>
            <a:r>
              <a:rPr lang="en-US" sz="1400" dirty="0"/>
              <a:t> </a:t>
            </a:r>
            <a:r>
              <a:rPr lang="en-US" sz="1400" dirty="0" err="1"/>
              <a:t>Sentury</a:t>
            </a:r>
            <a:endParaRPr lang="en-US" sz="1400" dirty="0"/>
          </a:p>
          <a:p>
            <a:r>
              <a:rPr lang="en-US" sz="1400" dirty="0"/>
              <a:t>Grammy Award-winning and record-breaking superstar</a:t>
            </a:r>
          </a:p>
          <a:p>
            <a:r>
              <a:rPr lang="en-US" sz="1400" dirty="0"/>
              <a:t>.. </a:t>
            </a:r>
            <a:r>
              <a:rPr lang="en-US" sz="1400" dirty="0">
                <a:hlinkClick r:id="rId5"/>
              </a:rPr>
              <a:t>https://www.britannica.com/biography/Billie-Eilish</a:t>
            </a:r>
            <a:endParaRPr lang="en-US" sz="1400" dirty="0"/>
          </a:p>
        </p:txBody>
      </p:sp>
    </p:spTree>
    <p:extLst>
      <p:ext uri="{BB962C8B-B14F-4D97-AF65-F5344CB8AC3E}">
        <p14:creationId xmlns:p14="http://schemas.microsoft.com/office/powerpoint/2010/main" val="281656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05A71E-3B3C-25DE-1426-62F6A5F9BF31}"/>
              </a:ext>
            </a:extLst>
          </p:cNvPr>
          <p:cNvSpPr txBox="1"/>
          <p:nvPr/>
        </p:nvSpPr>
        <p:spPr>
          <a:xfrm>
            <a:off x="9180251" y="3167390"/>
            <a:ext cx="2573648" cy="523220"/>
          </a:xfrm>
          <a:prstGeom prst="rect">
            <a:avLst/>
          </a:prstGeom>
          <a:noFill/>
        </p:spPr>
        <p:txBody>
          <a:bodyPr wrap="square" rtlCol="0">
            <a:spAutoFit/>
          </a:bodyPr>
          <a:lstStyle/>
          <a:p>
            <a:r>
              <a:rPr lang="en-US" sz="1400" dirty="0">
                <a:hlinkClick r:id="rId2"/>
              </a:rPr>
              <a:t>https://</a:t>
            </a:r>
            <a:r>
              <a:rPr lang="en-US" sz="1400" dirty="0" err="1">
                <a:hlinkClick r:id="rId2"/>
              </a:rPr>
              <a:t>en.wikipedia.org</a:t>
            </a:r>
            <a:r>
              <a:rPr lang="en-US" sz="1400" dirty="0">
                <a:hlinkClick r:id="rId2"/>
              </a:rPr>
              <a:t>/wiki/</a:t>
            </a:r>
            <a:r>
              <a:rPr lang="en-US" sz="1400" dirty="0" err="1">
                <a:hlinkClick r:id="rId2"/>
              </a:rPr>
              <a:t>Brookings_Institution</a:t>
            </a:r>
            <a:endParaRPr lang="en-US" sz="1400" dirty="0"/>
          </a:p>
        </p:txBody>
      </p:sp>
      <p:sp>
        <p:nvSpPr>
          <p:cNvPr id="3" name="TextBox 2">
            <a:extLst>
              <a:ext uri="{FF2B5EF4-FFF2-40B4-BE49-F238E27FC236}">
                <a16:creationId xmlns:a16="http://schemas.microsoft.com/office/drawing/2014/main" id="{4EA49298-FED5-A182-D4E3-83DFD4C81D32}"/>
              </a:ext>
            </a:extLst>
          </p:cNvPr>
          <p:cNvSpPr txBox="1"/>
          <p:nvPr/>
        </p:nvSpPr>
        <p:spPr>
          <a:xfrm>
            <a:off x="1248849" y="1382106"/>
            <a:ext cx="6235316" cy="4524315"/>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The Brookings Institution, often stylized as simply Brookings, is an American research group founded in 1916. </a:t>
            </a:r>
          </a:p>
          <a:p>
            <a:pPr marL="171450" indent="-171450">
              <a:buFont typeface="Arial" panose="020B0604020202020204" pitchFamily="34" charset="0"/>
              <a:buChar char="•"/>
            </a:pPr>
            <a:r>
              <a:rPr lang="en-US" sz="1200" dirty="0"/>
              <a:t>Located on Think Tank Row in Washington, D.C.</a:t>
            </a:r>
          </a:p>
          <a:p>
            <a:pPr marL="171450" indent="-171450">
              <a:buFont typeface="Arial" panose="020B0604020202020204" pitchFamily="34" charset="0"/>
              <a:buChar char="•"/>
            </a:pPr>
            <a:r>
              <a:rPr lang="en-US" sz="1200" dirty="0"/>
              <a:t>Conducts research and education in the social sciences, primarily in economics (and tax policy), metropolitan policy, governance, foreign policy, global economy, and economic development</a:t>
            </a:r>
          </a:p>
          <a:p>
            <a:pPr marL="171450" indent="-171450">
              <a:buFont typeface="Arial" panose="020B0604020202020204" pitchFamily="34" charset="0"/>
              <a:buChar char="•"/>
            </a:pPr>
            <a:r>
              <a:rPr lang="en-US" sz="1200" dirty="0"/>
              <a:t>Its stated mission is to "provide innovative and practical recommendations that advance three broad goals: strengthen American democracy; foster the economic and social welfare, security and opportunity of all Americans; and secure a more open, safe, prosperous, and cooperative international system."</a:t>
            </a:r>
          </a:p>
          <a:p>
            <a:pPr marL="171450" indent="-171450">
              <a:buFont typeface="Arial" panose="020B0604020202020204" pitchFamily="34" charset="0"/>
              <a:buChar char="•"/>
            </a:pPr>
            <a:r>
              <a:rPr lang="en-US" sz="1200" dirty="0"/>
              <a:t>Brookings has five research programs at its Washington campus: Economic Studies, Foreign Policy, Governance Studies, Global Economy and Development, and Metropolitan Policy.</a:t>
            </a:r>
          </a:p>
          <a:p>
            <a:pPr marL="171450" indent="-171450">
              <a:buFont typeface="Arial" panose="020B0604020202020204" pitchFamily="34" charset="0"/>
              <a:buChar char="•"/>
            </a:pPr>
            <a:r>
              <a:rPr lang="en-US" sz="1200" dirty="0"/>
              <a:t>It also established and operated three international centers in Doha, Qatar (Brookings Doha Center); Beijing, China (Brookings-Tsinghua Center for Public Policy); and New Delhi, India (Brookings India). </a:t>
            </a:r>
          </a:p>
          <a:p>
            <a:pPr marL="171450" indent="-171450">
              <a:buFont typeface="Arial" panose="020B0604020202020204" pitchFamily="34" charset="0"/>
              <a:buChar char="•"/>
            </a:pPr>
            <a:r>
              <a:rPr lang="en-US" sz="1200" dirty="0"/>
              <a:t>The University of Pennsylvania's Global Go To Think Tank Index Report has named Brookings "</a:t>
            </a:r>
            <a:r>
              <a:rPr lang="en-US" sz="1200" b="1" dirty="0">
                <a:solidFill>
                  <a:srgbClr val="00B050"/>
                </a:solidFill>
              </a:rPr>
              <a:t>Think Tank of the Year</a:t>
            </a:r>
            <a:r>
              <a:rPr lang="en-US" sz="1200" dirty="0"/>
              <a:t>" and "</a:t>
            </a:r>
            <a:r>
              <a:rPr lang="en-US" sz="1200" b="1" dirty="0">
                <a:solidFill>
                  <a:srgbClr val="00B050"/>
                </a:solidFill>
              </a:rPr>
              <a:t>Top Think Tank in the World</a:t>
            </a:r>
            <a:r>
              <a:rPr lang="en-US" sz="1200" dirty="0"/>
              <a:t>" every year since 2008</a:t>
            </a:r>
          </a:p>
          <a:p>
            <a:pPr marL="171450" indent="-171450">
              <a:buFont typeface="Arial" panose="020B0604020202020204" pitchFamily="34" charset="0"/>
              <a:buChar char="•"/>
            </a:pPr>
            <a:r>
              <a:rPr lang="en-US" sz="1200" dirty="0"/>
              <a:t>The Economist describes Brookings as "perhaps America’s most prestigious think-tank."</a:t>
            </a:r>
          </a:p>
          <a:p>
            <a:pPr marL="171450" indent="-171450">
              <a:buFont typeface="Arial" panose="020B0604020202020204" pitchFamily="34" charset="0"/>
              <a:buChar char="•"/>
            </a:pPr>
            <a:r>
              <a:rPr lang="en-US" sz="1200" dirty="0"/>
              <a:t>Brookings states that its staff "represent diverse points of view" and describes itself as nonpartisan, and various media outlets have alternately described Brookings as centrist,  center-left, liberal, or right-wing. </a:t>
            </a:r>
          </a:p>
          <a:p>
            <a:pPr marL="171450" indent="-171450">
              <a:buFont typeface="Arial" panose="020B0604020202020204" pitchFamily="34" charset="0"/>
              <a:buChar char="•"/>
            </a:pPr>
            <a:r>
              <a:rPr lang="en-US" sz="1200" dirty="0"/>
              <a:t>An academic analysis of congressional records from 1993 to 2002 found that Brookings was cited by conservative politicians almost as often as by liberal politicians, earning a score of 53 on a 1–100 scale, 100 representing the most liberal score. The same study found Brookings to be the most frequently cited think tank by U.S. media and politicians.</a:t>
            </a:r>
          </a:p>
        </p:txBody>
      </p:sp>
      <p:sp>
        <p:nvSpPr>
          <p:cNvPr id="4" name="TextBox 3">
            <a:extLst>
              <a:ext uri="{FF2B5EF4-FFF2-40B4-BE49-F238E27FC236}">
                <a16:creationId xmlns:a16="http://schemas.microsoft.com/office/drawing/2014/main" id="{ADBB9620-0E70-EF44-D014-4744996DC4EE}"/>
              </a:ext>
            </a:extLst>
          </p:cNvPr>
          <p:cNvSpPr txBox="1"/>
          <p:nvPr/>
        </p:nvSpPr>
        <p:spPr>
          <a:xfrm>
            <a:off x="0" y="0"/>
            <a:ext cx="8816009" cy="954107"/>
          </a:xfrm>
          <a:prstGeom prst="rect">
            <a:avLst/>
          </a:prstGeom>
          <a:noFill/>
        </p:spPr>
        <p:txBody>
          <a:bodyPr wrap="square" rtlCol="0">
            <a:spAutoFit/>
          </a:bodyPr>
          <a:lstStyle/>
          <a:p>
            <a:r>
              <a:rPr lang="en-US" sz="2800" b="1" dirty="0"/>
              <a:t>The Brookings Institution – the most influential Research Institution in social sciences (economics, politics)</a:t>
            </a:r>
          </a:p>
        </p:txBody>
      </p:sp>
      <p:pic>
        <p:nvPicPr>
          <p:cNvPr id="1026" name="Picture 2" descr="Brookings Institution - Wikipedia">
            <a:extLst>
              <a:ext uri="{FF2B5EF4-FFF2-40B4-BE49-F238E27FC236}">
                <a16:creationId xmlns:a16="http://schemas.microsoft.com/office/drawing/2014/main" id="{7039675C-1D64-50C6-4E99-55F3180878D8}"/>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180251" y="181673"/>
            <a:ext cx="2882900"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32819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65BC2-26BC-629E-AAE7-34D8C323C3A3}"/>
              </a:ext>
            </a:extLst>
          </p:cNvPr>
          <p:cNvSpPr txBox="1"/>
          <p:nvPr/>
        </p:nvSpPr>
        <p:spPr>
          <a:xfrm>
            <a:off x="202132" y="1305341"/>
            <a:ext cx="5647826" cy="3754874"/>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A new data-rich report by the National Science Foundation (NSF) </a:t>
            </a:r>
          </a:p>
          <a:p>
            <a:r>
              <a:rPr lang="en-US" sz="1400" dirty="0"/>
              <a:t>confirms China has overtaken the United States</a:t>
            </a:r>
          </a:p>
          <a:p>
            <a:r>
              <a:rPr lang="en-US" sz="1400" dirty="0"/>
              <a:t>as the world's leader in several key scientific metrics, </a:t>
            </a:r>
          </a:p>
          <a:p>
            <a:r>
              <a:rPr lang="en-US" sz="1400" dirty="0"/>
              <a:t>including the overall number of papers published</a:t>
            </a:r>
          </a:p>
          <a:p>
            <a:r>
              <a:rPr lang="en-US" sz="1400" dirty="0"/>
              <a:t>and patents awarded.</a:t>
            </a:r>
          </a:p>
          <a:p>
            <a:endParaRPr lang="en-US" sz="1400" dirty="0"/>
          </a:p>
          <a:p>
            <a:r>
              <a:rPr lang="en-US" sz="1400" dirty="0">
                <a:hlinkClick r:id="rId2"/>
              </a:rPr>
              <a:t>https://</a:t>
            </a:r>
            <a:r>
              <a:rPr lang="en-US" sz="1400" dirty="0" err="1">
                <a:hlinkClick r:id="rId2"/>
              </a:rPr>
              <a:t>www.science.org</a:t>
            </a:r>
            <a:r>
              <a:rPr lang="en-US" sz="1400" dirty="0">
                <a:hlinkClick r:id="rId2"/>
              </a:rPr>
              <a:t>/content/article/u-s-science-no-longer-leads-world-here-s-how-top-advisers-say-nation-should-respond#</a:t>
            </a:r>
            <a:endParaRPr lang="en-US" sz="1400" dirty="0"/>
          </a:p>
          <a:p>
            <a:endParaRPr lang="en-US" sz="1400" dirty="0"/>
          </a:p>
          <a:p>
            <a:r>
              <a:rPr lang="en-US" sz="1400" dirty="0"/>
              <a:t>5 big science countries: </a:t>
            </a:r>
          </a:p>
          <a:p>
            <a:pPr marL="285750" indent="-285750">
              <a:buFont typeface="Arial" panose="020B0604020202020204" pitchFamily="34" charset="0"/>
              <a:buChar char="•"/>
            </a:pPr>
            <a:r>
              <a:rPr lang="en-US" sz="1400" dirty="0"/>
              <a:t>US</a:t>
            </a:r>
          </a:p>
          <a:p>
            <a:pPr marL="285750" indent="-285750">
              <a:buFont typeface="Arial" panose="020B0604020202020204" pitchFamily="34" charset="0"/>
              <a:buChar char="•"/>
            </a:pPr>
            <a:r>
              <a:rPr lang="en-US" sz="1400" dirty="0"/>
              <a:t>China</a:t>
            </a:r>
          </a:p>
          <a:p>
            <a:pPr marL="285750" indent="-285750">
              <a:buFont typeface="Arial" panose="020B0604020202020204" pitchFamily="34" charset="0"/>
              <a:buChar char="•"/>
            </a:pPr>
            <a:r>
              <a:rPr lang="en-US" sz="1400" dirty="0"/>
              <a:t>Germany</a:t>
            </a:r>
          </a:p>
          <a:p>
            <a:pPr marL="285750" indent="-285750">
              <a:buFont typeface="Arial" panose="020B0604020202020204" pitchFamily="34" charset="0"/>
              <a:buChar char="•"/>
            </a:pPr>
            <a:r>
              <a:rPr lang="en-US" sz="1400" dirty="0"/>
              <a:t>UK</a:t>
            </a:r>
          </a:p>
          <a:p>
            <a:pPr marL="285750" indent="-285750">
              <a:buFont typeface="Arial" panose="020B0604020202020204" pitchFamily="34" charset="0"/>
              <a:buChar char="•"/>
            </a:pPr>
            <a:r>
              <a:rPr lang="en-US" sz="1400" dirty="0"/>
              <a:t>Japan</a:t>
            </a:r>
          </a:p>
          <a:p>
            <a:endParaRPr lang="en-US" sz="1400" dirty="0"/>
          </a:p>
          <a:p>
            <a:r>
              <a:rPr lang="en-US" sz="1400" dirty="0">
                <a:hlinkClick r:id="rId3"/>
              </a:rPr>
              <a:t>https://</a:t>
            </a:r>
            <a:r>
              <a:rPr lang="en-US" sz="1400" dirty="0" err="1">
                <a:hlinkClick r:id="rId3"/>
              </a:rPr>
              <a:t>www.natureindex.com</a:t>
            </a:r>
            <a:r>
              <a:rPr lang="en-US" sz="1400" dirty="0">
                <a:hlinkClick r:id="rId3"/>
              </a:rPr>
              <a:t>/supplements/nature-index-2022-big-5</a:t>
            </a:r>
            <a:endParaRPr lang="en-US" sz="1400" dirty="0"/>
          </a:p>
        </p:txBody>
      </p:sp>
      <p:sp>
        <p:nvSpPr>
          <p:cNvPr id="3" name="TextBox 2">
            <a:extLst>
              <a:ext uri="{FF2B5EF4-FFF2-40B4-BE49-F238E27FC236}">
                <a16:creationId xmlns:a16="http://schemas.microsoft.com/office/drawing/2014/main" id="{A4F4B061-6235-4DE6-4F86-9BDFA128D60B}"/>
              </a:ext>
            </a:extLst>
          </p:cNvPr>
          <p:cNvSpPr txBox="1"/>
          <p:nvPr/>
        </p:nvSpPr>
        <p:spPr>
          <a:xfrm>
            <a:off x="202131" y="173255"/>
            <a:ext cx="5893869" cy="954107"/>
          </a:xfrm>
          <a:prstGeom prst="rect">
            <a:avLst/>
          </a:prstGeom>
          <a:noFill/>
        </p:spPr>
        <p:txBody>
          <a:bodyPr wrap="square" rtlCol="0">
            <a:spAutoFit/>
          </a:bodyPr>
          <a:lstStyle/>
          <a:p>
            <a:r>
              <a:rPr lang="en-US" sz="2800" b="1" dirty="0"/>
              <a:t>China has overtaken the US </a:t>
            </a:r>
          </a:p>
          <a:p>
            <a:r>
              <a:rPr lang="en-US" sz="2800" b="1" dirty="0"/>
              <a:t>as the world's leader in Science </a:t>
            </a:r>
          </a:p>
        </p:txBody>
      </p:sp>
      <p:pic>
        <p:nvPicPr>
          <p:cNvPr id="5122" name="Picture 2" descr="China overtakes US as world leader in scientific research output, 'high  impact' studies">
            <a:extLst>
              <a:ext uri="{FF2B5EF4-FFF2-40B4-BE49-F238E27FC236}">
                <a16:creationId xmlns:a16="http://schemas.microsoft.com/office/drawing/2014/main" id="{DF8A72CD-F201-1F21-AFFA-995667005155}"/>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870206" y="173255"/>
            <a:ext cx="4119662" cy="2729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55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65BC2-26BC-629E-AAE7-34D8C323C3A3}"/>
              </a:ext>
            </a:extLst>
          </p:cNvPr>
          <p:cNvSpPr txBox="1"/>
          <p:nvPr/>
        </p:nvSpPr>
        <p:spPr>
          <a:xfrm>
            <a:off x="185655" y="766110"/>
            <a:ext cx="5647826" cy="3323987"/>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err="1"/>
              <a:t>ChatGPT</a:t>
            </a:r>
            <a:r>
              <a:rPr lang="en-US" sz="1400" dirty="0"/>
              <a:t> is everywhere.</a:t>
            </a:r>
          </a:p>
          <a:p>
            <a:r>
              <a:rPr lang="en-US" sz="1400" dirty="0"/>
              <a:t>It is a new Chatbot from </a:t>
            </a:r>
            <a:r>
              <a:rPr lang="en-US" sz="1400" dirty="0" err="1"/>
              <a:t>OpenAI</a:t>
            </a:r>
            <a:r>
              <a:rPr lang="en-US" sz="1400" dirty="0"/>
              <a:t>.</a:t>
            </a:r>
          </a:p>
          <a:p>
            <a:r>
              <a:rPr lang="en-US" sz="1400" dirty="0"/>
              <a:t>It can talk to you, answer questions.</a:t>
            </a:r>
          </a:p>
          <a:p>
            <a:r>
              <a:rPr lang="en-US" sz="1400" dirty="0"/>
              <a:t>For many questions it is better than Google Search.</a:t>
            </a:r>
          </a:p>
          <a:p>
            <a:r>
              <a:rPr lang="en-US" sz="1400" dirty="0"/>
              <a:t>It is based on </a:t>
            </a:r>
            <a:r>
              <a:rPr lang="en-US" sz="1400" dirty="0" err="1"/>
              <a:t>OpenAI</a:t>
            </a:r>
            <a:r>
              <a:rPr lang="en-US" sz="1400" dirty="0"/>
              <a:t>.</a:t>
            </a:r>
          </a:p>
          <a:p>
            <a:endParaRPr lang="en-US" sz="1400" dirty="0"/>
          </a:p>
          <a:p>
            <a:r>
              <a:rPr lang="en-US" sz="1400" dirty="0">
                <a:hlinkClick r:id="rId2"/>
              </a:rPr>
              <a:t>https://</a:t>
            </a:r>
            <a:r>
              <a:rPr lang="en-US" sz="1400" dirty="0" err="1">
                <a:hlinkClick r:id="rId2"/>
              </a:rPr>
              <a:t>en.wikipedia.org</a:t>
            </a:r>
            <a:r>
              <a:rPr lang="en-US" sz="1400" dirty="0">
                <a:hlinkClick r:id="rId2"/>
              </a:rPr>
              <a:t>/wiki/</a:t>
            </a:r>
            <a:r>
              <a:rPr lang="en-US" sz="1400" dirty="0" err="1">
                <a:hlinkClick r:id="rId2"/>
              </a:rPr>
              <a:t>ChatGPT</a:t>
            </a:r>
            <a:endParaRPr lang="en-US" sz="1400" dirty="0"/>
          </a:p>
          <a:p>
            <a:endParaRPr lang="en-US" sz="1400" dirty="0"/>
          </a:p>
          <a:p>
            <a:r>
              <a:rPr lang="en-US" sz="1400" dirty="0"/>
              <a:t>It is based on </a:t>
            </a:r>
            <a:r>
              <a:rPr lang="en-US" sz="1400" dirty="0" err="1"/>
              <a:t>OpneAI</a:t>
            </a:r>
            <a:r>
              <a:rPr lang="en-US" sz="1400" dirty="0"/>
              <a:t> language model GPT-3</a:t>
            </a:r>
          </a:p>
          <a:p>
            <a:r>
              <a:rPr lang="en-US" sz="1400" dirty="0"/>
              <a:t>(Generative Pre-trained Transformer 3)</a:t>
            </a:r>
          </a:p>
          <a:p>
            <a:endParaRPr lang="en-US" sz="1400" dirty="0"/>
          </a:p>
          <a:p>
            <a:r>
              <a:rPr lang="en-US" sz="1400" dirty="0">
                <a:hlinkClick r:id="rId3"/>
              </a:rPr>
              <a:t>https://</a:t>
            </a:r>
            <a:r>
              <a:rPr lang="en-US" sz="1400" dirty="0" err="1">
                <a:hlinkClick r:id="rId3"/>
              </a:rPr>
              <a:t>en.wikipedia.org</a:t>
            </a:r>
            <a:r>
              <a:rPr lang="en-US" sz="1400" dirty="0">
                <a:hlinkClick r:id="rId3"/>
              </a:rPr>
              <a:t>/wiki/GPT-3</a:t>
            </a:r>
            <a:endParaRPr lang="en-US" sz="1400" dirty="0"/>
          </a:p>
          <a:p>
            <a:endParaRPr lang="en-US" sz="1400" dirty="0"/>
          </a:p>
          <a:p>
            <a:r>
              <a:rPr lang="en-US" sz="1400" dirty="0"/>
              <a:t>Why </a:t>
            </a:r>
            <a:r>
              <a:rPr lang="en-US" sz="1400" dirty="0" err="1"/>
              <a:t>OpenAI's</a:t>
            </a:r>
            <a:r>
              <a:rPr lang="en-US" sz="1400" dirty="0"/>
              <a:t> new </a:t>
            </a:r>
            <a:r>
              <a:rPr lang="en-US" sz="1400" dirty="0" err="1"/>
              <a:t>ChatGPT</a:t>
            </a:r>
            <a:r>
              <a:rPr lang="en-US" sz="1400" dirty="0"/>
              <a:t> will change the future of every industry</a:t>
            </a:r>
          </a:p>
          <a:p>
            <a:r>
              <a:rPr lang="en-US" sz="1400" dirty="0">
                <a:hlinkClick r:id="rId4"/>
              </a:rPr>
              <a:t>https://youtu.be/XuHfzVkZGBU</a:t>
            </a:r>
            <a:endParaRPr lang="en-US" sz="1400" dirty="0"/>
          </a:p>
        </p:txBody>
      </p:sp>
      <p:sp>
        <p:nvSpPr>
          <p:cNvPr id="3" name="TextBox 2">
            <a:extLst>
              <a:ext uri="{FF2B5EF4-FFF2-40B4-BE49-F238E27FC236}">
                <a16:creationId xmlns:a16="http://schemas.microsoft.com/office/drawing/2014/main" id="{A4F4B061-6235-4DE6-4F86-9BDFA128D60B}"/>
              </a:ext>
            </a:extLst>
          </p:cNvPr>
          <p:cNvSpPr txBox="1"/>
          <p:nvPr/>
        </p:nvSpPr>
        <p:spPr>
          <a:xfrm>
            <a:off x="1" y="0"/>
            <a:ext cx="1680882" cy="523220"/>
          </a:xfrm>
          <a:prstGeom prst="rect">
            <a:avLst/>
          </a:prstGeom>
          <a:noFill/>
        </p:spPr>
        <p:txBody>
          <a:bodyPr wrap="square" rtlCol="0">
            <a:spAutoFit/>
          </a:bodyPr>
          <a:lstStyle/>
          <a:p>
            <a:r>
              <a:rPr lang="en-US" sz="2800" b="1" dirty="0" err="1"/>
              <a:t>ChatGPT</a:t>
            </a:r>
            <a:endParaRPr lang="en-US" sz="2800" b="1" dirty="0"/>
          </a:p>
        </p:txBody>
      </p:sp>
      <p:pic>
        <p:nvPicPr>
          <p:cNvPr id="7170" name="Picture 2" descr="How to access OpenAI ChatGPT Tutorial for Beginners - YouTube">
            <a:extLst>
              <a:ext uri="{FF2B5EF4-FFF2-40B4-BE49-F238E27FC236}">
                <a16:creationId xmlns:a16="http://schemas.microsoft.com/office/drawing/2014/main" id="{A6B292AD-34FC-1DCD-DFC7-E4666DDE7511}"/>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776599" y="963818"/>
            <a:ext cx="4886592" cy="2748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780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A0413-38B1-5ACF-0B39-AB13800FE99A}"/>
              </a:ext>
            </a:extLst>
          </p:cNvPr>
          <p:cNvSpPr txBox="1"/>
          <p:nvPr/>
        </p:nvSpPr>
        <p:spPr>
          <a:xfrm>
            <a:off x="239257" y="803607"/>
            <a:ext cx="5707781" cy="2893100"/>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2022-01-14-ML_lecture_00_ml_classic.pptx</a:t>
            </a:r>
          </a:p>
          <a:p>
            <a:r>
              <a:rPr lang="en-US" sz="1400" dirty="0"/>
              <a:t>2022-01-21-45-Management.pptx</a:t>
            </a:r>
          </a:p>
          <a:p>
            <a:r>
              <a:rPr lang="en-US" sz="1400" dirty="0"/>
              <a:t>2022-02-11-TimeSeries-Forecasting.pptx</a:t>
            </a:r>
          </a:p>
          <a:p>
            <a:r>
              <a:rPr lang="en-US" sz="1400" dirty="0"/>
              <a:t>2022-02-18-Comparison-of-SQL-Server-Variants.pptx</a:t>
            </a:r>
          </a:p>
          <a:p>
            <a:r>
              <a:rPr lang="en-US" sz="1400" dirty="0"/>
              <a:t>2022-02-25-TimeSeries-Forecast-EnsembleModel.pptx</a:t>
            </a:r>
          </a:p>
          <a:p>
            <a:r>
              <a:rPr lang="en-US" sz="1400" dirty="0"/>
              <a:t>2022-03-04-Cryptocurrency.pptx</a:t>
            </a:r>
          </a:p>
          <a:p>
            <a:r>
              <a:rPr lang="en-US" sz="1400" dirty="0"/>
              <a:t>2022-03-11-ds51-Astronomer.pptx</a:t>
            </a:r>
          </a:p>
          <a:p>
            <a:r>
              <a:rPr lang="en-US" sz="1400" dirty="0"/>
              <a:t>2022-03-25-MLOps-Azure-ML.pptx</a:t>
            </a:r>
          </a:p>
          <a:p>
            <a:r>
              <a:rPr lang="en-US" sz="1400" dirty="0"/>
              <a:t>2022-04-01-Functional-Programming.pptx</a:t>
            </a:r>
          </a:p>
          <a:p>
            <a:r>
              <a:rPr lang="en-US" sz="1400" dirty="0"/>
              <a:t>2022-04-15-Time-Series-Forecasting-EnsembleModel-Part-II.pptx</a:t>
            </a:r>
          </a:p>
          <a:p>
            <a:r>
              <a:rPr lang="en-US" sz="1400" dirty="0"/>
              <a:t>2022-04-22-Plotly-Dash.pptx</a:t>
            </a:r>
          </a:p>
          <a:p>
            <a:r>
              <a:rPr lang="en-US" sz="1400" dirty="0"/>
              <a:t>2022-05-27-Bitcoin-price-analysis-by-tweets.pptx</a:t>
            </a:r>
          </a:p>
          <a:p>
            <a:r>
              <a:rPr lang="en-US" sz="1400" dirty="0"/>
              <a:t>2022-06-24-Quant-Reason-Descriptive-Stats.pptx</a:t>
            </a:r>
          </a:p>
        </p:txBody>
      </p:sp>
      <p:sp>
        <p:nvSpPr>
          <p:cNvPr id="3" name="TextBox 2">
            <a:extLst>
              <a:ext uri="{FF2B5EF4-FFF2-40B4-BE49-F238E27FC236}">
                <a16:creationId xmlns:a16="http://schemas.microsoft.com/office/drawing/2014/main" id="{41D1F5DE-8C94-E190-F044-7FA2E9EB48C2}"/>
              </a:ext>
            </a:extLst>
          </p:cNvPr>
          <p:cNvSpPr txBox="1"/>
          <p:nvPr/>
        </p:nvSpPr>
        <p:spPr>
          <a:xfrm>
            <a:off x="-1" y="9730"/>
            <a:ext cx="4754881" cy="523220"/>
          </a:xfrm>
          <a:prstGeom prst="rect">
            <a:avLst/>
          </a:prstGeom>
          <a:noFill/>
        </p:spPr>
        <p:txBody>
          <a:bodyPr wrap="square" rtlCol="0">
            <a:spAutoFit/>
          </a:bodyPr>
          <a:lstStyle/>
          <a:p>
            <a:r>
              <a:rPr lang="en-US" sz="2800" b="1" dirty="0"/>
              <a:t>Our Weekly Seminar in 2022</a:t>
            </a:r>
          </a:p>
        </p:txBody>
      </p:sp>
      <p:sp>
        <p:nvSpPr>
          <p:cNvPr id="4" name="TextBox 3">
            <a:extLst>
              <a:ext uri="{FF2B5EF4-FFF2-40B4-BE49-F238E27FC236}">
                <a16:creationId xmlns:a16="http://schemas.microsoft.com/office/drawing/2014/main" id="{71FD248E-6037-C5B0-883A-0EC40A43FA8E}"/>
              </a:ext>
            </a:extLst>
          </p:cNvPr>
          <p:cNvSpPr txBox="1"/>
          <p:nvPr/>
        </p:nvSpPr>
        <p:spPr>
          <a:xfrm>
            <a:off x="6244963" y="805825"/>
            <a:ext cx="5707781" cy="3970318"/>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2022-07-22-Cracking-the-Coding-Interview.pptx</a:t>
            </a:r>
          </a:p>
          <a:p>
            <a:r>
              <a:rPr lang="en-US" sz="1400" dirty="0"/>
              <a:t>2022-07-29-T-SQL-Window-Functions.pptx</a:t>
            </a:r>
          </a:p>
          <a:p>
            <a:r>
              <a:rPr lang="en-US" sz="1400" dirty="0"/>
              <a:t>2022-08-12-code0_algorithms_review.pptx</a:t>
            </a:r>
          </a:p>
          <a:p>
            <a:r>
              <a:rPr lang="en-US" sz="1400" dirty="0"/>
              <a:t>2022-08-19-code1_code_examples.pptx</a:t>
            </a:r>
          </a:p>
          <a:p>
            <a:r>
              <a:rPr lang="en-US" sz="1400" dirty="0"/>
              <a:t>2022-08-19-code1_knapsack.pptx</a:t>
            </a:r>
          </a:p>
          <a:p>
            <a:r>
              <a:rPr lang="en-US" sz="1400" dirty="0"/>
              <a:t>2022-08-26-code2_code_examples.pptx</a:t>
            </a:r>
          </a:p>
          <a:p>
            <a:r>
              <a:rPr lang="en-US" sz="1400" dirty="0"/>
              <a:t>2022-09-02-code3_code_examples.pptx</a:t>
            </a:r>
          </a:p>
          <a:p>
            <a:r>
              <a:rPr lang="en-US" sz="1400" dirty="0"/>
              <a:t>2022-09-09-code4_code_examples.pptx</a:t>
            </a:r>
          </a:p>
          <a:p>
            <a:r>
              <a:rPr lang="en-US" sz="1400" dirty="0"/>
              <a:t>2022-09-16-code5_code_examples.pptx</a:t>
            </a:r>
          </a:p>
          <a:p>
            <a:r>
              <a:rPr lang="en-US" sz="1400" dirty="0"/>
              <a:t>2022-10-07-Python_generate_docs.pptx</a:t>
            </a:r>
          </a:p>
          <a:p>
            <a:r>
              <a:rPr lang="en-US" sz="1400" dirty="0"/>
              <a:t>2022-10-14-Baseball-Mark.pptx</a:t>
            </a:r>
          </a:p>
          <a:p>
            <a:r>
              <a:rPr lang="en-US" sz="1400" dirty="0"/>
              <a:t>2022-10-21-CodeDiagrams-Chris.pptx</a:t>
            </a:r>
          </a:p>
          <a:p>
            <a:r>
              <a:rPr lang="en-US" sz="1400" dirty="0"/>
              <a:t>2022-10-28-VSCode.pptx</a:t>
            </a:r>
          </a:p>
          <a:p>
            <a:r>
              <a:rPr lang="en-US" sz="1400" dirty="0"/>
              <a:t>2022-11-18-OLAP-Cubes-Makani.pptx</a:t>
            </a:r>
          </a:p>
          <a:p>
            <a:r>
              <a:rPr lang="en-US" sz="1400" dirty="0"/>
              <a:t>2022-12-09-Git-Chris.pptx</a:t>
            </a:r>
          </a:p>
          <a:p>
            <a:r>
              <a:rPr lang="en-US" sz="1400" dirty="0"/>
              <a:t>2022-12-16-Transformer-Review-Dequan.pptx</a:t>
            </a:r>
          </a:p>
          <a:p>
            <a:r>
              <a:rPr lang="en-US" sz="1400" dirty="0"/>
              <a:t>2022-12-16-Transformer-Review-Lev.pptx</a:t>
            </a:r>
          </a:p>
          <a:p>
            <a:r>
              <a:rPr lang="en-US" sz="1400" dirty="0"/>
              <a:t>22-12-23-year-review-2022-Lev.pptx</a:t>
            </a:r>
          </a:p>
        </p:txBody>
      </p:sp>
    </p:spTree>
    <p:extLst>
      <p:ext uri="{BB962C8B-B14F-4D97-AF65-F5344CB8AC3E}">
        <p14:creationId xmlns:p14="http://schemas.microsoft.com/office/powerpoint/2010/main" val="671505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31D3BB8D-B068-B3C9-A218-B15C35CD258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889852" y="701674"/>
            <a:ext cx="1663943" cy="112694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BAF9695-E6B2-3D48-A93B-0D6A8555BB3E}"/>
              </a:ext>
            </a:extLst>
          </p:cNvPr>
          <p:cNvSpPr txBox="1"/>
          <p:nvPr/>
        </p:nvSpPr>
        <p:spPr>
          <a:xfrm>
            <a:off x="355562" y="5735407"/>
            <a:ext cx="2478148" cy="523220"/>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War in Ukraine </a:t>
            </a:r>
            <a:r>
              <a:rPr lang="en-US" sz="1400" dirty="0"/>
              <a:t>– massive deaths and destruction </a:t>
            </a:r>
          </a:p>
        </p:txBody>
      </p:sp>
      <p:pic>
        <p:nvPicPr>
          <p:cNvPr id="8196" name="Picture 4">
            <a:extLst>
              <a:ext uri="{FF2B5EF4-FFF2-40B4-BE49-F238E27FC236}">
                <a16:creationId xmlns:a16="http://schemas.microsoft.com/office/drawing/2014/main" id="{48D173EF-4ADA-BA3F-4AC0-B8DD3B9E52E6}"/>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3703432" y="2746238"/>
            <a:ext cx="2102895" cy="19908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E503C3-2E17-7A39-04A2-95D254E3537D}"/>
              </a:ext>
            </a:extLst>
          </p:cNvPr>
          <p:cNvSpPr txBox="1"/>
          <p:nvPr/>
        </p:nvSpPr>
        <p:spPr>
          <a:xfrm>
            <a:off x="187374" y="599373"/>
            <a:ext cx="3296579"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A 62% decline in sperm counts </a:t>
            </a:r>
            <a:r>
              <a:rPr lang="en-US" sz="1400" dirty="0"/>
              <a:t>is found to have occurred since the early 1970s. Causes may include stress, smoking, exposure to plastic and chemicals, lack of physical activity, ultra-processed foods.</a:t>
            </a:r>
          </a:p>
          <a:p>
            <a:r>
              <a:rPr lang="en-US" sz="1400" dirty="0">
                <a:hlinkClick r:id="rId4"/>
              </a:rPr>
              <a:t>https://</a:t>
            </a:r>
            <a:r>
              <a:rPr lang="en-US" sz="1400" dirty="0" err="1">
                <a:hlinkClick r:id="rId4"/>
              </a:rPr>
              <a:t>www.cnn.com</a:t>
            </a:r>
            <a:r>
              <a:rPr lang="en-US" sz="1400" dirty="0">
                <a:hlinkClick r:id="rId4"/>
              </a:rPr>
              <a:t>/2022/11/18/health/sperm-counts-decline-debate</a:t>
            </a:r>
            <a:endParaRPr lang="en-US" sz="1400" dirty="0"/>
          </a:p>
        </p:txBody>
      </p:sp>
      <p:sp>
        <p:nvSpPr>
          <p:cNvPr id="7" name="TextBox 6">
            <a:extLst>
              <a:ext uri="{FF2B5EF4-FFF2-40B4-BE49-F238E27FC236}">
                <a16:creationId xmlns:a16="http://schemas.microsoft.com/office/drawing/2014/main" id="{2D840935-0965-AAE4-096C-77C65A2E634C}"/>
              </a:ext>
            </a:extLst>
          </p:cNvPr>
          <p:cNvSpPr txBox="1"/>
          <p:nvPr/>
        </p:nvSpPr>
        <p:spPr>
          <a:xfrm>
            <a:off x="-1" y="9730"/>
            <a:ext cx="5104436" cy="523220"/>
          </a:xfrm>
          <a:prstGeom prst="rect">
            <a:avLst/>
          </a:prstGeom>
          <a:noFill/>
        </p:spPr>
        <p:txBody>
          <a:bodyPr wrap="square" rtlCol="0">
            <a:spAutoFit/>
          </a:bodyPr>
          <a:lstStyle/>
          <a:p>
            <a:r>
              <a:rPr lang="en-US" sz="2800" b="1" dirty="0"/>
              <a:t>Bad Things Happening in 2022 </a:t>
            </a:r>
          </a:p>
        </p:txBody>
      </p:sp>
      <p:sp>
        <p:nvSpPr>
          <p:cNvPr id="8" name="TextBox 7">
            <a:extLst>
              <a:ext uri="{FF2B5EF4-FFF2-40B4-BE49-F238E27FC236}">
                <a16:creationId xmlns:a16="http://schemas.microsoft.com/office/drawing/2014/main" id="{CA6E23DE-4D48-A20B-DD31-E345CD474686}"/>
              </a:ext>
            </a:extLst>
          </p:cNvPr>
          <p:cNvSpPr txBox="1"/>
          <p:nvPr/>
        </p:nvSpPr>
        <p:spPr>
          <a:xfrm>
            <a:off x="187374" y="2941442"/>
            <a:ext cx="3296578"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Media becomes more "negative"</a:t>
            </a:r>
          </a:p>
          <a:p>
            <a:endParaRPr lang="en-US" sz="1400" dirty="0"/>
          </a:p>
          <a:p>
            <a:r>
              <a:rPr lang="en-US" sz="1400" dirty="0"/>
              <a:t>Substantial increase of sentiment negativity and decrease of emotional neutrality in headlines across written popular news media since 2000 is reported.</a:t>
            </a:r>
          </a:p>
        </p:txBody>
      </p:sp>
      <p:pic>
        <p:nvPicPr>
          <p:cNvPr id="1026" name="Picture 2" descr="Ukraine in maps: Tracking the war with Russia - BBC News">
            <a:extLst>
              <a:ext uri="{FF2B5EF4-FFF2-40B4-BE49-F238E27FC236}">
                <a16:creationId xmlns:a16="http://schemas.microsoft.com/office/drawing/2014/main" id="{8140B24B-6A72-6339-F184-19EF10E204F7}"/>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3447198" y="5283511"/>
            <a:ext cx="2483224" cy="139681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lobal net anthropogenic emissions have continued to rise across all major groups of greenhouse gases.">
            <a:extLst>
              <a:ext uri="{FF2B5EF4-FFF2-40B4-BE49-F238E27FC236}">
                <a16:creationId xmlns:a16="http://schemas.microsoft.com/office/drawing/2014/main" id="{313A0304-3AC9-8FF6-E639-7652BC7516F0}"/>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9110306" y="161454"/>
            <a:ext cx="2974117" cy="108044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AADBA96-31F7-F054-933E-73C109E156E4}"/>
              </a:ext>
            </a:extLst>
          </p:cNvPr>
          <p:cNvSpPr txBox="1"/>
          <p:nvPr/>
        </p:nvSpPr>
        <p:spPr>
          <a:xfrm>
            <a:off x="6418729" y="332342"/>
            <a:ext cx="2478148" cy="738664"/>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UN climate report: It’s ‘now or never’ to limit </a:t>
            </a:r>
            <a:r>
              <a:rPr lang="en-US" sz="1400" b="1" dirty="0">
                <a:solidFill>
                  <a:srgbClr val="FF0000"/>
                </a:solidFill>
              </a:rPr>
              <a:t>global warming </a:t>
            </a:r>
            <a:r>
              <a:rPr lang="en-US" sz="1400" dirty="0"/>
              <a:t>to 1.5 degrees</a:t>
            </a:r>
          </a:p>
        </p:txBody>
      </p:sp>
      <p:pic>
        <p:nvPicPr>
          <p:cNvPr id="11" name="Picture 10">
            <a:extLst>
              <a:ext uri="{FF2B5EF4-FFF2-40B4-BE49-F238E27FC236}">
                <a16:creationId xmlns:a16="http://schemas.microsoft.com/office/drawing/2014/main" id="{8CB6894E-6D8E-7E6E-2894-69B6A50E8611}"/>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9328938" y="1298319"/>
            <a:ext cx="2755485" cy="1605714"/>
          </a:xfrm>
          <a:prstGeom prst="rect">
            <a:avLst/>
          </a:prstGeom>
        </p:spPr>
      </p:pic>
      <p:sp>
        <p:nvSpPr>
          <p:cNvPr id="12" name="TextBox 11">
            <a:extLst>
              <a:ext uri="{FF2B5EF4-FFF2-40B4-BE49-F238E27FC236}">
                <a16:creationId xmlns:a16="http://schemas.microsoft.com/office/drawing/2014/main" id="{55B9F513-AD5E-43EE-47F3-5572B0745459}"/>
              </a:ext>
            </a:extLst>
          </p:cNvPr>
          <p:cNvSpPr txBox="1"/>
          <p:nvPr/>
        </p:nvSpPr>
        <p:spPr>
          <a:xfrm>
            <a:off x="6405282" y="1731844"/>
            <a:ext cx="2478148" cy="954107"/>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COVID Deaths</a:t>
            </a:r>
          </a:p>
          <a:p>
            <a:r>
              <a:rPr lang="en-US" sz="1400" dirty="0">
                <a:hlinkClick r:id="rId8"/>
              </a:rPr>
              <a:t>https://</a:t>
            </a:r>
            <a:r>
              <a:rPr lang="en-US" sz="1400" dirty="0" err="1">
                <a:hlinkClick r:id="rId8"/>
              </a:rPr>
              <a:t>ourworldindata.org</a:t>
            </a:r>
            <a:r>
              <a:rPr lang="en-US" sz="1400" dirty="0">
                <a:hlinkClick r:id="rId8"/>
              </a:rPr>
              <a:t>/</a:t>
            </a:r>
            <a:r>
              <a:rPr lang="en-US" sz="1400" dirty="0" err="1">
                <a:hlinkClick r:id="rId8"/>
              </a:rPr>
              <a:t>grapher</a:t>
            </a:r>
            <a:r>
              <a:rPr lang="en-US" sz="1400" dirty="0">
                <a:hlinkClick r:id="rId8"/>
              </a:rPr>
              <a:t>/biweekly-covid-deaths-per-million-people</a:t>
            </a:r>
            <a:endParaRPr lang="en-US" sz="1400" dirty="0"/>
          </a:p>
        </p:txBody>
      </p:sp>
      <p:sp>
        <p:nvSpPr>
          <p:cNvPr id="13" name="TextBox 12">
            <a:extLst>
              <a:ext uri="{FF2B5EF4-FFF2-40B4-BE49-F238E27FC236}">
                <a16:creationId xmlns:a16="http://schemas.microsoft.com/office/drawing/2014/main" id="{5C326359-311D-EA2A-DB9E-CE159E466C05}"/>
              </a:ext>
            </a:extLst>
          </p:cNvPr>
          <p:cNvSpPr txBox="1"/>
          <p:nvPr/>
        </p:nvSpPr>
        <p:spPr>
          <a:xfrm>
            <a:off x="6405282" y="5032089"/>
            <a:ext cx="2478148" cy="1600438"/>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World Hunger </a:t>
            </a:r>
            <a:r>
              <a:rPr lang="en-US" sz="1400" dirty="0"/>
              <a:t>is on the rise, affecting nearly 10% of people globally. From 2019 to 2022 the number of undernourished people grew by 150 M (due to conflicts, climate change, COVID) </a:t>
            </a:r>
          </a:p>
        </p:txBody>
      </p:sp>
      <p:pic>
        <p:nvPicPr>
          <p:cNvPr id="1032" name="Picture 8" descr="UN: Ending world hunger will cost $267 billion per year | Daily Sabah">
            <a:extLst>
              <a:ext uri="{FF2B5EF4-FFF2-40B4-BE49-F238E27FC236}">
                <a16:creationId xmlns:a16="http://schemas.microsoft.com/office/drawing/2014/main" id="{422BE6BF-26D3-36E8-E81E-BB51E53D2FB8}"/>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9358290" y="5041650"/>
            <a:ext cx="2478148" cy="163867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B13F6CB-C461-8A79-7491-D6C5C54E1B12}"/>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9502168" y="3121965"/>
            <a:ext cx="2409024" cy="1416926"/>
          </a:xfrm>
          <a:prstGeom prst="rect">
            <a:avLst/>
          </a:prstGeom>
        </p:spPr>
      </p:pic>
      <p:sp>
        <p:nvSpPr>
          <p:cNvPr id="15" name="TextBox 14">
            <a:extLst>
              <a:ext uri="{FF2B5EF4-FFF2-40B4-BE49-F238E27FC236}">
                <a16:creationId xmlns:a16="http://schemas.microsoft.com/office/drawing/2014/main" id="{DCE21B6C-A0B8-41E2-A075-D9BBE68561DF}"/>
              </a:ext>
            </a:extLst>
          </p:cNvPr>
          <p:cNvSpPr txBox="1"/>
          <p:nvPr/>
        </p:nvSpPr>
        <p:spPr>
          <a:xfrm>
            <a:off x="6418729" y="3377854"/>
            <a:ext cx="2464701" cy="738664"/>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Obesity</a:t>
            </a:r>
            <a:r>
              <a:rPr lang="en-US" sz="1400" dirty="0"/>
              <a:t> rates in US are 25-50% across all the States (no "green" States left).</a:t>
            </a:r>
          </a:p>
        </p:txBody>
      </p:sp>
    </p:spTree>
    <p:extLst>
      <p:ext uri="{BB962C8B-B14F-4D97-AF65-F5344CB8AC3E}">
        <p14:creationId xmlns:p14="http://schemas.microsoft.com/office/powerpoint/2010/main" val="3838340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68815AC-0AE8-E42B-AD1B-165E9DB1FCA2}"/>
              </a:ext>
            </a:extLst>
          </p:cNvPr>
          <p:cNvSpPr txBox="1"/>
          <p:nvPr/>
        </p:nvSpPr>
        <p:spPr>
          <a:xfrm>
            <a:off x="1" y="0"/>
            <a:ext cx="4059382" cy="523220"/>
          </a:xfrm>
          <a:prstGeom prst="rect">
            <a:avLst/>
          </a:prstGeom>
          <a:noFill/>
        </p:spPr>
        <p:txBody>
          <a:bodyPr wrap="square" rtlCol="0">
            <a:spAutoFit/>
          </a:bodyPr>
          <a:lstStyle/>
          <a:p>
            <a:r>
              <a:rPr lang="en-US" sz="2800" b="1" dirty="0"/>
              <a:t>Games I played in Life</a:t>
            </a:r>
          </a:p>
        </p:txBody>
      </p:sp>
      <p:sp>
        <p:nvSpPr>
          <p:cNvPr id="3" name="TextBox 2">
            <a:extLst>
              <a:ext uri="{FF2B5EF4-FFF2-40B4-BE49-F238E27FC236}">
                <a16:creationId xmlns:a16="http://schemas.microsoft.com/office/drawing/2014/main" id="{1FC79439-B9F1-9BA1-39EE-157D5AC78AF7}"/>
              </a:ext>
            </a:extLst>
          </p:cNvPr>
          <p:cNvSpPr txBox="1"/>
          <p:nvPr/>
        </p:nvSpPr>
        <p:spPr>
          <a:xfrm>
            <a:off x="893430" y="1128121"/>
            <a:ext cx="7525640" cy="3970318"/>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dirty="0"/>
              <a:t>My first game was being a scientist. I have played this game for ~15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My second game was being a high-paid Software Engineer Consultant I was doing this for 19 years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My third game was being a Team Lead Data Scientist (5 years). I started the YouTube channel too.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My current game is being a founder and CTO of a startup company. It is completely different game with different "book of rules".</a:t>
            </a:r>
          </a:p>
          <a:p>
            <a:pPr marL="285750" indent="-285750">
              <a:buFont typeface="Arial" panose="020B0604020202020204" pitchFamily="34" charset="0"/>
              <a:buChar char="•"/>
            </a:pPr>
            <a:endParaRPr lang="en-US" dirty="0"/>
          </a:p>
          <a:p>
            <a:r>
              <a:rPr lang="en-US" dirty="0"/>
              <a:t>It is not difficult to change your game.</a:t>
            </a:r>
          </a:p>
          <a:p>
            <a:r>
              <a:rPr lang="en-US" dirty="0"/>
              <a:t>It is fun.</a:t>
            </a:r>
          </a:p>
          <a:p>
            <a:r>
              <a:rPr lang="en-US" dirty="0"/>
              <a:t>It feels really great to learn new games and to build something of value.</a:t>
            </a:r>
          </a:p>
        </p:txBody>
      </p:sp>
      <p:pic>
        <p:nvPicPr>
          <p:cNvPr id="5" name="Picture 4" descr="A picture containing person, person, wearing, blue&#10;&#10;Description automatically generated">
            <a:extLst>
              <a:ext uri="{FF2B5EF4-FFF2-40B4-BE49-F238E27FC236}">
                <a16:creationId xmlns:a16="http://schemas.microsoft.com/office/drawing/2014/main" id="{8D7FFA6F-7AC7-01D6-AEE9-54AE59A82D6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407235" y="154709"/>
            <a:ext cx="2567709" cy="2567709"/>
          </a:xfrm>
          <a:prstGeom prst="rect">
            <a:avLst/>
          </a:prstGeom>
        </p:spPr>
      </p:pic>
      <p:sp>
        <p:nvSpPr>
          <p:cNvPr id="6" name="TextBox 5">
            <a:extLst>
              <a:ext uri="{FF2B5EF4-FFF2-40B4-BE49-F238E27FC236}">
                <a16:creationId xmlns:a16="http://schemas.microsoft.com/office/drawing/2014/main" id="{0D5EC013-1BFF-E868-86EE-40AA9FDF050F}"/>
              </a:ext>
            </a:extLst>
          </p:cNvPr>
          <p:cNvSpPr txBox="1"/>
          <p:nvPr/>
        </p:nvSpPr>
        <p:spPr>
          <a:xfrm>
            <a:off x="9864436" y="2826327"/>
            <a:ext cx="1939638" cy="369332"/>
          </a:xfrm>
          <a:prstGeom prst="rect">
            <a:avLst/>
          </a:prstGeom>
          <a:noFill/>
        </p:spPr>
        <p:txBody>
          <a:bodyPr wrap="square" rtlCol="0">
            <a:spAutoFit/>
          </a:bodyPr>
          <a:lstStyle/>
          <a:p>
            <a:r>
              <a:rPr lang="en-US" dirty="0"/>
              <a:t>Me – Lev Selector</a:t>
            </a:r>
          </a:p>
        </p:txBody>
      </p:sp>
      <p:sp>
        <p:nvSpPr>
          <p:cNvPr id="7" name="TextBox 6">
            <a:extLst>
              <a:ext uri="{FF2B5EF4-FFF2-40B4-BE49-F238E27FC236}">
                <a16:creationId xmlns:a16="http://schemas.microsoft.com/office/drawing/2014/main" id="{E6BC27CC-5C57-3B31-7725-6966C6D1C490}"/>
              </a:ext>
            </a:extLst>
          </p:cNvPr>
          <p:cNvSpPr txBox="1"/>
          <p:nvPr/>
        </p:nvSpPr>
        <p:spPr>
          <a:xfrm>
            <a:off x="2576945" y="5492391"/>
            <a:ext cx="6830290" cy="923330"/>
          </a:xfrm>
          <a:prstGeom prst="rect">
            <a:avLst/>
          </a:prstGeom>
          <a:solidFill>
            <a:schemeClr val="accent6">
              <a:lumMod val="20000"/>
              <a:lumOff val="80000"/>
            </a:schemeClr>
          </a:solidFill>
          <a:ln>
            <a:solidFill>
              <a:srgbClr val="FF0000"/>
            </a:solidFill>
          </a:ln>
        </p:spPr>
        <p:txBody>
          <a:bodyPr wrap="square" rtlCol="0">
            <a:spAutoFit/>
          </a:bodyPr>
          <a:lstStyle/>
          <a:p>
            <a:r>
              <a:rPr lang="en-US" dirty="0"/>
              <a:t>As I am working on the startup, I don't have time for this seminar.</a:t>
            </a:r>
          </a:p>
          <a:p>
            <a:r>
              <a:rPr lang="en-US" dirty="0"/>
              <a:t>So I will slow down.</a:t>
            </a:r>
          </a:p>
          <a:p>
            <a:r>
              <a:rPr lang="en-US" dirty="0"/>
              <a:t>If someone wants to make a presentation – please contact me.</a:t>
            </a:r>
          </a:p>
        </p:txBody>
      </p:sp>
    </p:spTree>
    <p:extLst>
      <p:ext uri="{BB962C8B-B14F-4D97-AF65-F5344CB8AC3E}">
        <p14:creationId xmlns:p14="http://schemas.microsoft.com/office/powerpoint/2010/main" val="3013059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3C58DC-902A-A3F5-D505-713C5A146A40}"/>
              </a:ext>
            </a:extLst>
          </p:cNvPr>
          <p:cNvSpPr txBox="1"/>
          <p:nvPr/>
        </p:nvSpPr>
        <p:spPr>
          <a:xfrm>
            <a:off x="8955741" y="139331"/>
            <a:ext cx="3122660" cy="4832092"/>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Some recent changes in our lives:</a:t>
            </a:r>
          </a:p>
          <a:p>
            <a:endParaRPr lang="en-US" sz="1400" dirty="0"/>
          </a:p>
          <a:p>
            <a:pPr marL="285750" indent="-285750">
              <a:buFont typeface="Arial" panose="020B0604020202020204" pitchFamily="34" charset="0"/>
              <a:buChar char="•"/>
            </a:pPr>
            <a:r>
              <a:rPr lang="en-US" sz="1400" dirty="0"/>
              <a:t>Smartphones</a:t>
            </a:r>
          </a:p>
          <a:p>
            <a:pPr marL="285750" indent="-285750">
              <a:buFont typeface="Arial" panose="020B0604020202020204" pitchFamily="34" charset="0"/>
              <a:buChar char="•"/>
            </a:pPr>
            <a:r>
              <a:rPr lang="en-US" sz="1400" dirty="0"/>
              <a:t>Social media</a:t>
            </a:r>
          </a:p>
          <a:p>
            <a:pPr marL="285750" indent="-285750">
              <a:buFont typeface="Arial" panose="020B0604020202020204" pitchFamily="34" charset="0"/>
              <a:buChar char="•"/>
            </a:pPr>
            <a:r>
              <a:rPr lang="en-US" sz="1400" dirty="0"/>
              <a:t>GPS Navigation</a:t>
            </a:r>
          </a:p>
          <a:p>
            <a:pPr marL="285750" indent="-285750">
              <a:buFont typeface="Arial" panose="020B0604020202020204" pitchFamily="34" charset="0"/>
              <a:buChar char="•"/>
            </a:pPr>
            <a:r>
              <a:rPr lang="en-US" sz="1400" dirty="0"/>
              <a:t>Video/Audio Streaming</a:t>
            </a:r>
          </a:p>
          <a:p>
            <a:pPr marL="285750" indent="-285750">
              <a:buFont typeface="Arial" panose="020B0604020202020204" pitchFamily="34" charset="0"/>
              <a:buChar char="•"/>
            </a:pPr>
            <a:r>
              <a:rPr lang="en-US" sz="1400" dirty="0"/>
              <a:t>E-Readers</a:t>
            </a:r>
          </a:p>
          <a:p>
            <a:pPr marL="285750" indent="-285750">
              <a:buFont typeface="Arial" panose="020B0604020202020204" pitchFamily="34" charset="0"/>
              <a:buChar char="•"/>
            </a:pPr>
            <a:r>
              <a:rPr lang="en-US" sz="1400" dirty="0"/>
              <a:t>Human Genome Map</a:t>
            </a:r>
          </a:p>
          <a:p>
            <a:pPr marL="285750" indent="-285750">
              <a:buFont typeface="Arial" panose="020B0604020202020204" pitchFamily="34" charset="0"/>
              <a:buChar char="•"/>
            </a:pPr>
            <a:r>
              <a:rPr lang="en-US" sz="1400" dirty="0"/>
              <a:t>Cryptocurrency</a:t>
            </a:r>
          </a:p>
          <a:p>
            <a:pPr marL="285750" indent="-285750">
              <a:buFont typeface="Arial" panose="020B0604020202020204" pitchFamily="34" charset="0"/>
              <a:buChar char="•"/>
            </a:pPr>
            <a:r>
              <a:rPr lang="en-US" sz="1400" dirty="0"/>
              <a:t>AI</a:t>
            </a:r>
          </a:p>
          <a:p>
            <a:endParaRPr lang="en-US" sz="1400" dirty="0"/>
          </a:p>
          <a:p>
            <a:endParaRPr lang="en-US" sz="1400" dirty="0"/>
          </a:p>
          <a:p>
            <a:endParaRPr lang="en-US" sz="1400" dirty="0"/>
          </a:p>
          <a:p>
            <a:r>
              <a:rPr lang="en-US" sz="1050" dirty="0"/>
              <a:t>Top Discoveries of the decade: </a:t>
            </a:r>
            <a:r>
              <a:rPr lang="en-US" sz="1050" dirty="0">
                <a:hlinkClick r:id="rId2"/>
              </a:rPr>
              <a:t>https://www.newscientist.com/article/mg24432613-200-new-scientist-ranks-the-top-10-discoveries-of-the-decade/</a:t>
            </a:r>
            <a:endParaRPr lang="en-US" sz="1050" dirty="0"/>
          </a:p>
          <a:p>
            <a:endParaRPr lang="en-US" sz="1050" dirty="0"/>
          </a:p>
          <a:p>
            <a:r>
              <a:rPr lang="en-US" sz="1050" dirty="0"/>
              <a:t>Top Inventions that shape our day-to-day world:</a:t>
            </a:r>
            <a:br>
              <a:rPr lang="en-US" sz="1050" dirty="0"/>
            </a:br>
            <a:r>
              <a:rPr lang="en-US" sz="1050" dirty="0">
                <a:hlinkClick r:id="rId3"/>
              </a:rPr>
              <a:t>https://thebossmagazine.com/21st-century-inventions/</a:t>
            </a:r>
            <a:endParaRPr lang="en-US" sz="1050" dirty="0"/>
          </a:p>
          <a:p>
            <a:endParaRPr lang="en-US" sz="1050" dirty="0"/>
          </a:p>
          <a:p>
            <a:r>
              <a:rPr lang="en-US" sz="1050" dirty="0"/>
              <a:t>Science in 2022</a:t>
            </a:r>
          </a:p>
          <a:p>
            <a:r>
              <a:rPr lang="en-US" sz="1050" b="0" dirty="0">
                <a:solidFill>
                  <a:srgbClr val="000000"/>
                </a:solidFill>
                <a:effectLst/>
                <a:hlinkClick r:id="rId4"/>
              </a:rPr>
              <a:t>https://en.wikipedia.org/wiki/2022_in_science</a:t>
            </a:r>
            <a:endParaRPr lang="en-US" sz="1050" b="0" dirty="0">
              <a:solidFill>
                <a:srgbClr val="000000"/>
              </a:solidFill>
              <a:effectLst/>
            </a:endParaRPr>
          </a:p>
        </p:txBody>
      </p:sp>
      <p:sp>
        <p:nvSpPr>
          <p:cNvPr id="5" name="TextBox 4">
            <a:extLst>
              <a:ext uri="{FF2B5EF4-FFF2-40B4-BE49-F238E27FC236}">
                <a16:creationId xmlns:a16="http://schemas.microsoft.com/office/drawing/2014/main" id="{4CC1E2B2-3E78-CA6E-35AD-69E618F982BA}"/>
              </a:ext>
            </a:extLst>
          </p:cNvPr>
          <p:cNvSpPr txBox="1"/>
          <p:nvPr/>
        </p:nvSpPr>
        <p:spPr>
          <a:xfrm>
            <a:off x="0" y="0"/>
            <a:ext cx="5540187" cy="523220"/>
          </a:xfrm>
          <a:prstGeom prst="rect">
            <a:avLst/>
          </a:prstGeom>
          <a:noFill/>
        </p:spPr>
        <p:txBody>
          <a:bodyPr wrap="square" rtlCol="0">
            <a:spAutoFit/>
          </a:bodyPr>
          <a:lstStyle/>
          <a:p>
            <a:r>
              <a:rPr lang="en-US" sz="2800" b="1" dirty="0"/>
              <a:t>Good Things are Happening Too</a:t>
            </a:r>
          </a:p>
        </p:txBody>
      </p:sp>
      <p:pic>
        <p:nvPicPr>
          <p:cNvPr id="10" name="Picture 9">
            <a:extLst>
              <a:ext uri="{FF2B5EF4-FFF2-40B4-BE49-F238E27FC236}">
                <a16:creationId xmlns:a16="http://schemas.microsoft.com/office/drawing/2014/main" id="{B691D070-2E93-1B62-551F-80A4C440B9D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454341" y="3672322"/>
            <a:ext cx="1283521" cy="1939543"/>
          </a:xfrm>
          <a:prstGeom prst="rect">
            <a:avLst/>
          </a:prstGeom>
        </p:spPr>
      </p:pic>
      <p:sp>
        <p:nvSpPr>
          <p:cNvPr id="11" name="TextBox 10">
            <a:extLst>
              <a:ext uri="{FF2B5EF4-FFF2-40B4-BE49-F238E27FC236}">
                <a16:creationId xmlns:a16="http://schemas.microsoft.com/office/drawing/2014/main" id="{F90DB191-0192-D8B5-EA09-9AFC044EBE85}"/>
              </a:ext>
            </a:extLst>
          </p:cNvPr>
          <p:cNvSpPr txBox="1"/>
          <p:nvPr/>
        </p:nvSpPr>
        <p:spPr>
          <a:xfrm>
            <a:off x="83465" y="5718735"/>
            <a:ext cx="2025275" cy="954107"/>
          </a:xfrm>
          <a:prstGeom prst="rect">
            <a:avLst/>
          </a:prstGeom>
          <a:noFill/>
        </p:spPr>
        <p:txBody>
          <a:bodyPr wrap="square" rtlCol="0">
            <a:spAutoFit/>
          </a:bodyPr>
          <a:lstStyle/>
          <a:p>
            <a:r>
              <a:rPr lang="en-US" sz="1400" dirty="0"/>
              <a:t>"Abundance: The Future Is Better Than You Think" </a:t>
            </a:r>
          </a:p>
          <a:p>
            <a:r>
              <a:rPr lang="en-US" sz="1400" dirty="0"/>
              <a:t>by Peter Diamandis, Steven Kotler, 2014</a:t>
            </a:r>
          </a:p>
        </p:txBody>
      </p:sp>
      <p:sp>
        <p:nvSpPr>
          <p:cNvPr id="12" name="TextBox 11">
            <a:extLst>
              <a:ext uri="{FF2B5EF4-FFF2-40B4-BE49-F238E27FC236}">
                <a16:creationId xmlns:a16="http://schemas.microsoft.com/office/drawing/2014/main" id="{B832A308-0FD0-5E3B-0904-F0D555789E10}"/>
              </a:ext>
            </a:extLst>
          </p:cNvPr>
          <p:cNvSpPr txBox="1"/>
          <p:nvPr/>
        </p:nvSpPr>
        <p:spPr>
          <a:xfrm>
            <a:off x="67233" y="672352"/>
            <a:ext cx="5916707" cy="2893100"/>
          </a:xfrm>
          <a:prstGeom prst="rect">
            <a:avLst/>
          </a:prstGeom>
          <a:noFill/>
        </p:spPr>
        <p:txBody>
          <a:bodyPr wrap="square" rtlCol="0">
            <a:spAutoFit/>
          </a:bodyPr>
          <a:lstStyle/>
          <a:p>
            <a:r>
              <a:rPr lang="en-US" sz="1400" i="0" dirty="0">
                <a:effectLst/>
              </a:rPr>
              <a:t>Exponential Growth in Technologies (Moore's law – double every 1-2 years)</a:t>
            </a:r>
          </a:p>
          <a:p>
            <a:r>
              <a:rPr lang="en-US" sz="1400" i="0" dirty="0">
                <a:effectLst/>
              </a:rPr>
              <a:t>leads to abundance.  Example – cost of solar power may become very cheap.</a:t>
            </a:r>
          </a:p>
          <a:p>
            <a:endParaRPr lang="en-US" sz="1400" i="0" dirty="0">
              <a:effectLst/>
            </a:endParaRPr>
          </a:p>
          <a:p>
            <a:r>
              <a:rPr lang="en-US" sz="1400" b="1" dirty="0">
                <a:solidFill>
                  <a:srgbClr val="FF0000"/>
                </a:solidFill>
              </a:rPr>
              <a:t>Steps of Exponential Growth:</a:t>
            </a:r>
          </a:p>
          <a:p>
            <a:pPr marL="285750" indent="-285750">
              <a:buFont typeface="Arial" panose="020B0604020202020204" pitchFamily="34" charset="0"/>
              <a:buChar char="•"/>
            </a:pPr>
            <a:r>
              <a:rPr lang="en-US" sz="1400" b="1" dirty="0">
                <a:solidFill>
                  <a:srgbClr val="FF0000"/>
                </a:solidFill>
              </a:rPr>
              <a:t>Digitization</a:t>
            </a:r>
            <a:r>
              <a:rPr lang="en-US" sz="1400" dirty="0"/>
              <a:t> (can be easily accessed and distributed)</a:t>
            </a:r>
          </a:p>
          <a:p>
            <a:pPr marL="285750" indent="-285750">
              <a:buFont typeface="Arial" panose="020B0604020202020204" pitchFamily="34" charset="0"/>
              <a:buChar char="•"/>
            </a:pPr>
            <a:r>
              <a:rPr lang="en-US" sz="1400" b="1" dirty="0">
                <a:solidFill>
                  <a:srgbClr val="FF0000"/>
                </a:solidFill>
              </a:rPr>
              <a:t>Deception</a:t>
            </a:r>
            <a:r>
              <a:rPr lang="en-US" sz="1400" dirty="0"/>
              <a:t> (slow initial growth of exponent)</a:t>
            </a:r>
          </a:p>
          <a:p>
            <a:pPr marL="285750" indent="-285750">
              <a:buFont typeface="Arial" panose="020B0604020202020204" pitchFamily="34" charset="0"/>
              <a:buChar char="•"/>
            </a:pPr>
            <a:r>
              <a:rPr lang="en-US" sz="1400" b="1" dirty="0">
                <a:solidFill>
                  <a:srgbClr val="FF0000"/>
                </a:solidFill>
              </a:rPr>
              <a:t>Disruption</a:t>
            </a:r>
            <a:r>
              <a:rPr lang="en-US" sz="1400" dirty="0"/>
              <a:t> (new technologies kill old ones)</a:t>
            </a:r>
          </a:p>
          <a:p>
            <a:pPr marL="285750" indent="-285750">
              <a:buFont typeface="Arial" panose="020B0604020202020204" pitchFamily="34" charset="0"/>
              <a:buChar char="•"/>
            </a:pPr>
            <a:r>
              <a:rPr lang="en-US" sz="1400" b="1" dirty="0">
                <a:solidFill>
                  <a:srgbClr val="FF0000"/>
                </a:solidFill>
              </a:rPr>
              <a:t>Demonetization</a:t>
            </a:r>
            <a:r>
              <a:rPr lang="en-US" sz="1400" dirty="0"/>
              <a:t> (prices go down)</a:t>
            </a:r>
          </a:p>
          <a:p>
            <a:pPr marL="285750" indent="-285750">
              <a:buFont typeface="Arial" panose="020B0604020202020204" pitchFamily="34" charset="0"/>
              <a:buChar char="•"/>
            </a:pPr>
            <a:r>
              <a:rPr lang="en-US" sz="1400" b="1" dirty="0">
                <a:solidFill>
                  <a:srgbClr val="FF0000"/>
                </a:solidFill>
              </a:rPr>
              <a:t>Dematerialization</a:t>
            </a:r>
            <a:r>
              <a:rPr lang="en-US" sz="1400" dirty="0"/>
              <a:t> (oil refineries will start to vanish, etc.)</a:t>
            </a:r>
          </a:p>
          <a:p>
            <a:pPr marL="285750" indent="-285750">
              <a:buFont typeface="Arial" panose="020B0604020202020204" pitchFamily="34" charset="0"/>
              <a:buChar char="•"/>
            </a:pPr>
            <a:r>
              <a:rPr lang="en-US" sz="1400" b="1" dirty="0">
                <a:solidFill>
                  <a:srgbClr val="FF0000"/>
                </a:solidFill>
              </a:rPr>
              <a:t>Democratization</a:t>
            </a:r>
            <a:r>
              <a:rPr lang="en-US" sz="1400" dirty="0"/>
              <a:t> (anybody can have it because the price is low)</a:t>
            </a:r>
          </a:p>
          <a:p>
            <a:endParaRPr lang="en-US" sz="1400" i="0" dirty="0">
              <a:effectLst/>
            </a:endParaRPr>
          </a:p>
          <a:p>
            <a:r>
              <a:rPr lang="en-US" sz="1400" dirty="0"/>
              <a:t>This sequence applies to all "grand challenges":  Food, Water, Shelter, Energy, Communication, Education, Healthcare, Freedom</a:t>
            </a:r>
          </a:p>
        </p:txBody>
      </p:sp>
      <p:pic>
        <p:nvPicPr>
          <p:cNvPr id="13" name="Picture 12">
            <a:extLst>
              <a:ext uri="{FF2B5EF4-FFF2-40B4-BE49-F238E27FC236}">
                <a16:creationId xmlns:a16="http://schemas.microsoft.com/office/drawing/2014/main" id="{A4A725B1-E05F-F6A1-A166-3C825DD2950B}"/>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4149641" y="3646492"/>
            <a:ext cx="1188016" cy="1816106"/>
          </a:xfrm>
          <a:prstGeom prst="rect">
            <a:avLst/>
          </a:prstGeom>
        </p:spPr>
      </p:pic>
      <p:sp>
        <p:nvSpPr>
          <p:cNvPr id="14" name="TextBox 13">
            <a:extLst>
              <a:ext uri="{FF2B5EF4-FFF2-40B4-BE49-F238E27FC236}">
                <a16:creationId xmlns:a16="http://schemas.microsoft.com/office/drawing/2014/main" id="{216FF0E7-BFAF-019B-A5CC-AC61E54A2A47}"/>
              </a:ext>
            </a:extLst>
          </p:cNvPr>
          <p:cNvSpPr txBox="1"/>
          <p:nvPr/>
        </p:nvSpPr>
        <p:spPr>
          <a:xfrm>
            <a:off x="3998933" y="5542863"/>
            <a:ext cx="1786495" cy="954107"/>
          </a:xfrm>
          <a:prstGeom prst="rect">
            <a:avLst/>
          </a:prstGeom>
          <a:noFill/>
        </p:spPr>
        <p:txBody>
          <a:bodyPr wrap="square" rtlCol="0">
            <a:spAutoFit/>
          </a:bodyPr>
          <a:lstStyle/>
          <a:p>
            <a:r>
              <a:rPr lang="en-US" sz="1400" dirty="0"/>
              <a:t>"Singularity is Near: When Humans Transcend Biology" </a:t>
            </a:r>
          </a:p>
          <a:p>
            <a:r>
              <a:rPr lang="en-US" sz="1400" dirty="0"/>
              <a:t>by Ray Kurzweil, 2006</a:t>
            </a:r>
          </a:p>
        </p:txBody>
      </p:sp>
      <p:pic>
        <p:nvPicPr>
          <p:cNvPr id="2050" name="Picture 2" descr="Peter Diamandis | Speaker Agency, Speaking Fee, Videos | SPEAKING.com  Keynote Speakers Bureau">
            <a:extLst>
              <a:ext uri="{FF2B5EF4-FFF2-40B4-BE49-F238E27FC236}">
                <a16:creationId xmlns:a16="http://schemas.microsoft.com/office/drawing/2014/main" id="{5EB854B0-E37B-BFC2-B8CC-ECC7553A68C8}"/>
              </a:ext>
            </a:extLst>
          </p:cNvPr>
          <p:cNvPicPr>
            <a:picLocks noChangeAspect="1" noChangeArrowheads="1"/>
          </p:cNvPicPr>
          <p:nvPr/>
        </p:nvPicPr>
        <p:blipFill>
          <a:blip r:embed="rId7" cstate="email">
            <a:extLst>
              <a:ext uri="{28A0092B-C50C-407E-A947-70E740481C1C}">
                <a14:useLocalDpi xmlns:a14="http://schemas.microsoft.com/office/drawing/2010/main"/>
              </a:ext>
            </a:extLst>
          </a:blip>
          <a:srcRect/>
          <a:stretch>
            <a:fillRect/>
          </a:stretch>
        </p:blipFill>
        <p:spPr bwMode="auto">
          <a:xfrm>
            <a:off x="6766259" y="602823"/>
            <a:ext cx="1205187" cy="139548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ay Kurzweil - Wikipedia">
            <a:extLst>
              <a:ext uri="{FF2B5EF4-FFF2-40B4-BE49-F238E27FC236}">
                <a16:creationId xmlns:a16="http://schemas.microsoft.com/office/drawing/2014/main" id="{56814CC5-FC6F-671E-B414-684361482CF8}"/>
              </a:ext>
            </a:extLst>
          </p:cNvPr>
          <p:cNvPicPr>
            <a:picLocks noChangeAspect="1" noChangeArrowheads="1"/>
          </p:cNvPicPr>
          <p:nvPr/>
        </p:nvPicPr>
        <p:blipFill rotWithShape="1">
          <a:blip r:embed="rId8" cstate="email">
            <a:extLst>
              <a:ext uri="{28A0092B-C50C-407E-A947-70E740481C1C}">
                <a14:useLocalDpi xmlns:a14="http://schemas.microsoft.com/office/drawing/2010/main"/>
              </a:ext>
            </a:extLst>
          </a:blip>
          <a:srcRect/>
          <a:stretch/>
        </p:blipFill>
        <p:spPr bwMode="auto">
          <a:xfrm>
            <a:off x="6406573" y="3761894"/>
            <a:ext cx="1980079" cy="228674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59F981E0-4FC9-C26A-BB8C-05E1A7B0239F}"/>
              </a:ext>
            </a:extLst>
          </p:cNvPr>
          <p:cNvSpPr txBox="1"/>
          <p:nvPr/>
        </p:nvSpPr>
        <p:spPr>
          <a:xfrm>
            <a:off x="6096000" y="2011180"/>
            <a:ext cx="2697073" cy="984885"/>
          </a:xfrm>
          <a:prstGeom prst="rect">
            <a:avLst/>
          </a:prstGeom>
          <a:noFill/>
        </p:spPr>
        <p:txBody>
          <a:bodyPr wrap="square" rtlCol="0">
            <a:spAutoFit/>
          </a:bodyPr>
          <a:lstStyle/>
          <a:p>
            <a:pPr algn="ctr"/>
            <a:r>
              <a:rPr lang="en-US" sz="1400" dirty="0"/>
              <a:t>Peter H. Diamandis</a:t>
            </a:r>
          </a:p>
          <a:p>
            <a:pPr marL="285750" indent="-285750">
              <a:buFont typeface="Arial" panose="020B0604020202020204" pitchFamily="34" charset="0"/>
              <a:buChar char="•"/>
            </a:pPr>
            <a:r>
              <a:rPr lang="en-US" sz="1100" dirty="0">
                <a:hlinkClick r:id="rId9"/>
              </a:rPr>
              <a:t>https://</a:t>
            </a:r>
            <a:r>
              <a:rPr lang="en-US" sz="1100" dirty="0" err="1">
                <a:hlinkClick r:id="rId9"/>
              </a:rPr>
              <a:t>www.xprize.org</a:t>
            </a:r>
            <a:endParaRPr lang="en-US" sz="1100" dirty="0"/>
          </a:p>
          <a:p>
            <a:pPr marL="285750" indent="-285750">
              <a:buFont typeface="Arial" panose="020B0604020202020204" pitchFamily="34" charset="0"/>
              <a:buChar char="•"/>
            </a:pPr>
            <a:r>
              <a:rPr lang="en-US" sz="1100" dirty="0">
                <a:hlinkClick r:id="rId10"/>
              </a:rPr>
              <a:t>https://</a:t>
            </a:r>
            <a:r>
              <a:rPr lang="en-US" sz="1100" dirty="0" err="1">
                <a:hlinkClick r:id="rId10"/>
              </a:rPr>
              <a:t>www.diamandis.com</a:t>
            </a:r>
            <a:endParaRPr lang="en-US" sz="1100" dirty="0"/>
          </a:p>
          <a:p>
            <a:pPr marL="285750" indent="-285750">
              <a:buFont typeface="Arial" panose="020B0604020202020204" pitchFamily="34" charset="0"/>
              <a:buChar char="•"/>
            </a:pPr>
            <a:r>
              <a:rPr lang="en-US" sz="1100" dirty="0">
                <a:hlinkClick r:id="rId11"/>
              </a:rPr>
              <a:t>https://</a:t>
            </a:r>
            <a:r>
              <a:rPr lang="en-US" sz="1100" dirty="0" err="1">
                <a:hlinkClick r:id="rId11"/>
              </a:rPr>
              <a:t>abundance.su.org</a:t>
            </a:r>
            <a:endParaRPr lang="en-US" sz="1100" dirty="0"/>
          </a:p>
          <a:p>
            <a:pPr marL="285750" indent="-285750">
              <a:buFont typeface="Arial" panose="020B0604020202020204" pitchFamily="34" charset="0"/>
              <a:buChar char="•"/>
            </a:pPr>
            <a:r>
              <a:rPr lang="en-US" sz="1100" dirty="0">
                <a:hlinkClick r:id="rId12"/>
              </a:rPr>
              <a:t>https://</a:t>
            </a:r>
            <a:r>
              <a:rPr lang="en-US" sz="1100" dirty="0" err="1">
                <a:hlinkClick r:id="rId12"/>
              </a:rPr>
              <a:t>www.diamandis.com</a:t>
            </a:r>
            <a:r>
              <a:rPr lang="en-US" sz="1100" dirty="0">
                <a:hlinkClick r:id="rId12"/>
              </a:rPr>
              <a:t>/podcast</a:t>
            </a:r>
            <a:endParaRPr lang="en-US" sz="1100" dirty="0"/>
          </a:p>
        </p:txBody>
      </p:sp>
      <p:sp>
        <p:nvSpPr>
          <p:cNvPr id="16" name="TextBox 15">
            <a:extLst>
              <a:ext uri="{FF2B5EF4-FFF2-40B4-BE49-F238E27FC236}">
                <a16:creationId xmlns:a16="http://schemas.microsoft.com/office/drawing/2014/main" id="{C8658082-E41A-9EE0-F01E-082FC8277307}"/>
              </a:ext>
            </a:extLst>
          </p:cNvPr>
          <p:cNvSpPr txBox="1"/>
          <p:nvPr/>
        </p:nvSpPr>
        <p:spPr>
          <a:xfrm>
            <a:off x="5967053" y="6081995"/>
            <a:ext cx="2859118" cy="477054"/>
          </a:xfrm>
          <a:prstGeom prst="rect">
            <a:avLst/>
          </a:prstGeom>
          <a:noFill/>
        </p:spPr>
        <p:txBody>
          <a:bodyPr wrap="square" rtlCol="0">
            <a:spAutoFit/>
          </a:bodyPr>
          <a:lstStyle/>
          <a:p>
            <a:pPr algn="ctr"/>
            <a:r>
              <a:rPr lang="en-US" sz="1400" dirty="0"/>
              <a:t>Ray Kurzweil</a:t>
            </a:r>
          </a:p>
          <a:p>
            <a:pPr algn="ctr"/>
            <a:r>
              <a:rPr lang="en-US" sz="1100" dirty="0">
                <a:hlinkClick r:id="rId13"/>
              </a:rPr>
              <a:t>https://</a:t>
            </a:r>
            <a:r>
              <a:rPr lang="en-US" sz="1100" dirty="0" err="1">
                <a:hlinkClick r:id="rId13"/>
              </a:rPr>
              <a:t>en.wikipedia.org</a:t>
            </a:r>
            <a:r>
              <a:rPr lang="en-US" sz="1100" dirty="0">
                <a:hlinkClick r:id="rId13"/>
              </a:rPr>
              <a:t>/wiki/</a:t>
            </a:r>
            <a:r>
              <a:rPr lang="en-US" sz="1100" dirty="0" err="1">
                <a:hlinkClick r:id="rId13"/>
              </a:rPr>
              <a:t>Ray_Kurzweil</a:t>
            </a:r>
            <a:endParaRPr lang="en-US" sz="1100" dirty="0"/>
          </a:p>
        </p:txBody>
      </p:sp>
      <p:pic>
        <p:nvPicPr>
          <p:cNvPr id="2" name="Picture 1">
            <a:extLst>
              <a:ext uri="{FF2B5EF4-FFF2-40B4-BE49-F238E27FC236}">
                <a16:creationId xmlns:a16="http://schemas.microsoft.com/office/drawing/2014/main" id="{174CE84A-4BF4-AC12-B7EF-B94225A5FFB1}"/>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2354279" y="3672322"/>
            <a:ext cx="1145292" cy="1816106"/>
          </a:xfrm>
          <a:prstGeom prst="rect">
            <a:avLst/>
          </a:prstGeom>
        </p:spPr>
      </p:pic>
      <p:sp>
        <p:nvSpPr>
          <p:cNvPr id="3" name="TextBox 2">
            <a:extLst>
              <a:ext uri="{FF2B5EF4-FFF2-40B4-BE49-F238E27FC236}">
                <a16:creationId xmlns:a16="http://schemas.microsoft.com/office/drawing/2014/main" id="{A55E6146-494F-C58D-7139-5CFDB86BC3D1}"/>
              </a:ext>
            </a:extLst>
          </p:cNvPr>
          <p:cNvSpPr txBox="1"/>
          <p:nvPr/>
        </p:nvSpPr>
        <p:spPr>
          <a:xfrm>
            <a:off x="2108741" y="5571587"/>
            <a:ext cx="1840191" cy="1169551"/>
          </a:xfrm>
          <a:prstGeom prst="rect">
            <a:avLst/>
          </a:prstGeom>
          <a:noFill/>
        </p:spPr>
        <p:txBody>
          <a:bodyPr wrap="square" rtlCol="0">
            <a:spAutoFit/>
          </a:bodyPr>
          <a:lstStyle/>
          <a:p>
            <a:r>
              <a:rPr lang="en-US" sz="1400" dirty="0"/>
              <a:t>"The Age of Spiritual Machines: When Computers Exceed Human Intelligence" </a:t>
            </a:r>
          </a:p>
          <a:p>
            <a:r>
              <a:rPr lang="en-US" sz="1400" dirty="0"/>
              <a:t>by Ray Kurzweil, 2000</a:t>
            </a:r>
          </a:p>
        </p:txBody>
      </p:sp>
    </p:spTree>
    <p:extLst>
      <p:ext uri="{BB962C8B-B14F-4D97-AF65-F5344CB8AC3E}">
        <p14:creationId xmlns:p14="http://schemas.microsoft.com/office/powerpoint/2010/main" val="1732065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oogle Shape;121;p18">
            <a:extLst>
              <a:ext uri="{FF2B5EF4-FFF2-40B4-BE49-F238E27FC236}">
                <a16:creationId xmlns:a16="http://schemas.microsoft.com/office/drawing/2014/main" id="{A33B6420-47C9-D54F-B0F3-7ED06782270E}"/>
              </a:ext>
            </a:extLst>
          </p:cNvPr>
          <p:cNvPicPr preferRelativeResize="0"/>
          <p:nvPr/>
        </p:nvPicPr>
        <p:blipFill rotWithShape="1">
          <a:blip r:embed="rId2" cstate="email">
            <a:alphaModFix/>
            <a:extLst>
              <a:ext uri="{28A0092B-C50C-407E-A947-70E740481C1C}">
                <a14:useLocalDpi xmlns:a14="http://schemas.microsoft.com/office/drawing/2010/main"/>
              </a:ext>
            </a:extLst>
          </a:blip>
          <a:srcRect/>
          <a:stretch/>
        </p:blipFill>
        <p:spPr>
          <a:xfrm>
            <a:off x="2426184" y="289153"/>
            <a:ext cx="1775062" cy="1742116"/>
          </a:xfrm>
          <a:prstGeom prst="rect">
            <a:avLst/>
          </a:prstGeom>
          <a:noFill/>
          <a:ln>
            <a:noFill/>
          </a:ln>
        </p:spPr>
      </p:pic>
      <p:sp>
        <p:nvSpPr>
          <p:cNvPr id="14" name="Google Shape;122;p18">
            <a:extLst>
              <a:ext uri="{FF2B5EF4-FFF2-40B4-BE49-F238E27FC236}">
                <a16:creationId xmlns:a16="http://schemas.microsoft.com/office/drawing/2014/main" id="{401E8BFF-C5AE-884E-AB09-AD8DBFB79E1A}"/>
              </a:ext>
            </a:extLst>
          </p:cNvPr>
          <p:cNvSpPr txBox="1"/>
          <p:nvPr/>
        </p:nvSpPr>
        <p:spPr>
          <a:xfrm>
            <a:off x="2731732" y="2054423"/>
            <a:ext cx="1147220" cy="393529"/>
          </a:xfrm>
          <a:prstGeom prst="rect">
            <a:avLst/>
          </a:prstGeom>
          <a:noFill/>
          <a:ln>
            <a:noFill/>
          </a:ln>
        </p:spPr>
        <p:txBody>
          <a:bodyPr spcFirstLastPara="1" wrap="square" lIns="91425" tIns="45700" rIns="91425" bIns="45700" anchor="t" anchorCtr="0">
            <a:noAutofit/>
          </a:bodyPr>
          <a:lstStyle/>
          <a:p>
            <a:pPr marR="0" lvl="0" algn="ctr" rtl="0">
              <a:spcBef>
                <a:spcPts val="0"/>
              </a:spcBef>
              <a:spcAft>
                <a:spcPts val="0"/>
              </a:spcAft>
            </a:pPr>
            <a:r>
              <a:rPr lang="en-US" sz="1400" dirty="0">
                <a:solidFill>
                  <a:schemeClr val="dk1"/>
                </a:solidFill>
                <a:latin typeface="+mn-lt"/>
                <a:ea typeface="Calibri"/>
                <a:cs typeface="Calibri"/>
                <a:sym typeface="Calibri"/>
              </a:rPr>
              <a:t>Andrew Ng</a:t>
            </a:r>
            <a:endParaRPr sz="1400" dirty="0">
              <a:solidFill>
                <a:schemeClr val="dk1"/>
              </a:solidFill>
              <a:latin typeface="+mn-lt"/>
              <a:ea typeface="Calibri"/>
              <a:cs typeface="Calibri"/>
              <a:sym typeface="Calibri"/>
            </a:endParaRPr>
          </a:p>
        </p:txBody>
      </p:sp>
      <p:sp>
        <p:nvSpPr>
          <p:cNvPr id="16" name="Google Shape;124;p18">
            <a:extLst>
              <a:ext uri="{FF2B5EF4-FFF2-40B4-BE49-F238E27FC236}">
                <a16:creationId xmlns:a16="http://schemas.microsoft.com/office/drawing/2014/main" id="{604A169C-4E8C-F345-8109-AFB7B3E92F6B}"/>
              </a:ext>
            </a:extLst>
          </p:cNvPr>
          <p:cNvSpPr txBox="1"/>
          <p:nvPr/>
        </p:nvSpPr>
        <p:spPr>
          <a:xfrm>
            <a:off x="860821" y="2471106"/>
            <a:ext cx="5648827" cy="3662501"/>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pPr>
            <a:r>
              <a:rPr lang="en-US" b="1" dirty="0">
                <a:solidFill>
                  <a:srgbClr val="FF0000"/>
                </a:solidFill>
                <a:ea typeface="Calibri"/>
                <a:cs typeface="Calibri"/>
                <a:sym typeface="Calibri"/>
              </a:rPr>
              <a:t>“AI is the New Electricity”</a:t>
            </a:r>
          </a:p>
          <a:p>
            <a:pPr marR="0" lvl="0" algn="l" rtl="0">
              <a:spcBef>
                <a:spcPts val="0"/>
              </a:spcBef>
              <a:spcAft>
                <a:spcPts val="0"/>
              </a:spcAft>
            </a:pPr>
            <a:r>
              <a:rPr lang="en-US" sz="1400" dirty="0">
                <a:sym typeface="Calibri"/>
              </a:rPr>
              <a:t>Electricity came into our life ~120 years ago: lamps and motors, telegraph, telephone, radio, TV, Internet, computers, IT, Machine Learning, AI, finance, trading, science, education, medical diagnostics, automation, robotics, etc. </a:t>
            </a:r>
          </a:p>
          <a:p>
            <a:pPr marR="0" lvl="0" algn="l" rtl="0">
              <a:spcBef>
                <a:spcPts val="0"/>
              </a:spcBef>
              <a:spcAft>
                <a:spcPts val="0"/>
              </a:spcAft>
            </a:pPr>
            <a:endParaRPr lang="en-US" sz="1400" dirty="0">
              <a:sym typeface="Calibri"/>
            </a:endParaRPr>
          </a:p>
          <a:p>
            <a:r>
              <a:rPr lang="en-US" sz="1400" b="1" dirty="0">
                <a:solidFill>
                  <a:srgbClr val="0070C0"/>
                </a:solidFill>
                <a:ea typeface="Calibri"/>
                <a:cs typeface="Calibri"/>
                <a:sym typeface="Calibri"/>
              </a:rPr>
              <a:t>AI, like electricity, will also change our lives in many ways which is difficult to predict</a:t>
            </a:r>
          </a:p>
          <a:p>
            <a:endParaRPr lang="en-US" sz="1400" dirty="0">
              <a:solidFill>
                <a:srgbClr val="0070C0"/>
              </a:solidFill>
              <a:ea typeface="Calibri"/>
              <a:cs typeface="Calibri"/>
              <a:sym typeface="Calibri"/>
            </a:endParaRPr>
          </a:p>
          <a:p>
            <a:r>
              <a:rPr lang="en-US" b="1" dirty="0">
                <a:solidFill>
                  <a:srgbClr val="FF0000"/>
                </a:solidFill>
                <a:effectLst/>
              </a:rPr>
              <a:t>"AI Could Empower Any Business"</a:t>
            </a:r>
            <a:endParaRPr lang="en-US" b="1" dirty="0">
              <a:solidFill>
                <a:srgbClr val="FF0000"/>
              </a:solidFill>
              <a:ea typeface="Calibri"/>
              <a:cs typeface="Calibri"/>
              <a:sym typeface="Calibri"/>
            </a:endParaRPr>
          </a:p>
          <a:p>
            <a:r>
              <a:rPr lang="en-US" sz="1400" dirty="0">
                <a:solidFill>
                  <a:srgbClr val="0070C0"/>
                </a:solidFill>
                <a:ea typeface="Calibri"/>
                <a:cs typeface="Calibri"/>
                <a:sym typeface="Calibri"/>
                <a:hlinkClick r:id="rId3"/>
              </a:rPr>
              <a:t>https://</a:t>
            </a:r>
            <a:r>
              <a:rPr lang="en-US" sz="1400" dirty="0" err="1">
                <a:solidFill>
                  <a:srgbClr val="0070C0"/>
                </a:solidFill>
                <a:ea typeface="Calibri"/>
                <a:cs typeface="Calibri"/>
                <a:sym typeface="Calibri"/>
                <a:hlinkClick r:id="rId3"/>
              </a:rPr>
              <a:t>www.youtube.com</a:t>
            </a:r>
            <a:r>
              <a:rPr lang="en-US" sz="1400" dirty="0">
                <a:solidFill>
                  <a:srgbClr val="0070C0"/>
                </a:solidFill>
                <a:ea typeface="Calibri"/>
                <a:cs typeface="Calibri"/>
                <a:sym typeface="Calibri"/>
                <a:hlinkClick r:id="rId3"/>
              </a:rPr>
              <a:t>/</a:t>
            </a:r>
            <a:r>
              <a:rPr lang="en-US" sz="1400" dirty="0" err="1">
                <a:solidFill>
                  <a:srgbClr val="0070C0"/>
                </a:solidFill>
                <a:ea typeface="Calibri"/>
                <a:cs typeface="Calibri"/>
                <a:sym typeface="Calibri"/>
                <a:hlinkClick r:id="rId3"/>
              </a:rPr>
              <a:t>watch?v</a:t>
            </a:r>
            <a:r>
              <a:rPr lang="en-US" sz="1400" dirty="0">
                <a:solidFill>
                  <a:srgbClr val="0070C0"/>
                </a:solidFill>
                <a:ea typeface="Calibri"/>
                <a:cs typeface="Calibri"/>
                <a:sym typeface="Calibri"/>
                <a:hlinkClick r:id="rId3"/>
              </a:rPr>
              <a:t>=reUZRyXxUs4</a:t>
            </a:r>
            <a:endParaRPr lang="en-US" sz="1400" dirty="0">
              <a:solidFill>
                <a:srgbClr val="0070C0"/>
              </a:solidFill>
              <a:ea typeface="Calibri"/>
              <a:cs typeface="Calibri"/>
              <a:sym typeface="Calibri"/>
            </a:endParaRPr>
          </a:p>
          <a:p>
            <a:r>
              <a:rPr lang="en-US" sz="1400" b="0" i="0" dirty="0">
                <a:solidFill>
                  <a:srgbClr val="0F0F0F"/>
                </a:solidFill>
                <a:effectLst/>
              </a:rPr>
              <a:t>AI was so far mostly used by large tech companies because it is expensive to build and often needs highly skilled engineers to maintain.</a:t>
            </a:r>
          </a:p>
          <a:p>
            <a:r>
              <a:rPr lang="en-US" sz="1400" b="0" i="0" dirty="0">
                <a:solidFill>
                  <a:srgbClr val="0F0F0F"/>
                </a:solidFill>
                <a:effectLst/>
              </a:rPr>
              <a:t>But what if your local pizza shop could use AI to predict which flavor would sell best each day of the week? It is possible as AI becomes more accessible and less expensive. Any business will be able to make better decisions, thus increasing profit and productivity.</a:t>
            </a:r>
            <a:endParaRPr lang="en-US" sz="1400" dirty="0">
              <a:solidFill>
                <a:srgbClr val="0070C0"/>
              </a:solidFill>
              <a:ea typeface="Calibri"/>
              <a:cs typeface="Calibri"/>
              <a:sym typeface="Calibri"/>
            </a:endParaRPr>
          </a:p>
        </p:txBody>
      </p:sp>
      <p:sp>
        <p:nvSpPr>
          <p:cNvPr id="2" name="Google Shape;131;p19">
            <a:extLst>
              <a:ext uri="{FF2B5EF4-FFF2-40B4-BE49-F238E27FC236}">
                <a16:creationId xmlns:a16="http://schemas.microsoft.com/office/drawing/2014/main" id="{6DB7B626-57F7-9901-6044-560F2E4B3BAF}"/>
              </a:ext>
            </a:extLst>
          </p:cNvPr>
          <p:cNvSpPr txBox="1"/>
          <p:nvPr/>
        </p:nvSpPr>
        <p:spPr>
          <a:xfrm>
            <a:off x="7785847" y="2869939"/>
            <a:ext cx="3545332" cy="2062063"/>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1600" dirty="0">
                <a:solidFill>
                  <a:schemeClr val="dk1"/>
                </a:solidFill>
              </a:rPr>
              <a:t>Ray Kurzweil, chief engineer for Google and famous futurist stated that </a:t>
            </a:r>
          </a:p>
          <a:p>
            <a:pPr marL="0" lvl="0" indent="0" algn="l" rtl="0">
              <a:spcBef>
                <a:spcPts val="0"/>
              </a:spcBef>
              <a:spcAft>
                <a:spcPts val="0"/>
              </a:spcAft>
              <a:buClr>
                <a:schemeClr val="dk1"/>
              </a:buClr>
              <a:buSzPts val="1100"/>
              <a:buFont typeface="Arial"/>
              <a:buNone/>
            </a:pPr>
            <a:r>
              <a:rPr lang="en-US" sz="1600" i="1" dirty="0">
                <a:solidFill>
                  <a:srgbClr val="0070C0"/>
                </a:solidFill>
              </a:rPr>
              <a:t>"... ultimately, AI will benefit us in the same way that previous technologies have. </a:t>
            </a:r>
          </a:p>
          <a:p>
            <a:pPr marL="0" lvl="0" indent="0" algn="l" rtl="0">
              <a:spcBef>
                <a:spcPts val="0"/>
              </a:spcBef>
              <a:spcAft>
                <a:spcPts val="0"/>
              </a:spcAft>
              <a:buClr>
                <a:schemeClr val="dk1"/>
              </a:buClr>
              <a:buSzPts val="1100"/>
              <a:buFont typeface="Arial"/>
              <a:buNone/>
            </a:pPr>
            <a:r>
              <a:rPr lang="en-US" sz="1600" i="1" dirty="0">
                <a:solidFill>
                  <a:srgbClr val="0070C0"/>
                </a:solidFill>
              </a:rPr>
              <a:t>... My view is not that AI is going to displace us, ... (but) ...  It’s going to enhance us. It does already.”</a:t>
            </a:r>
            <a:endParaRPr sz="1600" i="1" dirty="0">
              <a:solidFill>
                <a:srgbClr val="0070C0"/>
              </a:solidFill>
            </a:endParaRPr>
          </a:p>
        </p:txBody>
      </p:sp>
      <p:pic>
        <p:nvPicPr>
          <p:cNvPr id="3" name="Google Shape;132;p19">
            <a:extLst>
              <a:ext uri="{FF2B5EF4-FFF2-40B4-BE49-F238E27FC236}">
                <a16:creationId xmlns:a16="http://schemas.microsoft.com/office/drawing/2014/main" id="{30726CDE-4172-FAD1-2502-6F9DCBBE50D9}"/>
              </a:ext>
            </a:extLst>
          </p:cNvPr>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313049" y="509072"/>
            <a:ext cx="1775062" cy="1742116"/>
          </a:xfrm>
          <a:prstGeom prst="rect">
            <a:avLst/>
          </a:prstGeom>
          <a:noFill/>
          <a:ln>
            <a:noFill/>
          </a:ln>
        </p:spPr>
      </p:pic>
      <p:sp>
        <p:nvSpPr>
          <p:cNvPr id="4" name="TextBox 3">
            <a:extLst>
              <a:ext uri="{FF2B5EF4-FFF2-40B4-BE49-F238E27FC236}">
                <a16:creationId xmlns:a16="http://schemas.microsoft.com/office/drawing/2014/main" id="{1588E48B-F0E1-5DCF-0A2B-6962B1AD5183}"/>
              </a:ext>
            </a:extLst>
          </p:cNvPr>
          <p:cNvSpPr txBox="1"/>
          <p:nvPr/>
        </p:nvSpPr>
        <p:spPr>
          <a:xfrm>
            <a:off x="8462420" y="2252786"/>
            <a:ext cx="1476320" cy="307777"/>
          </a:xfrm>
          <a:prstGeom prst="rect">
            <a:avLst/>
          </a:prstGeom>
          <a:noFill/>
        </p:spPr>
        <p:txBody>
          <a:bodyPr wrap="square" rtlCol="0">
            <a:spAutoFit/>
          </a:bodyPr>
          <a:lstStyle/>
          <a:p>
            <a:pPr algn="ctr"/>
            <a:r>
              <a:rPr lang="en-US" sz="1400" dirty="0">
                <a:solidFill>
                  <a:schemeClr val="dk1"/>
                </a:solidFill>
              </a:rPr>
              <a:t>Ray Kurzweil</a:t>
            </a:r>
            <a:endParaRPr lang="en-US" sz="1400" dirty="0"/>
          </a:p>
        </p:txBody>
      </p:sp>
    </p:spTree>
    <p:extLst>
      <p:ext uri="{BB962C8B-B14F-4D97-AF65-F5344CB8AC3E}">
        <p14:creationId xmlns:p14="http://schemas.microsoft.com/office/powerpoint/2010/main" val="2762644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AB3A12-62F5-9890-188A-496688696820}"/>
              </a:ext>
            </a:extLst>
          </p:cNvPr>
          <p:cNvSpPr txBox="1"/>
          <p:nvPr/>
        </p:nvSpPr>
        <p:spPr>
          <a:xfrm>
            <a:off x="-1" y="9730"/>
            <a:ext cx="4754881" cy="523220"/>
          </a:xfrm>
          <a:prstGeom prst="rect">
            <a:avLst/>
          </a:prstGeom>
          <a:noFill/>
        </p:spPr>
        <p:txBody>
          <a:bodyPr wrap="square" rtlCol="0">
            <a:spAutoFit/>
          </a:bodyPr>
          <a:lstStyle/>
          <a:p>
            <a:r>
              <a:rPr lang="en-US" sz="2800" b="1" dirty="0"/>
              <a:t>Nobel Prize in Physics 2022</a:t>
            </a:r>
          </a:p>
        </p:txBody>
      </p:sp>
      <p:sp>
        <p:nvSpPr>
          <p:cNvPr id="3" name="TextBox 2">
            <a:extLst>
              <a:ext uri="{FF2B5EF4-FFF2-40B4-BE49-F238E27FC236}">
                <a16:creationId xmlns:a16="http://schemas.microsoft.com/office/drawing/2014/main" id="{F5455B7F-6DD6-D50B-E376-1F5E5CBAB853}"/>
              </a:ext>
            </a:extLst>
          </p:cNvPr>
          <p:cNvSpPr txBox="1"/>
          <p:nvPr/>
        </p:nvSpPr>
        <p:spPr>
          <a:xfrm>
            <a:off x="250669" y="681375"/>
            <a:ext cx="4653023" cy="2215991"/>
          </a:xfrm>
          <a:prstGeom prst="rect">
            <a:avLst/>
          </a:prstGeom>
          <a:solidFill>
            <a:schemeClr val="accent4">
              <a:lumMod val="20000"/>
              <a:lumOff val="80000"/>
            </a:schemeClr>
          </a:solidFill>
          <a:ln>
            <a:solidFill>
              <a:srgbClr val="FF0000"/>
            </a:solidFill>
          </a:ln>
        </p:spPr>
        <p:txBody>
          <a:bodyPr wrap="square" rtlCol="0">
            <a:spAutoFit/>
          </a:bodyPr>
          <a:lstStyle/>
          <a:p>
            <a:r>
              <a:rPr lang="en-US" sz="1600" dirty="0"/>
              <a:t>“for experiments with entangled photons, </a:t>
            </a:r>
          </a:p>
          <a:p>
            <a:r>
              <a:rPr lang="en-US" sz="1600" dirty="0"/>
              <a:t>establishing the violation of Bell inequalities </a:t>
            </a:r>
          </a:p>
          <a:p>
            <a:r>
              <a:rPr lang="en-US" sz="1600" dirty="0"/>
              <a:t>and pioneering quantum information science”</a:t>
            </a:r>
          </a:p>
          <a:p>
            <a:pPr marL="285750" indent="-285750">
              <a:buFont typeface="Arial" panose="020B0604020202020204" pitchFamily="34" charset="0"/>
              <a:buChar char="•"/>
            </a:pPr>
            <a:r>
              <a:rPr lang="en-US" sz="1600" dirty="0"/>
              <a:t>Alain Aspect</a:t>
            </a:r>
          </a:p>
          <a:p>
            <a:pPr marL="285750" indent="-285750">
              <a:buFont typeface="Arial" panose="020B0604020202020204" pitchFamily="34" charset="0"/>
              <a:buChar char="•"/>
            </a:pPr>
            <a:r>
              <a:rPr lang="en-US" sz="1600" dirty="0"/>
              <a:t>John F. </a:t>
            </a:r>
            <a:r>
              <a:rPr lang="en-US" sz="1600" dirty="0" err="1"/>
              <a:t>Clauser</a:t>
            </a:r>
            <a:endParaRPr lang="en-US" sz="1600" dirty="0"/>
          </a:p>
          <a:p>
            <a:pPr marL="285750" indent="-285750">
              <a:buFont typeface="Arial" panose="020B0604020202020204" pitchFamily="34" charset="0"/>
              <a:buChar char="•"/>
            </a:pPr>
            <a:r>
              <a:rPr lang="en-US" sz="1600" dirty="0"/>
              <a:t>Anton </a:t>
            </a:r>
            <a:r>
              <a:rPr lang="en-US" sz="1600" dirty="0" err="1"/>
              <a:t>Zeilinger</a:t>
            </a:r>
            <a:endParaRPr lang="en-US" sz="1600" dirty="0"/>
          </a:p>
          <a:p>
            <a:pPr marL="285750" indent="-285750">
              <a:buFont typeface="Arial" panose="020B0604020202020204" pitchFamily="34" charset="0"/>
              <a:buChar char="•"/>
            </a:pPr>
            <a:endParaRPr lang="en-US" sz="1400" dirty="0"/>
          </a:p>
          <a:p>
            <a:r>
              <a:rPr lang="en-US" sz="1400" dirty="0">
                <a:hlinkClick r:id="rId2"/>
              </a:rPr>
              <a:t>https://</a:t>
            </a:r>
            <a:r>
              <a:rPr lang="en-US" sz="1400" dirty="0" err="1">
                <a:hlinkClick r:id="rId2"/>
              </a:rPr>
              <a:t>physicsworld.com</a:t>
            </a:r>
            <a:r>
              <a:rPr lang="en-US" sz="1400" dirty="0">
                <a:hlinkClick r:id="rId2"/>
              </a:rPr>
              <a:t>/a/alain-aspect-john-clauser-and-anton-zeilinger-win-the-2022-nobel-prize-for-physics/</a:t>
            </a:r>
            <a:endParaRPr lang="en-US" sz="1400" dirty="0"/>
          </a:p>
        </p:txBody>
      </p:sp>
      <p:pic>
        <p:nvPicPr>
          <p:cNvPr id="4" name="Picture 3">
            <a:extLst>
              <a:ext uri="{FF2B5EF4-FFF2-40B4-BE49-F238E27FC236}">
                <a16:creationId xmlns:a16="http://schemas.microsoft.com/office/drawing/2014/main" id="{347ACB4D-2154-EA1F-519C-80C76A95C5C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082987" y="105947"/>
            <a:ext cx="6996953" cy="3392462"/>
          </a:xfrm>
          <a:prstGeom prst="rect">
            <a:avLst/>
          </a:prstGeom>
        </p:spPr>
      </p:pic>
      <p:sp>
        <p:nvSpPr>
          <p:cNvPr id="5" name="TextBox 4">
            <a:extLst>
              <a:ext uri="{FF2B5EF4-FFF2-40B4-BE49-F238E27FC236}">
                <a16:creationId xmlns:a16="http://schemas.microsoft.com/office/drawing/2014/main" id="{73AA9FA3-DDED-70E5-1617-76C3DE9544F6}"/>
              </a:ext>
            </a:extLst>
          </p:cNvPr>
          <p:cNvSpPr txBox="1"/>
          <p:nvPr/>
        </p:nvSpPr>
        <p:spPr>
          <a:xfrm>
            <a:off x="5499846" y="3543697"/>
            <a:ext cx="6580093" cy="369332"/>
          </a:xfrm>
          <a:prstGeom prst="rect">
            <a:avLst/>
          </a:prstGeom>
          <a:noFill/>
        </p:spPr>
        <p:txBody>
          <a:bodyPr wrap="square" rtlCol="0">
            <a:spAutoFit/>
          </a:bodyPr>
          <a:lstStyle/>
          <a:p>
            <a:r>
              <a:rPr lang="en-US" dirty="0"/>
              <a:t>Alain Aspect                       John F </a:t>
            </a:r>
            <a:r>
              <a:rPr lang="en-US" dirty="0" err="1"/>
              <a:t>Clauser</a:t>
            </a:r>
            <a:r>
              <a:rPr lang="en-US" dirty="0"/>
              <a:t>                  Anton </a:t>
            </a:r>
            <a:r>
              <a:rPr lang="en-US" dirty="0" err="1"/>
              <a:t>Zeilinger</a:t>
            </a:r>
            <a:endParaRPr lang="en-US" dirty="0"/>
          </a:p>
        </p:txBody>
      </p:sp>
      <p:sp>
        <p:nvSpPr>
          <p:cNvPr id="6" name="TextBox 5">
            <a:extLst>
              <a:ext uri="{FF2B5EF4-FFF2-40B4-BE49-F238E27FC236}">
                <a16:creationId xmlns:a16="http://schemas.microsoft.com/office/drawing/2014/main" id="{2FC2EC22-AA6A-4EF7-A5D1-0E3BB1744F78}"/>
              </a:ext>
            </a:extLst>
          </p:cNvPr>
          <p:cNvSpPr txBox="1"/>
          <p:nvPr/>
        </p:nvSpPr>
        <p:spPr>
          <a:xfrm>
            <a:off x="1307371" y="4380589"/>
            <a:ext cx="9237166" cy="2062103"/>
          </a:xfrm>
          <a:prstGeom prst="rect">
            <a:avLst/>
          </a:prstGeom>
          <a:solidFill>
            <a:schemeClr val="accent4">
              <a:lumMod val="20000"/>
              <a:lumOff val="80000"/>
            </a:schemeClr>
          </a:solidFill>
          <a:ln>
            <a:solidFill>
              <a:srgbClr val="FF0000"/>
            </a:solidFill>
          </a:ln>
        </p:spPr>
        <p:txBody>
          <a:bodyPr wrap="square" rtlCol="0">
            <a:spAutoFit/>
          </a:bodyPr>
          <a:lstStyle/>
          <a:p>
            <a:r>
              <a:rPr lang="en-US" sz="1600" dirty="0"/>
              <a:t>The three laureates worked independently. All three of the experiments measured violations of Bell’s inequality, which places a limit on the correlations that can be observed in a classical system. </a:t>
            </a:r>
          </a:p>
          <a:p>
            <a:pPr marL="285750" indent="-285750">
              <a:buFont typeface="Arial" panose="020B0604020202020204" pitchFamily="34" charset="0"/>
              <a:buChar char="•"/>
            </a:pPr>
            <a:r>
              <a:rPr lang="en-US" sz="1600" dirty="0"/>
              <a:t>1972 - University of California at Berkeley,  by </a:t>
            </a:r>
            <a:r>
              <a:rPr lang="en-US" sz="1600" b="1" dirty="0">
                <a:solidFill>
                  <a:srgbClr val="FF0000"/>
                </a:solidFill>
              </a:rPr>
              <a:t>John </a:t>
            </a:r>
            <a:r>
              <a:rPr lang="en-US" sz="1600" b="1" dirty="0" err="1">
                <a:solidFill>
                  <a:srgbClr val="FF0000"/>
                </a:solidFill>
              </a:rPr>
              <a:t>Clauser</a:t>
            </a:r>
            <a:r>
              <a:rPr lang="en-US" sz="1600" b="1" dirty="0">
                <a:solidFill>
                  <a:srgbClr val="FF0000"/>
                </a:solidFill>
              </a:rPr>
              <a:t> </a:t>
            </a:r>
            <a:r>
              <a:rPr lang="en-US" sz="1600" dirty="0"/>
              <a:t>- measured the correlations between the polarizations of pairs of photons that were created in an atomic transition. </a:t>
            </a:r>
          </a:p>
          <a:p>
            <a:pPr marL="285750" indent="-285750">
              <a:buFont typeface="Arial" panose="020B0604020202020204" pitchFamily="34" charset="0"/>
              <a:buChar char="•"/>
            </a:pPr>
            <a:r>
              <a:rPr lang="en-US" sz="1600" dirty="0"/>
              <a:t>1982 - </a:t>
            </a:r>
            <a:r>
              <a:rPr lang="en-US" sz="1600" b="1" dirty="0">
                <a:solidFill>
                  <a:srgbClr val="FF0000"/>
                </a:solidFill>
              </a:rPr>
              <a:t>Alain Aspect </a:t>
            </a:r>
            <a:r>
              <a:rPr lang="en-US" sz="1600" dirty="0"/>
              <a:t>and colleagues at the Université Paris-Sud in Orsay, France, improved on </a:t>
            </a:r>
            <a:r>
              <a:rPr lang="en-US" sz="1600" dirty="0" err="1"/>
              <a:t>Clauser’s</a:t>
            </a:r>
            <a:r>
              <a:rPr lang="en-US" sz="1600" dirty="0"/>
              <a:t> experiment by using a two-channel detection scheme</a:t>
            </a:r>
          </a:p>
          <a:p>
            <a:pPr marL="285750" indent="-285750">
              <a:buFont typeface="Arial" panose="020B0604020202020204" pitchFamily="34" charset="0"/>
              <a:buChar char="•"/>
            </a:pPr>
            <a:r>
              <a:rPr lang="en-US" sz="1600" dirty="0"/>
              <a:t>1998 - </a:t>
            </a:r>
            <a:r>
              <a:rPr lang="en-US" sz="1600" b="1" dirty="0">
                <a:solidFill>
                  <a:srgbClr val="FF0000"/>
                </a:solidFill>
              </a:rPr>
              <a:t>Anton </a:t>
            </a:r>
            <a:r>
              <a:rPr lang="en-US" sz="1600" b="1" dirty="0" err="1">
                <a:solidFill>
                  <a:srgbClr val="FF0000"/>
                </a:solidFill>
              </a:rPr>
              <a:t>Zeilinger</a:t>
            </a:r>
            <a:r>
              <a:rPr lang="en-US" sz="1600" dirty="0"/>
              <a:t> and colleagues at the University of Innsbruck in Austria used two fully independent quantum random-number generators to set the directions of the photon measurements.</a:t>
            </a:r>
          </a:p>
        </p:txBody>
      </p:sp>
      <p:sp>
        <p:nvSpPr>
          <p:cNvPr id="7" name="TextBox 6">
            <a:extLst>
              <a:ext uri="{FF2B5EF4-FFF2-40B4-BE49-F238E27FC236}">
                <a16:creationId xmlns:a16="http://schemas.microsoft.com/office/drawing/2014/main" id="{FA899026-B83C-9449-2533-159DEDE15626}"/>
              </a:ext>
            </a:extLst>
          </p:cNvPr>
          <p:cNvSpPr txBox="1"/>
          <p:nvPr/>
        </p:nvSpPr>
        <p:spPr>
          <a:xfrm>
            <a:off x="5141257" y="3827512"/>
            <a:ext cx="6766595" cy="261610"/>
          </a:xfrm>
          <a:prstGeom prst="rect">
            <a:avLst/>
          </a:prstGeom>
          <a:noFill/>
        </p:spPr>
        <p:txBody>
          <a:bodyPr wrap="square" rtlCol="0">
            <a:spAutoFit/>
          </a:bodyPr>
          <a:lstStyle/>
          <a:p>
            <a:r>
              <a:rPr lang="en-US" sz="1100" dirty="0">
                <a:hlinkClick r:id="rId2"/>
              </a:rPr>
              <a:t>https://</a:t>
            </a:r>
            <a:r>
              <a:rPr lang="en-US" sz="1100" dirty="0" err="1">
                <a:hlinkClick r:id="rId2"/>
              </a:rPr>
              <a:t>physicsworld.com</a:t>
            </a:r>
            <a:r>
              <a:rPr lang="en-US" sz="1100" dirty="0">
                <a:hlinkClick r:id="rId2"/>
              </a:rPr>
              <a:t>/a/alain-aspect-john-clauser-and-anton-zeilinger-win-the-2022-nobel-prize-for-physics/</a:t>
            </a:r>
            <a:endParaRPr lang="en-US" sz="1100" dirty="0"/>
          </a:p>
        </p:txBody>
      </p:sp>
    </p:spTree>
    <p:extLst>
      <p:ext uri="{BB962C8B-B14F-4D97-AF65-F5344CB8AC3E}">
        <p14:creationId xmlns:p14="http://schemas.microsoft.com/office/powerpoint/2010/main" val="1725369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7AC363-7627-6402-F57E-1B785C4DA2A1}"/>
              </a:ext>
            </a:extLst>
          </p:cNvPr>
          <p:cNvSpPr txBox="1"/>
          <p:nvPr/>
        </p:nvSpPr>
        <p:spPr>
          <a:xfrm>
            <a:off x="0" y="1"/>
            <a:ext cx="5057029" cy="666786"/>
          </a:xfrm>
          <a:prstGeom prst="rect">
            <a:avLst/>
          </a:prstGeom>
          <a:noFill/>
        </p:spPr>
        <p:txBody>
          <a:bodyPr wrap="square" rtlCol="0">
            <a:spAutoFit/>
          </a:bodyPr>
          <a:lstStyle/>
          <a:p>
            <a:r>
              <a:rPr lang="en-US" sz="3733" b="1" dirty="0">
                <a:latin typeface="Calibri" panose="020F0502020204030204" pitchFamily="34" charset="0"/>
                <a:cs typeface="Calibri" panose="020F0502020204030204" pitchFamily="34" charset="0"/>
              </a:rPr>
              <a:t>Quantum Entanglement</a:t>
            </a:r>
          </a:p>
        </p:txBody>
      </p:sp>
      <p:sp>
        <p:nvSpPr>
          <p:cNvPr id="6" name="TextBox 5">
            <a:extLst>
              <a:ext uri="{FF2B5EF4-FFF2-40B4-BE49-F238E27FC236}">
                <a16:creationId xmlns:a16="http://schemas.microsoft.com/office/drawing/2014/main" id="{0B3D246B-C6D4-845C-1A20-2ADB2087AB1D}"/>
              </a:ext>
            </a:extLst>
          </p:cNvPr>
          <p:cNvSpPr txBox="1"/>
          <p:nvPr/>
        </p:nvSpPr>
        <p:spPr>
          <a:xfrm>
            <a:off x="126745" y="759149"/>
            <a:ext cx="7524947" cy="5016758"/>
          </a:xfrm>
          <a:prstGeom prst="rect">
            <a:avLst/>
          </a:prstGeom>
          <a:solidFill>
            <a:schemeClr val="accent4">
              <a:lumMod val="20000"/>
              <a:lumOff val="80000"/>
            </a:schemeClr>
          </a:solidFill>
          <a:ln>
            <a:solidFill>
              <a:srgbClr val="FF0000"/>
            </a:solidFill>
          </a:ln>
        </p:spPr>
        <p:txBody>
          <a:bodyPr wrap="square" rtlCol="0">
            <a:spAutoFit/>
          </a:bodyPr>
          <a:lstStyle/>
          <a:p>
            <a:r>
              <a:rPr lang="en-US" sz="1600" b="1" dirty="0"/>
              <a:t>Quantum entanglement</a:t>
            </a:r>
            <a:r>
              <a:rPr lang="en-US" sz="1600" dirty="0"/>
              <a:t> occurs when a group of particles are generated in a way such that the quantum state of each particle of the group cannot be described independently of the state of the others</a:t>
            </a:r>
          </a:p>
          <a:p>
            <a:r>
              <a:rPr lang="en-US" sz="1600" dirty="0"/>
              <a:t>.. https://</a:t>
            </a:r>
            <a:r>
              <a:rPr lang="en-US" sz="1600" dirty="0" err="1"/>
              <a:t>en.wikipedia.org</a:t>
            </a:r>
            <a:r>
              <a:rPr lang="en-US" sz="1600" dirty="0"/>
              <a:t>/wiki/</a:t>
            </a:r>
            <a:r>
              <a:rPr lang="en-US" sz="1600" dirty="0" err="1"/>
              <a:t>Quantum_entanglement</a:t>
            </a:r>
            <a:endParaRPr lang="en-US" sz="1600" dirty="0"/>
          </a:p>
          <a:p>
            <a:endParaRPr lang="en-US" sz="1600" dirty="0"/>
          </a:p>
          <a:p>
            <a:r>
              <a:rPr lang="en-US" sz="1600" b="1" dirty="0">
                <a:solidFill>
                  <a:srgbClr val="FF0000"/>
                </a:solidFill>
              </a:rPr>
              <a:t>EPR paradox</a:t>
            </a:r>
            <a:r>
              <a:rPr lang="en-US" sz="1600" dirty="0"/>
              <a:t> (</a:t>
            </a:r>
            <a:r>
              <a:rPr lang="en-US" sz="1600" b="1" dirty="0">
                <a:solidFill>
                  <a:srgbClr val="00B050"/>
                </a:solidFill>
              </a:rPr>
              <a:t>Einstein–</a:t>
            </a:r>
            <a:r>
              <a:rPr lang="en-US" sz="1600" b="1" dirty="0" err="1">
                <a:solidFill>
                  <a:srgbClr val="00B050"/>
                </a:solidFill>
              </a:rPr>
              <a:t>Podolsky</a:t>
            </a:r>
            <a:r>
              <a:rPr lang="en-US" sz="1600" b="1" dirty="0">
                <a:solidFill>
                  <a:srgbClr val="00B050"/>
                </a:solidFill>
              </a:rPr>
              <a:t>–Rosen, 1935</a:t>
            </a:r>
            <a:r>
              <a:rPr lang="en-US" sz="1600" dirty="0"/>
              <a:t>)</a:t>
            </a:r>
          </a:p>
          <a:p>
            <a:r>
              <a:rPr lang="en-US" sz="1600" dirty="0"/>
              <a:t>.. https://</a:t>
            </a:r>
            <a:r>
              <a:rPr lang="en-US" sz="1600" dirty="0" err="1"/>
              <a:t>en.wikipedia.org</a:t>
            </a:r>
            <a:r>
              <a:rPr lang="en-US" sz="1600" dirty="0"/>
              <a:t>/wiki/</a:t>
            </a:r>
            <a:r>
              <a:rPr lang="en-US" sz="1600" dirty="0" err="1"/>
              <a:t>EPR_paradox</a:t>
            </a:r>
            <a:endParaRPr lang="en-US" sz="1600" dirty="0"/>
          </a:p>
          <a:p>
            <a:endParaRPr lang="en-US" sz="1600" dirty="0"/>
          </a:p>
          <a:p>
            <a:r>
              <a:rPr lang="en-US" sz="1600" b="1" dirty="0">
                <a:solidFill>
                  <a:srgbClr val="FF0000"/>
                </a:solidFill>
              </a:rPr>
              <a:t>EPR paradox</a:t>
            </a:r>
            <a:r>
              <a:rPr lang="en-US" sz="1600" dirty="0"/>
              <a:t>  is a simple thought experiment in which a pair of particles are created in "entangled state" – moving in opposite directions, same mass, same speed, opposite spins.</a:t>
            </a:r>
          </a:p>
          <a:p>
            <a:endParaRPr lang="en-US" sz="1600" dirty="0"/>
          </a:p>
          <a:p>
            <a:r>
              <a:rPr lang="en-US" sz="1600" dirty="0"/>
              <a:t>If the position of particle A were measured, we thus can predict the position of B. This action taken on A particle could not instantaneously affect the B, since this would involve information being transmitted faster than light.</a:t>
            </a:r>
          </a:p>
          <a:p>
            <a:endParaRPr lang="en-US" sz="1600" dirty="0"/>
          </a:p>
          <a:p>
            <a:r>
              <a:rPr lang="en-US" sz="1600" dirty="0"/>
              <a:t>If we also measure the momentum of "B", then we know both position and momentum of B. This contradicts the Heisenberg uncertainty principle, according to which the position and the velocity of an object cannot both be measured exactly, at the same time, even in theory.</a:t>
            </a:r>
          </a:p>
        </p:txBody>
      </p:sp>
      <p:pic>
        <p:nvPicPr>
          <p:cNvPr id="1026" name="Picture 2" descr="Einstein vs. Bohr: How Their Career-Long Debate Led to Parallel Universes -  IMPOSE">
            <a:extLst>
              <a:ext uri="{FF2B5EF4-FFF2-40B4-BE49-F238E27FC236}">
                <a16:creationId xmlns:a16="http://schemas.microsoft.com/office/drawing/2014/main" id="{EC10066A-7C2F-31B1-61E1-F082AD5AF5B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7802880" y="148617"/>
            <a:ext cx="4114947" cy="2522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039A9C-AFBD-5CDA-E826-5B4AE7FBB2D1}"/>
              </a:ext>
            </a:extLst>
          </p:cNvPr>
          <p:cNvSpPr txBox="1"/>
          <p:nvPr/>
        </p:nvSpPr>
        <p:spPr>
          <a:xfrm>
            <a:off x="8609348" y="2670681"/>
            <a:ext cx="2502011" cy="379656"/>
          </a:xfrm>
          <a:prstGeom prst="rect">
            <a:avLst/>
          </a:prstGeom>
          <a:noFill/>
        </p:spPr>
        <p:txBody>
          <a:bodyPr wrap="square" rtlCol="0">
            <a:spAutoFit/>
          </a:bodyPr>
          <a:lstStyle/>
          <a:p>
            <a:pPr algn="ctr"/>
            <a:r>
              <a:rPr lang="en-US" sz="1867"/>
              <a:t>Einstein vs. Bohr</a:t>
            </a:r>
          </a:p>
        </p:txBody>
      </p:sp>
      <p:pic>
        <p:nvPicPr>
          <p:cNvPr id="1028" name="Picture 4">
            <a:extLst>
              <a:ext uri="{FF2B5EF4-FFF2-40B4-BE49-F238E27FC236}">
                <a16:creationId xmlns:a16="http://schemas.microsoft.com/office/drawing/2014/main" id="{4615CB16-6705-F48D-C262-47556EA02061}"/>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7651692" y="3273749"/>
            <a:ext cx="4413563" cy="14653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DBA46B-35E5-A6DB-A983-BCDA21A47270}"/>
              </a:ext>
            </a:extLst>
          </p:cNvPr>
          <p:cNvSpPr txBox="1"/>
          <p:nvPr/>
        </p:nvSpPr>
        <p:spPr>
          <a:xfrm>
            <a:off x="7802881" y="4907089"/>
            <a:ext cx="4262375" cy="830997"/>
          </a:xfrm>
          <a:prstGeom prst="rect">
            <a:avLst/>
          </a:prstGeom>
          <a:noFill/>
        </p:spPr>
        <p:txBody>
          <a:bodyPr wrap="square" rtlCol="0">
            <a:spAutoFit/>
          </a:bodyPr>
          <a:lstStyle/>
          <a:p>
            <a:r>
              <a:rPr lang="en-US" sz="1600"/>
              <a:t>Bohr's interpretation was that the particles can not be considered independent. They constitute a system described by one wave function.</a:t>
            </a:r>
          </a:p>
        </p:txBody>
      </p:sp>
    </p:spTree>
    <p:extLst>
      <p:ext uri="{BB962C8B-B14F-4D97-AF65-F5344CB8AC3E}">
        <p14:creationId xmlns:p14="http://schemas.microsoft.com/office/powerpoint/2010/main" val="84153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21DFEB-254C-C0F4-3370-260CF80E2AD8}"/>
              </a:ext>
            </a:extLst>
          </p:cNvPr>
          <p:cNvSpPr txBox="1"/>
          <p:nvPr/>
        </p:nvSpPr>
        <p:spPr>
          <a:xfrm>
            <a:off x="-1" y="1"/>
            <a:ext cx="10739561" cy="666786"/>
          </a:xfrm>
          <a:prstGeom prst="rect">
            <a:avLst/>
          </a:prstGeom>
          <a:noFill/>
        </p:spPr>
        <p:txBody>
          <a:bodyPr wrap="square" rtlCol="0">
            <a:spAutoFit/>
          </a:bodyPr>
          <a:lstStyle/>
          <a:p>
            <a:r>
              <a:rPr lang="en-US" sz="3733" b="1">
                <a:latin typeface="Calibri" panose="020F0502020204030204" pitchFamily="34" charset="0"/>
                <a:cs typeface="Calibri" panose="020F0502020204030204" pitchFamily="34" charset="0"/>
              </a:rPr>
              <a:t>Quantum Entanglement – Experimental Proof</a:t>
            </a:r>
          </a:p>
        </p:txBody>
      </p:sp>
      <p:sp>
        <p:nvSpPr>
          <p:cNvPr id="3" name="TextBox 2">
            <a:extLst>
              <a:ext uri="{FF2B5EF4-FFF2-40B4-BE49-F238E27FC236}">
                <a16:creationId xmlns:a16="http://schemas.microsoft.com/office/drawing/2014/main" id="{8904735E-8DCD-1079-512D-773E525F4BB9}"/>
              </a:ext>
            </a:extLst>
          </p:cNvPr>
          <p:cNvSpPr txBox="1"/>
          <p:nvPr/>
        </p:nvSpPr>
        <p:spPr>
          <a:xfrm>
            <a:off x="374687" y="1067512"/>
            <a:ext cx="6609757" cy="2246769"/>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Quantum entanglement has been demonstrated experimentally with photons, neutrinos, electrons, molecules as large as buckyballs, and even small diamonds. The utilization of entanglement in communication, computation and quantum radar is a very active area of research and development.</a:t>
            </a:r>
          </a:p>
          <a:p>
            <a:endParaRPr lang="en-US" sz="1400" dirty="0"/>
          </a:p>
          <a:p>
            <a:pPr marL="380990" indent="-380990">
              <a:buFont typeface="Arial" panose="020B0604020202020204" pitchFamily="34" charset="0"/>
              <a:buChar char="•"/>
            </a:pPr>
            <a:r>
              <a:rPr lang="en-US" sz="1400" dirty="0"/>
              <a:t>1964 – Bell's paper on possibility of experimental testing of EPR paradox</a:t>
            </a:r>
            <a:br>
              <a:rPr lang="en-US" sz="1400" dirty="0"/>
            </a:br>
            <a:r>
              <a:rPr lang="en-US" sz="1400" dirty="0"/>
              <a:t>.. https://</a:t>
            </a:r>
            <a:r>
              <a:rPr lang="en-US" sz="1400" dirty="0" err="1"/>
              <a:t>en.wikipedia.org</a:t>
            </a:r>
            <a:r>
              <a:rPr lang="en-US" sz="1400" dirty="0"/>
              <a:t>/wiki/Bell%27s_theorem</a:t>
            </a:r>
          </a:p>
          <a:p>
            <a:pPr marL="380990" indent="-380990">
              <a:buFont typeface="Arial" panose="020B0604020202020204" pitchFamily="34" charset="0"/>
              <a:buChar char="•"/>
            </a:pPr>
            <a:r>
              <a:rPr lang="en-US" sz="1400" dirty="0"/>
              <a:t>1982 - good test</a:t>
            </a:r>
          </a:p>
          <a:p>
            <a:pPr marL="380990" indent="-380990">
              <a:buFont typeface="Arial" panose="020B0604020202020204" pitchFamily="34" charset="0"/>
              <a:buChar char="•"/>
            </a:pPr>
            <a:r>
              <a:rPr lang="en-US" sz="1400" dirty="0"/>
              <a:t>2000 - improved test</a:t>
            </a:r>
          </a:p>
          <a:p>
            <a:pPr marL="380990" indent="-380990">
              <a:buFont typeface="Arial" panose="020B0604020202020204" pitchFamily="34" charset="0"/>
              <a:buChar char="•"/>
            </a:pPr>
            <a:r>
              <a:rPr lang="en-US" sz="1400" dirty="0"/>
              <a:t>2002 - testing the inequality was feasible in undergraduate laboratory courses.</a:t>
            </a:r>
          </a:p>
        </p:txBody>
      </p:sp>
      <p:pic>
        <p:nvPicPr>
          <p:cNvPr id="2050" name="Picture 2" descr="Scientists Capture Photographic Proof of Quantum Entanglement - ExtremeTech">
            <a:extLst>
              <a:ext uri="{FF2B5EF4-FFF2-40B4-BE49-F238E27FC236}">
                <a16:creationId xmlns:a16="http://schemas.microsoft.com/office/drawing/2014/main" id="{E07B0137-436D-71C7-C24A-AE974248F7C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449585" y="1046246"/>
            <a:ext cx="3367728" cy="25523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27ED933-44E4-BF27-8FED-37DF48A89A50}"/>
              </a:ext>
            </a:extLst>
          </p:cNvPr>
          <p:cNvSpPr txBox="1"/>
          <p:nvPr/>
        </p:nvSpPr>
        <p:spPr>
          <a:xfrm>
            <a:off x="374687" y="4371268"/>
            <a:ext cx="9181107" cy="1815882"/>
          </a:xfrm>
          <a:prstGeom prst="rect">
            <a:avLst/>
          </a:prstGeom>
          <a:solidFill>
            <a:schemeClr val="accent4">
              <a:lumMod val="20000"/>
              <a:lumOff val="80000"/>
            </a:schemeClr>
          </a:solidFill>
          <a:ln>
            <a:solidFill>
              <a:srgbClr val="FF0000"/>
            </a:solidFill>
          </a:ln>
        </p:spPr>
        <p:txBody>
          <a:bodyPr wrap="square" rtlCol="0">
            <a:spAutoFit/>
          </a:bodyPr>
          <a:lstStyle/>
          <a:p>
            <a:r>
              <a:rPr lang="en-US" sz="1600" dirty="0"/>
              <a:t>Quantum secure direct communication (</a:t>
            </a:r>
            <a:r>
              <a:rPr lang="en-US" sz="1600" b="1" dirty="0">
                <a:solidFill>
                  <a:srgbClr val="FF0000"/>
                </a:solidFill>
              </a:rPr>
              <a:t>QSDC</a:t>
            </a:r>
            <a:r>
              <a:rPr lang="en-US" sz="1600" dirty="0"/>
              <a:t>) – research into methods of sending un-hackable messages. </a:t>
            </a:r>
          </a:p>
          <a:p>
            <a:endParaRPr lang="en-US" sz="1600" dirty="0"/>
          </a:p>
          <a:p>
            <a:r>
              <a:rPr lang="en-US" sz="1600" dirty="0"/>
              <a:t>Error rates and limited distances have prevented its practical application. </a:t>
            </a:r>
          </a:p>
          <a:p>
            <a:r>
              <a:rPr lang="en-US" sz="1600" dirty="0"/>
              <a:t>Most recent demo - 63.5 miles via optical fiber.</a:t>
            </a:r>
          </a:p>
          <a:p>
            <a:endParaRPr lang="en-US" sz="1600" dirty="0"/>
          </a:p>
          <a:p>
            <a:r>
              <a:rPr lang="en-US" sz="1600" dirty="0">
                <a:hlinkClick r:id="rId3"/>
              </a:rPr>
              <a:t>https://www.iflscience.com/secure-quantum-communications-over-100-kilometers-breaks-records-for-accuracy-and-distance-63360</a:t>
            </a:r>
            <a:endParaRPr lang="en-US" sz="1600" dirty="0"/>
          </a:p>
        </p:txBody>
      </p:sp>
    </p:spTree>
    <p:extLst>
      <p:ext uri="{BB962C8B-B14F-4D97-AF65-F5344CB8AC3E}">
        <p14:creationId xmlns:p14="http://schemas.microsoft.com/office/powerpoint/2010/main" val="1723944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B3DAAD4-2E9A-24C7-5DF9-2D85C8F0B5EA}"/>
              </a:ext>
            </a:extLst>
          </p:cNvPr>
          <p:cNvSpPr txBox="1"/>
          <p:nvPr/>
        </p:nvSpPr>
        <p:spPr>
          <a:xfrm>
            <a:off x="115500" y="532950"/>
            <a:ext cx="5534526" cy="3323987"/>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effectLst/>
              </a:rPr>
              <a:t>December 13, 2022</a:t>
            </a:r>
          </a:p>
          <a:p>
            <a:r>
              <a:rPr lang="en-US" sz="1400" b="0" i="0" dirty="0">
                <a:solidFill>
                  <a:srgbClr val="202122"/>
                </a:solidFill>
                <a:effectLst/>
                <a:latin typeface="Arial" panose="020B0604020202020204" pitchFamily="34" charset="0"/>
              </a:rPr>
              <a:t>Net energy gain in fusion power is reported at the National Ignition Facility </a:t>
            </a:r>
            <a:r>
              <a:rPr lang="en-US" sz="1400" b="0" dirty="0">
                <a:solidFill>
                  <a:srgbClr val="000000"/>
                </a:solidFill>
                <a:effectLst/>
              </a:rPr>
              <a:t>at Lawrence Livermore National Laboratory in California</a:t>
            </a:r>
            <a:r>
              <a:rPr lang="en-US" sz="1400" b="0" i="0" dirty="0">
                <a:solidFill>
                  <a:srgbClr val="202122"/>
                </a:solidFill>
                <a:effectLst/>
                <a:latin typeface="Arial" panose="020B0604020202020204" pitchFamily="34" charset="0"/>
              </a:rPr>
              <a:t>.</a:t>
            </a:r>
            <a:endParaRPr lang="en-US" sz="1400" i="0" dirty="0">
              <a:solidFill>
                <a:srgbClr val="000000"/>
              </a:solidFill>
              <a:latin typeface="Arial" panose="020B0604020202020204" pitchFamily="34" charset="0"/>
            </a:endParaRPr>
          </a:p>
          <a:p>
            <a:r>
              <a:rPr lang="en-US" sz="1400" b="0" dirty="0">
                <a:solidFill>
                  <a:srgbClr val="000000"/>
                </a:solidFill>
                <a:effectLst/>
              </a:rPr>
              <a:t> .. </a:t>
            </a:r>
            <a:r>
              <a:rPr lang="en-US" sz="1400" b="0" dirty="0">
                <a:solidFill>
                  <a:srgbClr val="000000"/>
                </a:solidFill>
                <a:effectLst/>
                <a:hlinkClick r:id="rId2"/>
              </a:rPr>
              <a:t>https://www.nature.com/articles/d41586-022-04440-7</a:t>
            </a:r>
            <a:endParaRPr lang="en-US" sz="1400" b="0" dirty="0">
              <a:solidFill>
                <a:srgbClr val="000000"/>
              </a:solidFill>
              <a:effectLst/>
            </a:endParaRPr>
          </a:p>
          <a:p>
            <a:endParaRPr lang="en-US" sz="1400" dirty="0">
              <a:solidFill>
                <a:srgbClr val="000000"/>
              </a:solidFill>
            </a:endParaRPr>
          </a:p>
          <a:p>
            <a:r>
              <a:rPr lang="en-US" sz="1400" b="0" dirty="0">
                <a:solidFill>
                  <a:srgbClr val="000000"/>
                </a:solidFill>
                <a:effectLst/>
              </a:rPr>
              <a:t>Scientists at the world’s largest nuclear-fusion facility have for the first time achieved the phenomenon known as ignition — creating a nuclear reaction that generates more energy than it consumes.</a:t>
            </a:r>
          </a:p>
          <a:p>
            <a:endParaRPr lang="en-US" sz="1400" b="0" dirty="0">
              <a:solidFill>
                <a:srgbClr val="000000"/>
              </a:solidFill>
              <a:effectLst/>
            </a:endParaRPr>
          </a:p>
          <a:p>
            <a:r>
              <a:rPr lang="en-US" sz="1400" b="0" dirty="0">
                <a:solidFill>
                  <a:srgbClr val="000000"/>
                </a:solidFill>
                <a:effectLst/>
              </a:rPr>
              <a:t>It’s an incredible accomplishment.</a:t>
            </a:r>
          </a:p>
          <a:p>
            <a:endParaRPr lang="en-US" sz="1400" dirty="0">
              <a:solidFill>
                <a:srgbClr val="000000"/>
              </a:solidFill>
            </a:endParaRPr>
          </a:p>
          <a:p>
            <a:r>
              <a:rPr lang="en-US" sz="1400" dirty="0">
                <a:solidFill>
                  <a:srgbClr val="000000"/>
                </a:solidFill>
              </a:rPr>
              <a:t>But ... there is still a lot of work to do before this will become practical.</a:t>
            </a:r>
          </a:p>
          <a:p>
            <a:r>
              <a:rPr lang="en-US" sz="1400" dirty="0">
                <a:solidFill>
                  <a:srgbClr val="000000"/>
                </a:solidFill>
              </a:rPr>
              <a:t>The NIF fusion power still consumes 130 times more energy than it creates</a:t>
            </a:r>
          </a:p>
          <a:p>
            <a:r>
              <a:rPr lang="en-US" sz="1400" b="0" dirty="0">
                <a:solidFill>
                  <a:srgbClr val="000000"/>
                </a:solidFill>
                <a:effectLst/>
              </a:rPr>
              <a:t> .. </a:t>
            </a:r>
            <a:r>
              <a:rPr lang="en-US" sz="1400" b="0" dirty="0">
                <a:solidFill>
                  <a:srgbClr val="000000"/>
                </a:solidFill>
                <a:effectLst/>
                <a:hlinkClick r:id="rId3"/>
              </a:rPr>
              <a:t>https://bigthink.com/the-future/fusion-power-nif-hype-lose-energy/</a:t>
            </a:r>
            <a:endParaRPr lang="en-US" sz="1400" b="0" dirty="0">
              <a:solidFill>
                <a:srgbClr val="000000"/>
              </a:solidFill>
              <a:effectLst/>
            </a:endParaRPr>
          </a:p>
        </p:txBody>
      </p:sp>
      <p:pic>
        <p:nvPicPr>
          <p:cNvPr id="1030" name="Picture 6" descr="NIF Target Area operators in PPE on a lift, inspect a final optics assembly (FOA) during a routine maintenance period.">
            <a:extLst>
              <a:ext uri="{FF2B5EF4-FFF2-40B4-BE49-F238E27FC236}">
                <a16:creationId xmlns:a16="http://schemas.microsoft.com/office/drawing/2014/main" id="{C66237AD-0BA9-6A54-551A-632919B46EF3}"/>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02261" y="4004109"/>
            <a:ext cx="4147381" cy="27631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9AFCB53-B162-2137-B494-A0ADA707C09B}"/>
              </a:ext>
            </a:extLst>
          </p:cNvPr>
          <p:cNvSpPr txBox="1"/>
          <p:nvPr/>
        </p:nvSpPr>
        <p:spPr>
          <a:xfrm>
            <a:off x="0" y="0"/>
            <a:ext cx="3388659" cy="523220"/>
          </a:xfrm>
          <a:prstGeom prst="rect">
            <a:avLst/>
          </a:prstGeom>
          <a:noFill/>
        </p:spPr>
        <p:txBody>
          <a:bodyPr wrap="square" rtlCol="0">
            <a:spAutoFit/>
          </a:bodyPr>
          <a:lstStyle/>
          <a:p>
            <a:r>
              <a:rPr lang="en-US" sz="2800" b="1" dirty="0"/>
              <a:t>Nuclear Fusion 2022</a:t>
            </a:r>
          </a:p>
        </p:txBody>
      </p:sp>
      <p:sp>
        <p:nvSpPr>
          <p:cNvPr id="3" name="TextBox 2">
            <a:extLst>
              <a:ext uri="{FF2B5EF4-FFF2-40B4-BE49-F238E27FC236}">
                <a16:creationId xmlns:a16="http://schemas.microsoft.com/office/drawing/2014/main" id="{EEBF8792-3EFB-9CD8-A628-EB6D6F3BAC22}"/>
              </a:ext>
            </a:extLst>
          </p:cNvPr>
          <p:cNvSpPr txBox="1"/>
          <p:nvPr/>
        </p:nvSpPr>
        <p:spPr>
          <a:xfrm>
            <a:off x="9263090" y="704791"/>
            <a:ext cx="2765663" cy="1169551"/>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Nuclear fusion</a:t>
            </a:r>
            <a:r>
              <a:rPr lang="en-US" sz="1400" dirty="0"/>
              <a:t>: smashing two atoms together at incredibly high speeds and transforming elements from that reaction into electricity that people can use.</a:t>
            </a:r>
          </a:p>
        </p:txBody>
      </p:sp>
      <p:pic>
        <p:nvPicPr>
          <p:cNvPr id="9218" name="Picture 2" descr="DOE Explains...Nuclear Fusion Reactions | Department of Energy">
            <a:extLst>
              <a:ext uri="{FF2B5EF4-FFF2-40B4-BE49-F238E27FC236}">
                <a16:creationId xmlns:a16="http://schemas.microsoft.com/office/drawing/2014/main" id="{70FC102A-758E-BE69-AC41-F2B895447D3C}"/>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55813" y="271340"/>
            <a:ext cx="2935871" cy="220406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1F91BD-5024-3987-4973-4F6820CA51A2}"/>
              </a:ext>
            </a:extLst>
          </p:cNvPr>
          <p:cNvSpPr txBox="1"/>
          <p:nvPr/>
        </p:nvSpPr>
        <p:spPr>
          <a:xfrm>
            <a:off x="8629571" y="2708060"/>
            <a:ext cx="3399182" cy="3970318"/>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effectLst/>
              </a:rPr>
              <a:t>192 giant lasers </a:t>
            </a:r>
            <a:r>
              <a:rPr lang="en-US" sz="1400" dirty="0">
                <a:effectLst/>
              </a:rPr>
              <a:t>blasted </a:t>
            </a:r>
            <a:r>
              <a:rPr lang="en-US" sz="1400" b="1" dirty="0">
                <a:solidFill>
                  <a:srgbClr val="00B050"/>
                </a:solidFill>
                <a:effectLst/>
              </a:rPr>
              <a:t>a small </a:t>
            </a:r>
            <a:r>
              <a:rPr lang="en-US" sz="1400" b="1" dirty="0">
                <a:solidFill>
                  <a:srgbClr val="00B050"/>
                </a:solidFill>
              </a:rPr>
              <a:t>(~3mm) frozen pellet</a:t>
            </a:r>
            <a:r>
              <a:rPr lang="en-US" sz="1400" dirty="0"/>
              <a:t> that contained a mix of </a:t>
            </a:r>
            <a:r>
              <a:rPr lang="en-US" sz="1400" dirty="0">
                <a:solidFill>
                  <a:srgbClr val="00B0F0"/>
                </a:solidFill>
              </a:rPr>
              <a:t>deuterium and tritium</a:t>
            </a:r>
            <a:r>
              <a:rPr lang="en-US" sz="1400" dirty="0"/>
              <a:t>, two heavier isotopes of hydrogen. </a:t>
            </a:r>
          </a:p>
          <a:p>
            <a:endParaRPr lang="en-US" sz="1400" dirty="0"/>
          </a:p>
          <a:p>
            <a:r>
              <a:rPr lang="en-US" sz="1400" dirty="0">
                <a:effectLst/>
              </a:rPr>
              <a:t>This fuel pellet was placed in a small (gold) cylinder about the size of a pencil eraser.</a:t>
            </a:r>
          </a:p>
          <a:p>
            <a:endParaRPr lang="en-US" sz="1400" dirty="0"/>
          </a:p>
          <a:p>
            <a:r>
              <a:rPr lang="en-US" sz="1400" dirty="0"/>
              <a:t>The laser beams entered at the top and bottom of the cylinder, vaporizing it.</a:t>
            </a:r>
          </a:p>
          <a:p>
            <a:endParaRPr lang="en-US" sz="1400" dirty="0"/>
          </a:p>
          <a:p>
            <a:r>
              <a:rPr lang="en-US" sz="1400" dirty="0">
                <a:effectLst/>
              </a:rPr>
              <a:t>That generated an inward onslaught of X-rays that compresses a fuel pellet and causes the reaction.</a:t>
            </a:r>
          </a:p>
          <a:p>
            <a:endParaRPr lang="en-US" sz="1400" dirty="0">
              <a:effectLst/>
            </a:endParaRPr>
          </a:p>
          <a:p>
            <a:r>
              <a:rPr lang="en-US" sz="1400" dirty="0">
                <a:effectLst/>
              </a:rPr>
              <a:t>Time (in ns = nanoseconds)</a:t>
            </a:r>
          </a:p>
          <a:p>
            <a:r>
              <a:rPr lang="en-US" sz="1400" dirty="0">
                <a:effectLst/>
              </a:rPr>
              <a:t>Time of the blast: 10 light feet = 10 ns</a:t>
            </a:r>
          </a:p>
          <a:p>
            <a:r>
              <a:rPr lang="en-US" sz="1400" dirty="0"/>
              <a:t>Time of energy release: 1 light inch &lt; 0.1 ns</a:t>
            </a:r>
            <a:endParaRPr lang="en-US" sz="1400" dirty="0">
              <a:effectLst/>
            </a:endParaRPr>
          </a:p>
        </p:txBody>
      </p:sp>
      <p:pic>
        <p:nvPicPr>
          <p:cNvPr id="9220" name="Picture 4" descr="Inertial Confinement Fusion: How to Make a Star">
            <a:extLst>
              <a:ext uri="{FF2B5EF4-FFF2-40B4-BE49-F238E27FC236}">
                <a16:creationId xmlns:a16="http://schemas.microsoft.com/office/drawing/2014/main" id="{AC791230-D636-9E50-3431-F1BA20BDA777}"/>
              </a:ext>
            </a:extLst>
          </p:cNvPr>
          <p:cNvPicPr>
            <a:picLocks noChangeAspect="1" noChangeArrowheads="1"/>
          </p:cNvPicPr>
          <p:nvPr/>
        </p:nvPicPr>
        <p:blipFill>
          <a:blip r:embed="rId6" cstate="email">
            <a:extLst>
              <a:ext uri="{28A0092B-C50C-407E-A947-70E740481C1C}">
                <a14:useLocalDpi xmlns:a14="http://schemas.microsoft.com/office/drawing/2010/main"/>
              </a:ext>
            </a:extLst>
          </a:blip>
          <a:srcRect/>
          <a:stretch>
            <a:fillRect/>
          </a:stretch>
        </p:blipFill>
        <p:spPr bwMode="auto">
          <a:xfrm>
            <a:off x="5977100" y="3354670"/>
            <a:ext cx="2504173" cy="195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870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15CB4B-4090-AEAB-9E12-CA7B7DD7781F}"/>
              </a:ext>
            </a:extLst>
          </p:cNvPr>
          <p:cNvSpPr txBox="1"/>
          <p:nvPr/>
        </p:nvSpPr>
        <p:spPr>
          <a:xfrm>
            <a:off x="234849" y="2183969"/>
            <a:ext cx="4911917" cy="1615827"/>
          </a:xfrm>
          <a:prstGeom prst="rect">
            <a:avLst/>
          </a:prstGeom>
          <a:solidFill>
            <a:schemeClr val="accent4">
              <a:lumMod val="20000"/>
              <a:lumOff val="80000"/>
            </a:schemeClr>
          </a:solidFill>
          <a:ln>
            <a:solidFill>
              <a:srgbClr val="FF0000"/>
            </a:solidFill>
          </a:ln>
        </p:spPr>
        <p:txBody>
          <a:bodyPr wrap="square" rtlCol="0">
            <a:spAutoFit/>
          </a:bodyPr>
          <a:lstStyle/>
          <a:p>
            <a:r>
              <a:rPr lang="en-US" sz="1100" dirty="0"/>
              <a:t>Black holes are often described as the monsters of the universe—tearing apart stars, consuming anything that comes too close, and holding light captive. </a:t>
            </a:r>
          </a:p>
          <a:p>
            <a:endParaRPr lang="en-US" sz="1100" dirty="0"/>
          </a:p>
          <a:p>
            <a:r>
              <a:rPr lang="en-US" sz="1100" dirty="0"/>
              <a:t>Detailed evidence from NASA's Hubble Space Telescope, however, shows a black hole in a new light: fostering, rather than suppressing, star formation.</a:t>
            </a:r>
          </a:p>
          <a:p>
            <a:endParaRPr lang="en-US" sz="1100" dirty="0"/>
          </a:p>
          <a:p>
            <a:r>
              <a:rPr lang="en-US" sz="1100" dirty="0"/>
              <a:t>Hubble imaging and spectroscopy of the dwarf starburst galaxy </a:t>
            </a:r>
            <a:r>
              <a:rPr lang="en-US" sz="1100" dirty="0" err="1"/>
              <a:t>Henize</a:t>
            </a:r>
            <a:r>
              <a:rPr lang="en-US" sz="1100" dirty="0"/>
              <a:t> 2-10 clearly show a gas outflow stretching from the black hole to a bright star birth region like an umbilical cord, triggering the already dense cloud into forming clusters of stars.</a:t>
            </a:r>
          </a:p>
        </p:txBody>
      </p:sp>
      <p:sp>
        <p:nvSpPr>
          <p:cNvPr id="2" name="TextBox 1">
            <a:extLst>
              <a:ext uri="{FF2B5EF4-FFF2-40B4-BE49-F238E27FC236}">
                <a16:creationId xmlns:a16="http://schemas.microsoft.com/office/drawing/2014/main" id="{C769A67E-843F-4995-6303-4C88B54A44D0}"/>
              </a:ext>
            </a:extLst>
          </p:cNvPr>
          <p:cNvSpPr txBox="1"/>
          <p:nvPr/>
        </p:nvSpPr>
        <p:spPr>
          <a:xfrm>
            <a:off x="117567" y="117566"/>
            <a:ext cx="5146764" cy="954107"/>
          </a:xfrm>
          <a:prstGeom prst="rect">
            <a:avLst/>
          </a:prstGeom>
          <a:noFill/>
        </p:spPr>
        <p:txBody>
          <a:bodyPr wrap="square" rtlCol="0">
            <a:spAutoFit/>
          </a:bodyPr>
          <a:lstStyle/>
          <a:p>
            <a:r>
              <a:rPr lang="en-US" sz="2800" b="1" dirty="0"/>
              <a:t>Hubble Telescope - Finds A Black Hole Igniting Star Formation</a:t>
            </a:r>
          </a:p>
        </p:txBody>
      </p:sp>
      <p:sp>
        <p:nvSpPr>
          <p:cNvPr id="3" name="TextBox 2">
            <a:extLst>
              <a:ext uri="{FF2B5EF4-FFF2-40B4-BE49-F238E27FC236}">
                <a16:creationId xmlns:a16="http://schemas.microsoft.com/office/drawing/2014/main" id="{4AB42FB3-792B-1C5F-D92B-69270FB9B388}"/>
              </a:ext>
            </a:extLst>
          </p:cNvPr>
          <p:cNvSpPr txBox="1"/>
          <p:nvPr/>
        </p:nvSpPr>
        <p:spPr>
          <a:xfrm>
            <a:off x="234849" y="1293548"/>
            <a:ext cx="3305186" cy="523220"/>
          </a:xfrm>
          <a:prstGeom prst="rect">
            <a:avLst/>
          </a:prstGeom>
          <a:noFill/>
        </p:spPr>
        <p:txBody>
          <a:bodyPr wrap="square" rtlCol="0">
            <a:spAutoFit/>
          </a:bodyPr>
          <a:lstStyle/>
          <a:p>
            <a:pPr marL="285750" indent="-285750">
              <a:buFont typeface="Arial" panose="020B0604020202020204" pitchFamily="34" charset="0"/>
              <a:buChar char="•"/>
            </a:pPr>
            <a:r>
              <a:rPr lang="en-US" sz="1400" dirty="0">
                <a:hlinkClick r:id="rId2"/>
              </a:rPr>
              <a:t>https://</a:t>
            </a:r>
            <a:r>
              <a:rPr lang="en-US" sz="1400" dirty="0" err="1">
                <a:hlinkClick r:id="rId2"/>
              </a:rPr>
              <a:t>nasa.gov</a:t>
            </a:r>
            <a:r>
              <a:rPr lang="en-US" sz="1400" dirty="0">
                <a:hlinkClick r:id="rId2"/>
              </a:rPr>
              <a:t>/</a:t>
            </a:r>
            <a:r>
              <a:rPr lang="en-US" sz="1400" dirty="0" err="1">
                <a:hlinkClick r:id="rId2"/>
              </a:rPr>
              <a:t>hubble</a:t>
            </a:r>
            <a:endParaRPr lang="en-US" sz="1400" dirty="0"/>
          </a:p>
          <a:p>
            <a:pPr marL="285750" indent="-285750">
              <a:buFont typeface="Arial" panose="020B0604020202020204" pitchFamily="34" charset="0"/>
              <a:buChar char="•"/>
            </a:pPr>
            <a:r>
              <a:rPr lang="en-US" sz="1400" dirty="0">
                <a:hlinkClick r:id="rId3"/>
              </a:rPr>
              <a:t>https://</a:t>
            </a:r>
            <a:r>
              <a:rPr lang="en-US" sz="1400" dirty="0" err="1">
                <a:hlinkClick r:id="rId3"/>
              </a:rPr>
              <a:t>svs.gsfc.nasa.gov</a:t>
            </a:r>
            <a:r>
              <a:rPr lang="en-US" sz="1400" dirty="0">
                <a:hlinkClick r:id="rId3"/>
              </a:rPr>
              <a:t>/14076</a:t>
            </a:r>
            <a:endParaRPr lang="en-US" sz="1400" dirty="0"/>
          </a:p>
        </p:txBody>
      </p:sp>
      <p:pic>
        <p:nvPicPr>
          <p:cNvPr id="5" name="Picture 4">
            <a:extLst>
              <a:ext uri="{FF2B5EF4-FFF2-40B4-BE49-F238E27FC236}">
                <a16:creationId xmlns:a16="http://schemas.microsoft.com/office/drawing/2014/main" id="{FBD401A8-83B3-F7EC-81E6-7833E415A4F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6000" y="4103281"/>
            <a:ext cx="5648234" cy="2492425"/>
          </a:xfrm>
          <a:prstGeom prst="rect">
            <a:avLst/>
          </a:prstGeom>
        </p:spPr>
      </p:pic>
      <p:pic>
        <p:nvPicPr>
          <p:cNvPr id="1026" name="Picture 2" descr="Observatory - Instruments | NASA">
            <a:extLst>
              <a:ext uri="{FF2B5EF4-FFF2-40B4-BE49-F238E27FC236}">
                <a16:creationId xmlns:a16="http://schemas.microsoft.com/office/drawing/2014/main" id="{46443872-9E83-6D36-67F7-FE4DA3BB259A}"/>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6096000" y="414106"/>
            <a:ext cx="5648235" cy="3153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109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TotalTime>
  <Words>3111</Words>
  <Application>Microsoft Macintosh PowerPoint</Application>
  <PresentationFormat>Widescreen</PresentationFormat>
  <Paragraphs>308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54</cp:revision>
  <dcterms:created xsi:type="dcterms:W3CDTF">2022-10-07T17:40:36Z</dcterms:created>
  <dcterms:modified xsi:type="dcterms:W3CDTF">2022-12-30T23:29:48Z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2022-10-07T17:41:23Z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9d92365a-e0f2-4ad6-bfcd-a9853c90d356</vt:lpwstr>
  </property>
  <property fmtid="{D5CDD505-2E9C-101B-9397-08002B2CF9AE}" pid="8" name="MSIP_Label_4f518368-b969-4042-91d9-8939bd921da2_ContentBits">
    <vt:lpwstr>0</vt:lpwstr>
  </property>
</Properties>
</file>