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87" r:id="rId2"/>
    <p:sldId id="286" r:id="rId3"/>
    <p:sldId id="289" r:id="rId4"/>
    <p:sldId id="290" r:id="rId5"/>
    <p:sldId id="288" r:id="rId6"/>
    <p:sldId id="291" r:id="rId7"/>
    <p:sldId id="292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8"/>
    <p:restoredTop sz="94504"/>
  </p:normalViewPr>
  <p:slideViewPr>
    <p:cSldViewPr snapToGrid="0" snapToObjects="1">
      <p:cViewPr varScale="1">
        <p:scale>
          <a:sx n="131" d="100"/>
          <a:sy n="131" d="100"/>
        </p:scale>
        <p:origin x="18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AF671-4685-124D-A41D-446D235EA8CE}" type="datetimeFigureOut">
              <a:t>9/29/22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FC609-AB91-B841-B89F-D8507929D0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7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F27C-726C-F34D-8409-80F55E545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2C0DA-692D-0D4F-A5E2-14D77E98D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28344-ACB5-2544-8F64-8F48AB36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2548-988C-A141-886B-1288B5E7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00C34-78F2-0446-AAC8-AE2EAB4C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0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D366-7954-574E-B227-42020C5D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257F7-9A11-6143-B3BE-65EA79F1E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6E38A-4D17-0E45-B253-CFFA73B8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08F96-4E3C-DD49-9DA6-E58D1E47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13D00-BFC8-8C4D-86CD-C22BB04A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9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FACBD-77A5-8C49-B88D-B07B46866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F7211-16D2-B54B-811F-C40782CF7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97539-AE59-3C4F-92BD-FFD32CB1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887D4-9F35-694F-ABCC-C43262D3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862F5-D353-1743-8037-74EB4E52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70C7-DB12-B444-B1B2-C48E25E4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2DCFE-53F0-024F-A617-2BD896C6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859B6-E1E3-B04D-A047-8D2EC0DF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25EF9-1164-754C-8B5A-763A5AC7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791D-421D-8745-9562-45793F40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4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F0F6-6C15-8249-BFD5-99E1F52B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F16EF-BE46-664B-B253-58617527F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407D8-A253-D24E-A3D2-6016577A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AA5E3-13D0-7841-BCC6-417B0E16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3E12E-BCBD-B34C-92B4-7613D39B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1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8562-4DC4-854A-BBBB-16F35B6A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E5C7F-96F1-4846-9EC3-8402DD688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8E0DC-C318-0949-AA4D-E20EF7E5D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4ABB1-6F7E-0C41-BAD8-BF0C9704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E178-590D-4F41-98C0-D3742817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70DF3-6012-7B47-B3FB-86489127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5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E067-6F58-BC40-A770-31355823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284D0-F04D-1942-9055-6543BB934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E4A69-608C-D54B-84E7-577BA76DA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12351-7762-474F-993C-C1DCC7CAF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FF6DA-38DB-F642-8582-12853CF8A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3E2CD-2374-D241-A907-BDC28A29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2861F-06F7-4F4F-AE77-854CE702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BEB302-265A-F345-A27F-189DC71E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40CE-9613-DD4B-910D-FD9367F5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7B97E-B666-AB4C-8895-6EFDBB1F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A0898-83AF-6B4E-A793-A75BA4A2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B0A5B-EF6C-A543-AF59-5B027487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5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ADD5D-3B4C-FC46-A3AB-8847BEE3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1BCAC-3BF4-664B-A180-3CE656F1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52949-739C-F940-990E-7C1F7690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2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026B-8F91-E843-929E-B8D193A41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901C9-5D06-7446-893E-C386DE78E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AEFEC-6B69-9D40-BF13-C90D122DD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1C260-B81F-4C45-B502-D6C13CE2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23561-E5EA-834B-85DF-19C0AC08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22E99-7ABD-C545-B6B9-9FDD51D6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8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A3DA-03F9-F24C-98B3-D267B4CD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8B0B0-4858-364A-B7CA-CA05AB125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CA157-AB94-9646-8C72-FF9ECCC5B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1188-EFC7-354D-AF12-DFD329BD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5353E-B6F9-C245-8A28-1A7DA925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521E6-0D62-AD41-968D-6D110007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4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22AB8C-3B85-8246-A8C2-8FF1A99E4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DDD0A-B722-F14C-9538-449568974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C874F-E44E-BF44-9BF8-5BE6F387B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B581-06C6-5A4B-9E30-3EAD5667F4B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46542-B3B2-504E-9846-81A0633DE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9DBBE-02CA-2744-8992-09E502DE0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3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yfpdf.readthedocs.io/en/latest/index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yfpdf.readthedocs.io/en/latest/index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fpdf.readthedocs.io/en/latest/index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fpdf.readthedocs.io/en/latest/Templates/index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35B93-487F-1D49-A679-7ACD78250CA1}"/>
              </a:ext>
            </a:extLst>
          </p:cNvPr>
          <p:cNvSpPr/>
          <p:nvPr/>
        </p:nvSpPr>
        <p:spPr>
          <a:xfrm>
            <a:off x="2366856" y="585607"/>
            <a:ext cx="72137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Generating Documents </a:t>
            </a:r>
          </a:p>
          <a:p>
            <a:pPr algn="ctr"/>
            <a:r>
              <a:rPr lang="en-US" sz="48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771772-E38B-BB8A-AA0B-83409DEDBFF7}"/>
              </a:ext>
            </a:extLst>
          </p:cNvPr>
          <p:cNvSpPr txBox="1"/>
          <p:nvPr/>
        </p:nvSpPr>
        <p:spPr>
          <a:xfrm>
            <a:off x="4205312" y="2412803"/>
            <a:ext cx="3781375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 Word Doc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 Excel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 PowerPoint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PDF</a:t>
            </a:r>
            <a:endParaRPr lang="en-US" sz="20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29A6E6-EC90-A5AE-9517-254F455DACBC}"/>
              </a:ext>
            </a:extLst>
          </p:cNvPr>
          <p:cNvSpPr txBox="1"/>
          <p:nvPr/>
        </p:nvSpPr>
        <p:spPr>
          <a:xfrm>
            <a:off x="3647090" y="4241069"/>
            <a:ext cx="5696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Automate generating documents, reports, invoices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 consistent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Avoid duplicative work</a:t>
            </a:r>
          </a:p>
        </p:txBody>
      </p:sp>
    </p:spTree>
    <p:extLst>
      <p:ext uri="{BB962C8B-B14F-4D97-AF65-F5344CB8AC3E}">
        <p14:creationId xmlns:p14="http://schemas.microsoft.com/office/powerpoint/2010/main" val="298505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B5157-CE82-7B9E-98AF-D8D7468C7254}"/>
              </a:ext>
            </a:extLst>
          </p:cNvPr>
          <p:cNvSpPr txBox="1"/>
          <p:nvPr/>
        </p:nvSpPr>
        <p:spPr>
          <a:xfrm>
            <a:off x="401992" y="-52840"/>
            <a:ext cx="413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MS Word Doc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EF3B0-982C-08A7-282F-8165AA10C600}"/>
              </a:ext>
            </a:extLst>
          </p:cNvPr>
          <p:cNvSpPr txBox="1"/>
          <p:nvPr/>
        </p:nvSpPr>
        <p:spPr>
          <a:xfrm>
            <a:off x="0" y="24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021851-0B2C-F769-DAB8-BED75A3B2FA4}"/>
              </a:ext>
            </a:extLst>
          </p:cNvPr>
          <p:cNvSpPr txBox="1"/>
          <p:nvPr/>
        </p:nvSpPr>
        <p:spPr>
          <a:xfrm>
            <a:off x="526026" y="470380"/>
            <a:ext cx="5636817" cy="48936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1200"/>
              <a:t># pip install python-docx</a:t>
            </a:r>
          </a:p>
          <a:p>
            <a:endParaRPr lang="en-US" sz="1200"/>
          </a:p>
          <a:p>
            <a:r>
              <a:rPr lang="en-US" sz="1200">
                <a:solidFill>
                  <a:srgbClr val="00B0F0"/>
                </a:solidFill>
              </a:rPr>
              <a:t>from docx import Document</a:t>
            </a:r>
          </a:p>
          <a:p>
            <a:r>
              <a:rPr lang="en-US" sz="1200">
                <a:solidFill>
                  <a:srgbClr val="00B0F0"/>
                </a:solidFill>
              </a:rPr>
              <a:t>from docx.shared import Inches</a:t>
            </a:r>
          </a:p>
          <a:p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</a:rPr>
              <a:t>doc = Document()</a:t>
            </a:r>
          </a:p>
          <a:p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</a:rPr>
              <a:t>doc.add_heading("My Title", 0)</a:t>
            </a:r>
          </a:p>
          <a:p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</a:rPr>
              <a:t>doc_para = doc.add_paragraph("Test1 test1")</a:t>
            </a:r>
          </a:p>
          <a:p>
            <a:r>
              <a:rPr lang="en-US" sz="1200">
                <a:solidFill>
                  <a:srgbClr val="00B0F0"/>
                </a:solidFill>
              </a:rPr>
              <a:t>doc_para.add_run('\nSome text').bold = True</a:t>
            </a:r>
          </a:p>
          <a:p>
            <a:r>
              <a:rPr lang="en-US" sz="1200">
                <a:solidFill>
                  <a:srgbClr val="00B0F0"/>
                </a:solidFill>
              </a:rPr>
              <a:t>doc_para.add_run('\n')</a:t>
            </a:r>
          </a:p>
          <a:p>
            <a:r>
              <a:rPr lang="en-US" sz="1200">
                <a:solidFill>
                  <a:srgbClr val="00B0F0"/>
                </a:solidFill>
              </a:rPr>
              <a:t>doc_para.add_run('\nmore text').italic = True</a:t>
            </a:r>
          </a:p>
          <a:p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</a:rPr>
              <a:t>first_para = doc_para.insert_paragraph_before('more text2')</a:t>
            </a:r>
          </a:p>
          <a:p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</a:rPr>
              <a:t>_ = doc.add_picture('path/to/pict.jpg', </a:t>
            </a:r>
          </a:p>
          <a:p>
            <a:r>
              <a:rPr lang="en-US" sz="1200">
                <a:solidFill>
                  <a:srgbClr val="00B0F0"/>
                </a:solidFill>
              </a:rPr>
              <a:t>                    width=Inches(4.75))</a:t>
            </a:r>
          </a:p>
          <a:p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</a:rPr>
              <a:t>doc.add_page_break()</a:t>
            </a:r>
          </a:p>
          <a:p>
            <a:r>
              <a:rPr lang="en-US" sz="1200">
                <a:solidFill>
                  <a:srgbClr val="00B0F0"/>
                </a:solidFill>
              </a:rPr>
              <a:t>doc.add_heading("Heading 2", 2)</a:t>
            </a:r>
          </a:p>
          <a:p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</a:rPr>
              <a:t>doc_para2 = doc.add_paragraph("Test2 test2")</a:t>
            </a:r>
          </a:p>
          <a:p>
            <a:r>
              <a:rPr lang="en-US" sz="1200">
                <a:solidFill>
                  <a:srgbClr val="00B0F0"/>
                </a:solidFill>
              </a:rPr>
              <a:t>doc_para2.add_run('\nContact us ')</a:t>
            </a:r>
          </a:p>
          <a:p>
            <a:r>
              <a:rPr lang="en-US" sz="1200">
                <a:solidFill>
                  <a:srgbClr val="00B0F0"/>
                </a:solidFill>
              </a:rPr>
              <a:t>doc_para2.add_run('for ')</a:t>
            </a:r>
          </a:p>
          <a:p>
            <a:r>
              <a:rPr lang="en-US" sz="1200">
                <a:solidFill>
                  <a:srgbClr val="00B0F0"/>
                </a:solidFill>
              </a:rPr>
              <a:t>doc_para2.add_run('discounts').bold = 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F5E42-4E50-4CFB-0690-4E4DA98A6481}"/>
              </a:ext>
            </a:extLst>
          </p:cNvPr>
          <p:cNvSpPr txBox="1"/>
          <p:nvPr/>
        </p:nvSpPr>
        <p:spPr>
          <a:xfrm>
            <a:off x="7015316" y="470380"/>
            <a:ext cx="3854246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1200"/>
              <a:t># add a table</a:t>
            </a:r>
          </a:p>
          <a:p>
            <a:endParaRPr lang="en-US" sz="1200"/>
          </a:p>
          <a:p>
            <a:r>
              <a:rPr lang="en-US" sz="1200">
                <a:solidFill>
                  <a:srgbClr val="00B0F0"/>
                </a:solidFill>
              </a:rPr>
              <a:t>table = doc.add_table(rows=1, cols=4)</a:t>
            </a:r>
          </a:p>
          <a:p>
            <a:r>
              <a:rPr lang="en-US" sz="1200">
                <a:solidFill>
                  <a:srgbClr val="00B0F0"/>
                </a:solidFill>
              </a:rPr>
              <a:t>hdr_cells = table.rows[0].cells</a:t>
            </a:r>
          </a:p>
          <a:p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</a:rPr>
              <a:t>hdr_cells[0].text = 'Qty'</a:t>
            </a:r>
          </a:p>
          <a:p>
            <a:r>
              <a:rPr lang="en-US" sz="1200">
                <a:solidFill>
                  <a:srgbClr val="00B0F0"/>
                </a:solidFill>
              </a:rPr>
              <a:t>hdr_cells[1].text = 'Id'</a:t>
            </a:r>
          </a:p>
          <a:p>
            <a:r>
              <a:rPr lang="en-US" sz="1200">
                <a:solidFill>
                  <a:srgbClr val="00B0F0"/>
                </a:solidFill>
              </a:rPr>
              <a:t>hdr_cells[2].text = 'Desc'</a:t>
            </a:r>
          </a:p>
          <a:p>
            <a:r>
              <a:rPr lang="en-US" sz="1200">
                <a:solidFill>
                  <a:srgbClr val="00B0F0"/>
                </a:solidFill>
              </a:rPr>
              <a:t>hdr_cells[3].text = 'Price'</a:t>
            </a:r>
          </a:p>
          <a:p>
            <a:endParaRPr lang="en-US" sz="1200">
              <a:solidFill>
                <a:srgbClr val="00B0F0"/>
              </a:solidFill>
            </a:endParaRPr>
          </a:p>
          <a:p>
            <a:r>
              <a:rPr lang="en-US" sz="1200"/>
              <a:t># records is a list of tuples</a:t>
            </a:r>
          </a:p>
          <a:p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</a:rPr>
              <a:t>for qty, id, desc, price in records:</a:t>
            </a:r>
          </a:p>
          <a:p>
            <a:r>
              <a:rPr lang="en-US" sz="1200">
                <a:solidFill>
                  <a:srgbClr val="00B0F0"/>
                </a:solidFill>
              </a:rPr>
              <a:t>    row_cells = table.add_row().cells</a:t>
            </a:r>
          </a:p>
          <a:p>
            <a:r>
              <a:rPr lang="en-US" sz="1200">
                <a:solidFill>
                  <a:srgbClr val="00B0F0"/>
                </a:solidFill>
              </a:rPr>
              <a:t>    row_cells[0].text = str(qty)</a:t>
            </a:r>
          </a:p>
          <a:p>
            <a:r>
              <a:rPr lang="en-US" sz="1200">
                <a:solidFill>
                  <a:srgbClr val="00B0F0"/>
                </a:solidFill>
              </a:rPr>
              <a:t>    row_cells[1].text = id</a:t>
            </a:r>
          </a:p>
          <a:p>
            <a:r>
              <a:rPr lang="en-US" sz="1200">
                <a:solidFill>
                  <a:srgbClr val="00B0F0"/>
                </a:solidFill>
              </a:rPr>
              <a:t>    row_cells[2].text = desc</a:t>
            </a:r>
          </a:p>
          <a:p>
            <a:r>
              <a:rPr lang="en-US" sz="1200">
                <a:solidFill>
                  <a:srgbClr val="00B0F0"/>
                </a:solidFill>
              </a:rPr>
              <a:t>    row_cells[3].text = str(price)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7FCCE-FB05-0462-6CBB-F53D6AD69D65}"/>
              </a:ext>
            </a:extLst>
          </p:cNvPr>
          <p:cNvSpPr txBox="1"/>
          <p:nvPr/>
        </p:nvSpPr>
        <p:spPr>
          <a:xfrm>
            <a:off x="6982706" y="5087028"/>
            <a:ext cx="3854246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1200">
                <a:solidFill>
                  <a:srgbClr val="00B0F0"/>
                </a:solidFill>
              </a:rPr>
              <a:t>doc.save('test.docx')</a:t>
            </a:r>
          </a:p>
        </p:txBody>
      </p:sp>
    </p:spTree>
    <p:extLst>
      <p:ext uri="{BB962C8B-B14F-4D97-AF65-F5344CB8AC3E}">
        <p14:creationId xmlns:p14="http://schemas.microsoft.com/office/powerpoint/2010/main" val="67590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B5157-CE82-7B9E-98AF-D8D7468C7254}"/>
              </a:ext>
            </a:extLst>
          </p:cNvPr>
          <p:cNvSpPr txBox="1"/>
          <p:nvPr/>
        </p:nvSpPr>
        <p:spPr>
          <a:xfrm>
            <a:off x="401992" y="-52840"/>
            <a:ext cx="413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MS Excel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EF3B0-982C-08A7-282F-8165AA10C600}"/>
              </a:ext>
            </a:extLst>
          </p:cNvPr>
          <p:cNvSpPr txBox="1"/>
          <p:nvPr/>
        </p:nvSpPr>
        <p:spPr>
          <a:xfrm>
            <a:off x="0" y="24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021851-0B2C-F769-DAB8-BED75A3B2FA4}"/>
              </a:ext>
            </a:extLst>
          </p:cNvPr>
          <p:cNvSpPr txBox="1"/>
          <p:nvPr/>
        </p:nvSpPr>
        <p:spPr>
          <a:xfrm>
            <a:off x="1345463" y="705177"/>
            <a:ext cx="5733762" cy="54476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1200"/>
              <a:t>""" </a:t>
            </a:r>
          </a:p>
          <a:p>
            <a:r>
              <a:rPr lang="en-US" sz="1200"/>
              <a:t># test_excel_1_simple.py</a:t>
            </a:r>
          </a:p>
          <a:p>
            <a:r>
              <a:rPr lang="en-US" sz="1200"/>
              <a:t># writes into files/simple.xlsx</a:t>
            </a:r>
          </a:p>
          <a:p>
            <a:r>
              <a:rPr lang="en-US" sz="1200"/>
              <a:t># using pandas.ExcelWriter()</a:t>
            </a:r>
          </a:p>
          <a:p>
            <a:r>
              <a:rPr lang="en-US" sz="1200"/>
              <a:t># puts data and a chart</a:t>
            </a:r>
          </a:p>
          <a:p>
            <a:r>
              <a:rPr lang="en-US" sz="1200"/>
              <a:t>"""</a:t>
            </a:r>
          </a:p>
          <a:p>
            <a:endParaRPr lang="en-US" sz="1200"/>
          </a:p>
          <a:p>
            <a:r>
              <a:rPr lang="en-US" sz="1200">
                <a:solidFill>
                  <a:srgbClr val="00B0F0"/>
                </a:solidFill>
              </a:rPr>
              <a:t>import os, sys</a:t>
            </a:r>
          </a:p>
          <a:p>
            <a:r>
              <a:rPr lang="en-US" sz="1200">
                <a:solidFill>
                  <a:srgbClr val="00B0F0"/>
                </a:solidFill>
              </a:rPr>
              <a:t>import pandas as pd</a:t>
            </a:r>
          </a:p>
          <a:p>
            <a:r>
              <a:rPr lang="en-US" sz="1200">
                <a:solidFill>
                  <a:srgbClr val="00B0F0"/>
                </a:solidFill>
              </a:rPr>
              <a:t>import xlsxwriter</a:t>
            </a:r>
          </a:p>
          <a:p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</a:rPr>
              <a:t>df = pd.DataFrame([10, 20, 30, 20, 15, 30, 45])</a:t>
            </a:r>
          </a:p>
          <a:p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</a:rPr>
              <a:t>fname = "files/simple.xlsx"</a:t>
            </a:r>
          </a:p>
          <a:p>
            <a:r>
              <a:rPr lang="en-US" sz="1200">
                <a:solidFill>
                  <a:srgbClr val="00B0F0"/>
                </a:solidFill>
              </a:rPr>
              <a:t>writer = pd.ExcelWriter(fname, engine='xlsxwriter')</a:t>
            </a:r>
          </a:p>
          <a:p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</a:rPr>
              <a:t>mysheet = 'test1'</a:t>
            </a:r>
          </a:p>
          <a:p>
            <a:r>
              <a:rPr lang="en-US" sz="1200">
                <a:solidFill>
                  <a:srgbClr val="00B0F0"/>
                </a:solidFill>
              </a:rPr>
              <a:t>df.to_excel(writer, sheet_name=mysheet)</a:t>
            </a:r>
          </a:p>
          <a:p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</a:rPr>
              <a:t>workbook  = writer.book</a:t>
            </a:r>
          </a:p>
          <a:p>
            <a:r>
              <a:rPr lang="en-US" sz="1200">
                <a:solidFill>
                  <a:srgbClr val="00B0F0"/>
                </a:solidFill>
              </a:rPr>
              <a:t>worksheet = writer.sheets[mysheet]</a:t>
            </a:r>
          </a:p>
          <a:p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</a:rPr>
              <a:t>chart = workbook.add_chart({'type': 'column'})</a:t>
            </a:r>
          </a:p>
          <a:p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</a:rPr>
              <a:t>chart.add_series({'values': '='+mysheet+'!$B$2:$B$8'})</a:t>
            </a:r>
          </a:p>
          <a:p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</a:rPr>
              <a:t>worksheet.insert_chart('D2', chart)</a:t>
            </a:r>
          </a:p>
          <a:p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</a:rPr>
              <a:t>writer.save()</a:t>
            </a:r>
          </a:p>
        </p:txBody>
      </p:sp>
    </p:spTree>
    <p:extLst>
      <p:ext uri="{BB962C8B-B14F-4D97-AF65-F5344CB8AC3E}">
        <p14:creationId xmlns:p14="http://schemas.microsoft.com/office/powerpoint/2010/main" val="207625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B5157-CE82-7B9E-98AF-D8D7468C7254}"/>
              </a:ext>
            </a:extLst>
          </p:cNvPr>
          <p:cNvSpPr txBox="1"/>
          <p:nvPr/>
        </p:nvSpPr>
        <p:spPr>
          <a:xfrm>
            <a:off x="401992" y="-52840"/>
            <a:ext cx="413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MS PowerPoint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EF3B0-982C-08A7-282F-8165AA10C600}"/>
              </a:ext>
            </a:extLst>
          </p:cNvPr>
          <p:cNvSpPr txBox="1"/>
          <p:nvPr/>
        </p:nvSpPr>
        <p:spPr>
          <a:xfrm>
            <a:off x="0" y="24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021851-0B2C-F769-DAB8-BED75A3B2FA4}"/>
              </a:ext>
            </a:extLst>
          </p:cNvPr>
          <p:cNvSpPr txBox="1"/>
          <p:nvPr/>
        </p:nvSpPr>
        <p:spPr>
          <a:xfrm>
            <a:off x="1599544" y="1443773"/>
            <a:ext cx="5636817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1200"/>
              <a:t># pip install python-pptx</a:t>
            </a:r>
          </a:p>
          <a:p>
            <a:endParaRPr lang="en-US" sz="1200"/>
          </a:p>
          <a:p>
            <a:r>
              <a:rPr lang="en-US" sz="1200">
                <a:solidFill>
                  <a:srgbClr val="00B0F0"/>
                </a:solidFill>
              </a:rPr>
              <a:t>from pptx import Presentation</a:t>
            </a:r>
          </a:p>
          <a:p>
            <a:r>
              <a:rPr lang="en-US" sz="1200">
                <a:solidFill>
                  <a:srgbClr val="00B0F0"/>
                </a:solidFill>
              </a:rPr>
              <a:t>root = Presentation()</a:t>
            </a:r>
          </a:p>
          <a:p>
            <a:r>
              <a:rPr lang="en-US" sz="1200">
                <a:solidFill>
                  <a:srgbClr val="00B0F0"/>
                </a:solidFill>
              </a:rPr>
              <a:t>first_slide_layout = root.slide_layouts[0]</a:t>
            </a:r>
          </a:p>
          <a:p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</a:rPr>
              <a:t>slide = root.slides.add_slide(first_slide_layout)</a:t>
            </a:r>
          </a:p>
          <a:p>
            <a:r>
              <a:rPr lang="en-US" sz="1200">
                <a:solidFill>
                  <a:srgbClr val="00B0F0"/>
                </a:solidFill>
              </a:rPr>
              <a:t>slide.shapes.title.text = "Your Presentation"</a:t>
            </a:r>
          </a:p>
          <a:p>
            <a:r>
              <a:rPr lang="en-US" sz="1200">
                <a:solidFill>
                  <a:srgbClr val="00B0F0"/>
                </a:solidFill>
              </a:rPr>
              <a:t>slide.placeholders[1].text = "Creating pptx file"</a:t>
            </a:r>
          </a:p>
          <a:p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</a:rPr>
              <a:t>root.save("output.pptx")</a:t>
            </a:r>
          </a:p>
        </p:txBody>
      </p:sp>
    </p:spTree>
    <p:extLst>
      <p:ext uri="{BB962C8B-B14F-4D97-AF65-F5344CB8AC3E}">
        <p14:creationId xmlns:p14="http://schemas.microsoft.com/office/powerpoint/2010/main" val="316684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B5157-CE82-7B9E-98AF-D8D7468C7254}"/>
              </a:ext>
            </a:extLst>
          </p:cNvPr>
          <p:cNvSpPr txBox="1"/>
          <p:nvPr/>
        </p:nvSpPr>
        <p:spPr>
          <a:xfrm>
            <a:off x="401992" y="-52840"/>
            <a:ext cx="413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PDF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EF3B0-982C-08A7-282F-8165AA10C600}"/>
              </a:ext>
            </a:extLst>
          </p:cNvPr>
          <p:cNvSpPr txBox="1"/>
          <p:nvPr/>
        </p:nvSpPr>
        <p:spPr>
          <a:xfrm>
            <a:off x="0" y="24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6A291-1173-A737-B772-E26C2C62FC88}"/>
              </a:ext>
            </a:extLst>
          </p:cNvPr>
          <p:cNvSpPr txBox="1"/>
          <p:nvPr/>
        </p:nvSpPr>
        <p:spPr>
          <a:xfrm>
            <a:off x="0" y="536468"/>
            <a:ext cx="3561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hlinkClick r:id="rId2"/>
              </a:rPr>
              <a:t>https://pyfpdf.readthedocs.io/en/latest/index.html</a:t>
            </a:r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2164B-B9FC-5297-1586-8ED38510C2AC}"/>
              </a:ext>
            </a:extLst>
          </p:cNvPr>
          <p:cNvSpPr txBox="1"/>
          <p:nvPr/>
        </p:nvSpPr>
        <p:spPr>
          <a:xfrm>
            <a:off x="1502988" y="1640224"/>
            <a:ext cx="3561472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1200"/>
              <a:t># pip install fpdf</a:t>
            </a:r>
          </a:p>
          <a:p>
            <a:endParaRPr lang="en-US" sz="1200"/>
          </a:p>
          <a:p>
            <a:r>
              <a:rPr lang="en-US" sz="1200">
                <a:solidFill>
                  <a:srgbClr val="00B0F0"/>
                </a:solidFill>
              </a:rPr>
              <a:t>from fpdf import FPDF</a:t>
            </a:r>
          </a:p>
          <a:p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</a:rPr>
              <a:t>pdf = FPDF()</a:t>
            </a:r>
          </a:p>
          <a:p>
            <a:r>
              <a:rPr lang="en-US" sz="1200">
                <a:solidFill>
                  <a:srgbClr val="00B0F0"/>
                </a:solidFill>
              </a:rPr>
              <a:t>pdf.add_page()</a:t>
            </a:r>
          </a:p>
          <a:p>
            <a:r>
              <a:rPr lang="en-US" sz="1200">
                <a:solidFill>
                  <a:srgbClr val="00B0F0"/>
                </a:solidFill>
              </a:rPr>
              <a:t>pdf.set_font('Arial', 'B', 16)</a:t>
            </a:r>
          </a:p>
          <a:p>
            <a:r>
              <a:rPr lang="en-US" sz="1200">
                <a:solidFill>
                  <a:srgbClr val="00B0F0"/>
                </a:solidFill>
              </a:rPr>
              <a:t>pdf.cell(40, 10, 'Hello World!')</a:t>
            </a:r>
          </a:p>
          <a:p>
            <a:r>
              <a:rPr lang="en-US" sz="1200">
                <a:solidFill>
                  <a:srgbClr val="00B0F0"/>
                </a:solidFill>
              </a:rPr>
              <a:t>pdf.output('files/junk1.pdf', 'F')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E93720-EB04-3DD0-8412-7717E66D8F1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0017" y="949800"/>
            <a:ext cx="35814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3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B5157-CE82-7B9E-98AF-D8D7468C7254}"/>
              </a:ext>
            </a:extLst>
          </p:cNvPr>
          <p:cNvSpPr txBox="1"/>
          <p:nvPr/>
        </p:nvSpPr>
        <p:spPr>
          <a:xfrm>
            <a:off x="401992" y="-52840"/>
            <a:ext cx="97245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PDF - </a:t>
            </a:r>
            <a:r>
              <a:rPr lang="en-US" sz="2800" b="1" i="0">
                <a:solidFill>
                  <a:srgbClr val="404040"/>
                </a:solidFill>
                <a:effectLst/>
                <a:latin typeface="Roboto Slab"/>
              </a:rPr>
              <a:t>Header, footer, page break and image</a:t>
            </a:r>
          </a:p>
          <a:p>
            <a:endParaRPr lang="en-US" sz="28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EF3B0-982C-08A7-282F-8165AA10C600}"/>
              </a:ext>
            </a:extLst>
          </p:cNvPr>
          <p:cNvSpPr txBox="1"/>
          <p:nvPr/>
        </p:nvSpPr>
        <p:spPr>
          <a:xfrm>
            <a:off x="0" y="24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6A291-1173-A737-B772-E26C2C62FC88}"/>
              </a:ext>
            </a:extLst>
          </p:cNvPr>
          <p:cNvSpPr txBox="1"/>
          <p:nvPr/>
        </p:nvSpPr>
        <p:spPr>
          <a:xfrm>
            <a:off x="0" y="536468"/>
            <a:ext cx="3561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hlinkClick r:id="rId2"/>
              </a:rPr>
              <a:t>https://pyfpdf.readthedocs.io/en/latest/index.html</a:t>
            </a:r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CABDA-7714-5BD3-7DF7-E11CDC73DA8F}"/>
              </a:ext>
            </a:extLst>
          </p:cNvPr>
          <p:cNvSpPr txBox="1"/>
          <p:nvPr/>
        </p:nvSpPr>
        <p:spPr>
          <a:xfrm>
            <a:off x="622698" y="1044299"/>
            <a:ext cx="7553463" cy="5262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1200">
                <a:solidFill>
                  <a:srgbClr val="00B0F0"/>
                </a:solidFill>
              </a:rPr>
              <a:t>from fpdf import FPDF</a:t>
            </a:r>
          </a:p>
          <a:p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</a:rPr>
              <a:t># --------------------------------------------------------------</a:t>
            </a:r>
          </a:p>
          <a:p>
            <a:r>
              <a:rPr lang="en-US" sz="1200">
                <a:solidFill>
                  <a:srgbClr val="00B0F0"/>
                </a:solidFill>
              </a:rPr>
              <a:t>class PDF(FPDF):</a:t>
            </a:r>
          </a:p>
          <a:p>
            <a:r>
              <a:rPr lang="en-US" sz="1200">
                <a:solidFill>
                  <a:srgbClr val="00B0F0"/>
                </a:solidFill>
              </a:rPr>
              <a:t>    def header(self):</a:t>
            </a:r>
          </a:p>
          <a:p>
            <a:r>
              <a:rPr lang="en-US" sz="1200">
                <a:solidFill>
                  <a:srgbClr val="00B0F0"/>
                </a:solidFill>
              </a:rPr>
              <a:t>        self.image('files/mylogo.png', 10, 8, 33)   # Logo</a:t>
            </a:r>
          </a:p>
          <a:p>
            <a:r>
              <a:rPr lang="en-US" sz="1200">
                <a:solidFill>
                  <a:srgbClr val="00B0F0"/>
                </a:solidFill>
              </a:rPr>
              <a:t>        self.set_font('Arial', 'B', 15)             # Arial bold 15</a:t>
            </a:r>
          </a:p>
          <a:p>
            <a:r>
              <a:rPr lang="en-US" sz="1200">
                <a:solidFill>
                  <a:srgbClr val="00B0F0"/>
                </a:solidFill>
              </a:rPr>
              <a:t>        self.cell(80)                               # Move to the right</a:t>
            </a:r>
          </a:p>
          <a:p>
            <a:r>
              <a:rPr lang="en-US" sz="1200">
                <a:solidFill>
                  <a:srgbClr val="00B0F0"/>
                </a:solidFill>
              </a:rPr>
              <a:t>        self.cell(30, 10, 'Title', 1, 0, 'C')       # Title</a:t>
            </a:r>
          </a:p>
          <a:p>
            <a:r>
              <a:rPr lang="en-US" sz="1200">
                <a:solidFill>
                  <a:srgbClr val="00B0F0"/>
                </a:solidFill>
              </a:rPr>
              <a:t>        self.ln(20)                                 # Line break</a:t>
            </a:r>
          </a:p>
          <a:p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</a:rPr>
              <a:t>    def footer(self):</a:t>
            </a:r>
          </a:p>
          <a:p>
            <a:r>
              <a:rPr lang="en-US" sz="1200">
                <a:solidFill>
                  <a:srgbClr val="00B0F0"/>
                </a:solidFill>
              </a:rPr>
              <a:t>        self.set_y(-15)                 # Position at 1.5 cm from bottom</a:t>
            </a:r>
          </a:p>
          <a:p>
            <a:r>
              <a:rPr lang="en-US" sz="1200">
                <a:solidFill>
                  <a:srgbClr val="00B0F0"/>
                </a:solidFill>
              </a:rPr>
              <a:t>        self.set_font('Arial', 'I', 8)  # Arial italic 8</a:t>
            </a:r>
          </a:p>
          <a:p>
            <a:r>
              <a:rPr lang="en-US" sz="1200">
                <a:solidFill>
                  <a:srgbClr val="00B0F0"/>
                </a:solidFill>
              </a:rPr>
              <a:t>                                        # Page number</a:t>
            </a:r>
          </a:p>
          <a:p>
            <a:r>
              <a:rPr lang="en-US" sz="1200">
                <a:solidFill>
                  <a:srgbClr val="00B0F0"/>
                </a:solidFill>
              </a:rPr>
              <a:t>        self.cell(0, 10, 'Page ' + str(self.page_no()) + '/{nb}', 0, 0, 'C')</a:t>
            </a:r>
          </a:p>
          <a:p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</a:rPr>
              <a:t># --------------------------------------------------------------</a:t>
            </a:r>
          </a:p>
          <a:p>
            <a:r>
              <a:rPr lang="en-US" sz="1200">
                <a:solidFill>
                  <a:srgbClr val="00B0F0"/>
                </a:solidFill>
              </a:rPr>
              <a:t>pdf = PDF()</a:t>
            </a:r>
          </a:p>
          <a:p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</a:rPr>
              <a:t>pdf.alias_nb_pages()</a:t>
            </a:r>
          </a:p>
          <a:p>
            <a:r>
              <a:rPr lang="en-US" sz="1200">
                <a:solidFill>
                  <a:srgbClr val="00B0F0"/>
                </a:solidFill>
              </a:rPr>
              <a:t>pdf.add_page()</a:t>
            </a:r>
          </a:p>
          <a:p>
            <a:r>
              <a:rPr lang="en-US" sz="1200">
                <a:solidFill>
                  <a:srgbClr val="00B0F0"/>
                </a:solidFill>
              </a:rPr>
              <a:t>pdf.set_font('Times', '', 12)</a:t>
            </a:r>
          </a:p>
          <a:p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</a:rPr>
              <a:t>for i in range(1, 41):</a:t>
            </a:r>
          </a:p>
          <a:p>
            <a:r>
              <a:rPr lang="en-US" sz="1200">
                <a:solidFill>
                  <a:srgbClr val="00B0F0"/>
                </a:solidFill>
              </a:rPr>
              <a:t>    pdf.cell(0, 10, 'Printing line number ' + str(i), 0, 1)</a:t>
            </a:r>
          </a:p>
          <a:p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</a:rPr>
              <a:t>pdf.output('files/junk2.pdf', 'F')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45E45-3D62-B0B3-2CC7-FAB9A20DEE6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2419" y="1021403"/>
            <a:ext cx="1815821" cy="499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9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B5157-CE82-7B9E-98AF-D8D7468C7254}"/>
              </a:ext>
            </a:extLst>
          </p:cNvPr>
          <p:cNvSpPr txBox="1"/>
          <p:nvPr/>
        </p:nvSpPr>
        <p:spPr>
          <a:xfrm>
            <a:off x="401992" y="-52840"/>
            <a:ext cx="7249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PDF - </a:t>
            </a:r>
            <a:r>
              <a:rPr lang="en-US" sz="2800" b="1" i="0">
                <a:solidFill>
                  <a:srgbClr val="404040"/>
                </a:solidFill>
                <a:effectLst/>
                <a:latin typeface="Roboto Slab"/>
              </a:rPr>
              <a:t>Line breaks and colors</a:t>
            </a:r>
            <a:endParaRPr lang="en-US" sz="28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EF3B0-982C-08A7-282F-8165AA10C600}"/>
              </a:ext>
            </a:extLst>
          </p:cNvPr>
          <p:cNvSpPr txBox="1"/>
          <p:nvPr/>
        </p:nvSpPr>
        <p:spPr>
          <a:xfrm>
            <a:off x="0" y="24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CABDA-7714-5BD3-7DF7-E11CDC73DA8F}"/>
              </a:ext>
            </a:extLst>
          </p:cNvPr>
          <p:cNvSpPr txBox="1"/>
          <p:nvPr/>
        </p:nvSpPr>
        <p:spPr>
          <a:xfrm>
            <a:off x="150843" y="675539"/>
            <a:ext cx="7553463" cy="60016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800">
                <a:solidFill>
                  <a:srgbClr val="00B0F0"/>
                </a:solidFill>
              </a:rPr>
              <a:t>from fpdf import FPDF</a:t>
            </a:r>
          </a:p>
          <a:p>
            <a:r>
              <a:rPr lang="en-US" sz="800">
                <a:solidFill>
                  <a:srgbClr val="00B0F0"/>
                </a:solidFill>
              </a:rPr>
              <a:t>title = '20000 Leagues Under the Seas'</a:t>
            </a:r>
          </a:p>
          <a:p>
            <a:endParaRPr lang="en-US" sz="800">
              <a:solidFill>
                <a:srgbClr val="00B0F0"/>
              </a:solidFill>
            </a:endParaRPr>
          </a:p>
          <a:p>
            <a:r>
              <a:rPr lang="en-US" sz="800">
                <a:solidFill>
                  <a:srgbClr val="00B0F0"/>
                </a:solidFill>
              </a:rPr>
              <a:t>class PDF(FPDF):</a:t>
            </a:r>
          </a:p>
          <a:p>
            <a:r>
              <a:rPr lang="en-US" sz="800">
                <a:solidFill>
                  <a:srgbClr val="00B0F0"/>
                </a:solidFill>
              </a:rPr>
              <a:t>    def header(self):</a:t>
            </a:r>
          </a:p>
          <a:p>
            <a:r>
              <a:rPr lang="en-US" sz="800">
                <a:solidFill>
                  <a:srgbClr val="00B0F0"/>
                </a:solidFill>
              </a:rPr>
              <a:t>        self.set_font('Arial', 'B', 15)</a:t>
            </a:r>
          </a:p>
          <a:p>
            <a:r>
              <a:rPr lang="en-US" sz="800">
                <a:solidFill>
                  <a:srgbClr val="00B0F0"/>
                </a:solidFill>
              </a:rPr>
              <a:t>        w = self.get_string_width(title) + 6</a:t>
            </a:r>
          </a:p>
          <a:p>
            <a:r>
              <a:rPr lang="en-US" sz="800">
                <a:solidFill>
                  <a:srgbClr val="00B0F0"/>
                </a:solidFill>
              </a:rPr>
              <a:t>        self.set_x((210 - w) / 2)</a:t>
            </a:r>
          </a:p>
          <a:p>
            <a:r>
              <a:rPr lang="en-US" sz="800">
                <a:solidFill>
                  <a:srgbClr val="00B0F0"/>
                </a:solidFill>
              </a:rPr>
              <a:t>        self.set_draw_color(0, 80, 180) </a:t>
            </a:r>
          </a:p>
          <a:p>
            <a:r>
              <a:rPr lang="en-US" sz="800">
                <a:solidFill>
                  <a:srgbClr val="00B0F0"/>
                </a:solidFill>
              </a:rPr>
              <a:t>        self.set_fill_color(230, 230, 0)</a:t>
            </a:r>
          </a:p>
          <a:p>
            <a:r>
              <a:rPr lang="en-US" sz="800">
                <a:solidFill>
                  <a:srgbClr val="00B0F0"/>
                </a:solidFill>
              </a:rPr>
              <a:t>        self.set_text_color(220, 50, 50)</a:t>
            </a:r>
          </a:p>
          <a:p>
            <a:r>
              <a:rPr lang="en-US" sz="800">
                <a:solidFill>
                  <a:srgbClr val="00B0F0"/>
                </a:solidFill>
              </a:rPr>
              <a:t>        self.set_line_width(1)</a:t>
            </a:r>
          </a:p>
          <a:p>
            <a:r>
              <a:rPr lang="en-US" sz="800">
                <a:solidFill>
                  <a:srgbClr val="00B0F0"/>
                </a:solidFill>
              </a:rPr>
              <a:t>        self.cell(w, 9, title, 1, 1, 'C', 1)</a:t>
            </a:r>
          </a:p>
          <a:p>
            <a:r>
              <a:rPr lang="en-US" sz="800">
                <a:solidFill>
                  <a:srgbClr val="00B0F0"/>
                </a:solidFill>
              </a:rPr>
              <a:t>        self.ln(10)   # line break</a:t>
            </a:r>
          </a:p>
          <a:p>
            <a:endParaRPr lang="en-US" sz="800">
              <a:solidFill>
                <a:srgbClr val="00B0F0"/>
              </a:solidFill>
            </a:endParaRPr>
          </a:p>
          <a:p>
            <a:r>
              <a:rPr lang="en-US" sz="800">
                <a:solidFill>
                  <a:srgbClr val="00B0F0"/>
                </a:solidFill>
              </a:rPr>
              <a:t>    def footer(self):</a:t>
            </a:r>
          </a:p>
          <a:p>
            <a:r>
              <a:rPr lang="en-US" sz="800">
                <a:solidFill>
                  <a:srgbClr val="00B0F0"/>
                </a:solidFill>
              </a:rPr>
              <a:t>        self.set_y(-15)         # Position at 1.5 cm from bottom</a:t>
            </a:r>
          </a:p>
          <a:p>
            <a:r>
              <a:rPr lang="en-US" sz="800">
                <a:solidFill>
                  <a:srgbClr val="00B0F0"/>
                </a:solidFill>
              </a:rPr>
              <a:t>        self.set_font('Arial', 'I', 8)</a:t>
            </a:r>
          </a:p>
          <a:p>
            <a:r>
              <a:rPr lang="en-US" sz="800">
                <a:solidFill>
                  <a:srgbClr val="00B0F0"/>
                </a:solidFill>
              </a:rPr>
              <a:t>        self.set_text_color(128)</a:t>
            </a:r>
          </a:p>
          <a:p>
            <a:r>
              <a:rPr lang="en-US" sz="800">
                <a:solidFill>
                  <a:srgbClr val="00B0F0"/>
                </a:solidFill>
              </a:rPr>
              <a:t>        self.cell(0, 10, 'Page ' + str(self.page_no()), 0, 0, 'C')</a:t>
            </a:r>
          </a:p>
          <a:p>
            <a:endParaRPr lang="en-US" sz="800">
              <a:solidFill>
                <a:srgbClr val="00B0F0"/>
              </a:solidFill>
            </a:endParaRPr>
          </a:p>
          <a:p>
            <a:r>
              <a:rPr lang="en-US" sz="800">
                <a:solidFill>
                  <a:srgbClr val="00B0F0"/>
                </a:solidFill>
              </a:rPr>
              <a:t>    def chapter_title(self, num, label):</a:t>
            </a:r>
          </a:p>
          <a:p>
            <a:r>
              <a:rPr lang="en-US" sz="800">
                <a:solidFill>
                  <a:srgbClr val="00B0F0"/>
                </a:solidFill>
              </a:rPr>
              <a:t>        self.set_font('Arial', '', 12)</a:t>
            </a:r>
          </a:p>
          <a:p>
            <a:r>
              <a:rPr lang="en-US" sz="800">
                <a:solidFill>
                  <a:srgbClr val="00B0F0"/>
                </a:solidFill>
              </a:rPr>
              <a:t>        self.set_fill_color(200, 220, 255)</a:t>
            </a:r>
          </a:p>
          <a:p>
            <a:r>
              <a:rPr lang="en-US" sz="800">
                <a:solidFill>
                  <a:srgbClr val="00B0F0"/>
                </a:solidFill>
              </a:rPr>
              <a:t>        self.cell(0, 6, 'Chapter %d : %s' % (num, label), 0, 1, 'L', 1)</a:t>
            </a:r>
          </a:p>
          <a:p>
            <a:r>
              <a:rPr lang="en-US" sz="800">
                <a:solidFill>
                  <a:srgbClr val="00B0F0"/>
                </a:solidFill>
              </a:rPr>
              <a:t>        self.ln(4)   # Line break</a:t>
            </a:r>
          </a:p>
          <a:p>
            <a:endParaRPr lang="en-US" sz="800">
              <a:solidFill>
                <a:srgbClr val="00B0F0"/>
              </a:solidFill>
            </a:endParaRPr>
          </a:p>
          <a:p>
            <a:r>
              <a:rPr lang="en-US" sz="800">
                <a:solidFill>
                  <a:srgbClr val="00B0F0"/>
                </a:solidFill>
              </a:rPr>
              <a:t>    def chapter_body(self):</a:t>
            </a:r>
          </a:p>
          <a:p>
            <a:r>
              <a:rPr lang="en-US" sz="800">
                <a:solidFill>
                  <a:srgbClr val="00B0F0"/>
                </a:solidFill>
              </a:rPr>
              <a:t>        txt = ""</a:t>
            </a:r>
          </a:p>
          <a:p>
            <a:r>
              <a:rPr lang="en-US" sz="800">
                <a:solidFill>
                  <a:srgbClr val="00B0F0"/>
                </a:solidFill>
              </a:rPr>
              <a:t>        for ii in range(40):</a:t>
            </a:r>
          </a:p>
          <a:p>
            <a:r>
              <a:rPr lang="en-US" sz="800">
                <a:solidFill>
                  <a:srgbClr val="00B0F0"/>
                </a:solidFill>
              </a:rPr>
              <a:t>            txt += f"text line {ii}\n"</a:t>
            </a:r>
          </a:p>
          <a:p>
            <a:r>
              <a:rPr lang="en-US" sz="800">
                <a:solidFill>
                  <a:srgbClr val="00B0F0"/>
                </a:solidFill>
              </a:rPr>
              <a:t>        self.set_font('Times', '', 12)</a:t>
            </a:r>
          </a:p>
          <a:p>
            <a:r>
              <a:rPr lang="en-US" sz="800">
                <a:solidFill>
                  <a:srgbClr val="00B0F0"/>
                </a:solidFill>
              </a:rPr>
              <a:t>        self.multi_cell(0, 5, txt)         # Read text file</a:t>
            </a:r>
          </a:p>
          <a:p>
            <a:r>
              <a:rPr lang="en-US" sz="800">
                <a:solidFill>
                  <a:srgbClr val="00B0F0"/>
                </a:solidFill>
              </a:rPr>
              <a:t>        self.ln()         # Line break</a:t>
            </a:r>
          </a:p>
          <a:p>
            <a:r>
              <a:rPr lang="en-US" sz="800">
                <a:solidFill>
                  <a:srgbClr val="00B0F0"/>
                </a:solidFill>
              </a:rPr>
              <a:t>        self.set_font('', 'I')</a:t>
            </a:r>
          </a:p>
          <a:p>
            <a:r>
              <a:rPr lang="en-US" sz="800">
                <a:solidFill>
                  <a:srgbClr val="00B0F0"/>
                </a:solidFill>
              </a:rPr>
              <a:t>        self.cell(0, 5, '(end of excerpt)')</a:t>
            </a:r>
          </a:p>
          <a:p>
            <a:endParaRPr lang="en-US" sz="800">
              <a:solidFill>
                <a:srgbClr val="00B0F0"/>
              </a:solidFill>
            </a:endParaRPr>
          </a:p>
          <a:p>
            <a:r>
              <a:rPr lang="en-US" sz="800">
                <a:solidFill>
                  <a:srgbClr val="00B0F0"/>
                </a:solidFill>
              </a:rPr>
              <a:t>    def print_chapter(self, num, title):</a:t>
            </a:r>
          </a:p>
          <a:p>
            <a:r>
              <a:rPr lang="en-US" sz="800">
                <a:solidFill>
                  <a:srgbClr val="00B0F0"/>
                </a:solidFill>
              </a:rPr>
              <a:t>        self.add_page()</a:t>
            </a:r>
          </a:p>
          <a:p>
            <a:r>
              <a:rPr lang="en-US" sz="800">
                <a:solidFill>
                  <a:srgbClr val="00B0F0"/>
                </a:solidFill>
              </a:rPr>
              <a:t>        self.chapter_title(num, title)</a:t>
            </a:r>
          </a:p>
          <a:p>
            <a:r>
              <a:rPr lang="en-US" sz="800">
                <a:solidFill>
                  <a:srgbClr val="00B0F0"/>
                </a:solidFill>
              </a:rPr>
              <a:t>        self.chapter_body()</a:t>
            </a:r>
          </a:p>
          <a:p>
            <a:endParaRPr lang="en-US" sz="800">
              <a:solidFill>
                <a:srgbClr val="00B0F0"/>
              </a:solidFill>
            </a:endParaRPr>
          </a:p>
          <a:p>
            <a:r>
              <a:rPr lang="en-US" sz="800">
                <a:solidFill>
                  <a:srgbClr val="00B0F0"/>
                </a:solidFill>
              </a:rPr>
              <a:t>pdf = PDF()</a:t>
            </a:r>
          </a:p>
          <a:p>
            <a:r>
              <a:rPr lang="en-US" sz="800">
                <a:solidFill>
                  <a:srgbClr val="00B0F0"/>
                </a:solidFill>
              </a:rPr>
              <a:t>pdf.set_title(title)</a:t>
            </a:r>
          </a:p>
          <a:p>
            <a:r>
              <a:rPr lang="en-US" sz="800">
                <a:solidFill>
                  <a:srgbClr val="00B0F0"/>
                </a:solidFill>
              </a:rPr>
              <a:t>pdf.set_author('Jules Verne')</a:t>
            </a:r>
          </a:p>
          <a:p>
            <a:r>
              <a:rPr lang="en-US" sz="800">
                <a:solidFill>
                  <a:srgbClr val="00B0F0"/>
                </a:solidFill>
              </a:rPr>
              <a:t>pdf.print_chapter(1, 'A RUNAWAY REEF')</a:t>
            </a:r>
          </a:p>
          <a:p>
            <a:r>
              <a:rPr lang="en-US" sz="800">
                <a:solidFill>
                  <a:srgbClr val="00B0F0"/>
                </a:solidFill>
              </a:rPr>
              <a:t>pdf.print_chapter(2, 'THE PROS AND CONS')</a:t>
            </a:r>
          </a:p>
          <a:p>
            <a:r>
              <a:rPr lang="en-US" sz="800">
                <a:solidFill>
                  <a:srgbClr val="00B0F0"/>
                </a:solidFill>
              </a:rPr>
              <a:t>pdf.output('files/junk3.pdf', 'F')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65FF1E-82DB-E4C2-567F-A7F7E00919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0328" y="675539"/>
            <a:ext cx="2060055" cy="56614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8364EB-B050-30C2-2F34-FEEF5BE99D10}"/>
              </a:ext>
            </a:extLst>
          </p:cNvPr>
          <p:cNvSpPr txBox="1"/>
          <p:nvPr/>
        </p:nvSpPr>
        <p:spPr>
          <a:xfrm>
            <a:off x="8489619" y="70270"/>
            <a:ext cx="3561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hlinkClick r:id="rId3"/>
              </a:rPr>
              <a:t>https://pyfpdf.readthedocs.io/en/latest/index.html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8502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B5157-CE82-7B9E-98AF-D8D7468C7254}"/>
              </a:ext>
            </a:extLst>
          </p:cNvPr>
          <p:cNvSpPr txBox="1"/>
          <p:nvPr/>
        </p:nvSpPr>
        <p:spPr>
          <a:xfrm>
            <a:off x="401992" y="-52840"/>
            <a:ext cx="7249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PDF - </a:t>
            </a:r>
            <a:r>
              <a:rPr lang="en-US" sz="2800" b="1" i="0">
                <a:solidFill>
                  <a:srgbClr val="404040"/>
                </a:solidFill>
                <a:effectLst/>
                <a:latin typeface="Roboto Slab"/>
              </a:rPr>
              <a:t>Templates</a:t>
            </a:r>
            <a:endParaRPr lang="en-US" sz="28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EF3B0-982C-08A7-282F-8165AA10C600}"/>
              </a:ext>
            </a:extLst>
          </p:cNvPr>
          <p:cNvSpPr txBox="1"/>
          <p:nvPr/>
        </p:nvSpPr>
        <p:spPr>
          <a:xfrm>
            <a:off x="0" y="24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CABDA-7714-5BD3-7DF7-E11CDC73DA8F}"/>
              </a:ext>
            </a:extLst>
          </p:cNvPr>
          <p:cNvSpPr txBox="1"/>
          <p:nvPr/>
        </p:nvSpPr>
        <p:spPr>
          <a:xfrm>
            <a:off x="301686" y="840909"/>
            <a:ext cx="5945157" cy="53860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800">
                <a:solidFill>
                  <a:srgbClr val="00B0F0"/>
                </a:solidFill>
              </a:rPr>
              <a:t>from fpdf import Template</a:t>
            </a:r>
          </a:p>
          <a:p>
            <a:endParaRPr lang="en-US" sz="800">
              <a:solidFill>
                <a:srgbClr val="00B0F0"/>
              </a:solidFill>
            </a:endParaRPr>
          </a:p>
          <a:p>
            <a:r>
              <a:rPr lang="en-US" sz="800"/>
              <a:t># define the elements that will compose the template</a:t>
            </a:r>
          </a:p>
          <a:p>
            <a:endParaRPr lang="en-US" sz="800">
              <a:solidFill>
                <a:srgbClr val="00B0F0"/>
              </a:solidFill>
            </a:endParaRPr>
          </a:p>
          <a:p>
            <a:r>
              <a:rPr lang="en-US" sz="800">
                <a:solidFill>
                  <a:srgbClr val="00B0F0"/>
                </a:solidFill>
              </a:rPr>
              <a:t>elements = [</a:t>
            </a:r>
          </a:p>
          <a:p>
            <a:endParaRPr lang="en-US" sz="800">
              <a:solidFill>
                <a:srgbClr val="00B0F0"/>
              </a:solidFill>
            </a:endParaRPr>
          </a:p>
          <a:p>
            <a:r>
              <a:rPr lang="en-US" sz="800">
                <a:solidFill>
                  <a:srgbClr val="00B0F0"/>
                </a:solidFill>
              </a:rPr>
              <a:t>    {'name': 'company_logo', 'type': 'I', 'x1': 20.0, 'y1': 17.0, 'x2': 78.0, 'y2': 30.0, </a:t>
            </a:r>
          </a:p>
          <a:p>
            <a:r>
              <a:rPr lang="en-US" sz="800">
                <a:solidFill>
                  <a:srgbClr val="00B0F0"/>
                </a:solidFill>
              </a:rPr>
              <a:t>     'font': None, 'size': 0.0, 'bold': 0, 'italic': 0, 'underline': 0, 'foreground': 0, </a:t>
            </a:r>
          </a:p>
          <a:p>
            <a:r>
              <a:rPr lang="en-US" sz="800">
                <a:solidFill>
                  <a:srgbClr val="00B0F0"/>
                </a:solidFill>
              </a:rPr>
              <a:t>     'background': 0, 'align': 'I', 'text': 'logo', 'priority': 2, },</a:t>
            </a:r>
          </a:p>
          <a:p>
            <a:endParaRPr lang="en-US" sz="800">
              <a:solidFill>
                <a:srgbClr val="00B0F0"/>
              </a:solidFill>
            </a:endParaRPr>
          </a:p>
          <a:p>
            <a:r>
              <a:rPr lang="en-US" sz="800">
                <a:solidFill>
                  <a:srgbClr val="00B0F0"/>
                </a:solidFill>
              </a:rPr>
              <a:t>    {'name': 'company_name', 'type': 'T', 'x1': 17.0, 'y1': 32.5, 'x2': 115.0, 'y2': 37.5, </a:t>
            </a:r>
          </a:p>
          <a:p>
            <a:r>
              <a:rPr lang="en-US" sz="800">
                <a:solidFill>
                  <a:srgbClr val="00B0F0"/>
                </a:solidFill>
              </a:rPr>
              <a:t>     'font': 'Arial', 'size': 12.0, 'bold': 1, 'italic': 0, 'underline': 0, 'foreground': 0, </a:t>
            </a:r>
          </a:p>
          <a:p>
            <a:r>
              <a:rPr lang="en-US" sz="800">
                <a:solidFill>
                  <a:srgbClr val="00B0F0"/>
                </a:solidFill>
              </a:rPr>
              <a:t>     'background': 0, 'align': 'I', 'text': '', 'priority': 2, },</a:t>
            </a:r>
          </a:p>
          <a:p>
            <a:endParaRPr lang="en-US" sz="800">
              <a:solidFill>
                <a:srgbClr val="00B0F0"/>
              </a:solidFill>
            </a:endParaRPr>
          </a:p>
          <a:p>
            <a:r>
              <a:rPr lang="en-US" sz="800">
                <a:solidFill>
                  <a:srgbClr val="00B0F0"/>
                </a:solidFill>
              </a:rPr>
              <a:t>    {'name': 'box', 'type': 'B', 'x1': 15.0, 'y1': 15.0, 'x2': 185.0, 'y2': 260.0, </a:t>
            </a:r>
          </a:p>
          <a:p>
            <a:r>
              <a:rPr lang="en-US" sz="800">
                <a:solidFill>
                  <a:srgbClr val="00B0F0"/>
                </a:solidFill>
              </a:rPr>
              <a:t>     'font': 'Arial', 'size': 0.0, 'bold': 0, 'italic': 0, 'underline': 0, 'foreground': 0, </a:t>
            </a:r>
          </a:p>
          <a:p>
            <a:r>
              <a:rPr lang="en-US" sz="800">
                <a:solidFill>
                  <a:srgbClr val="00B0F0"/>
                </a:solidFill>
              </a:rPr>
              <a:t>     'background': 0, 'align': 'I', 'text': None, 'priority': 0, },</a:t>
            </a:r>
          </a:p>
          <a:p>
            <a:endParaRPr lang="en-US" sz="800">
              <a:solidFill>
                <a:srgbClr val="00B0F0"/>
              </a:solidFill>
            </a:endParaRPr>
          </a:p>
          <a:p>
            <a:r>
              <a:rPr lang="en-US" sz="800">
                <a:solidFill>
                  <a:srgbClr val="00B0F0"/>
                </a:solidFill>
              </a:rPr>
              <a:t>    {'name': 'box_x', 'type': 'B', 'x1': 95.0, 'y1': 15.0, 'x2': 105.0, 'y2': 25.0, </a:t>
            </a:r>
          </a:p>
          <a:p>
            <a:r>
              <a:rPr lang="en-US" sz="800">
                <a:solidFill>
                  <a:srgbClr val="00B0F0"/>
                </a:solidFill>
              </a:rPr>
              <a:t>     'font': 'Arial', 'size': 0.0, 'bold': 1, 'italic': 0, 'underline': 0, 'foreground': 0, </a:t>
            </a:r>
          </a:p>
          <a:p>
            <a:r>
              <a:rPr lang="en-US" sz="800">
                <a:solidFill>
                  <a:srgbClr val="00B0F0"/>
                </a:solidFill>
              </a:rPr>
              <a:t>     'background': 0, 'align': 'I', 'text': None, 'priority': 2, },</a:t>
            </a:r>
          </a:p>
          <a:p>
            <a:endParaRPr lang="en-US" sz="800">
              <a:solidFill>
                <a:srgbClr val="00B0F0"/>
              </a:solidFill>
            </a:endParaRPr>
          </a:p>
          <a:p>
            <a:r>
              <a:rPr lang="en-US" sz="800">
                <a:solidFill>
                  <a:srgbClr val="00B0F0"/>
                </a:solidFill>
              </a:rPr>
              <a:t>    {'name': 'line1', 'type': 'L', 'x1': 100.0, 'y1': 25.0, 'x2': 100.0, 'y2': 57.0, </a:t>
            </a:r>
          </a:p>
          <a:p>
            <a:r>
              <a:rPr lang="en-US" sz="800">
                <a:solidFill>
                  <a:srgbClr val="00B0F0"/>
                </a:solidFill>
              </a:rPr>
              <a:t>     'font': 'Arial', 'size': 0, 'bold': 0, 'italic': 0, 'underline': 0, 'foreground': 0, </a:t>
            </a:r>
          </a:p>
          <a:p>
            <a:r>
              <a:rPr lang="en-US" sz="800">
                <a:solidFill>
                  <a:srgbClr val="00B0F0"/>
                </a:solidFill>
              </a:rPr>
              <a:t>     'background': 0, 'align': 'I', 'text': None, 'priority': 3, },</a:t>
            </a:r>
          </a:p>
          <a:p>
            <a:endParaRPr lang="en-US" sz="800">
              <a:solidFill>
                <a:srgbClr val="00B0F0"/>
              </a:solidFill>
            </a:endParaRPr>
          </a:p>
          <a:p>
            <a:r>
              <a:rPr lang="en-US" sz="800">
                <a:solidFill>
                  <a:srgbClr val="00B0F0"/>
                </a:solidFill>
              </a:rPr>
              <a:t>    {'name': 'barcode', 'type': 'BC', 'x1': 20.0, 'y1': 246.5, 'x2': 140.0, 'y2': 254.0, </a:t>
            </a:r>
          </a:p>
          <a:p>
            <a:r>
              <a:rPr lang="en-US" sz="800">
                <a:solidFill>
                  <a:srgbClr val="00B0F0"/>
                </a:solidFill>
              </a:rPr>
              <a:t>     'font': 'Interleaved 2of5 NT', 'size': 0.75, 'bold': 0, 'italic': 0, 'underline': 0, </a:t>
            </a:r>
          </a:p>
          <a:p>
            <a:r>
              <a:rPr lang="en-US" sz="800">
                <a:solidFill>
                  <a:srgbClr val="00B0F0"/>
                </a:solidFill>
              </a:rPr>
              <a:t>     'foreground': 0, 'background': 0, 'align': 'I', </a:t>
            </a:r>
          </a:p>
          <a:p>
            <a:r>
              <a:rPr lang="en-US" sz="800">
                <a:solidFill>
                  <a:srgbClr val="00B0F0"/>
                </a:solidFill>
              </a:rPr>
              <a:t>     'text': '200000000001000159053338016581200810081', 'priority': 3, },</a:t>
            </a:r>
          </a:p>
          <a:p>
            <a:r>
              <a:rPr lang="en-US" sz="800">
                <a:solidFill>
                  <a:srgbClr val="00B0F0"/>
                </a:solidFill>
              </a:rPr>
              <a:t>]</a:t>
            </a:r>
          </a:p>
          <a:p>
            <a:endParaRPr lang="en-US" sz="800">
              <a:solidFill>
                <a:srgbClr val="00B0F0"/>
              </a:solidFill>
            </a:endParaRPr>
          </a:p>
          <a:p>
            <a:r>
              <a:rPr lang="en-US" sz="800"/>
              <a:t># instantiate the template and define the HEADER</a:t>
            </a:r>
          </a:p>
          <a:p>
            <a:r>
              <a:rPr lang="en-US" sz="800">
                <a:solidFill>
                  <a:srgbClr val="00B0F0"/>
                </a:solidFill>
              </a:rPr>
              <a:t>f = Template(format="A4", elements=elements, title="Sample Invoice")</a:t>
            </a:r>
          </a:p>
          <a:p>
            <a:r>
              <a:rPr lang="en-US" sz="800">
                <a:solidFill>
                  <a:srgbClr val="00B0F0"/>
                </a:solidFill>
              </a:rPr>
              <a:t>f.add_page()</a:t>
            </a:r>
          </a:p>
          <a:p>
            <a:endParaRPr lang="en-US" sz="800">
              <a:solidFill>
                <a:srgbClr val="00B0F0"/>
              </a:solidFill>
            </a:endParaRPr>
          </a:p>
          <a:p>
            <a:r>
              <a:rPr lang="en-US" sz="800"/>
              <a:t># fill some of the fields of the template with the information we want</a:t>
            </a:r>
          </a:p>
          <a:p>
            <a:r>
              <a:rPr lang="en-US" sz="800"/>
              <a:t># note: we access the elements treating the template instance as a "dict"</a:t>
            </a:r>
          </a:p>
          <a:p>
            <a:r>
              <a:rPr lang="en-US" sz="800">
                <a:solidFill>
                  <a:srgbClr val="00B0F0"/>
                </a:solidFill>
              </a:rPr>
              <a:t>f["company_name"] = "Sample Company"</a:t>
            </a:r>
          </a:p>
          <a:p>
            <a:r>
              <a:rPr lang="en-US" sz="800">
                <a:solidFill>
                  <a:srgbClr val="00B0F0"/>
                </a:solidFill>
              </a:rPr>
              <a:t>f["company_logo"] = "files/mylogo.png"</a:t>
            </a:r>
          </a:p>
          <a:p>
            <a:endParaRPr lang="en-US" sz="800">
              <a:solidFill>
                <a:srgbClr val="00B0F0"/>
              </a:solidFill>
            </a:endParaRPr>
          </a:p>
          <a:p>
            <a:r>
              <a:rPr lang="en-US" sz="800"/>
              <a:t># and now we render the page</a:t>
            </a:r>
          </a:p>
          <a:p>
            <a:r>
              <a:rPr lang="en-US" sz="800">
                <a:solidFill>
                  <a:srgbClr val="00B0F0"/>
                </a:solidFill>
              </a:rPr>
              <a:t>f.render("files/junbk4.pdf")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364EB-B050-30C2-2F34-FEEF5BE99D10}"/>
              </a:ext>
            </a:extLst>
          </p:cNvPr>
          <p:cNvSpPr txBox="1"/>
          <p:nvPr/>
        </p:nvSpPr>
        <p:spPr>
          <a:xfrm>
            <a:off x="7120647" y="70270"/>
            <a:ext cx="4930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hlinkClick r:id="rId2"/>
              </a:rPr>
              <a:t>https://pyfpdf.readthedocs.io/en/latest/Templates/index.html</a:t>
            </a:r>
            <a:endParaRPr lang="en-US" sz="12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803166-FECB-89DF-7389-0256BCD446E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0721" y="984250"/>
            <a:ext cx="35814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52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</TotalTime>
  <Words>2020</Words>
  <Application>Microsoft Macintosh PowerPoint</Application>
  <PresentationFormat>Widescreen</PresentationFormat>
  <Paragraphs>240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Menlo</vt:lpstr>
      <vt:lpstr>Roboto Slab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182</cp:revision>
  <dcterms:created xsi:type="dcterms:W3CDTF">2021-08-13T19:21:10Z</dcterms:created>
  <dcterms:modified xsi:type="dcterms:W3CDTF">2022-09-29T20:03:53Z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2022-09-02T20:43:44Z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c1d4db92-49ba-4377-9ce0-a34b8c197608</vt:lpwstr>
  </property>
  <property fmtid="{D5CDD505-2E9C-101B-9397-08002B2CF9AE}" pid="8" name="MSIP_Label_4f518368-b969-4042-91d9-8939bd921da2_ContentBits">
    <vt:lpwstr>0</vt:lpwstr>
  </property>
</Properties>
</file>