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9" r:id="rId2"/>
    <p:sldId id="430" r:id="rId3"/>
    <p:sldId id="439" r:id="rId4"/>
    <p:sldId id="280" r:id="rId5"/>
    <p:sldId id="276" r:id="rId6"/>
    <p:sldId id="440" r:id="rId7"/>
    <p:sldId id="441" r:id="rId8"/>
    <p:sldId id="307" r:id="rId9"/>
    <p:sldId id="300" r:id="rId10"/>
    <p:sldId id="268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8" autoAdjust="0"/>
    <p:restoredTop sz="80340" autoAdjust="0"/>
  </p:normalViewPr>
  <p:slideViewPr>
    <p:cSldViewPr snapToGrid="0">
      <p:cViewPr varScale="1">
        <p:scale>
          <a:sx n="101" d="100"/>
          <a:sy n="101" d="100"/>
        </p:scale>
        <p:origin x="1784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2CEC-0C54-43C7-ACC7-62411ACFB230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B29F1-917F-418B-AE5D-FF2E318C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B29F1-917F-418B-AE5D-FF2E318C0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dawdle!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775B55-BFC4-47E9-A6C5-C585606387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16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17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7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B29F1-917F-418B-AE5D-FF2E318C0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B29F1-917F-418B-AE5D-FF2E318C0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8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learn more, go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B29F1-917F-418B-AE5D-FF2E318C0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for help, contact 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B29F1-917F-418B-AE5D-FF2E318C0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2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7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8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65A4-4D32-40E3-97D0-0083A4EB7A62}" type="datetimeFigureOut">
              <a:rPr lang="en-US" smtClean="0"/>
              <a:t>1/8/23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EE161-65CF-4946-B2BC-6E9FE527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12" Type="http://schemas.openxmlformats.org/officeDocument/2006/relationships/hyperlink" Target="https://andyleonard.blog/2018/09/andyweather-internet-of-things-io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hyperlink" Target="https://twitter.com/AndyWeather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andyweather.com/" TargetMode="External"/><Relationship Id="rId4" Type="http://schemas.openxmlformats.org/officeDocument/2006/relationships/image" Target="../media/image8.jpeg"/><Relationship Id="rId9" Type="http://schemas.openxmlformats.org/officeDocument/2006/relationships/image" Target="../media/image13.pn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99606"/>
            <a:ext cx="12192000" cy="2625617"/>
          </a:xfrm>
        </p:spPr>
        <p:txBody>
          <a:bodyPr>
            <a:normAutofit/>
          </a:bodyPr>
          <a:lstStyle/>
          <a:p>
            <a:r>
              <a:rPr lang="en-US" sz="8800" b="1" dirty="0"/>
              <a:t>Introduction to  Azure Data 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6814" y="4214979"/>
            <a:ext cx="6518365" cy="973885"/>
          </a:xfrm>
        </p:spPr>
        <p:txBody>
          <a:bodyPr>
            <a:normAutofit/>
          </a:bodyPr>
          <a:lstStyle/>
          <a:p>
            <a:r>
              <a:rPr lang="en-US" dirty="0"/>
              <a:t>Andy Leonard</a:t>
            </a:r>
          </a:p>
          <a:p>
            <a:r>
              <a:rPr lang="en-US" dirty="0"/>
              <a:t>Enterprise Data &amp; Analytics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362" y="5418002"/>
            <a:ext cx="3293269" cy="10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1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F727A-0054-4023-BB5F-7D0CF47AC5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1037"/>
            <a:ext cx="1069848" cy="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9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9" y="2167354"/>
            <a:ext cx="12034157" cy="2053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andyleonard.blog/learn-more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1037"/>
            <a:ext cx="1069848" cy="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9" y="2167354"/>
            <a:ext cx="12034157" cy="20535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andy.leonard@EntDNA.com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1037"/>
            <a:ext cx="1069848" cy="8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DB400E-5E28-42BC-AEAD-4AE68EF9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6" y="601699"/>
            <a:ext cx="8183497" cy="949176"/>
          </a:xfrm>
        </p:spPr>
        <p:txBody>
          <a:bodyPr>
            <a:normAutofit/>
          </a:bodyPr>
          <a:lstStyle/>
          <a:p>
            <a:r>
              <a:rPr lang="en-US" dirty="0"/>
              <a:t>Andy Leonard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602F6-AD3E-4EAF-B17B-BAB1ABE1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3" y="1652258"/>
            <a:ext cx="7257147" cy="2708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Chief Data Engineer</a:t>
            </a:r>
            <a:br>
              <a:rPr lang="en-US" dirty="0"/>
            </a:br>
            <a:r>
              <a:rPr lang="en-US" sz="2133" dirty="0"/>
              <a:t>Enterprise Data &amp; Analytics</a:t>
            </a:r>
            <a:br>
              <a:rPr lang="en-US" sz="2133" dirty="0"/>
            </a:br>
            <a:r>
              <a:rPr lang="en-US" sz="2133" dirty="0"/>
              <a:t>entdna.com</a:t>
            </a:r>
          </a:p>
          <a:p>
            <a:pPr marL="0" indent="0">
              <a:buNone/>
            </a:pPr>
            <a:r>
              <a:rPr lang="en-US" dirty="0"/>
              <a:t>Data Philosopher</a:t>
            </a:r>
            <a:br>
              <a:rPr lang="en-US" dirty="0"/>
            </a:br>
            <a:r>
              <a:rPr lang="en-US" sz="2133" dirty="0"/>
              <a:t>Data Integration Lifecycle Management Suite</a:t>
            </a:r>
            <a:br>
              <a:rPr lang="en-US" sz="2133" dirty="0"/>
            </a:br>
            <a:r>
              <a:rPr lang="en-US" sz="2133" dirty="0"/>
              <a:t>DILMSuite.com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A5E9B-E12D-4BB5-8413-B6F8C2040EDF}"/>
              </a:ext>
            </a:extLst>
          </p:cNvPr>
          <p:cNvSpPr txBox="1">
            <a:spLocks/>
          </p:cNvSpPr>
          <p:nvPr/>
        </p:nvSpPr>
        <p:spPr>
          <a:xfrm>
            <a:off x="566054" y="5171364"/>
            <a:ext cx="5862887" cy="110815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andyleonard.blog</a:t>
            </a:r>
            <a:br>
              <a:rPr lang="en-US" sz="2133" dirty="0"/>
            </a:br>
            <a:r>
              <a:rPr lang="en-US" sz="2133" dirty="0"/>
              <a:t>@AndyLeonard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B30FA0A2-1264-446D-A834-F4DBF4285DEF}"/>
              </a:ext>
            </a:extLst>
          </p:cNvPr>
          <p:cNvSpPr txBox="1">
            <a:spLocks/>
          </p:cNvSpPr>
          <p:nvPr/>
        </p:nvSpPr>
        <p:spPr>
          <a:xfrm>
            <a:off x="6964543" y="3429001"/>
            <a:ext cx="5075059" cy="325991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Husband, Dad, Grandpa</a:t>
            </a:r>
          </a:p>
          <a:p>
            <a:pPr marL="0" indent="0">
              <a:buNone/>
            </a:pPr>
            <a:r>
              <a:rPr lang="en-US" sz="2800" dirty="0"/>
              <a:t>Engineer</a:t>
            </a:r>
          </a:p>
          <a:p>
            <a:pPr marL="0" indent="0">
              <a:buNone/>
            </a:pPr>
            <a:r>
              <a:rPr lang="en-US" sz="2800" dirty="0"/>
              <a:t>Media-caster</a:t>
            </a:r>
          </a:p>
          <a:p>
            <a:pPr marL="0" indent="0">
              <a:buNone/>
            </a:pPr>
            <a:r>
              <a:rPr lang="en-US" sz="2800" dirty="0"/>
              <a:t>Writer</a:t>
            </a:r>
          </a:p>
          <a:p>
            <a:pPr marL="0" indent="0">
              <a:buNone/>
            </a:pPr>
            <a:r>
              <a:rPr lang="en-US" sz="2800" dirty="0">
                <a:latin typeface="IBM Plex Sans"/>
              </a:rPr>
              <a:t>Farmer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84A9E3-EF06-4447-8965-8BF308A7A6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4339" y="91598"/>
            <a:ext cx="2031021" cy="27080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0085CE-B525-46B6-8782-215831CB78E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5175" y="366192"/>
            <a:ext cx="1719568" cy="2506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914B2D-F64F-44FB-904F-BE812BC6198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9743" y="366193"/>
            <a:ext cx="2227364" cy="222736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9B5833DD-7D10-4025-ACCA-C946E05A445F}"/>
              </a:ext>
            </a:extLst>
          </p:cNvPr>
          <p:cNvSpPr txBox="1">
            <a:spLocks/>
          </p:cNvSpPr>
          <p:nvPr/>
        </p:nvSpPr>
        <p:spPr bwMode="auto">
          <a:xfrm>
            <a:off x="566054" y="4561764"/>
            <a:ext cx="58628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400" b="1" i="0" kern="1200">
                <a:solidFill>
                  <a:schemeClr val="tx1"/>
                </a:solidFill>
                <a:latin typeface="IBM Plex Sans SemiBold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andy.leonard@entdna.com</a:t>
            </a:r>
          </a:p>
        </p:txBody>
      </p:sp>
    </p:spTree>
    <p:extLst>
      <p:ext uri="{BB962C8B-B14F-4D97-AF65-F5344CB8AC3E}">
        <p14:creationId xmlns:p14="http://schemas.microsoft.com/office/powerpoint/2010/main" val="341626513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5535-65AF-4951-9E99-53FA12C6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F045-7638-44B8-9942-98CB9F7A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History of ETL, ETL Tools / Vendors, and Data Engineering</a:t>
            </a:r>
          </a:p>
          <a:p>
            <a:r>
              <a:rPr lang="en-US" dirty="0"/>
              <a:t>Provision Azure Data Factory</a:t>
            </a:r>
          </a:p>
          <a:p>
            <a:r>
              <a:rPr lang="en-US" dirty="0"/>
              <a:t>A Brief Tour</a:t>
            </a:r>
          </a:p>
          <a:p>
            <a:r>
              <a:rPr lang="en-US" dirty="0"/>
              <a:t>Build a Pipeline</a:t>
            </a:r>
          </a:p>
        </p:txBody>
      </p:sp>
    </p:spTree>
    <p:extLst>
      <p:ext uri="{BB962C8B-B14F-4D97-AF65-F5344CB8AC3E}">
        <p14:creationId xmlns:p14="http://schemas.microsoft.com/office/powerpoint/2010/main" val="25036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F5251-3B1C-7844-B398-F9D4DCE34C35}"/>
              </a:ext>
            </a:extLst>
          </p:cNvPr>
          <p:cNvSpPr txBox="1"/>
          <p:nvPr/>
        </p:nvSpPr>
        <p:spPr>
          <a:xfrm>
            <a:off x="152634" y="715497"/>
            <a:ext cx="288744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Glue</a:t>
            </a:r>
          </a:p>
          <a:p>
            <a:r>
              <a:rPr lang="en-US" sz="1200" dirty="0"/>
              <a:t>Ab Initio</a:t>
            </a:r>
          </a:p>
          <a:p>
            <a:r>
              <a:rPr lang="en-US" sz="1200" dirty="0"/>
              <a:t>Actian DataConnect</a:t>
            </a:r>
          </a:p>
          <a:p>
            <a:r>
              <a:rPr lang="en-US" sz="1200" dirty="0"/>
              <a:t>Adeptia Integration Server</a:t>
            </a:r>
          </a:p>
          <a:p>
            <a:r>
              <a:rPr lang="en-US" sz="1200" dirty="0"/>
              <a:t>Airbyte (open source)</a:t>
            </a:r>
          </a:p>
          <a:p>
            <a:r>
              <a:rPr lang="en-US" sz="1200" dirty="0"/>
              <a:t>Alooma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Apache Airflow (open Source, python)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Astronomer (based on Apache Airflow)</a:t>
            </a:r>
          </a:p>
          <a:p>
            <a:r>
              <a:rPr lang="en-US" sz="1200" dirty="0"/>
              <a:t>Apache Camel (open source)</a:t>
            </a:r>
          </a:p>
          <a:p>
            <a:r>
              <a:rPr lang="en-US" sz="1200" dirty="0"/>
              <a:t>Apache Kafka (open source)</a:t>
            </a:r>
          </a:p>
          <a:p>
            <a:r>
              <a:rPr lang="en-US" sz="1200" dirty="0"/>
              <a:t>Apache NiFi</a:t>
            </a:r>
          </a:p>
          <a:p>
            <a:r>
              <a:rPr lang="en-US" sz="1200" dirty="0"/>
              <a:t>Apatar (Deprecated)</a:t>
            </a:r>
          </a:p>
          <a:p>
            <a:r>
              <a:rPr lang="en-US" sz="1200" dirty="0"/>
              <a:t>ApatarForge (open source)</a:t>
            </a:r>
          </a:p>
          <a:p>
            <a:r>
              <a:rPr lang="en-US" sz="1200" dirty="0"/>
              <a:t>Atom (from ironSource)</a:t>
            </a:r>
          </a:p>
          <a:p>
            <a:r>
              <a:rPr lang="en-US" sz="1200" dirty="0"/>
              <a:t>BODS (Business Objects Data Services) from SAP</a:t>
            </a:r>
          </a:p>
          <a:p>
            <a:r>
              <a:rPr lang="en-US" sz="1200" dirty="0"/>
              <a:t>BiG EVAL</a:t>
            </a:r>
          </a:p>
          <a:p>
            <a:r>
              <a:rPr lang="en-US" sz="1200" dirty="0"/>
              <a:t>Blendo</a:t>
            </a:r>
          </a:p>
          <a:p>
            <a:r>
              <a:rPr lang="en-US" sz="1200" dirty="0"/>
              <a:t>Bubbles (open source)</a:t>
            </a:r>
          </a:p>
          <a:p>
            <a:r>
              <a:rPr lang="en-US" sz="1200" dirty="0"/>
              <a:t>CDAP</a:t>
            </a:r>
          </a:p>
          <a:p>
            <a:r>
              <a:rPr lang="en-US" sz="1200" dirty="0"/>
              <a:t>CData Sync</a:t>
            </a:r>
          </a:p>
          <a:p>
            <a:r>
              <a:rPr lang="en-US" sz="1200" dirty="0"/>
              <a:t>Centerprise Data Integrator</a:t>
            </a:r>
          </a:p>
          <a:p>
            <a:r>
              <a:rPr lang="en-US" sz="1200" dirty="0"/>
              <a:t>CloverDX Data Integration Software</a:t>
            </a:r>
          </a:p>
          <a:p>
            <a:r>
              <a:rPr lang="en-US" sz="1200" dirty="0"/>
              <a:t>CloverETL (open source)</a:t>
            </a:r>
          </a:p>
          <a:p>
            <a:r>
              <a:rPr lang="en-US" sz="1200" dirty="0"/>
              <a:t>Cognos Data Manager</a:t>
            </a:r>
          </a:p>
          <a:p>
            <a:r>
              <a:rPr lang="en-US" sz="1200" dirty="0"/>
              <a:t>DBConvert Studio By SLOTIX s.r.o. </a:t>
            </a:r>
          </a:p>
          <a:p>
            <a:r>
              <a:rPr lang="en-US" sz="1200" dirty="0"/>
              <a:t>DBSoftlab</a:t>
            </a:r>
          </a:p>
          <a:p>
            <a:r>
              <a:rPr lang="en-US" sz="1200" dirty="0"/>
              <a:t>Dataddo</a:t>
            </a:r>
          </a:p>
          <a:p>
            <a:r>
              <a:rPr lang="en-US" sz="1200" dirty="0"/>
              <a:t>Dell Boomi</a:t>
            </a:r>
          </a:p>
          <a:p>
            <a:r>
              <a:rPr lang="en-US" sz="1200" dirty="0"/>
              <a:t>Elixir Repertoire for Data ETL</a:t>
            </a:r>
          </a:p>
          <a:p>
            <a:r>
              <a:rPr lang="en-US" sz="1200" dirty="0"/>
              <a:t>Etleap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641C3-33F4-B84E-8685-99B556844483}"/>
              </a:ext>
            </a:extLst>
          </p:cNvPr>
          <p:cNvSpPr txBox="1"/>
          <p:nvPr/>
        </p:nvSpPr>
        <p:spPr>
          <a:xfrm>
            <a:off x="152634" y="0"/>
            <a:ext cx="1152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 ETL Tools &amp; Vendors (other than SSIS &amp; ADF) [credit: Lev Selector]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E0719-7D15-AD49-88C3-EA8BE9CFFB7E}"/>
              </a:ext>
            </a:extLst>
          </p:cNvPr>
          <p:cNvSpPr txBox="1"/>
          <p:nvPr/>
        </p:nvSpPr>
        <p:spPr>
          <a:xfrm>
            <a:off x="3329398" y="715497"/>
            <a:ext cx="392654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Fivetran</a:t>
            </a:r>
          </a:p>
          <a:p>
            <a:r>
              <a:rPr lang="en-US" sz="1200" dirty="0"/>
              <a:t>FlyData</a:t>
            </a:r>
          </a:p>
          <a:p>
            <a:r>
              <a:rPr lang="en-US" sz="1200" dirty="0"/>
              <a:t>Heka (Deprecated)</a:t>
            </a:r>
          </a:p>
          <a:p>
            <a:r>
              <a:rPr lang="en-US" sz="1200" dirty="0"/>
              <a:t>Hevo Data</a:t>
            </a:r>
          </a:p>
          <a:p>
            <a:r>
              <a:rPr lang="en-US" sz="1200" dirty="0"/>
              <a:t>IBI Data Migrator</a:t>
            </a:r>
          </a:p>
          <a:p>
            <a:r>
              <a:rPr lang="en-US" sz="1200" dirty="0"/>
              <a:t>IBM Cognos Data Manager (Formerly known as Cognos Decision Stream)</a:t>
            </a:r>
          </a:p>
          <a:p>
            <a:r>
              <a:rPr lang="en-US" sz="1200" dirty="0"/>
              <a:t>IBM Infosphere Information Server</a:t>
            </a:r>
          </a:p>
          <a:p>
            <a:r>
              <a:rPr lang="en-US" sz="1200" dirty="0"/>
              <a:t>IBM Websphere DataStage (Formerly known as Ascential DataStage)</a:t>
            </a:r>
          </a:p>
          <a:p>
            <a:r>
              <a:rPr lang="en-US" sz="1200" dirty="0"/>
              <a:t>IBM Datastage = IBM Information Server</a:t>
            </a:r>
          </a:p>
          <a:p>
            <a:r>
              <a:rPr lang="en-US" sz="1200" dirty="0"/>
              <a:t>IBM Infosphere Information Server</a:t>
            </a:r>
          </a:p>
          <a:p>
            <a:r>
              <a:rPr lang="en-US" sz="1200" dirty="0"/>
              <a:t>IBM Infosphere Warehouse Edition</a:t>
            </a:r>
          </a:p>
          <a:p>
            <a:r>
              <a:rPr lang="en-US" sz="1200" dirty="0"/>
              <a:t>IRI Voracity</a:t>
            </a:r>
          </a:p>
          <a:p>
            <a:r>
              <a:rPr lang="en-US" sz="1200" dirty="0"/>
              <a:t>Informatica Power Center</a:t>
            </a:r>
          </a:p>
          <a:p>
            <a:r>
              <a:rPr lang="en-US" sz="1200" dirty="0"/>
              <a:t>Jaspersoft ETL</a:t>
            </a:r>
          </a:p>
          <a:p>
            <a:r>
              <a:rPr lang="en-US" sz="1200" dirty="0"/>
              <a:t>Logstash (open source)</a:t>
            </a:r>
          </a:p>
          <a:p>
            <a:r>
              <a:rPr lang="en-US" sz="1200" dirty="0"/>
              <a:t>Matillion</a:t>
            </a:r>
          </a:p>
          <a:p>
            <a:r>
              <a:rPr lang="en-US" sz="1200" dirty="0"/>
              <a:t>Microsoft Azure Data Factory (same as Azure Synapse Integration)</a:t>
            </a:r>
          </a:p>
          <a:p>
            <a:r>
              <a:rPr lang="en-US" sz="1200" dirty="0"/>
              <a:t>Microsoft SQL Server Integration Services (SSIS)</a:t>
            </a:r>
          </a:p>
          <a:p>
            <a:r>
              <a:rPr lang="en-US" sz="1200" dirty="0"/>
              <a:t>N8n</a:t>
            </a:r>
          </a:p>
          <a:p>
            <a:r>
              <a:rPr lang="en-US" sz="1200" dirty="0"/>
              <a:t>Nexla</a:t>
            </a:r>
          </a:p>
          <a:p>
            <a:r>
              <a:rPr lang="en-US" sz="1200" dirty="0"/>
              <a:t>OWB and ODI from Oracle</a:t>
            </a:r>
          </a:p>
          <a:p>
            <a:r>
              <a:rPr lang="en-US" sz="1200" dirty="0"/>
              <a:t>Open Text Integration Center</a:t>
            </a:r>
          </a:p>
          <a:p>
            <a:r>
              <a:rPr lang="en-US" sz="1200" dirty="0"/>
              <a:t>Open source Clover ETL</a:t>
            </a:r>
          </a:p>
          <a:p>
            <a:r>
              <a:rPr lang="en-US" sz="1200" dirty="0"/>
              <a:t>Oracle − Data Integrator ODI (Formerly known as Sunopsis Data Conductor)</a:t>
            </a:r>
          </a:p>
          <a:p>
            <a:r>
              <a:rPr lang="en-US" sz="1200" dirty="0"/>
              <a:t>Oracle − Warehouse Builder</a:t>
            </a:r>
          </a:p>
          <a:p>
            <a:r>
              <a:rPr lang="en-US" sz="1200" dirty="0"/>
              <a:t>Oracle Data Integrator (ODI)</a:t>
            </a:r>
          </a:p>
          <a:p>
            <a:r>
              <a:rPr lang="en-US" sz="1200" dirty="0"/>
              <a:t>Oracle Warehouse Builder (OWB)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9C0E-E637-2D47-B1D1-B33DF383C475}"/>
              </a:ext>
            </a:extLst>
          </p:cNvPr>
          <p:cNvSpPr txBox="1"/>
          <p:nvPr/>
        </p:nvSpPr>
        <p:spPr>
          <a:xfrm>
            <a:off x="7748883" y="715497"/>
            <a:ext cx="39265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PDI (Pentaho Data Integration) from Pentaho (now Hitachi Data Systems)</a:t>
            </a:r>
          </a:p>
          <a:p>
            <a:r>
              <a:rPr lang="en-US" sz="1200" dirty="0"/>
              <a:t>Panoply</a:t>
            </a:r>
          </a:p>
          <a:p>
            <a:r>
              <a:rPr lang="en-US" sz="1200" dirty="0"/>
              <a:t>Pentaho Data Integration (Kettle) (open source)</a:t>
            </a:r>
          </a:p>
          <a:p>
            <a:r>
              <a:rPr lang="en-US" sz="1200" dirty="0"/>
              <a:t>Pentaho Data Integration (PDI)</a:t>
            </a:r>
          </a:p>
          <a:p>
            <a:r>
              <a:rPr lang="en-US" sz="1200" dirty="0"/>
              <a:t>Petl (open source)</a:t>
            </a:r>
          </a:p>
          <a:p>
            <a:r>
              <a:rPr lang="en-US" sz="1200" dirty="0"/>
              <a:t>Pygrametl (open source)</a:t>
            </a:r>
          </a:p>
          <a:p>
            <a:r>
              <a:rPr lang="en-US" sz="1200" dirty="0"/>
              <a:t>QlikView Expressor</a:t>
            </a:r>
          </a:p>
          <a:p>
            <a:r>
              <a:rPr lang="en-US" sz="1200" dirty="0"/>
              <a:t>QuerySurge</a:t>
            </a:r>
          </a:p>
          <a:p>
            <a:r>
              <a:rPr lang="en-US" sz="1200" dirty="0"/>
              <a:t>Relational Junction</a:t>
            </a:r>
          </a:p>
          <a:p>
            <a:r>
              <a:rPr lang="en-US" sz="1200" dirty="0"/>
              <a:t>SAP − Business Objects Data Services BODS</a:t>
            </a:r>
          </a:p>
          <a:p>
            <a:r>
              <a:rPr lang="en-US" sz="1200" dirty="0"/>
              <a:t>SAP – BusinessObjects Data Integrator</a:t>
            </a:r>
          </a:p>
          <a:p>
            <a:r>
              <a:rPr lang="en-US" sz="1200" dirty="0"/>
              <a:t>SAP Data Services</a:t>
            </a:r>
          </a:p>
          <a:p>
            <a:r>
              <a:rPr lang="en-US" sz="1200" dirty="0"/>
              <a:t>SAS − Data Integration Studio</a:t>
            </a:r>
          </a:p>
          <a:p>
            <a:r>
              <a:rPr lang="en-US" sz="1200" dirty="0"/>
              <a:t>SAS Data Integration Studio from SaS</a:t>
            </a:r>
          </a:p>
          <a:p>
            <a:r>
              <a:rPr lang="en-US" sz="1200" dirty="0"/>
              <a:t>SAS Data Management</a:t>
            </a:r>
          </a:p>
          <a:p>
            <a:r>
              <a:rPr lang="en-US" sz="1200" dirty="0"/>
              <a:t>Sagent Data Flow</a:t>
            </a:r>
          </a:p>
          <a:p>
            <a:r>
              <a:rPr lang="en-US" sz="1200" dirty="0"/>
              <a:t>Scriptella (open source, Deprecated)</a:t>
            </a:r>
          </a:p>
          <a:p>
            <a:r>
              <a:rPr lang="en-US" sz="1200" dirty="0"/>
              <a:t>Segment</a:t>
            </a:r>
          </a:p>
          <a:p>
            <a:r>
              <a:rPr lang="en-US" sz="1200" dirty="0"/>
              <a:t>Singer (open source)</a:t>
            </a:r>
          </a:p>
          <a:p>
            <a:r>
              <a:rPr lang="en-US" sz="1200" dirty="0"/>
              <a:t>Skyvia</a:t>
            </a:r>
          </a:p>
          <a:p>
            <a:r>
              <a:rPr lang="en-US" sz="1200" dirty="0"/>
              <a:t>Stitch</a:t>
            </a:r>
          </a:p>
          <a:p>
            <a:r>
              <a:rPr lang="en-US" sz="1200" dirty="0"/>
              <a:t>StreamSets</a:t>
            </a:r>
          </a:p>
          <a:p>
            <a:r>
              <a:rPr lang="en-US" sz="1200" dirty="0"/>
              <a:t>Striim</a:t>
            </a:r>
          </a:p>
          <a:p>
            <a:r>
              <a:rPr lang="en-US" sz="1200" dirty="0"/>
              <a:t>Sybase ETL</a:t>
            </a:r>
          </a:p>
          <a:p>
            <a:r>
              <a:rPr lang="en-US" sz="1200" dirty="0"/>
              <a:t>Syncsort DMX</a:t>
            </a:r>
          </a:p>
          <a:p>
            <a:r>
              <a:rPr lang="en-US" sz="1200" dirty="0"/>
              <a:t>Talend Open Studio &amp; Integration Suite</a:t>
            </a:r>
          </a:p>
          <a:p>
            <a:r>
              <a:rPr lang="en-US" sz="1200" dirty="0"/>
              <a:t>Talend Open Studio (open source)</a:t>
            </a:r>
          </a:p>
          <a:p>
            <a:r>
              <a:rPr lang="en-US" sz="1200" dirty="0"/>
              <a:t>Vendia</a:t>
            </a:r>
          </a:p>
          <a:p>
            <a:r>
              <a:rPr lang="en-US" sz="1200" dirty="0"/>
              <a:t>Web Data Extraction &amp; Aggregation Services</a:t>
            </a:r>
          </a:p>
          <a:p>
            <a:r>
              <a:rPr lang="en-US" sz="1200" dirty="0"/>
              <a:t>Xplenty</a:t>
            </a:r>
          </a:p>
          <a:p>
            <a:r>
              <a:rPr lang="en-US" sz="1200" dirty="0"/>
              <a:t>Xtract.io</a:t>
            </a:r>
          </a:p>
        </p:txBody>
      </p:sp>
    </p:spTree>
    <p:extLst>
      <p:ext uri="{BB962C8B-B14F-4D97-AF65-F5344CB8AC3E}">
        <p14:creationId xmlns:p14="http://schemas.microsoft.com/office/powerpoint/2010/main" val="28030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34925E2-1C27-5B48-96E4-1AF296423960}"/>
              </a:ext>
            </a:extLst>
          </p:cNvPr>
          <p:cNvSpPr/>
          <p:nvPr/>
        </p:nvSpPr>
        <p:spPr>
          <a:xfrm>
            <a:off x="8310283" y="934183"/>
            <a:ext cx="2115536" cy="103509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3"/>
          <p:cNvSpPr txBox="1"/>
          <p:nvPr/>
        </p:nvSpPr>
        <p:spPr>
          <a:xfrm>
            <a:off x="93257" y="63233"/>
            <a:ext cx="11428914" cy="4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ETL – Extract Transform Load [credit: Lev Selector]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F5251-3B1C-7844-B398-F9D4DCE34C35}"/>
              </a:ext>
            </a:extLst>
          </p:cNvPr>
          <p:cNvSpPr txBox="1"/>
          <p:nvPr/>
        </p:nvSpPr>
        <p:spPr>
          <a:xfrm>
            <a:off x="151730" y="639354"/>
            <a:ext cx="4298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Extract data from one system (database?)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Transform to different formats (filter, clean, join, etc.)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Load into another system (database)</a:t>
            </a:r>
          </a:p>
        </p:txBody>
      </p:sp>
      <p:sp>
        <p:nvSpPr>
          <p:cNvPr id="15" name="Google Shape;90;p13">
            <a:extLst>
              <a:ext uri="{FF2B5EF4-FFF2-40B4-BE49-F238E27FC236}">
                <a16:creationId xmlns:a16="http://schemas.microsoft.com/office/drawing/2014/main" id="{1454B007-A5AD-3E41-81C8-A8927FDAAC6E}"/>
              </a:ext>
            </a:extLst>
          </p:cNvPr>
          <p:cNvSpPr txBox="1"/>
          <p:nvPr/>
        </p:nvSpPr>
        <p:spPr>
          <a:xfrm>
            <a:off x="93258" y="1696613"/>
            <a:ext cx="4356740" cy="45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Good Practices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E856E-575A-3244-AF2E-E802701936C9}"/>
              </a:ext>
            </a:extLst>
          </p:cNvPr>
          <p:cNvSpPr txBox="1"/>
          <p:nvPr/>
        </p:nvSpPr>
        <p:spPr>
          <a:xfrm>
            <a:off x="151730" y="2304830"/>
            <a:ext cx="65643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Try to separate process into 3 distinct steps: Extract, Transform, Load.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Avoid chaining. Embrace parallel processing. Use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FedEx architecture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use central "Airport" to get all data into one processing center at the same time, process fully in one place, and only then deliver to targets at the same time.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All individual steps should be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re-runnable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Think about moving data as a big set of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transactions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Expect that individual steps will often fail. All steps should be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Logs allow to design system to do self-recovery.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All rows of data should be tagged with individual unique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individual unique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load_id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timestamp, user, and other metadata to allow cleaning and rerunning.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Use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loaders/unloaders whenever possible. Bulk operations are much faster than querying or inserting one row at a time.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huge chunks of data into reasonably sized pieces. In case of failure, smaller pieces allow to rerun only failed pieces – not the whole thing.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all processing externally in ETL layer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This includes validation, joining, key-generation, etc. Try to avoid post-processing in the target.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When loading into databases – disable triggers, drop indices, etc.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memory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usage to avoid crashes.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E94F4-F474-9F43-AB11-9D906CA391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6778" y="5230707"/>
            <a:ext cx="1766725" cy="1502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DC13E-1911-244C-8EC6-AB8AB4D4E232}"/>
              </a:ext>
            </a:extLst>
          </p:cNvPr>
          <p:cNvSpPr txBox="1"/>
          <p:nvPr/>
        </p:nvSpPr>
        <p:spPr>
          <a:xfrm>
            <a:off x="8457100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6DCA5-7BAC-2245-A5D3-A76ECCA1C815}"/>
              </a:ext>
            </a:extLst>
          </p:cNvPr>
          <p:cNvSpPr txBox="1"/>
          <p:nvPr/>
        </p:nvSpPr>
        <p:spPr>
          <a:xfrm>
            <a:off x="8995587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E833FE-19F2-DB42-967F-65264F13306A}"/>
              </a:ext>
            </a:extLst>
          </p:cNvPr>
          <p:cNvSpPr txBox="1"/>
          <p:nvPr/>
        </p:nvSpPr>
        <p:spPr>
          <a:xfrm>
            <a:off x="9547217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203C85-F694-9F48-B5D2-7B36B27128D3}"/>
              </a:ext>
            </a:extLst>
          </p:cNvPr>
          <p:cNvSpPr txBox="1"/>
          <p:nvPr/>
        </p:nvSpPr>
        <p:spPr>
          <a:xfrm>
            <a:off x="10150360" y="4591035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9CB4BB-20E9-CF47-8661-C05A43545C28}"/>
              </a:ext>
            </a:extLst>
          </p:cNvPr>
          <p:cNvCxnSpPr>
            <a:cxnSpLocks/>
          </p:cNvCxnSpPr>
          <p:nvPr/>
        </p:nvCxnSpPr>
        <p:spPr>
          <a:xfrm>
            <a:off x="8732559" y="4729534"/>
            <a:ext cx="263028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1BCD42-171D-454E-B27C-8C04F5BB16B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271046" y="4729535"/>
            <a:ext cx="276171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0CA125-B331-E943-AB35-CE552E32479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822676" y="4729535"/>
            <a:ext cx="327684" cy="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D140F1-CEDB-7445-B4DD-30DA33920E61}"/>
              </a:ext>
            </a:extLst>
          </p:cNvPr>
          <p:cNvSpPr txBox="1"/>
          <p:nvPr/>
        </p:nvSpPr>
        <p:spPr>
          <a:xfrm>
            <a:off x="7748219" y="934183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307B22-17DA-9642-88A7-5080205DD836}"/>
              </a:ext>
            </a:extLst>
          </p:cNvPr>
          <p:cNvSpPr txBox="1"/>
          <p:nvPr/>
        </p:nvSpPr>
        <p:spPr>
          <a:xfrm>
            <a:off x="7742003" y="1349681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9E4F8-B003-3343-A0A7-2709E3903F46}"/>
              </a:ext>
            </a:extLst>
          </p:cNvPr>
          <p:cNvSpPr txBox="1"/>
          <p:nvPr/>
        </p:nvSpPr>
        <p:spPr>
          <a:xfrm>
            <a:off x="7742002" y="1750441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F045F-8E27-8A40-947D-BAA262FEBCF2}"/>
              </a:ext>
            </a:extLst>
          </p:cNvPr>
          <p:cNvSpPr txBox="1"/>
          <p:nvPr/>
        </p:nvSpPr>
        <p:spPr>
          <a:xfrm>
            <a:off x="10780513" y="876022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EA7401-B210-D340-8759-B0DF7E897582}"/>
              </a:ext>
            </a:extLst>
          </p:cNvPr>
          <p:cNvSpPr txBox="1"/>
          <p:nvPr/>
        </p:nvSpPr>
        <p:spPr>
          <a:xfrm>
            <a:off x="10774297" y="1291520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428D97-ADFE-FC4C-9A6E-8F2985DD47E8}"/>
              </a:ext>
            </a:extLst>
          </p:cNvPr>
          <p:cNvSpPr txBox="1"/>
          <p:nvPr/>
        </p:nvSpPr>
        <p:spPr>
          <a:xfrm>
            <a:off x="10774296" y="1692280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A7F6C0-4BDB-9E41-BEDE-1774E48DC5C2}"/>
              </a:ext>
            </a:extLst>
          </p:cNvPr>
          <p:cNvSpPr txBox="1"/>
          <p:nvPr/>
        </p:nvSpPr>
        <p:spPr>
          <a:xfrm>
            <a:off x="8553619" y="1322842"/>
            <a:ext cx="48374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files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306B3C-31A2-3240-8DF7-526678506FEF}"/>
              </a:ext>
            </a:extLst>
          </p:cNvPr>
          <p:cNvSpPr txBox="1"/>
          <p:nvPr/>
        </p:nvSpPr>
        <p:spPr>
          <a:xfrm>
            <a:off x="10753503" y="4592492"/>
            <a:ext cx="27545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30AE9E-909D-AC40-8279-8FDEC5FB43A4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>
            <a:off x="10425819" y="4729535"/>
            <a:ext cx="327684" cy="1457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02CD2F0-2F4D-D84B-A9C0-209E0FF0DBA1}"/>
              </a:ext>
            </a:extLst>
          </p:cNvPr>
          <p:cNvSpPr txBox="1"/>
          <p:nvPr/>
        </p:nvSpPr>
        <p:spPr>
          <a:xfrm>
            <a:off x="7572263" y="498181"/>
            <a:ext cx="394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Good ETL Architecture with one central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2E6602-3E81-2846-8AA5-5727893D8DD1}"/>
              </a:ext>
            </a:extLst>
          </p:cNvPr>
          <p:cNvSpPr txBox="1"/>
          <p:nvPr/>
        </p:nvSpPr>
        <p:spPr>
          <a:xfrm>
            <a:off x="7749033" y="3670316"/>
            <a:ext cx="394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Bad Architectures – chaining or multiple mutual inter-connections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29D9C6-1C75-F540-95A5-A73D45C24DA1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8023678" y="1072683"/>
            <a:ext cx="529941" cy="38865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F244DA-41A0-3542-8FA1-B41533D9CDC7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 flipV="1">
            <a:off x="8017462" y="1461342"/>
            <a:ext cx="536157" cy="2683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33D859-79A5-B64B-8BB8-578954D080F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8017461" y="1461342"/>
            <a:ext cx="536158" cy="427599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DA79D8F-1CFB-F644-A104-D23098F7096E}"/>
              </a:ext>
            </a:extLst>
          </p:cNvPr>
          <p:cNvSpPr txBox="1"/>
          <p:nvPr/>
        </p:nvSpPr>
        <p:spPr>
          <a:xfrm>
            <a:off x="9056572" y="1210611"/>
            <a:ext cx="65538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ETL</a:t>
            </a:r>
          </a:p>
          <a:p>
            <a:r>
              <a:rPr lang="en-US" sz="1200" dirty="0"/>
              <a:t>Layer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EAD7BF-D4DF-2C4A-816C-FF489D72783E}"/>
              </a:ext>
            </a:extLst>
          </p:cNvPr>
          <p:cNvSpPr txBox="1"/>
          <p:nvPr/>
        </p:nvSpPr>
        <p:spPr>
          <a:xfrm>
            <a:off x="9711957" y="1322842"/>
            <a:ext cx="48374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files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0B405-E378-E543-A7CF-5235B0FA607A}"/>
              </a:ext>
            </a:extLst>
          </p:cNvPr>
          <p:cNvCxnSpPr>
            <a:cxnSpLocks/>
            <a:stCxn id="76" idx="3"/>
            <a:endCxn id="35" idx="1"/>
          </p:cNvCxnSpPr>
          <p:nvPr/>
        </p:nvCxnSpPr>
        <p:spPr>
          <a:xfrm flipV="1">
            <a:off x="10195697" y="1014522"/>
            <a:ext cx="584816" cy="446820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1ECBBB-93DA-704E-95C2-49E33DFC79EC}"/>
              </a:ext>
            </a:extLst>
          </p:cNvPr>
          <p:cNvCxnSpPr>
            <a:cxnSpLocks/>
            <a:stCxn id="76" idx="3"/>
            <a:endCxn id="36" idx="1"/>
          </p:cNvCxnSpPr>
          <p:nvPr/>
        </p:nvCxnSpPr>
        <p:spPr>
          <a:xfrm flipV="1">
            <a:off x="10195697" y="1430020"/>
            <a:ext cx="578600" cy="31322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881FFF-6676-7246-A82F-A64E0FB73A59}"/>
              </a:ext>
            </a:extLst>
          </p:cNvPr>
          <p:cNvCxnSpPr>
            <a:cxnSpLocks/>
            <a:stCxn id="76" idx="3"/>
            <a:endCxn id="37" idx="1"/>
          </p:cNvCxnSpPr>
          <p:nvPr/>
        </p:nvCxnSpPr>
        <p:spPr>
          <a:xfrm>
            <a:off x="10195697" y="1461342"/>
            <a:ext cx="578599" cy="369438"/>
          </a:xfrm>
          <a:prstGeom prst="straightConnector1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ight Arrow 70">
            <a:extLst>
              <a:ext uri="{FF2B5EF4-FFF2-40B4-BE49-F238E27FC236}">
                <a16:creationId xmlns:a16="http://schemas.microsoft.com/office/drawing/2014/main" id="{520C1CD1-FEA6-E343-B9FE-6C076890E87F}"/>
              </a:ext>
            </a:extLst>
          </p:cNvPr>
          <p:cNvSpPr/>
          <p:nvPr/>
        </p:nvSpPr>
        <p:spPr>
          <a:xfrm>
            <a:off x="7845169" y="2162264"/>
            <a:ext cx="776671" cy="3974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168D47EB-B02F-3D48-92C0-EED1BD7E5D80}"/>
              </a:ext>
            </a:extLst>
          </p:cNvPr>
          <p:cNvSpPr/>
          <p:nvPr/>
        </p:nvSpPr>
        <p:spPr>
          <a:xfrm>
            <a:off x="8798490" y="2141484"/>
            <a:ext cx="1071651" cy="397403"/>
          </a:xfrm>
          <a:prstGeom prst="rightArrow">
            <a:avLst/>
          </a:prstGeom>
          <a:solidFill>
            <a:schemeClr val="l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AE0BEEB0-62C0-B349-9A7B-DD6D09813EA1}"/>
              </a:ext>
            </a:extLst>
          </p:cNvPr>
          <p:cNvSpPr/>
          <p:nvPr/>
        </p:nvSpPr>
        <p:spPr>
          <a:xfrm>
            <a:off x="9987417" y="2131793"/>
            <a:ext cx="930826" cy="3974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5AD137F-59E6-DE42-8007-2A4A271BD6BF}"/>
              </a:ext>
            </a:extLst>
          </p:cNvPr>
          <p:cNvSpPr txBox="1"/>
          <p:nvPr/>
        </p:nvSpPr>
        <p:spPr>
          <a:xfrm>
            <a:off x="8012463" y="2559667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1892870-A993-B746-8F9F-5180FFAB2D72}"/>
              </a:ext>
            </a:extLst>
          </p:cNvPr>
          <p:cNvSpPr txBox="1"/>
          <p:nvPr/>
        </p:nvSpPr>
        <p:spPr>
          <a:xfrm>
            <a:off x="9137966" y="2564255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6E4BC5-E51E-8947-B29E-C456F2851576}"/>
              </a:ext>
            </a:extLst>
          </p:cNvPr>
          <p:cNvSpPr txBox="1"/>
          <p:nvPr/>
        </p:nvSpPr>
        <p:spPr>
          <a:xfrm>
            <a:off x="10232526" y="2552450"/>
            <a:ext cx="29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D627881-BA30-C441-8D68-DBCB136EF132}"/>
              </a:ext>
            </a:extLst>
          </p:cNvPr>
          <p:cNvCxnSpPr>
            <a:cxnSpLocks/>
          </p:cNvCxnSpPr>
          <p:nvPr/>
        </p:nvCxnSpPr>
        <p:spPr>
          <a:xfrm>
            <a:off x="7463118" y="4463987"/>
            <a:ext cx="4450976" cy="2111318"/>
          </a:xfrm>
          <a:prstGeom prst="line">
            <a:avLst/>
          </a:prstGeom>
          <a:ln w="2540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87BDF6-0083-0848-BA4E-974EBBBA3DC2}"/>
              </a:ext>
            </a:extLst>
          </p:cNvPr>
          <p:cNvCxnSpPr>
            <a:cxnSpLocks/>
          </p:cNvCxnSpPr>
          <p:nvPr/>
        </p:nvCxnSpPr>
        <p:spPr>
          <a:xfrm flipV="1">
            <a:off x="7463118" y="4332035"/>
            <a:ext cx="4235823" cy="2117236"/>
          </a:xfrm>
          <a:prstGeom prst="line">
            <a:avLst/>
          </a:prstGeom>
          <a:ln w="254000">
            <a:solidFill>
              <a:srgbClr val="FF0000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5535-65AF-4951-9E99-53FA12C6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6"/>
            <a:ext cx="11976652" cy="698362"/>
          </a:xfrm>
        </p:spPr>
        <p:txBody>
          <a:bodyPr>
            <a:normAutofit/>
          </a:bodyPr>
          <a:lstStyle/>
          <a:p>
            <a:r>
              <a:rPr lang="en-US" sz="3200" b="1" dirty="0"/>
              <a:t>A Brief History of Data Engineering [partial credit: Lev Selector]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F045-7638-44B8-9942-98CB9F7A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beginning there was </a:t>
            </a:r>
            <a:r>
              <a:rPr lang="en-US" b="1" dirty="0" err="1"/>
              <a:t>SneakerNet</a:t>
            </a:r>
            <a:r>
              <a:rPr lang="en-US" dirty="0"/>
              <a:t>™, where people wrote data to media on one computer and physically carried the media to a different computer, where the media was then read. &lt;/joke&gt;&lt;/kinda&gt;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SSIS</a:t>
            </a:r>
            <a:r>
              <a:rPr lang="en-US" dirty="0"/>
              <a:t> – Microsoft SQL Server Integration Services</a:t>
            </a:r>
            <a:br>
              <a:rPr lang="en-US" dirty="0"/>
            </a:br>
            <a:r>
              <a:rPr lang="en-US" dirty="0"/>
              <a:t>an XML-based Microsoft ETL tool. Microsoft SSIS was introduced with SQL Server 2005 as a replacement for an earlier integration tool called Data Transformation Services (DTS).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5F045-7638-44B8-9942-98CB9F7A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ADF</a:t>
            </a:r>
            <a:r>
              <a:rPr lang="en-US" dirty="0"/>
              <a:t> (Azure Data Factory) – a more recent Microsoft ETL tool on Azure cloud. Azure Data Factory v1 went into public preview on 28th Oct 2014 and then released for general available on 6th Aug 2015. </a:t>
            </a:r>
          </a:p>
          <a:p>
            <a:pPr marL="0" indent="0">
              <a:buNone/>
            </a:pPr>
            <a:r>
              <a:rPr lang="en-US" dirty="0"/>
              <a:t>ADF v2 is current, and includes an ever-growing collection of connection options, activities, and data flows.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1A4999-8EC9-4E12-8B81-08EEC69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365126"/>
            <a:ext cx="11976652" cy="698362"/>
          </a:xfrm>
        </p:spPr>
        <p:txBody>
          <a:bodyPr>
            <a:normAutofit/>
          </a:bodyPr>
          <a:lstStyle/>
          <a:p>
            <a:r>
              <a:rPr lang="en-US" sz="3200" b="1" dirty="0"/>
              <a:t>A Brief History of Data Engineering [partial credit: Lev Selector]</a:t>
            </a:r>
          </a:p>
        </p:txBody>
      </p:sp>
    </p:spTree>
    <p:extLst>
      <p:ext uri="{BB962C8B-B14F-4D97-AF65-F5344CB8AC3E}">
        <p14:creationId xmlns:p14="http://schemas.microsoft.com/office/powerpoint/2010/main" val="36216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316" y="2544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accent1">
                    <a:lumMod val="50000"/>
                  </a:schemeClr>
                </a:solidFill>
              </a:rPr>
              <a:t>Demos!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1037"/>
            <a:ext cx="1069848" cy="84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017CD-2E6C-4832-9D2C-010684D57758}"/>
              </a:ext>
            </a:extLst>
          </p:cNvPr>
          <p:cNvSpPr txBox="1"/>
          <p:nvPr/>
        </p:nvSpPr>
        <p:spPr>
          <a:xfrm>
            <a:off x="2959376" y="3869593"/>
            <a:ext cx="49124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Provision Azure Data Factory</a:t>
            </a:r>
          </a:p>
          <a:p>
            <a:r>
              <a:rPr lang="en-US" sz="2800" dirty="0"/>
              <a:t>A Brief Tour</a:t>
            </a:r>
          </a:p>
          <a:p>
            <a:r>
              <a:rPr lang="en-US" sz="2800" dirty="0"/>
              <a:t>Build a Pipeline</a:t>
            </a:r>
          </a:p>
        </p:txBody>
      </p:sp>
    </p:spTree>
    <p:extLst>
      <p:ext uri="{BB962C8B-B14F-4D97-AF65-F5344CB8AC3E}">
        <p14:creationId xmlns:p14="http://schemas.microsoft.com/office/powerpoint/2010/main" val="347179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19" y="149131"/>
            <a:ext cx="3082618" cy="573477"/>
          </a:xfrm>
        </p:spPr>
        <p:txBody>
          <a:bodyPr>
            <a:normAutofit fontScale="90000"/>
          </a:bodyPr>
          <a:lstStyle/>
          <a:p>
            <a:r>
              <a:rPr lang="en-US" dirty="0"/>
              <a:t>AndyWeather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11037"/>
            <a:ext cx="1069848" cy="846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66E2D-79B5-49AC-815E-6668648B7B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419" y="1212090"/>
            <a:ext cx="2411945" cy="23003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70F75-1D30-41D6-9C0F-DDFF60409B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456" y="1496687"/>
            <a:ext cx="1133762" cy="1731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D40A62-58FA-4C30-9217-D916E818F6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4310" y="1416345"/>
            <a:ext cx="5173807" cy="1776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AA9F85-BC49-4009-9A47-81DC513587E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9493" y="2685265"/>
            <a:ext cx="4910570" cy="14229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EA4025-60E2-422F-8D40-A9943E91163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1639" y="2685265"/>
            <a:ext cx="2724687" cy="3169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F1EE35-A345-4726-9F12-2501641DA5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973" y="189669"/>
            <a:ext cx="792409" cy="594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C9DAD-5BAA-4CE3-A295-DB74D6DD4BF5}"/>
              </a:ext>
            </a:extLst>
          </p:cNvPr>
          <p:cNvSpPr txBox="1"/>
          <p:nvPr/>
        </p:nvSpPr>
        <p:spPr>
          <a:xfrm>
            <a:off x="3918857" y="270588"/>
            <a:ext cx="197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/>
              </a:rPr>
              <a:t>andyweather.com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68CFC-983D-4F6D-AA32-C4C622F945EC}"/>
              </a:ext>
            </a:extLst>
          </p:cNvPr>
          <p:cNvSpPr txBox="1"/>
          <p:nvPr/>
        </p:nvSpPr>
        <p:spPr>
          <a:xfrm>
            <a:off x="6512767" y="270588"/>
            <a:ext cx="168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1"/>
              </a:rPr>
              <a:t>@AndyWeather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11F114-EC69-423A-85BE-8DF46DF3A61C}"/>
              </a:ext>
            </a:extLst>
          </p:cNvPr>
          <p:cNvSpPr txBox="1"/>
          <p:nvPr/>
        </p:nvSpPr>
        <p:spPr>
          <a:xfrm>
            <a:off x="1632029" y="6342927"/>
            <a:ext cx="488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Blog Post: </a:t>
            </a:r>
            <a:r>
              <a:rPr lang="en-US" dirty="0">
                <a:hlinkClick r:id="rId12"/>
              </a:rPr>
              <a:t>AndyWeather Internet of Things (IoT)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B29B4-1ABC-4F97-96A4-B64AAF4D4FC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015" y="3553127"/>
            <a:ext cx="4640435" cy="24203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CD0594-E51E-49AF-A5D4-74A837CDB56B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8855" y="4165759"/>
            <a:ext cx="3014791" cy="20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3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1014</Words>
  <Application>Microsoft Macintosh PowerPoint</Application>
  <PresentationFormat>Widescreen</PresentationFormat>
  <Paragraphs>171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IBM Plex Sans</vt:lpstr>
      <vt:lpstr>IBM Plex Sans SemiBold</vt:lpstr>
      <vt:lpstr>Office Theme</vt:lpstr>
      <vt:lpstr>Introduction to  Azure Data Factory</vt:lpstr>
      <vt:lpstr>Andy Leonard</vt:lpstr>
      <vt:lpstr>Agenda</vt:lpstr>
      <vt:lpstr>PowerPoint Presentation</vt:lpstr>
      <vt:lpstr>PowerPoint Presentation</vt:lpstr>
      <vt:lpstr>A Brief History of Data Engineering [partial credit: Lev Selector]</vt:lpstr>
      <vt:lpstr>A Brief History of Data Engineering [partial credit: Lev Selector]</vt:lpstr>
      <vt:lpstr>PowerPoint Presentation</vt:lpstr>
      <vt:lpstr>AndyWeather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Leonard</dc:creator>
  <cp:lastModifiedBy>Lev Selector</cp:lastModifiedBy>
  <cp:revision>235</cp:revision>
  <dcterms:created xsi:type="dcterms:W3CDTF">2015-11-11T21:23:46Z</dcterms:created>
  <dcterms:modified xsi:type="dcterms:W3CDTF">2023-01-08T14:15:50Z</dcterms:modified>
</cp:coreProperties>
</file>