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8" r:id="rId4"/>
    <p:sldId id="261" r:id="rId5"/>
    <p:sldId id="259" r:id="rId6"/>
    <p:sldId id="260" r:id="rId7"/>
    <p:sldId id="273" r:id="rId8"/>
    <p:sldId id="274" r:id="rId9"/>
    <p:sldId id="275" r:id="rId10"/>
    <p:sldId id="276" r:id="rId11"/>
    <p:sldId id="278" r:id="rId12"/>
    <p:sldId id="269" r:id="rId13"/>
    <p:sldId id="270" r:id="rId14"/>
    <p:sldId id="271" r:id="rId15"/>
    <p:sldId id="272" r:id="rId16"/>
    <p:sldId id="262" r:id="rId17"/>
    <p:sldId id="263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4"/>
    <p:restoredTop sz="96327"/>
  </p:normalViewPr>
  <p:slideViewPr>
    <p:cSldViewPr snapToGrid="0">
      <p:cViewPr varScale="1">
        <p:scale>
          <a:sx n="160" d="100"/>
          <a:sy n="160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13E07-4684-AF4B-87EF-23DDA98EF2FA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2608F-C7F1-C647-9BC3-55D83732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5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1e0e14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1e0e14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4D72-5B59-1BD3-A555-4BCF85380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65722-72FD-834A-62D7-2E588C943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A6EFD-E380-B06F-C6C5-87948610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04211-83E8-2D7F-A207-E336C34C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7AC3-D44A-DDAA-A8FF-30BD382E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8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820C-2F27-418D-3131-EE20199C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A2C88-34E3-EB11-6572-18835B7C8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8012-576A-9523-E12A-EA7AC853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F6F5-D2FA-A5CC-1C8A-39510DD6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E3D01-1E7F-E3FB-7AD8-8B7614D6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3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66BDB-E14E-17F3-A32E-86E5C75BD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B1FFE-A5D0-F058-075B-759CCAAA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9392A-08BE-9EFA-5A12-6B149B8D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8F29E-AA77-BAE2-73BA-35A9987B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87B8-BD35-5DE4-3D8A-68B975EF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7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37C6-A9F7-EF06-AFB1-A436989F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9173-D2C5-4E1F-8C80-DFE8C6805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E25D-4C05-5C3D-EF06-45A6469B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F6EAC-D380-F40D-C4A3-4D645D9C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242F-F139-DFDB-9988-D2024E43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1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EA07-EF77-0704-570E-B6CB5064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27A07-03B6-E3CF-33BB-5B16DECC1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5BBAF-AD3E-7598-F197-7FE166E2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CFC9-A6EE-8B1E-76C0-5055D796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C68E8-653F-4A01-2EE0-D2BDD23D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3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DF2-4EF5-8348-F263-AFC3C7AC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72E24-14C3-ACEF-036A-A85EA85E9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DCF4E-C683-3207-F20D-F9D210AA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52763-A42D-9AD2-6710-49E32199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79757-F1F8-2FD6-62DB-4554CF5B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0B6E8-4412-9956-3B3A-DEB0A9E4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9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B9E0-13A6-5E27-2C05-7FAABD34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92C0-D666-E26A-2571-C0432C494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4AB72-7079-1719-3E84-FDA5A7801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35F3B-4090-A144-DC51-A96537F5B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D7E98-A604-838B-5ED1-E5DA4A55E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3E595-D45C-D197-5D1E-CE6E738A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F9866-8122-E807-4CD2-8F30CFB6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337A0-36E5-3334-6CA8-F61D9D7B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3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34B4-10CC-23C3-C7B2-83292A51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36461-A772-71C5-FF86-AE392C90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AC164-D4FB-BAD0-D4FB-4237FC87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2B2DD-E22C-C92C-B232-3BA3E600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6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31FAB-1045-5211-CED3-B9C61CAD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F0B24-BE01-D1B5-C1BF-51A5CC67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90F6-DD1E-F553-7B44-996954DE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C9F8-90A2-8C14-9838-A5932242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B93E-B254-2E0D-0D62-180E9A650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02E0A-CD7D-50EB-F358-E882E914F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E55D5-1F1E-F367-1E7B-EAAECD35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A06AF-7CAE-13A9-6661-7C33A937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3E374-5AB8-BA50-91B4-CA24F506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5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52D5-10BE-A54C-4DFC-EF7F3FC7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C8AF6-DEA4-0FC2-F8E5-6D34B799D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8DC43-D416-485F-D4CB-B11653243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3A0B1-DA84-2F37-E34D-394685CF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72A-F4F6-9342-A140-11DA0E5B20AA}" type="datetimeFigureOut">
              <a:t>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7C5C7-BB84-4BB0-3C0A-1D34607F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6BE99-2109-4413-7AC1-68923655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8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6461C-BD17-52AC-A6EC-3DF8A514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95A2A-383E-B9E1-3F15-5C0CB4DCE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5448-BA06-AE1B-59C2-13D8D7622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2E72A-F4F6-9342-A140-11DA0E5B20AA}" type="datetimeFigureOut"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AE86A-D81E-EB7F-24E5-F6D9BD1D1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61248-B3B3-D0CD-DDC9-DE7A2C5F4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DCE1-4922-3E44-96FE-0349696D3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8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lselector/setup_computer/tree/master/_setup_new_Linux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github.com/lselector/setup_computer/blob/master/_setup_new_Mac.tx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hyperlink" Target="https://learn.microsoft.com/en-us/windows/wsl/instal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hyperlink" Target="https://www.youtube.com/watch?v=sln-gJaURzk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www.linfo.org/thompson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linux.org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hyperlink" Target="https://github.com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git-scm.com/" TargetMode="Externa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distrowatch.com/dwres.php?resource=majo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hyperlink" Target="https://www.youtube.com/watch?v=LN2shXeJNz8" TargetMode="External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Dennis_Ritchie" TargetMode="External"/><Relationship Id="rId5" Type="http://schemas.openxmlformats.org/officeDocument/2006/relationships/hyperlink" Target="https://en.wikipedia.org/wiki/Ken_Thompson" TargetMode="External"/><Relationship Id="rId4" Type="http://schemas.openxmlformats.org/officeDocument/2006/relationships/hyperlink" Target="http://charles.the-haleys.org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en.wikipedia.org/wiki/Stephen_R._Bourne" TargetMode="External"/><Relationship Id="rId7" Type="http://schemas.openxmlformats.org/officeDocument/2006/relationships/hyperlink" Target="https://git.savannah.gnu.org/git/bash.gi" TargetMode="External"/><Relationship Id="rId2" Type="http://schemas.openxmlformats.org/officeDocument/2006/relationships/hyperlink" Target="https://en.wikipedia.org/wiki/Bourne_shel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Bash_(Unix_shell)" TargetMode="External"/><Relationship Id="rId5" Type="http://schemas.openxmlformats.org/officeDocument/2006/relationships/image" Target="../media/image17.jpeg"/><Relationship Id="rId4" Type="http://schemas.openxmlformats.org/officeDocument/2006/relationships/hyperlink" Target="https://www.tuhs.org/cgi-bin/utree.pl?file=V7/usr/src/cmd/sh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mint.com/edition.php?id=302" TargetMode="External"/><Relationship Id="rId7" Type="http://schemas.openxmlformats.org/officeDocument/2006/relationships/image" Target="../media/image19.jpeg"/><Relationship Id="rId2" Type="http://schemas.openxmlformats.org/officeDocument/2006/relationships/hyperlink" Target="https://linuxmint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balena-io/etcher" TargetMode="External"/><Relationship Id="rId5" Type="http://schemas.openxmlformats.org/officeDocument/2006/relationships/hyperlink" Target="https://www.balena.io/etcher/" TargetMode="External"/><Relationship Id="rId4" Type="http://schemas.openxmlformats.org/officeDocument/2006/relationships/hyperlink" Target="https://linuxmint-installation-guide.readthedocs.io/en/lates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berciti.biz/tips/fdisk-unable-to-create-partition-greater-2tb.html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docs.aws.amazon.com/AWSEC2/latest/UserGuide/ebs-using-volumes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rkdp/fd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DD45F0-E38B-D725-2E3B-ECEC0178CDC8}"/>
              </a:ext>
            </a:extLst>
          </p:cNvPr>
          <p:cNvSpPr txBox="1"/>
          <p:nvPr/>
        </p:nvSpPr>
        <p:spPr>
          <a:xfrm>
            <a:off x="3467543" y="425771"/>
            <a:ext cx="4544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Linux 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5FBBD-6BB4-8B69-BA8D-70E212C5C16A}"/>
              </a:ext>
            </a:extLst>
          </p:cNvPr>
          <p:cNvSpPr txBox="1"/>
          <p:nvPr/>
        </p:nvSpPr>
        <p:spPr>
          <a:xfrm>
            <a:off x="3343975" y="1683999"/>
            <a:ext cx="55040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Unix &amp;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Installing Linux on Laptop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Setting up Linux VM on Cloud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 / Vim Editor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Bash Shell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Working from Prompt on MacOS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Linux on Microsoft Windows</a:t>
            </a:r>
          </a:p>
        </p:txBody>
      </p:sp>
    </p:spTree>
    <p:extLst>
      <p:ext uri="{BB962C8B-B14F-4D97-AF65-F5344CB8AC3E}">
        <p14:creationId xmlns:p14="http://schemas.microsoft.com/office/powerpoint/2010/main" val="324152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87969B-D3D5-193B-56DD-D47A7A8CA7B9}"/>
              </a:ext>
            </a:extLst>
          </p:cNvPr>
          <p:cNvSpPr txBox="1"/>
          <p:nvPr/>
        </p:nvSpPr>
        <p:spPr>
          <a:xfrm>
            <a:off x="-1" y="0"/>
            <a:ext cx="833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Configuring Linux Virtual Machine on a Cloud – part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9EB76-0BDA-DD46-BE73-E930E5314EAF}"/>
              </a:ext>
            </a:extLst>
          </p:cNvPr>
          <p:cNvSpPr txBox="1"/>
          <p:nvPr/>
        </p:nvSpPr>
        <p:spPr>
          <a:xfrm>
            <a:off x="212357" y="650557"/>
            <a:ext cx="4875459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Create a 'swap-file';  16G in this case</a:t>
            </a:r>
          </a:p>
          <a:p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sudo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fallocate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-l 16G /data/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swapfile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sudo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chmod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600 /data/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swapfile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 -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lh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/data/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swapfile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sudo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mkswap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/data/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swapfile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sudo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swapon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/data/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swapfile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1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Several ways to check:</a:t>
            </a:r>
          </a:p>
          <a:p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sudo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swapon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--show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free -h</a:t>
            </a:r>
          </a:p>
          <a:p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htop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grep Swap /proc/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meminfo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swapon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-s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 /proc/swaps</a:t>
            </a:r>
          </a:p>
          <a:p>
            <a:endParaRPr lang="en-US" sz="11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Edit file /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etc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fstab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add this line: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/data/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swapfile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none   swap  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sw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0   0</a:t>
            </a:r>
          </a:p>
          <a:p>
            <a:endParaRPr lang="en-US" sz="11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Note:</a:t>
            </a:r>
          </a:p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  Use (multiple) spaces to separate fields</a:t>
            </a:r>
          </a:p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  Use "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sudo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to edit the file</a:t>
            </a:r>
          </a:p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  Before editing - make a backup copy of the file</a:t>
            </a:r>
          </a:p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</a:p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sudo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reboot # check swap after reboot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0ED30-E22A-294B-37EA-75574E8B6B75}"/>
              </a:ext>
            </a:extLst>
          </p:cNvPr>
          <p:cNvSpPr txBox="1"/>
          <p:nvPr/>
        </p:nvSpPr>
        <p:spPr>
          <a:xfrm>
            <a:off x="5852161" y="530625"/>
            <a:ext cx="6221268" cy="618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install 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miniconda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python - and some modules</a:t>
            </a:r>
          </a:p>
          <a:p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wget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https://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repo.anaconda.com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miniconda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/Miniconda3-py39_4.12.0-Linux-x86_64.sh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bash Miniconda3-py39_4.12.0-Linux-x86_64.sh</a:t>
            </a:r>
          </a:p>
          <a:p>
            <a:endParaRPr lang="en-US" sz="11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choose location </a:t>
            </a:r>
            <a:r>
              <a:rPr lang="en-US" sz="1100" b="1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/data/miniconda3</a:t>
            </a:r>
          </a:p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choose to initialize, then check the .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bashrc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and other dot files for PATH and PYTHONPATH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which python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which pip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which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ipython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path</a:t>
            </a:r>
          </a:p>
          <a:p>
            <a:endParaRPr lang="en-US" sz="11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install additional modules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/data/SOFT/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setup_computer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pip install -r miniconda3_requirements.txt</a:t>
            </a:r>
          </a:p>
          <a:p>
            <a:endParaRPr lang="en-US" sz="11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check if directory $HOME/.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ipython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exists. </a:t>
            </a:r>
          </a:p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not - create it:</a:t>
            </a:r>
          </a:p>
          <a:p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ipython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profile create</a:t>
            </a:r>
          </a:p>
          <a:p>
            <a:endParaRPr lang="en-US" sz="11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copy Lev's common startup modules: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~/.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ipython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profile_default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/startup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 /data/SOFT/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setup_computer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ipython_startup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./</a:t>
            </a:r>
          </a:p>
          <a:p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find 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ipython_config.py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under miniconda3 </a:t>
            </a:r>
          </a:p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and copy it under .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ipython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profile_default</a:t>
            </a:r>
            <a:endParaRPr lang="en-US" sz="11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Then add two lines to it: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~/.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ipython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profile_default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 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ipython_config.py</a:t>
            </a:r>
            <a:endParaRPr lang="en-US" sz="11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add two lines</a:t>
            </a:r>
          </a:p>
          <a:p>
            <a:endParaRPr lang="en-US" sz="11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c.TerminalInteractiveShell.display_completions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readlinelike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c.InteractiveShell.ast_node_interactivity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'all'</a:t>
            </a:r>
          </a:p>
          <a:p>
            <a:endParaRPr lang="en-US" sz="11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 </a:t>
            </a:r>
            <a:r>
              <a:rPr lang="en-US" sz="11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ipython</a:t>
            </a:r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terminal</a:t>
            </a:r>
          </a:p>
        </p:txBody>
      </p:sp>
      <p:pic>
        <p:nvPicPr>
          <p:cNvPr id="4098" name="Picture 2" descr="Install both Anaconda &amp; Python | Windows - DEV Community 👩‍💻👨‍💻">
            <a:extLst>
              <a:ext uri="{FF2B5EF4-FFF2-40B4-BE49-F238E27FC236}">
                <a16:creationId xmlns:a16="http://schemas.microsoft.com/office/drawing/2014/main" id="{E3A0D5B6-F5D2-EE0C-1015-5B88893D3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23" t="8517" r="4154" b="9066"/>
          <a:stretch/>
        </p:blipFill>
        <p:spPr bwMode="auto">
          <a:xfrm>
            <a:off x="3139907" y="5295058"/>
            <a:ext cx="2407453" cy="119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9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61CE2-0694-9D6E-BA9B-91B1F2CB9C9E}"/>
              </a:ext>
            </a:extLst>
          </p:cNvPr>
          <p:cNvSpPr txBox="1"/>
          <p:nvPr/>
        </p:nvSpPr>
        <p:spPr>
          <a:xfrm>
            <a:off x="6096000" y="794607"/>
            <a:ext cx="573258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You can find more instructions here:</a:t>
            </a:r>
          </a:p>
          <a:p>
            <a:endParaRPr lang="en-US" sz="1200" dirty="0"/>
          </a:p>
          <a:p>
            <a:r>
              <a:rPr lang="en-US" sz="1200" dirty="0"/>
              <a:t>.. </a:t>
            </a:r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github.com</a:t>
            </a:r>
            <a:r>
              <a:rPr lang="en-US" sz="1200" dirty="0">
                <a:hlinkClick r:id="rId2"/>
              </a:rPr>
              <a:t>/</a:t>
            </a:r>
            <a:r>
              <a:rPr lang="en-US" sz="1200" dirty="0" err="1">
                <a:hlinkClick r:id="rId2"/>
              </a:rPr>
              <a:t>lselector</a:t>
            </a:r>
            <a:r>
              <a:rPr lang="en-US" sz="1200" dirty="0">
                <a:hlinkClick r:id="rId2"/>
              </a:rPr>
              <a:t>/</a:t>
            </a:r>
            <a:r>
              <a:rPr lang="en-US" sz="1200" dirty="0" err="1">
                <a:hlinkClick r:id="rId2"/>
              </a:rPr>
              <a:t>setup_computer</a:t>
            </a:r>
            <a:r>
              <a:rPr lang="en-US" sz="1200" dirty="0">
                <a:hlinkClick r:id="rId2"/>
              </a:rPr>
              <a:t>/tree/master/_</a:t>
            </a:r>
            <a:r>
              <a:rPr lang="en-US" sz="1200" dirty="0" err="1">
                <a:hlinkClick r:id="rId2"/>
              </a:rPr>
              <a:t>setup_new_Linux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This includes: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Nginx web server setup and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secure certificates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python web app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Azure CLI and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Jupyter</a:t>
            </a:r>
            <a:r>
              <a:rPr lang="en-US" sz="1200" dirty="0"/>
              <a:t>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misc</a:t>
            </a:r>
            <a:r>
              <a:rPr lang="en-US" sz="1200" dirty="0"/>
              <a:t>" directory with maintenance scripts and docs.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6B3471-F62F-BC15-68BA-ABCE788E2D4F}"/>
              </a:ext>
            </a:extLst>
          </p:cNvPr>
          <p:cNvSpPr txBox="1"/>
          <p:nvPr/>
        </p:nvSpPr>
        <p:spPr>
          <a:xfrm>
            <a:off x="0" y="0"/>
            <a:ext cx="833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Configuring Linux Virtual Machine on a Cloud – part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C9B54-A1D1-D405-0F44-E6E990431521}"/>
              </a:ext>
            </a:extLst>
          </p:cNvPr>
          <p:cNvSpPr txBox="1"/>
          <p:nvPr/>
        </p:nvSpPr>
        <p:spPr>
          <a:xfrm>
            <a:off x="363416" y="794608"/>
            <a:ext cx="4829908" cy="48936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Add directories under /data: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/data/code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/data/code/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py_lib</a:t>
            </a:r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/data/code/bin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/data/code/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misc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for maintenance scripts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/data/code/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misc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/SAVED</a:t>
            </a:r>
          </a:p>
          <a:p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/data/BACKUPS</a:t>
            </a:r>
          </a:p>
          <a:p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/data/log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/data/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log_old</a:t>
            </a:r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/data/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log_test</a:t>
            </a:r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/data/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log_test_old</a:t>
            </a:r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/>
          </a:p>
          <a:p>
            <a:r>
              <a:rPr lang="en-US" sz="1200" dirty="0"/>
              <a:t># --------------------------------------------------------------</a:t>
            </a:r>
          </a:p>
          <a:p>
            <a:r>
              <a:rPr lang="en-US" sz="1200" dirty="0"/>
              <a:t>Add maintenance backup scripts under </a:t>
            </a:r>
            <a:r>
              <a:rPr lang="en-US" sz="1200" dirty="0">
                <a:solidFill>
                  <a:srgbClr val="00B0F0"/>
                </a:solidFill>
              </a:rPr>
              <a:t>"/data/code/</a:t>
            </a:r>
            <a:r>
              <a:rPr lang="en-US" sz="1200" dirty="0" err="1">
                <a:solidFill>
                  <a:srgbClr val="00B0F0"/>
                </a:solidFill>
              </a:rPr>
              <a:t>misc</a:t>
            </a:r>
            <a:r>
              <a:rPr lang="en-US" sz="1200" dirty="0"/>
              <a:t>"</a:t>
            </a:r>
          </a:p>
          <a:p>
            <a:r>
              <a:rPr lang="en-US" sz="1200" dirty="0"/>
              <a:t>and schedule them in crontab</a:t>
            </a:r>
          </a:p>
          <a:p>
            <a:endParaRPr lang="en-US" sz="1200" dirty="0"/>
          </a:p>
          <a:p>
            <a:r>
              <a:rPr lang="en-US" sz="1200" dirty="0"/>
              <a:t># --------------------------------------------------------------</a:t>
            </a:r>
          </a:p>
          <a:p>
            <a:r>
              <a:rPr lang="en-US" sz="1200" dirty="0"/>
              <a:t>create </a:t>
            </a:r>
            <a:r>
              <a:rPr lang="en-US" sz="1200" dirty="0">
                <a:solidFill>
                  <a:srgbClr val="00B0F0"/>
                </a:solidFill>
              </a:rPr>
              <a:t>$HOME/.</a:t>
            </a:r>
            <a:r>
              <a:rPr lang="en-US" sz="1200" dirty="0" err="1">
                <a:solidFill>
                  <a:srgbClr val="00B0F0"/>
                </a:solidFill>
              </a:rPr>
              <a:t>bashrc_crontab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/>
              <a:t>file</a:t>
            </a:r>
          </a:p>
          <a:p>
            <a:r>
              <a:rPr lang="en-US" sz="1200" dirty="0"/>
              <a:t>schedule some basic jobs in crontab - and check that they are working OK</a:t>
            </a:r>
          </a:p>
          <a:p>
            <a:endParaRPr lang="en-US" sz="1200" dirty="0"/>
          </a:p>
          <a:p>
            <a:r>
              <a:rPr lang="en-US" sz="1200" dirty="0"/>
              <a:t># --------------------------------------------------------------</a:t>
            </a:r>
          </a:p>
          <a:p>
            <a:r>
              <a:rPr lang="en-US" sz="1200" dirty="0"/>
              <a:t>set up git commands like </a:t>
            </a:r>
            <a:r>
              <a:rPr lang="en-US" sz="1200" dirty="0">
                <a:solidFill>
                  <a:srgbClr val="00B0F0"/>
                </a:solidFill>
              </a:rPr>
              <a:t>gist, </a:t>
            </a:r>
            <a:r>
              <a:rPr lang="en-US" sz="1200" dirty="0" err="1">
                <a:solidFill>
                  <a:srgbClr val="00B0F0"/>
                </a:solidFill>
              </a:rPr>
              <a:t>gd</a:t>
            </a:r>
            <a:r>
              <a:rPr lang="en-US" sz="1200" dirty="0">
                <a:solidFill>
                  <a:srgbClr val="00B0F0"/>
                </a:solidFill>
              </a:rPr>
              <a:t>, </a:t>
            </a:r>
            <a:r>
              <a:rPr lang="en-US" sz="1200" dirty="0" err="1">
                <a:solidFill>
                  <a:srgbClr val="00B0F0"/>
                </a:solidFill>
              </a:rPr>
              <a:t>gistall</a:t>
            </a:r>
            <a:r>
              <a:rPr lang="en-US" sz="1200" dirty="0">
                <a:solidFill>
                  <a:srgbClr val="00B0F0"/>
                </a:solidFill>
              </a:rPr>
              <a:t>, gg</a:t>
            </a:r>
          </a:p>
          <a:p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38BCA-6975-B5FA-2FB3-20F37483C81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4492" y="3374318"/>
            <a:ext cx="2719754" cy="33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5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2ECDAF-5AE2-DF08-F81B-A7C7BE0BF24C}"/>
              </a:ext>
            </a:extLst>
          </p:cNvPr>
          <p:cNvSpPr txBox="1"/>
          <p:nvPr/>
        </p:nvSpPr>
        <p:spPr>
          <a:xfrm>
            <a:off x="766119" y="546315"/>
            <a:ext cx="7834183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vi is a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unix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platform editor.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vi is a successor of QED, QED CTSS, ED, EX editors.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It was written by Bill Joy in 1976 as a multi-line</a:t>
            </a:r>
          </a:p>
          <a:p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improvment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of line editor "ex" that Joy had written with Chuck Haley.</a:t>
            </a:r>
          </a:p>
          <a:p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You edit file by typing on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unix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prompt:</a:t>
            </a:r>
          </a:p>
          <a:p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vi  filename</a:t>
            </a:r>
          </a:p>
          <a:p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Then you press "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" to enter "insert" mode - and start typing.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You press &lt;ESC&gt; to exit insert mode.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You press ":" to get command prompt at the bottom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</a:rPr>
              <a:t>   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and type "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wq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" and press &lt;ENTER&gt;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"w" = write, "q" = quit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E308C-CD3B-C8D1-9105-94E71DCBAC24}"/>
              </a:ext>
            </a:extLst>
          </p:cNvPr>
          <p:cNvSpPr txBox="1"/>
          <p:nvPr/>
        </p:nvSpPr>
        <p:spPr>
          <a:xfrm>
            <a:off x="0" y="0"/>
            <a:ext cx="359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vi, vim editor – part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0B592-6836-F096-60C3-B879FF4F5DC6}"/>
              </a:ext>
            </a:extLst>
          </p:cNvPr>
          <p:cNvSpPr txBox="1"/>
          <p:nvPr/>
        </p:nvSpPr>
        <p:spPr>
          <a:xfrm>
            <a:off x="766118" y="3315027"/>
            <a:ext cx="7834183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There are 3 modes: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- insertion mode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- command/navigation mode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- ":"-commands mode</a:t>
            </a:r>
          </a:p>
          <a:p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The editor begins in </a:t>
            </a:r>
            <a:r>
              <a:rPr lang="en-US" sz="12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command mode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 where you can: 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navigate (move cursor),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delete, 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copy(yank) / paste(put), 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save/restore, 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etc.</a:t>
            </a:r>
          </a:p>
          <a:p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Insertion mode 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begins upon entering an insertion key (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i,a,o,r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etc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or a change command (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cw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 etc.). 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Pressing &lt;ESC&gt; ends Insertion mode.</a:t>
            </a:r>
          </a:p>
          <a:p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Most commands execute as soon as you type them 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except for "colon" commands which execute when you press the return key.</a:t>
            </a:r>
          </a:p>
        </p:txBody>
      </p:sp>
      <p:pic>
        <p:nvPicPr>
          <p:cNvPr id="2050" name="Picture 2" descr="Vim (text editor) - Wikipedia">
            <a:extLst>
              <a:ext uri="{FF2B5EF4-FFF2-40B4-BE49-F238E27FC236}">
                <a16:creationId xmlns:a16="http://schemas.microsoft.com/office/drawing/2014/main" id="{303E312A-5D26-20A2-D8B5-442145E21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58031" y="571500"/>
            <a:ext cx="28448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96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2ECDAF-5AE2-DF08-F81B-A7C7BE0BF24C}"/>
              </a:ext>
            </a:extLst>
          </p:cNvPr>
          <p:cNvSpPr txBox="1"/>
          <p:nvPr/>
        </p:nvSpPr>
        <p:spPr>
          <a:xfrm>
            <a:off x="98855" y="539813"/>
            <a:ext cx="5362831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File saving, reverting, quitting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:w          - write/save file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:w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somefile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- save to file "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somefile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"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wq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       - write &amp; quit (same as :x   or  :ZZ )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:q  - quit (will quit if no changes made)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:q! - discard changes and quit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:e! - discard changes (revert to saved)</a:t>
            </a:r>
          </a:p>
          <a:p>
            <a:r>
              <a:rPr lang="en-US" sz="12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Inserting text:</a:t>
            </a:r>
          </a:p>
          <a:p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, I      insert before cursor, before line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a , A      append after cursor, after line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o , O      open new line after, line before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r , R      replace one char, many chars</a:t>
            </a:r>
          </a:p>
          <a:p>
            <a:r>
              <a:rPr lang="en-US" sz="12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Motion: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h , j , k , l    left, down, up, right (also arrows)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w , W            forward next word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e , E            forward end of word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b , B            backward beginning of word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( , )            sentence back, forward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{ , }            paragraph back, forward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0 , $            beginning, end of line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1G , G           beginning, end of file</a:t>
            </a:r>
          </a:p>
          <a:p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nG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or :n         line n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fc , Fc          forward, back to char c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H , M , L        top, middle, bottom of screen</a:t>
            </a:r>
          </a:p>
          <a:p>
            <a:r>
              <a:rPr lang="en-US" sz="12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Deleting text:</a:t>
            </a:r>
          </a:p>
          <a:p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dw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    - deletes a word (type d followed by a motion)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dd      - delete line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:d      - delete line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x , X   - delete character to right, left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       -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deleteto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end of 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E308C-CD3B-C8D1-9105-94E71DCBAC24}"/>
              </a:ext>
            </a:extLst>
          </p:cNvPr>
          <p:cNvSpPr txBox="1"/>
          <p:nvPr/>
        </p:nvSpPr>
        <p:spPr>
          <a:xfrm>
            <a:off x="0" y="0"/>
            <a:ext cx="436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vi, vim editor – part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B3972-67C4-DAC0-3D2E-772BF2711C27}"/>
              </a:ext>
            </a:extLst>
          </p:cNvPr>
          <p:cNvSpPr txBox="1"/>
          <p:nvPr/>
        </p:nvSpPr>
        <p:spPr>
          <a:xfrm>
            <a:off x="6178379" y="564527"/>
            <a:ext cx="5362831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Yanking text (copying into a buffer):</a:t>
            </a:r>
          </a:p>
          <a:p>
            <a:r>
              <a:rPr lang="en-US" sz="1200" b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type "y" followed by a motion: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y$ - yanks to the end of line.</a:t>
            </a:r>
          </a:p>
          <a:p>
            <a:r>
              <a:rPr lang="en-US" sz="120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yy</a:t>
            </a:r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       line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:y         line</a:t>
            </a:r>
          </a:p>
          <a:p>
            <a:r>
              <a:rPr lang="en-US" sz="12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Changing text: </a:t>
            </a:r>
          </a:p>
          <a:p>
            <a:r>
              <a:rPr lang="en-US" sz="1200" b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"c" followed by a motion:</a:t>
            </a:r>
          </a:p>
          <a:p>
            <a:r>
              <a:rPr lang="en-US" sz="120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cw</a:t>
            </a:r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- change a word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          to end of line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cc         line</a:t>
            </a:r>
          </a:p>
          <a:p>
            <a:r>
              <a:rPr lang="en-US" sz="12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Putting text: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p    put yanked text after position or after line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P    put before position or before 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2B7F2-BE40-2CA5-3D4E-90B45BC1465F}"/>
              </a:ext>
            </a:extLst>
          </p:cNvPr>
          <p:cNvSpPr txBox="1"/>
          <p:nvPr/>
        </p:nvSpPr>
        <p:spPr>
          <a:xfrm>
            <a:off x="6203093" y="3344797"/>
            <a:ext cx="5362831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Vim visual mode (to copy/paste/delete):</a:t>
            </a:r>
          </a:p>
          <a:p>
            <a:endParaRPr lang="en-US" sz="12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– start marking the block of characters</a:t>
            </a:r>
          </a:p>
          <a:p>
            <a:r>
              <a:rPr lang="en-US" sz="12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&lt;shift&gt;-v </a:t>
            </a:r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- mark first line of a block of lines</a:t>
            </a:r>
          </a:p>
          <a:p>
            <a:r>
              <a:rPr lang="en-US" sz="12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&lt;ctrl&gt;-v </a:t>
            </a:r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- mark first column of a block of columns</a:t>
            </a:r>
          </a:p>
          <a:p>
            <a:endParaRPr lang="en-US" sz="12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then move the cursor to select the area, 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then press the "action":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y - mark last character of the block and yank 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    block to this point 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d - delete to this point</a:t>
            </a:r>
          </a:p>
          <a:p>
            <a:endParaRPr lang="en-US" sz="12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then move the cursor to some other place,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and use "p" or "P" to put the block there.</a:t>
            </a:r>
          </a:p>
        </p:txBody>
      </p:sp>
    </p:spTree>
    <p:extLst>
      <p:ext uri="{BB962C8B-B14F-4D97-AF65-F5344CB8AC3E}">
        <p14:creationId xmlns:p14="http://schemas.microsoft.com/office/powerpoint/2010/main" val="211670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2ECDAF-5AE2-DF08-F81B-A7C7BE0BF24C}"/>
              </a:ext>
            </a:extLst>
          </p:cNvPr>
          <p:cNvSpPr txBox="1"/>
          <p:nvPr/>
        </p:nvSpPr>
        <p:spPr>
          <a:xfrm>
            <a:off x="98855" y="539813"/>
            <a:ext cx="5914767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Search for Strings:</a:t>
            </a:r>
            <a:endParaRPr lang="en-US" sz="12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/string    search forward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?string    search backward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n , N      repeat search in same, reverse direction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:se </a:t>
            </a:r>
            <a:r>
              <a:rPr lang="en-US" sz="120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ic</a:t>
            </a:r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   set ignore case for searches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:se </a:t>
            </a:r>
            <a:r>
              <a:rPr lang="en-US" sz="120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noic</a:t>
            </a:r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 back to case sensitive searches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Shift-5    jump between matching parenthesis/</a:t>
            </a:r>
            <a:r>
              <a:rPr lang="en-US" sz="120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curlies</a:t>
            </a:r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/brackets</a:t>
            </a:r>
          </a:p>
          <a:p>
            <a:endParaRPr lang="en-US" sz="12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Replace: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:s/pattern /string /flags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:g/from/s//to/g</a:t>
            </a:r>
          </a:p>
          <a:p>
            <a:endParaRPr lang="en-US" sz="12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flags: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g , c     all on each line, confirm each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&amp;         repeat last :s command</a:t>
            </a:r>
          </a:p>
          <a:p>
            <a:endParaRPr lang="en-US" sz="12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Example: find/replace in all the file (2 methods):</a:t>
            </a:r>
          </a:p>
          <a:p>
            <a:endParaRPr lang="en-US" sz="12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:%s/from/to/g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:g/from/s//to/g</a:t>
            </a:r>
          </a:p>
          <a:p>
            <a:endParaRPr lang="en-US" sz="12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Regular Expressions:</a:t>
            </a:r>
          </a:p>
          <a:p>
            <a:endParaRPr lang="en-US" sz="12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. (dot)       any single character except newline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*             zero or more repeats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[...]         any character in set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[^ ...]       any character not in set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^ , $         beginning, end of line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\&lt; , \&gt;       beginning, end of word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\(: : :\)     grouping (putting into memory)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\n            contents of n-</a:t>
            </a:r>
            <a:r>
              <a:rPr lang="en-US" sz="120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E308C-CD3B-C8D1-9105-94E71DCBAC24}"/>
              </a:ext>
            </a:extLst>
          </p:cNvPr>
          <p:cNvSpPr txBox="1"/>
          <p:nvPr/>
        </p:nvSpPr>
        <p:spPr>
          <a:xfrm>
            <a:off x="0" y="0"/>
            <a:ext cx="436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vi, vim editor – 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B3972-67C4-DAC0-3D2E-772BF2711C27}"/>
              </a:ext>
            </a:extLst>
          </p:cNvPr>
          <p:cNvSpPr txBox="1"/>
          <p:nvPr/>
        </p:nvSpPr>
        <p:spPr>
          <a:xfrm>
            <a:off x="6178379" y="564527"/>
            <a:ext cx="5362831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Counts:</a:t>
            </a:r>
          </a:p>
          <a:p>
            <a:endParaRPr lang="en-US" sz="12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Nearly every command may be preceded by a number 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that specifies how many times it is to be performed. 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For example, 5dw will delete 5 words 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and 3fe will move the cursor forward 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to the 3rd </a:t>
            </a:r>
            <a:r>
              <a:rPr lang="en-US" sz="120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occurance</a:t>
            </a:r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of the letter e. </a:t>
            </a:r>
          </a:p>
          <a:p>
            <a:endParaRPr lang="en-US" sz="12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Even insertions may be repeated conveniently 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with this method, say to insert the same line 100 times.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2B7F2-BE40-2CA5-3D4E-90B45BC1465F}"/>
              </a:ext>
            </a:extLst>
          </p:cNvPr>
          <p:cNvSpPr txBox="1"/>
          <p:nvPr/>
        </p:nvSpPr>
        <p:spPr>
          <a:xfrm>
            <a:off x="6178379" y="2677532"/>
            <a:ext cx="5362831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Ranges:</a:t>
            </a:r>
          </a:p>
          <a:p>
            <a:endParaRPr lang="en-US" sz="12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Ranges may precede most "colon" commands 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and cause them to be executed on a line or lines. 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For example :3,7d would delete lines 3-7. </a:t>
            </a:r>
          </a:p>
          <a:p>
            <a:endParaRPr lang="en-US" sz="12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Ranges are commonly combined with the :s command 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to perform a replacement on several lines.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Example: 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replacement from current line to the end of the file:</a:t>
            </a:r>
          </a:p>
          <a:p>
            <a:endParaRPr lang="en-US" sz="12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   :.,$s/pattern/string/g </a:t>
            </a:r>
          </a:p>
          <a:p>
            <a:endParaRPr lang="en-US" sz="12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Examples of ranges:</a:t>
            </a:r>
          </a:p>
          <a:p>
            <a:endParaRPr lang="en-US" sz="12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:n ,m        lines n-m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:.           current line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:$           Last line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:?c          Marker c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:%           All lines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:g/pattern/  All matching lines</a:t>
            </a:r>
          </a:p>
        </p:txBody>
      </p:sp>
    </p:spTree>
    <p:extLst>
      <p:ext uri="{BB962C8B-B14F-4D97-AF65-F5344CB8AC3E}">
        <p14:creationId xmlns:p14="http://schemas.microsoft.com/office/powerpoint/2010/main" val="1920725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2ECDAF-5AE2-DF08-F81B-A7C7BE0BF24C}"/>
              </a:ext>
            </a:extLst>
          </p:cNvPr>
          <p:cNvSpPr txBox="1"/>
          <p:nvPr/>
        </p:nvSpPr>
        <p:spPr>
          <a:xfrm>
            <a:off x="840260" y="848732"/>
            <a:ext cx="591476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Files operations:</a:t>
            </a:r>
          </a:p>
          <a:p>
            <a:endParaRPr lang="en-US" sz="12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:w file    - Write file (current file if no name given):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:r file    - Read file and insert its contents after current line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:n         - Next file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:p         - Previous file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:e file    - Edit file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:e!        - re-read current file (discard changes)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!!command  - run </a:t>
            </a:r>
            <a:r>
              <a:rPr lang="en-US" sz="120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unix</a:t>
            </a:r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command "command"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r!command</a:t>
            </a:r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- read in an output of shell command, for example: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r!which</a:t>
            </a:r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perl</a:t>
            </a:r>
            <a:endParaRPr lang="en-US" sz="12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E308C-CD3B-C8D1-9105-94E71DCBAC24}"/>
              </a:ext>
            </a:extLst>
          </p:cNvPr>
          <p:cNvSpPr txBox="1"/>
          <p:nvPr/>
        </p:nvSpPr>
        <p:spPr>
          <a:xfrm>
            <a:off x="0" y="0"/>
            <a:ext cx="436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vi, vim editor – part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B3972-67C4-DAC0-3D2E-772BF2711C27}"/>
              </a:ext>
            </a:extLst>
          </p:cNvPr>
          <p:cNvSpPr txBox="1"/>
          <p:nvPr/>
        </p:nvSpPr>
        <p:spPr>
          <a:xfrm>
            <a:off x="840260" y="3789641"/>
            <a:ext cx="591476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Other commands:</a:t>
            </a:r>
          </a:p>
          <a:p>
            <a:endParaRPr lang="en-US" sz="12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J     join lines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.     repeat last text-changing command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u     undo last change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U     undo all changes on line</a:t>
            </a: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ctrl-L    refresh the window</a:t>
            </a:r>
          </a:p>
        </p:txBody>
      </p:sp>
    </p:spTree>
    <p:extLst>
      <p:ext uri="{BB962C8B-B14F-4D97-AF65-F5344CB8AC3E}">
        <p14:creationId xmlns:p14="http://schemas.microsoft.com/office/powerpoint/2010/main" val="2608032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13C7F-96DD-0FE1-471C-CE437FA3F714}"/>
              </a:ext>
            </a:extLst>
          </p:cNvPr>
          <p:cNvSpPr txBox="1"/>
          <p:nvPr/>
        </p:nvSpPr>
        <p:spPr>
          <a:xfrm>
            <a:off x="117231" y="105508"/>
            <a:ext cx="4173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Common Bash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CEC91-DEBC-0F1E-FD9E-EA85C021598A}"/>
              </a:ext>
            </a:extLst>
          </p:cNvPr>
          <p:cNvSpPr txBox="1"/>
          <p:nvPr/>
        </p:nvSpPr>
        <p:spPr>
          <a:xfrm>
            <a:off x="117231" y="766605"/>
            <a:ext cx="2412442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exit (or ctrl-D)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ctrl-C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ctrl-S, ctrl-Q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ctrl-A ctrl-E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ctrl-A K (delete line)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arrow up/down (history)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tab-completion</a:t>
            </a:r>
          </a:p>
          <a:p>
            <a:b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uname</a:t>
            </a:r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uname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-a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date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who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last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history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history 10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man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somecommand</a:t>
            </a:r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593AD-6551-23E6-97E0-FCE5C22F236A}"/>
              </a:ext>
            </a:extLst>
          </p:cNvPr>
          <p:cNvSpPr txBox="1"/>
          <p:nvPr/>
        </p:nvSpPr>
        <p:spPr>
          <a:xfrm>
            <a:off x="2715568" y="766605"/>
            <a:ext cx="1612341" cy="48936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touch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somefile</a:t>
            </a:r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vi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vi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somefile</a:t>
            </a:r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vim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view</a:t>
            </a:r>
          </a:p>
          <a:p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vimdiff</a:t>
            </a:r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less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more</a:t>
            </a:r>
          </a:p>
          <a:p>
            <a:b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top</a:t>
            </a:r>
          </a:p>
          <a:p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htop</a:t>
            </a:r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ps</a:t>
            </a:r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ps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auxww</a:t>
            </a:r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ps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-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ef</a:t>
            </a:r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cd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cd -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cd ~/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somedir</a:t>
            </a:r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pwd</a:t>
            </a:r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ls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ls -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alF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ls -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aldF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*/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ls -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ltr</a:t>
            </a:r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A52D0-C944-78AA-0F87-A85E04C636ED}"/>
              </a:ext>
            </a:extLst>
          </p:cNvPr>
          <p:cNvSpPr txBox="1"/>
          <p:nvPr/>
        </p:nvSpPr>
        <p:spPr>
          <a:xfrm>
            <a:off x="4513804" y="2185097"/>
            <a:ext cx="5805436" cy="43396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echo "path is $PATH"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echo $PATH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date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set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env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export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bash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file.sh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vs source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file.sh</a:t>
            </a:r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. .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bashrc</a:t>
            </a:r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# difference between set and env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bashrc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vs .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bash_profile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vs .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bash_aliases</a:t>
            </a:r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stdin,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stdout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 stderr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cat file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head file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tail file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type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myfunc</a:t>
            </a:r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which python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which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perl</a:t>
            </a:r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grep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somepattern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somefile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*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cat files* | grep pattern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cat files* | grep pattern | grep -v pattern2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find /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somedir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/ -name 'some*txt' -print |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xargs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grep something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F50AFA4-11A0-3574-08B2-6993CB7B4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34920" y="510354"/>
            <a:ext cx="3041512" cy="128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31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13C7F-96DD-0FE1-471C-CE437FA3F714}"/>
              </a:ext>
            </a:extLst>
          </p:cNvPr>
          <p:cNvSpPr txBox="1"/>
          <p:nvPr/>
        </p:nvSpPr>
        <p:spPr>
          <a:xfrm>
            <a:off x="117231" y="105508"/>
            <a:ext cx="6936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Common Bash Commands - continued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CEC91-DEBC-0F1E-FD9E-EA85C021598A}"/>
              </a:ext>
            </a:extLst>
          </p:cNvPr>
          <p:cNvSpPr txBox="1"/>
          <p:nvPr/>
        </p:nvSpPr>
        <p:spPr>
          <a:xfrm>
            <a:off x="117231" y="750277"/>
            <a:ext cx="275366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cp file1 file2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mv file1 file2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rm file1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rm -rf dir1</a:t>
            </a:r>
          </a:p>
          <a:p>
            <a:b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tar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zcvf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abc.tar.gz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abc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*</a:t>
            </a:r>
          </a:p>
          <a:p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tar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ztvf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abc.tar.gz</a:t>
            </a:r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tar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zxvf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abc.tar.gz</a:t>
            </a:r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zip -r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abc.zip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dir1 dir2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unzip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abc.zip</a:t>
            </a:r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593AD-6551-23E6-97E0-FCE5C22F236A}"/>
              </a:ext>
            </a:extLst>
          </p:cNvPr>
          <p:cNvSpPr txBox="1"/>
          <p:nvPr/>
        </p:nvSpPr>
        <p:spPr>
          <a:xfrm>
            <a:off x="3008645" y="766605"/>
            <a:ext cx="4192255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kill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pid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12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sz="1200" b="0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pid</a:t>
            </a:r>
            <a:r>
              <a:rPr lang="en-US" sz="12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 = process id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kill -9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pid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# force kill </a:t>
            </a:r>
          </a:p>
          <a:p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pkill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name   </a:t>
            </a:r>
            <a:r>
              <a:rPr lang="en-US" sz="12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# kill by name</a:t>
            </a:r>
          </a:p>
          <a:p>
            <a:b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nohup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12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# unlink from terminal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command &amp; </a:t>
            </a:r>
            <a:r>
              <a:rPr lang="en-US" sz="12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# put in background</a:t>
            </a:r>
          </a:p>
          <a:p>
            <a:b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nohup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python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myscript.py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mylog.log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2&gt;&amp;1 &amp;</a:t>
            </a:r>
          </a:p>
          <a:p>
            <a:b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jobs</a:t>
            </a:r>
          </a:p>
          <a:p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fg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ctrl-C</a:t>
            </a:r>
          </a:p>
          <a:p>
            <a:b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crontab -e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crontab -l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A52D0-C944-78AA-0F87-A85E04C636ED}"/>
              </a:ext>
            </a:extLst>
          </p:cNvPr>
          <p:cNvSpPr txBox="1"/>
          <p:nvPr/>
        </p:nvSpPr>
        <p:spPr>
          <a:xfrm>
            <a:off x="117231" y="3625830"/>
            <a:ext cx="2412443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ssh</a:t>
            </a:r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B0F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</a:rPr>
              <a:t># public/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</a:rPr>
              <a:t>provate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</a:rPr>
              <a:t> keys: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</a:rPr>
              <a:t>cd ~/.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</a:rPr>
              <a:t>ssh</a:t>
            </a:r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ftp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telnet</a:t>
            </a:r>
          </a:p>
          <a:p>
            <a:b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curl</a:t>
            </a:r>
          </a:p>
          <a:p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wget</a:t>
            </a:r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0C766-204E-E1A8-57E6-BB34305361DB}"/>
              </a:ext>
            </a:extLst>
          </p:cNvPr>
          <p:cNvSpPr txBox="1"/>
          <p:nvPr/>
        </p:nvSpPr>
        <p:spPr>
          <a:xfrm>
            <a:off x="7338647" y="773563"/>
            <a:ext cx="4192255" cy="3600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rsync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test1.py test2.py </a:t>
            </a:r>
          </a:p>
          <a:p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rsync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-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avzh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test1.py test2.py </a:t>
            </a:r>
          </a:p>
          <a:p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rsync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-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avzh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mydir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/</a:t>
            </a:r>
          </a:p>
          <a:p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rsync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-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avzh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mydir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mydir2/</a:t>
            </a:r>
          </a:p>
          <a:p>
            <a:endParaRPr lang="en-US" sz="1200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create mydir2 as recursive copy of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mydir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rsync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-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avzh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mydir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/ mydir2 </a:t>
            </a:r>
          </a:p>
          <a:p>
            <a:b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rsync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-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avzh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--exclude 'somedir1/*.csv' \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          --exclude '*/__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pycache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_*'  \</a:t>
            </a: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    /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mypath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mydir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\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</a:rPr>
              <a:t>      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mytarget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dir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/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# -</a:t>
            </a:r>
            <a:r>
              <a:rPr lang="en-US" sz="1200" b="0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avzh</a:t>
            </a:r>
            <a:r>
              <a:rPr lang="en-US" sz="12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 options:</a:t>
            </a:r>
          </a:p>
          <a:p>
            <a:r>
              <a:rPr lang="en-US" sz="12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# -a - archive mode - recursive, 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</a:rPr>
              <a:t>#      </a:t>
            </a:r>
            <a:r>
              <a:rPr lang="en-US" sz="12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preserving user, timestamps, ...</a:t>
            </a:r>
          </a:p>
          <a:p>
            <a:r>
              <a:rPr lang="en-US" sz="12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# -v - verbose</a:t>
            </a:r>
          </a:p>
          <a:p>
            <a:r>
              <a:rPr lang="en-US" sz="12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# -z - compress</a:t>
            </a:r>
          </a:p>
          <a:p>
            <a:r>
              <a:rPr lang="en-US" sz="12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# -h - human readable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CFC88-AAB0-8A32-93CD-A8A2B5DEB492}"/>
              </a:ext>
            </a:extLst>
          </p:cNvPr>
          <p:cNvSpPr txBox="1"/>
          <p:nvPr/>
        </p:nvSpPr>
        <p:spPr>
          <a:xfrm>
            <a:off x="6307226" y="4550979"/>
            <a:ext cx="5223676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# Example: copy big anaconda directory:</a:t>
            </a:r>
            <a:b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rsync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-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avzh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-H --delete anaconda3/ anaconda3_bckup</a:t>
            </a:r>
          </a:p>
          <a:p>
            <a:b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# -H - to preserve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hardlinks</a:t>
            </a:r>
            <a:endParaRPr lang="en-US" sz="1200" b="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# --delete - to remove extra files at the destination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C8946-4A3A-F8FB-D993-4A672D5F8560}"/>
              </a:ext>
            </a:extLst>
          </p:cNvPr>
          <p:cNvSpPr txBox="1"/>
          <p:nvPr/>
        </p:nvSpPr>
        <p:spPr>
          <a:xfrm>
            <a:off x="4255687" y="5743072"/>
            <a:ext cx="727521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sz="1200" b="0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rsync</a:t>
            </a:r>
            <a:r>
              <a:rPr lang="en-US" sz="12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 from remote server: </a:t>
            </a:r>
            <a:b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rsync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-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avzh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-e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ssh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remoteuser@remoteserver.com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:/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mypath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mydir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 /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mytarget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dir</a:t>
            </a:r>
            <a:r>
              <a:rPr lang="en-US" sz="1200" b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97076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0D9E68-131B-FA5D-F962-223EF843734D}"/>
              </a:ext>
            </a:extLst>
          </p:cNvPr>
          <p:cNvSpPr txBox="1"/>
          <p:nvPr/>
        </p:nvSpPr>
        <p:spPr>
          <a:xfrm>
            <a:off x="117230" y="105508"/>
            <a:ext cx="7326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Configuring MacOS Unix/Python Environment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9784D-322E-3E1F-005E-CC31D7BC0902}"/>
              </a:ext>
            </a:extLst>
          </p:cNvPr>
          <p:cNvSpPr txBox="1"/>
          <p:nvPr/>
        </p:nvSpPr>
        <p:spPr>
          <a:xfrm>
            <a:off x="6538648" y="4577658"/>
            <a:ext cx="538089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Configuring Unix tools on Mac is very similar to configuring Linux.</a:t>
            </a:r>
          </a:p>
          <a:p>
            <a:r>
              <a:rPr lang="en-US" sz="1200" dirty="0"/>
              <a:t>I recommend to use iTerm2 app as a terminal.</a:t>
            </a:r>
          </a:p>
          <a:p>
            <a:r>
              <a:rPr lang="en-US" sz="1200" dirty="0"/>
              <a:t>You can also use a lot of Linux utilities via homebrew.</a:t>
            </a:r>
          </a:p>
          <a:p>
            <a:r>
              <a:rPr lang="en-US" sz="1200" dirty="0"/>
              <a:t>See instructions here:</a:t>
            </a:r>
          </a:p>
          <a:p>
            <a:endParaRPr lang="en-US" sz="1200" dirty="0"/>
          </a:p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github.com</a:t>
            </a:r>
            <a:r>
              <a:rPr lang="en-US" sz="1200" dirty="0">
                <a:hlinkClick r:id="rId2"/>
              </a:rPr>
              <a:t>/</a:t>
            </a:r>
            <a:r>
              <a:rPr lang="en-US" sz="1200" dirty="0" err="1">
                <a:hlinkClick r:id="rId2"/>
              </a:rPr>
              <a:t>lselector</a:t>
            </a:r>
            <a:r>
              <a:rPr lang="en-US" sz="1200" dirty="0">
                <a:hlinkClick r:id="rId2"/>
              </a:rPr>
              <a:t>/</a:t>
            </a:r>
            <a:r>
              <a:rPr lang="en-US" sz="1200" dirty="0" err="1">
                <a:hlinkClick r:id="rId2"/>
              </a:rPr>
              <a:t>setup_computer</a:t>
            </a:r>
            <a:r>
              <a:rPr lang="en-US" sz="1200" dirty="0">
                <a:hlinkClick r:id="rId2"/>
              </a:rPr>
              <a:t>/blob/master/_</a:t>
            </a:r>
            <a:r>
              <a:rPr lang="en-US" sz="1200" dirty="0" err="1">
                <a:hlinkClick r:id="rId2"/>
              </a:rPr>
              <a:t>setup_new_Mac.txt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6148" name="Picture 4" descr="Buying A New Mac For 2023? 4 Things To Consider">
            <a:extLst>
              <a:ext uri="{FF2B5EF4-FFF2-40B4-BE49-F238E27FC236}">
                <a16:creationId xmlns:a16="http://schemas.microsoft.com/office/drawing/2014/main" id="{B2109843-A03D-1DE2-C295-D46FD83471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65449" y="1587844"/>
            <a:ext cx="3654092" cy="184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1987569-F13A-3318-4CDB-E757187F9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630" y="978071"/>
            <a:ext cx="3810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46125F-5B32-0BDE-D7FD-1E0960BF0302}"/>
              </a:ext>
            </a:extLst>
          </p:cNvPr>
          <p:cNvSpPr txBox="1"/>
          <p:nvPr/>
        </p:nvSpPr>
        <p:spPr>
          <a:xfrm>
            <a:off x="269630" y="4114800"/>
            <a:ext cx="42776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NeXTSTEP</a:t>
            </a:r>
            <a:r>
              <a:rPr lang="en-US" sz="1400" dirty="0"/>
              <a:t> is a discontinued object-oriented, multitasking operating system based on the Mach kernel and the UNIX-derived BSD.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40E4A-6E2F-8E2C-2B72-3E9D6EFD3E40}"/>
              </a:ext>
            </a:extLst>
          </p:cNvPr>
          <p:cNvSpPr txBox="1"/>
          <p:nvPr/>
        </p:nvSpPr>
        <p:spPr>
          <a:xfrm>
            <a:off x="4857654" y="3059668"/>
            <a:ext cx="23107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1996, NeXT was acquired by Apple Computer to succeed the classic Mac OS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D1F6EA9-B992-ED05-67A5-C11339DA7D74}"/>
              </a:ext>
            </a:extLst>
          </p:cNvPr>
          <p:cNvSpPr/>
          <p:nvPr/>
        </p:nvSpPr>
        <p:spPr>
          <a:xfrm>
            <a:off x="4860324" y="2364268"/>
            <a:ext cx="2397211" cy="61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Watch: Steve Jobs Correctly Predicted The Future Of E-Commerce In 1996  [Video] | Redmond Pie">
            <a:extLst>
              <a:ext uri="{FF2B5EF4-FFF2-40B4-BE49-F238E27FC236}">
                <a16:creationId xmlns:a16="http://schemas.microsoft.com/office/drawing/2014/main" id="{2AB14D68-1FE5-A934-EA0B-55E4238D6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94009" y="726705"/>
            <a:ext cx="1340995" cy="15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8FCF8D-A9F3-969B-6FB4-B83D3E870A1D}"/>
              </a:ext>
            </a:extLst>
          </p:cNvPr>
          <p:cNvSpPr txBox="1"/>
          <p:nvPr/>
        </p:nvSpPr>
        <p:spPr>
          <a:xfrm>
            <a:off x="6575244" y="1342609"/>
            <a:ext cx="1186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Steve Jobs</a:t>
            </a:r>
          </a:p>
        </p:txBody>
      </p:sp>
      <p:pic>
        <p:nvPicPr>
          <p:cNvPr id="2054" name="Picture 6" descr="The NeXT Workstation">
            <a:extLst>
              <a:ext uri="{FF2B5EF4-FFF2-40B4-BE49-F238E27FC236}">
                <a16:creationId xmlns:a16="http://schemas.microsoft.com/office/drawing/2014/main" id="{CE75DC6C-025D-B99F-5B8B-7B3976897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546" y="4892399"/>
            <a:ext cx="2743200" cy="18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050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0D9E68-131B-FA5D-F962-223EF843734D}"/>
              </a:ext>
            </a:extLst>
          </p:cNvPr>
          <p:cNvSpPr txBox="1"/>
          <p:nvPr/>
        </p:nvSpPr>
        <p:spPr>
          <a:xfrm>
            <a:off x="117230" y="105508"/>
            <a:ext cx="7326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Unix on Microsoft Windows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10B2B-9C95-73C4-B6DB-C19C6910875B}"/>
              </a:ext>
            </a:extLst>
          </p:cNvPr>
          <p:cNvSpPr txBox="1"/>
          <p:nvPr/>
        </p:nvSpPr>
        <p:spPr>
          <a:xfrm>
            <a:off x="380841" y="1518944"/>
            <a:ext cx="5380893" cy="18774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The Windows Subsystem for Linux (WSL) </a:t>
            </a:r>
          </a:p>
          <a:p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lets developers install a Linux distribution (such as Ubuntu, OpenSUSE, Kali, Debian, Arch Linux, </a:t>
            </a:r>
            <a:r>
              <a:rPr lang="en-US" sz="14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etc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 </a:t>
            </a:r>
          </a:p>
          <a:p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and use Linux applications, utilities, and Bash command-line tools </a:t>
            </a:r>
          </a:p>
          <a:p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directly on Windows, unmodified, without the overhead </a:t>
            </a:r>
          </a:p>
          <a:p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of a traditional virtual machine or dual-boot setup.</a:t>
            </a:r>
          </a:p>
          <a:p>
            <a:endParaRPr lang="en-US" sz="14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learn.microsoft.com</a:t>
            </a:r>
            <a:r>
              <a:rPr lang="en-US" sz="1400" dirty="0">
                <a:hlinkClick r:id="rId2"/>
              </a:rPr>
              <a:t>/</a:t>
            </a:r>
            <a:r>
              <a:rPr lang="en-US" sz="1400" dirty="0" err="1">
                <a:hlinkClick r:id="rId2"/>
              </a:rPr>
              <a:t>en</a:t>
            </a:r>
            <a:r>
              <a:rPr lang="en-US" sz="1400" dirty="0">
                <a:hlinkClick r:id="rId2"/>
              </a:rPr>
              <a:t>-us/windows/</a:t>
            </a:r>
            <a:r>
              <a:rPr lang="en-US" sz="1400" dirty="0" err="1">
                <a:hlinkClick r:id="rId2"/>
              </a:rPr>
              <a:t>wsl</a:t>
            </a:r>
            <a:r>
              <a:rPr lang="en-US" sz="1400" dirty="0">
                <a:hlinkClick r:id="rId2"/>
              </a:rPr>
              <a:t>/install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D467D-3C02-EF61-E26D-D38AC735AC23}"/>
              </a:ext>
            </a:extLst>
          </p:cNvPr>
          <p:cNvSpPr txBox="1"/>
          <p:nvPr/>
        </p:nvSpPr>
        <p:spPr>
          <a:xfrm>
            <a:off x="356128" y="3891441"/>
            <a:ext cx="5380893" cy="18774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Git BASH</a:t>
            </a:r>
          </a:p>
          <a:p>
            <a:endParaRPr lang="en-US" sz="14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Git for Windows provides a BASH emulation used to run Git from the command line. *NIX users should feel right at home, as the BASH emulation behaves just like the "git" command in LINUX and UNIX environments.</a:t>
            </a:r>
          </a:p>
          <a:p>
            <a:endParaRPr lang="en-US" sz="14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hlinkClick r:id="rId3"/>
              </a:rPr>
              <a:t>https://gitforwindows.org</a:t>
            </a:r>
            <a:endParaRPr lang="en-US" sz="14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pic>
        <p:nvPicPr>
          <p:cNvPr id="1026" name="Picture 2" descr="Git Logo">
            <a:extLst>
              <a:ext uri="{FF2B5EF4-FFF2-40B4-BE49-F238E27FC236}">
                <a16:creationId xmlns:a16="http://schemas.microsoft.com/office/drawing/2014/main" id="{B004FB18-347E-D1A8-04A9-223A65D1D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37023" y="3891441"/>
            <a:ext cx="2096369" cy="209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ndows Subsystem for Linux Documentation | Microsoft Learn">
            <a:extLst>
              <a:ext uri="{FF2B5EF4-FFF2-40B4-BE49-F238E27FC236}">
                <a16:creationId xmlns:a16="http://schemas.microsoft.com/office/drawing/2014/main" id="{56ECE5C5-314A-A233-192E-294B01222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5195" y="1827861"/>
            <a:ext cx="2600024" cy="14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1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3001" y="523220"/>
            <a:ext cx="6115351" cy="6494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400" dirty="0">
                <a:solidFill>
                  <a:schemeClr val="dk1"/>
                </a:solidFill>
              </a:rPr>
              <a:t>Unix is the dominating OS </a:t>
            </a:r>
          </a:p>
          <a:p>
            <a:pPr>
              <a:buClr>
                <a:schemeClr val="dk1"/>
              </a:buClr>
              <a:buSzPts val="1100"/>
            </a:pPr>
            <a:r>
              <a:rPr lang="en" sz="1400" dirty="0">
                <a:solidFill>
                  <a:schemeClr val="dk1"/>
                </a:solidFill>
              </a:rPr>
              <a:t>(~2 </a:t>
            </a:r>
            <a:r>
              <a:rPr lang="en" sz="1400" dirty="0" err="1">
                <a:solidFill>
                  <a:schemeClr val="dk1"/>
                </a:solidFill>
              </a:rPr>
              <a:t>Bln</a:t>
            </a:r>
            <a:r>
              <a:rPr lang="en" sz="1400" dirty="0">
                <a:solidFill>
                  <a:schemeClr val="dk1"/>
                </a:solidFill>
              </a:rPr>
              <a:t> android devices, ~1 </a:t>
            </a:r>
            <a:r>
              <a:rPr lang="en" sz="1400" dirty="0" err="1">
                <a:solidFill>
                  <a:schemeClr val="dk1"/>
                </a:solidFill>
              </a:rPr>
              <a:t>Bln</a:t>
            </a:r>
            <a:r>
              <a:rPr lang="en" sz="1400" dirty="0">
                <a:solidFill>
                  <a:schemeClr val="dk1"/>
                </a:solidFill>
              </a:rPr>
              <a:t> iOS devices, </a:t>
            </a:r>
          </a:p>
          <a:p>
            <a:pPr>
              <a:buClr>
                <a:schemeClr val="dk1"/>
              </a:buClr>
              <a:buSzPts val="1100"/>
            </a:pPr>
            <a:r>
              <a:rPr lang="en" sz="1400" dirty="0">
                <a:solidFill>
                  <a:schemeClr val="dk1"/>
                </a:solidFill>
              </a:rPr>
              <a:t>~1 </a:t>
            </a:r>
            <a:r>
              <a:rPr lang="en" sz="1400" dirty="0" err="1">
                <a:solidFill>
                  <a:schemeClr val="dk1"/>
                </a:solidFill>
              </a:rPr>
              <a:t>Bln</a:t>
            </a:r>
            <a:r>
              <a:rPr lang="en" sz="1400" dirty="0">
                <a:solidFill>
                  <a:schemeClr val="dk1"/>
                </a:solidFill>
              </a:rPr>
              <a:t> servers in clouds, 100 </a:t>
            </a:r>
            <a:r>
              <a:rPr lang="en" sz="1400" dirty="0" err="1">
                <a:solidFill>
                  <a:schemeClr val="dk1"/>
                </a:solidFill>
              </a:rPr>
              <a:t>Mln</a:t>
            </a:r>
            <a:r>
              <a:rPr lang="en" sz="1400" dirty="0">
                <a:solidFill>
                  <a:schemeClr val="dk1"/>
                </a:solidFill>
              </a:rPr>
              <a:t> Macs, etc.). </a:t>
            </a:r>
            <a:endParaRPr sz="1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00" b="1" dirty="0">
                <a:solidFill>
                  <a:srgbClr val="1155CC"/>
                </a:solidFill>
              </a:rPr>
              <a:t>Ken Thompson</a:t>
            </a:r>
            <a:r>
              <a:rPr lang="en" sz="1400" dirty="0">
                <a:solidFill>
                  <a:schemeClr val="dk1"/>
                </a:solidFill>
              </a:rPr>
              <a:t> has created Unix OS in 1969. </a:t>
            </a:r>
            <a:endParaRPr sz="1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00" dirty="0">
                <a:solidFill>
                  <a:schemeClr val="dk1"/>
                </a:solidFill>
              </a:rPr>
              <a:t>Nowadays he works at Google as one of creators of the “Go” language:</a:t>
            </a:r>
            <a:endParaRPr sz="1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00" dirty="0">
                <a:solidFill>
                  <a:schemeClr val="dk1"/>
                </a:solidFill>
              </a:rPr>
              <a:t> -</a:t>
            </a:r>
            <a:r>
              <a:rPr lang="en" sz="1400" dirty="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https://www.youtube.com/watch?v=sln-gJaURzk</a:t>
            </a:r>
            <a:r>
              <a:rPr lang="en" sz="1400" dirty="0">
                <a:solidFill>
                  <a:schemeClr val="dk1"/>
                </a:solidFill>
              </a:rPr>
              <a:t> -</a:t>
            </a:r>
            <a:endParaRPr sz="1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00" dirty="0">
                <a:solidFill>
                  <a:schemeClr val="dk1"/>
                </a:solidFill>
              </a:rPr>
              <a:t>In this article (</a:t>
            </a:r>
            <a:r>
              <a:rPr lang="en" sz="1400" dirty="0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sz="1400" u="sng" dirty="0">
                <a:solidFill>
                  <a:schemeClr val="accent5"/>
                </a:solidFill>
                <a:hlinkClick r:id="rId4"/>
              </a:rPr>
              <a:t>http://www.linfo.org/thompson.html</a:t>
            </a:r>
            <a:r>
              <a:rPr lang="en" sz="1400" dirty="0">
                <a:solidFill>
                  <a:schemeClr val="dk1"/>
                </a:solidFill>
              </a:rPr>
              <a:t> ) you will learn how </a:t>
            </a:r>
            <a:endParaRPr sz="1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00" b="1" dirty="0">
                <a:solidFill>
                  <a:srgbClr val="1155CC"/>
                </a:solidFill>
              </a:rPr>
              <a:t>Ken Thompson</a:t>
            </a:r>
            <a:r>
              <a:rPr lang="en" sz="1400" dirty="0">
                <a:solidFill>
                  <a:schemeClr val="dk1"/>
                </a:solidFill>
              </a:rPr>
              <a:t> has developed the UNIX operating System in assembly </a:t>
            </a:r>
            <a:endParaRPr sz="1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00" dirty="0">
                <a:solidFill>
                  <a:schemeClr val="dk1"/>
                </a:solidFill>
              </a:rPr>
              <a:t>language (to assist himself in playing and creating computer games) </a:t>
            </a:r>
            <a:endParaRPr sz="1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00" dirty="0">
                <a:solidFill>
                  <a:schemeClr val="dk1"/>
                </a:solidFill>
              </a:rPr>
              <a:t>in ~1969, then created the B-language, </a:t>
            </a:r>
          </a:p>
          <a:p>
            <a:pPr>
              <a:buClr>
                <a:schemeClr val="dk1"/>
              </a:buClr>
              <a:buSzPts val="1100"/>
            </a:pPr>
            <a:r>
              <a:rPr lang="en" sz="1400" dirty="0">
                <a:solidFill>
                  <a:schemeClr val="dk1"/>
                </a:solidFill>
              </a:rPr>
              <a:t>and later rewrote Unix kernel in C-language </a:t>
            </a:r>
          </a:p>
          <a:p>
            <a:pPr>
              <a:buClr>
                <a:schemeClr val="dk1"/>
              </a:buClr>
              <a:buSzPts val="1100"/>
            </a:pPr>
            <a:r>
              <a:rPr lang="en" sz="1400" dirty="0">
                <a:solidFill>
                  <a:schemeClr val="dk1"/>
                </a:solidFill>
              </a:rPr>
              <a:t>developed by</a:t>
            </a:r>
            <a:r>
              <a:rPr lang="en" sz="1400" b="1" dirty="0">
                <a:solidFill>
                  <a:srgbClr val="1155CC"/>
                </a:solidFill>
              </a:rPr>
              <a:t> Dennis Ritchie</a:t>
            </a:r>
            <a:r>
              <a:rPr lang="en" sz="1400" dirty="0">
                <a:solidFill>
                  <a:schemeClr val="dk1"/>
                </a:solidFill>
              </a:rPr>
              <a:t> in ~1972</a:t>
            </a:r>
            <a:endParaRPr sz="1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00" dirty="0">
                <a:solidFill>
                  <a:srgbClr val="00B050"/>
                </a:solidFill>
              </a:rPr>
              <a:t>First UNIX was running on computer with only 4K of memory</a:t>
            </a:r>
            <a:r>
              <a:rPr lang="en" sz="1400" dirty="0">
                <a:solidFill>
                  <a:schemeClr val="dk1"/>
                </a:solidFill>
              </a:rPr>
              <a:t>!</a:t>
            </a:r>
            <a:endParaRPr sz="1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00" dirty="0">
                <a:solidFill>
                  <a:schemeClr val="dk1"/>
                </a:solidFill>
              </a:rPr>
              <a:t>Then </a:t>
            </a:r>
            <a:r>
              <a:rPr lang="en" sz="1400" b="1" dirty="0">
                <a:solidFill>
                  <a:srgbClr val="1155CC"/>
                </a:solidFill>
              </a:rPr>
              <a:t>Thompson</a:t>
            </a:r>
            <a:r>
              <a:rPr lang="en" sz="1400" dirty="0">
                <a:solidFill>
                  <a:schemeClr val="dk1"/>
                </a:solidFill>
              </a:rPr>
              <a:t> returned to </a:t>
            </a:r>
            <a:r>
              <a:rPr lang="en" sz="1400" dirty="0">
                <a:solidFill>
                  <a:srgbClr val="00B050"/>
                </a:solidFill>
              </a:rPr>
              <a:t>UCB (University California Berkeley) </a:t>
            </a:r>
            <a:endParaRPr sz="1400" dirty="0">
              <a:solidFill>
                <a:srgbClr val="00B050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00" dirty="0">
                <a:solidFill>
                  <a:schemeClr val="dk1"/>
                </a:solidFill>
              </a:rPr>
              <a:t>and while being there in 1975-76, he introduced people there to Unix,</a:t>
            </a:r>
            <a:endParaRPr sz="1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00" dirty="0">
                <a:solidFill>
                  <a:schemeClr val="dk1"/>
                </a:solidFill>
              </a:rPr>
              <a:t>which started the UCB clone of Unix (</a:t>
            </a:r>
            <a:r>
              <a:rPr lang="en" sz="1400" dirty="0">
                <a:solidFill>
                  <a:srgbClr val="00B050"/>
                </a:solidFill>
              </a:rPr>
              <a:t>BSD = Berkeley Software Distribution</a:t>
            </a:r>
            <a:r>
              <a:rPr lang="en" sz="1400" dirty="0">
                <a:solidFill>
                  <a:schemeClr val="dk1"/>
                </a:solidFill>
              </a:rPr>
              <a:t>). </a:t>
            </a:r>
            <a:endParaRPr sz="1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00" dirty="0">
                <a:solidFill>
                  <a:schemeClr val="dk1"/>
                </a:solidFill>
              </a:rPr>
              <a:t>This later became the foundation of Mach OS for </a:t>
            </a:r>
            <a:r>
              <a:rPr lang="en" sz="1400" b="1" dirty="0">
                <a:solidFill>
                  <a:srgbClr val="1155CC"/>
                </a:solidFill>
              </a:rPr>
              <a:t>Steve Job’s</a:t>
            </a:r>
            <a:r>
              <a:rPr lang="en" sz="1400" dirty="0">
                <a:solidFill>
                  <a:schemeClr val="dk1"/>
                </a:solidFill>
              </a:rPr>
              <a:t> NeXT Station, </a:t>
            </a:r>
            <a:endParaRPr sz="1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00" dirty="0">
                <a:solidFill>
                  <a:schemeClr val="dk1"/>
                </a:solidFill>
              </a:rPr>
              <a:t>which was later acquired by Apple, and is the heart of modern MacOS and iOS.</a:t>
            </a:r>
            <a:endParaRPr sz="1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00" b="1" dirty="0">
                <a:solidFill>
                  <a:srgbClr val="FF0000"/>
                </a:solidFill>
              </a:rPr>
              <a:t>Linux</a:t>
            </a:r>
            <a:r>
              <a:rPr lang="en" sz="1400" dirty="0">
                <a:solidFill>
                  <a:schemeClr val="dk1"/>
                </a:solidFill>
              </a:rPr>
              <a:t> is an independent open source POSIX implementation of Unix. </a:t>
            </a:r>
            <a:endParaRPr sz="1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00" dirty="0">
                <a:solidFill>
                  <a:schemeClr val="dk1"/>
                </a:solidFill>
              </a:rPr>
              <a:t>Android OS is a Google’s version of Linux (android phones &amp; tablets).</a:t>
            </a:r>
            <a:endParaRPr sz="1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00" dirty="0">
                <a:solidFill>
                  <a:schemeClr val="dk1"/>
                </a:solidFill>
              </a:rPr>
              <a:t>1980s -</a:t>
            </a:r>
            <a:r>
              <a:rPr lang="en" sz="1400" b="1" dirty="0">
                <a:solidFill>
                  <a:srgbClr val="1155CC"/>
                </a:solidFill>
              </a:rPr>
              <a:t> Richard Stallman</a:t>
            </a:r>
            <a:r>
              <a:rPr lang="en" sz="1400" dirty="0">
                <a:solidFill>
                  <a:schemeClr val="dk1"/>
                </a:solidFill>
              </a:rPr>
              <a:t> creates a free software movement (GNU project) </a:t>
            </a:r>
            <a:endParaRPr sz="1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00" dirty="0">
                <a:solidFill>
                  <a:schemeClr val="dk1"/>
                </a:solidFill>
              </a:rPr>
              <a:t>             which led to development of numerous software tools. </a:t>
            </a:r>
            <a:endParaRPr sz="1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00" dirty="0">
                <a:solidFill>
                  <a:schemeClr val="dk1"/>
                </a:solidFill>
              </a:rPr>
              <a:t>1991 -</a:t>
            </a:r>
            <a:r>
              <a:rPr lang="en" sz="1400" b="1" dirty="0">
                <a:solidFill>
                  <a:srgbClr val="1155CC"/>
                </a:solidFill>
              </a:rPr>
              <a:t> Linus Torvalds</a:t>
            </a:r>
            <a:r>
              <a:rPr lang="en" sz="1400" dirty="0">
                <a:solidFill>
                  <a:schemeClr val="dk1"/>
                </a:solidFill>
              </a:rPr>
              <a:t>, young student at the University of Helsinki in Finland, </a:t>
            </a:r>
            <a:endParaRPr sz="1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00" dirty="0">
                <a:solidFill>
                  <a:schemeClr val="dk1"/>
                </a:solidFill>
              </a:rPr>
              <a:t>           releases (posts on the Internet under GNU license) the first version</a:t>
            </a:r>
            <a:endParaRPr sz="1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00" dirty="0">
                <a:solidFill>
                  <a:schemeClr val="dk1"/>
                </a:solidFill>
              </a:rPr>
              <a:t>           of Linux's kernel (Ver. 0.02), which he developed as a hobby.</a:t>
            </a: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4402" y="4720060"/>
            <a:ext cx="20955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48504" y="4237326"/>
            <a:ext cx="2336800" cy="2124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0422" y="169205"/>
            <a:ext cx="1701727" cy="1645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6970750" y="6205960"/>
            <a:ext cx="1982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dirty="0">
                <a:solidFill>
                  <a:schemeClr val="dk1"/>
                </a:solidFill>
              </a:rPr>
              <a:t>Linus Torvalds</a:t>
            </a:r>
            <a:endParaRPr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6133544" y="1814206"/>
            <a:ext cx="2056616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dirty="0">
                <a:solidFill>
                  <a:schemeClr val="dk1"/>
                </a:solidFill>
              </a:rPr>
              <a:t>Ken Thompson (born 1943)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0CBB23-CE9F-D141-A48A-7B8E8A9C5EA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5877" y="589750"/>
            <a:ext cx="2336800" cy="1540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35E04D-647C-7FEE-CCEA-8B4F86C18C45}"/>
              </a:ext>
            </a:extLst>
          </p:cNvPr>
          <p:cNvSpPr txBox="1"/>
          <p:nvPr/>
        </p:nvSpPr>
        <p:spPr>
          <a:xfrm>
            <a:off x="82062" y="0"/>
            <a:ext cx="2086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Unix History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FF45-1F19-AD7D-AA4E-5433FEF57D48}"/>
              </a:ext>
            </a:extLst>
          </p:cNvPr>
          <p:cNvSpPr txBox="1"/>
          <p:nvPr/>
        </p:nvSpPr>
        <p:spPr>
          <a:xfrm>
            <a:off x="5815718" y="2599229"/>
            <a:ext cx="373278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main() {   </a:t>
            </a:r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 B language */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int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fact = 1;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for(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1;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&lt;= 5;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    {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fact = fact *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("The factorial of 5 is: %d", fact);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872953E-176C-CC78-7087-49A7A6C272E3}"/>
              </a:ext>
            </a:extLst>
          </p:cNvPr>
          <p:cNvSpPr/>
          <p:nvPr/>
        </p:nvSpPr>
        <p:spPr>
          <a:xfrm>
            <a:off x="3209369" y="3012143"/>
            <a:ext cx="2427059" cy="215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-1" y="0"/>
            <a:ext cx="5076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cs typeface="Arial Black" panose="020B0604020202020204" pitchFamily="34" charset="0"/>
              </a:rPr>
              <a:t>Linus Torvalds – Linux &amp; Git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A46A85-A9FF-1541-9744-9A9922B8B2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7899" y="108226"/>
            <a:ext cx="2932557" cy="26497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F5E80-5F25-FC46-BD41-AB90AFB41BAD}"/>
              </a:ext>
            </a:extLst>
          </p:cNvPr>
          <p:cNvSpPr txBox="1"/>
          <p:nvPr/>
        </p:nvSpPr>
        <p:spPr>
          <a:xfrm>
            <a:off x="9140854" y="2801342"/>
            <a:ext cx="2766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Linus Torvalds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Linux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https://www.linux.org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Git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https://git-scm.com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224F3-9854-9843-95EB-40904183A55C}"/>
              </a:ext>
            </a:extLst>
          </p:cNvPr>
          <p:cNvSpPr txBox="1"/>
          <p:nvPr/>
        </p:nvSpPr>
        <p:spPr>
          <a:xfrm>
            <a:off x="0" y="798730"/>
            <a:ext cx="45322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Arial" panose="020B0604020202020204" pitchFamily="34" charset="0"/>
              </a:rPr>
              <a:t>Linus Torvalds has developed Git in 2005</a:t>
            </a:r>
          </a:p>
          <a:p>
            <a:r>
              <a:rPr lang="en-US" sz="1400" dirty="0">
                <a:cs typeface="Arial" panose="020B0604020202020204" pitchFamily="34" charset="0"/>
              </a:rPr>
              <a:t>to use in Linux development community.</a:t>
            </a:r>
          </a:p>
          <a:p>
            <a:r>
              <a:rPr lang="en-US" sz="1400" dirty="0">
                <a:cs typeface="Arial" panose="020B0604020202020204" pitchFamily="34" charset="0"/>
              </a:rPr>
              <a:t>(before Git they used </a:t>
            </a:r>
            <a:r>
              <a:rPr lang="en-US" sz="1400" dirty="0" err="1">
                <a:cs typeface="Arial" panose="020B0604020202020204" pitchFamily="34" charset="0"/>
              </a:rPr>
              <a:t>BitKeeper</a:t>
            </a:r>
            <a:r>
              <a:rPr lang="en-US" sz="1400" dirty="0">
                <a:cs typeface="Arial" panose="020B0604020202020204" pitchFamily="34" charset="0"/>
              </a:rPr>
              <a:t>).</a:t>
            </a:r>
          </a:p>
          <a:p>
            <a:endParaRPr lang="en-US" sz="1400" dirty="0">
              <a:cs typeface="Arial" panose="020B0604020202020204" pitchFamily="34" charset="0"/>
            </a:endParaRPr>
          </a:p>
          <a:p>
            <a:r>
              <a:rPr lang="en-US" sz="1400" dirty="0">
                <a:cs typeface="Arial" panose="020B0604020202020204" pitchFamily="34" charset="0"/>
              </a:rPr>
              <a:t>Some of the goals of the new system were: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Simple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Strong support for non-linear development </a:t>
            </a:r>
            <a:br>
              <a:rPr lang="en-US" sz="1400" dirty="0">
                <a:cs typeface="Arial" panose="020B0604020202020204" pitchFamily="34" charset="0"/>
              </a:rPr>
            </a:br>
            <a:r>
              <a:rPr lang="en-US" sz="1400" dirty="0">
                <a:cs typeface="Arial" panose="020B0604020202020204" pitchFamily="34" charset="0"/>
              </a:rPr>
              <a:t>(thousands of parallel branches)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Fully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Able to handle large projects like the </a:t>
            </a:r>
            <a:br>
              <a:rPr lang="en-US" sz="1400" dirty="0">
                <a:cs typeface="Arial" panose="020B0604020202020204" pitchFamily="34" charset="0"/>
              </a:rPr>
            </a:br>
            <a:r>
              <a:rPr lang="en-US" sz="1400" dirty="0">
                <a:cs typeface="Arial" panose="020B0604020202020204" pitchFamily="34" charset="0"/>
              </a:rPr>
              <a:t>Linux kernel efficiently (speed and data size)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AF4DD5-A1D2-C04C-BFC0-945C8A93435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256" y="5054467"/>
            <a:ext cx="1600200" cy="80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0C3B2C-D8E0-BB4F-A204-E9DF95FDFA5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24" y="4592212"/>
            <a:ext cx="1600201" cy="1403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FD296F-4B78-AF4F-9915-84ABFC1420DC}"/>
              </a:ext>
            </a:extLst>
          </p:cNvPr>
          <p:cNvSpPr txBox="1"/>
          <p:nvPr/>
        </p:nvSpPr>
        <p:spPr>
          <a:xfrm>
            <a:off x="349085" y="6195927"/>
            <a:ext cx="1016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cs typeface="Arial" panose="020B0604020202020204" pitchFamily="34" charset="0"/>
              </a:rPr>
              <a:t>GutHub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E434B-A2B6-7644-B537-28A5B14161C4}"/>
              </a:ext>
            </a:extLst>
          </p:cNvPr>
          <p:cNvSpPr txBox="1"/>
          <p:nvPr/>
        </p:nvSpPr>
        <p:spPr>
          <a:xfrm>
            <a:off x="10933809" y="6356666"/>
            <a:ext cx="844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Arial" panose="020B0604020202020204" pitchFamily="34" charset="0"/>
              </a:rPr>
              <a:t>Git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BA5FE3-DF48-BE4B-AE85-43DDA00D736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3429" y="4752951"/>
            <a:ext cx="1205935" cy="14031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E4D705-BDF3-C249-A89A-6301013CE20A}"/>
              </a:ext>
            </a:extLst>
          </p:cNvPr>
          <p:cNvSpPr txBox="1"/>
          <p:nvPr/>
        </p:nvSpPr>
        <p:spPr>
          <a:xfrm>
            <a:off x="8665711" y="6356666"/>
            <a:ext cx="844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Arial" panose="020B0604020202020204" pitchFamily="34" charset="0"/>
              </a:rPr>
              <a:t>Linux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E8B64A-29AC-5349-AEA9-97B8DA8CF209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2564" y="411772"/>
            <a:ext cx="3570865" cy="25667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2D814A-2043-644B-9405-A4BBAB2324B2}"/>
              </a:ext>
            </a:extLst>
          </p:cNvPr>
          <p:cNvSpPr txBox="1"/>
          <p:nvPr/>
        </p:nvSpPr>
        <p:spPr>
          <a:xfrm>
            <a:off x="1968433" y="4000834"/>
            <a:ext cx="41275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Arial" panose="020B0604020202020204" pitchFamily="34" charset="0"/>
              </a:rPr>
              <a:t>GitHub - founded in 2008</a:t>
            </a:r>
          </a:p>
          <a:p>
            <a:r>
              <a:rPr lang="en-US" sz="1400" dirty="0">
                <a:cs typeface="Arial" panose="020B0604020202020204" pitchFamily="34" charset="0"/>
              </a:rPr>
              <a:t>Microsoft acquired GitHub for $7.5B in 2018</a:t>
            </a:r>
          </a:p>
          <a:p>
            <a:r>
              <a:rPr lang="en-US" sz="1400" dirty="0">
                <a:cs typeface="Arial" panose="020B0604020202020204" pitchFamily="34" charset="0"/>
              </a:rPr>
              <a:t>In 2020:</a:t>
            </a:r>
          </a:p>
          <a:p>
            <a:r>
              <a:rPr lang="en-US" sz="1400" dirty="0">
                <a:cs typeface="Arial" panose="020B0604020202020204" pitchFamily="34" charset="0"/>
              </a:rPr>
              <a:t>~100 Million users in 2022</a:t>
            </a:r>
          </a:p>
          <a:p>
            <a:r>
              <a:rPr lang="en-US" sz="1400" dirty="0">
                <a:cs typeface="Arial" panose="020B0604020202020204" pitchFamily="34" charset="0"/>
              </a:rPr>
              <a:t>~ 5,000 employees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DCD9A5-B0CE-2943-85A2-0CDBDC7994E6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8432" y="5447612"/>
            <a:ext cx="2381250" cy="14102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7C3103-FF6A-644F-99A2-F4B36B211155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0589" y="4941244"/>
            <a:ext cx="1054100" cy="1054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FFA033-65EE-8B46-8B40-3A54D1883429}"/>
              </a:ext>
            </a:extLst>
          </p:cNvPr>
          <p:cNvSpPr txBox="1"/>
          <p:nvPr/>
        </p:nvSpPr>
        <p:spPr>
          <a:xfrm>
            <a:off x="4660589" y="6033444"/>
            <a:ext cx="1016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Arial" panose="020B0604020202020204" pitchFamily="34" charset="0"/>
              </a:rPr>
              <a:t>GutHub</a:t>
            </a:r>
            <a:endParaRPr lang="en-US" sz="1400" dirty="0"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cs typeface="Arial" panose="020B0604020202020204" pitchFamily="34" charset="0"/>
              </a:rPr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107052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8BF086-A799-D921-84F2-B9CCF90901D9}"/>
              </a:ext>
            </a:extLst>
          </p:cNvPr>
          <p:cNvSpPr txBox="1"/>
          <p:nvPr/>
        </p:nvSpPr>
        <p:spPr>
          <a:xfrm>
            <a:off x="18073" y="734595"/>
            <a:ext cx="5345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are more than 600 different Linux distributions</a:t>
            </a:r>
          </a:p>
          <a:p>
            <a:r>
              <a:rPr lang="en-US" sz="1400" dirty="0"/>
              <a:t>-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distrowatch.com</a:t>
            </a:r>
            <a:r>
              <a:rPr lang="en-US" sz="1400" dirty="0">
                <a:hlinkClick r:id="rId2"/>
              </a:rPr>
              <a:t>/</a:t>
            </a:r>
            <a:r>
              <a:rPr lang="en-US" sz="1400" dirty="0" err="1">
                <a:hlinkClick r:id="rId2"/>
              </a:rPr>
              <a:t>dwres.php?resource</a:t>
            </a:r>
            <a:r>
              <a:rPr lang="en-US" sz="1400" dirty="0">
                <a:hlinkClick r:id="rId2"/>
              </a:rPr>
              <a:t>=major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Ubuntu</a:t>
            </a:r>
            <a:r>
              <a:rPr lang="en-US" sz="1400" dirty="0"/>
              <a:t> - the most common OS on clouds.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Linux Mint </a:t>
            </a:r>
            <a:r>
              <a:rPr lang="en-US" sz="1400" dirty="0"/>
              <a:t>is the most common for desktop work</a:t>
            </a:r>
          </a:p>
          <a:p>
            <a:r>
              <a:rPr lang="en-US" sz="1400" dirty="0"/>
              <a:t>  (it is also based on Ubuntu).</a:t>
            </a:r>
          </a:p>
        </p:txBody>
      </p:sp>
      <p:pic>
        <p:nvPicPr>
          <p:cNvPr id="1026" name="Picture 2" descr="Linux Mint 21.1 now in Beta with full Flatpak support | GamingOnLinux">
            <a:extLst>
              <a:ext uri="{FF2B5EF4-FFF2-40B4-BE49-F238E27FC236}">
                <a16:creationId xmlns:a16="http://schemas.microsoft.com/office/drawing/2014/main" id="{C5D4DDCC-EBAF-7E2C-4DFB-B5E136324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1556" y="257364"/>
            <a:ext cx="37846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Linux command line for beginners | Ubuntu">
            <a:extLst>
              <a:ext uri="{FF2B5EF4-FFF2-40B4-BE49-F238E27FC236}">
                <a16:creationId xmlns:a16="http://schemas.microsoft.com/office/drawing/2014/main" id="{A173B50E-A8AB-D98F-046C-ACBC809B6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95056" y="3738714"/>
            <a:ext cx="37211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A3D729-2CB7-464C-3C04-F8E1FCB001B3}"/>
              </a:ext>
            </a:extLst>
          </p:cNvPr>
          <p:cNvSpPr txBox="1"/>
          <p:nvPr/>
        </p:nvSpPr>
        <p:spPr>
          <a:xfrm>
            <a:off x="8974995" y="2496960"/>
            <a:ext cx="248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 Mint Desktop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63867-4E8D-B740-CFED-1892F2E9C92C}"/>
              </a:ext>
            </a:extLst>
          </p:cNvPr>
          <p:cNvSpPr txBox="1"/>
          <p:nvPr/>
        </p:nvSpPr>
        <p:spPr>
          <a:xfrm>
            <a:off x="9050216" y="5968486"/>
            <a:ext cx="209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 Terminal</a:t>
            </a:r>
          </a:p>
        </p:txBody>
      </p:sp>
      <p:pic>
        <p:nvPicPr>
          <p:cNvPr id="1030" name="Picture 6" descr="List of Linux distributions - Wikipedia">
            <a:extLst>
              <a:ext uri="{FF2B5EF4-FFF2-40B4-BE49-F238E27FC236}">
                <a16:creationId xmlns:a16="http://schemas.microsoft.com/office/drawing/2014/main" id="{410664C1-6550-277E-8848-46847B402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3006" y="2317315"/>
            <a:ext cx="2794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7DBE0E-7376-C6A2-8416-EBBADF135FA1}"/>
              </a:ext>
            </a:extLst>
          </p:cNvPr>
          <p:cNvSpPr txBox="1"/>
          <p:nvPr/>
        </p:nvSpPr>
        <p:spPr>
          <a:xfrm>
            <a:off x="0" y="0"/>
            <a:ext cx="3634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Linux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C9E4D-8B89-5217-3543-A0B6F5E222CC}"/>
              </a:ext>
            </a:extLst>
          </p:cNvPr>
          <p:cNvSpPr txBox="1"/>
          <p:nvPr/>
        </p:nvSpPr>
        <p:spPr>
          <a:xfrm>
            <a:off x="3992685" y="3738714"/>
            <a:ext cx="42066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you work on a Linux Virtual Machine in the cloud, you work in a text terminal, "on the prompt".</a:t>
            </a:r>
          </a:p>
          <a:p>
            <a:endParaRPr lang="en-US" sz="1400" dirty="0"/>
          </a:p>
          <a:p>
            <a:r>
              <a:rPr lang="en-US" sz="1400" dirty="0"/>
              <a:t>The interactive prompt program is called "shell".</a:t>
            </a:r>
          </a:p>
          <a:p>
            <a:endParaRPr lang="en-US" sz="1400" dirty="0"/>
          </a:p>
          <a:p>
            <a:r>
              <a:rPr lang="en-US" sz="1400" dirty="0"/>
              <a:t>There are multiple shell programs: 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sh</a:t>
            </a:r>
            <a:r>
              <a:rPr lang="en-US" sz="1400" dirty="0"/>
              <a:t>, </a:t>
            </a:r>
            <a:r>
              <a:rPr lang="en-US" sz="1400" dirty="0" err="1"/>
              <a:t>csh</a:t>
            </a:r>
            <a:r>
              <a:rPr lang="en-US" sz="1400" dirty="0"/>
              <a:t>, </a:t>
            </a:r>
            <a:r>
              <a:rPr lang="en-US" sz="1400" dirty="0" err="1"/>
              <a:t>ksh</a:t>
            </a:r>
            <a:r>
              <a:rPr lang="en-US" sz="1400" dirty="0"/>
              <a:t>, </a:t>
            </a:r>
            <a:r>
              <a:rPr lang="en-US" sz="1400" dirty="0" err="1"/>
              <a:t>tcsh</a:t>
            </a:r>
            <a:r>
              <a:rPr lang="en-US" sz="1400" dirty="0"/>
              <a:t>, bash, </a:t>
            </a:r>
            <a:r>
              <a:rPr lang="en-US" sz="1400" dirty="0" err="1"/>
              <a:t>zsh</a:t>
            </a:r>
            <a:r>
              <a:rPr lang="en-US" sz="1400" dirty="0"/>
              <a:t>, fish.</a:t>
            </a:r>
          </a:p>
          <a:p>
            <a:endParaRPr lang="en-US" sz="1400" dirty="0"/>
          </a:p>
          <a:p>
            <a:r>
              <a:rPr lang="en-US" sz="1400" dirty="0"/>
              <a:t>The default Linux shell is "bash".</a:t>
            </a:r>
          </a:p>
          <a:p>
            <a:endParaRPr lang="en-US" sz="1400" dirty="0"/>
          </a:p>
          <a:p>
            <a:r>
              <a:rPr lang="en-US" sz="1400" dirty="0"/>
              <a:t>There are multiple bash tutorials (search on </a:t>
            </a:r>
            <a:r>
              <a:rPr lang="en-US" sz="1400" dirty="0" err="1"/>
              <a:t>youtube</a:t>
            </a:r>
            <a:r>
              <a:rPr lang="en-US" sz="1400" dirty="0"/>
              <a:t> or google).</a:t>
            </a:r>
          </a:p>
        </p:txBody>
      </p:sp>
    </p:spTree>
    <p:extLst>
      <p:ext uri="{BB962C8B-B14F-4D97-AF65-F5344CB8AC3E}">
        <p14:creationId xmlns:p14="http://schemas.microsoft.com/office/powerpoint/2010/main" val="216724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94117" y="1695961"/>
            <a:ext cx="7080406" cy="318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endParaRPr sz="1467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" sz="1467" b="1" dirty="0">
                <a:solidFill>
                  <a:srgbClr val="FF0000"/>
                </a:solidFill>
              </a:rPr>
              <a:t>"vi" </a:t>
            </a:r>
            <a:r>
              <a:rPr lang="en" sz="1467" dirty="0">
                <a:solidFill>
                  <a:schemeClr val="dk1"/>
                </a:solidFill>
              </a:rPr>
              <a:t>editor on Unix was written by </a:t>
            </a:r>
            <a:r>
              <a:rPr lang="en" sz="1467" b="1" dirty="0">
                <a:solidFill>
                  <a:srgbClr val="1155CC"/>
                </a:solidFill>
              </a:rPr>
              <a:t>Bill Joy</a:t>
            </a:r>
            <a:r>
              <a:rPr lang="en" sz="1467" dirty="0">
                <a:solidFill>
                  <a:schemeClr val="dk1"/>
                </a:solidFill>
              </a:rPr>
              <a:t> in 1976, as the visual mode for </a:t>
            </a:r>
            <a:endParaRPr sz="1467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" sz="1467" dirty="0">
                <a:solidFill>
                  <a:schemeClr val="dk1"/>
                </a:solidFill>
              </a:rPr>
              <a:t>a line editor called </a:t>
            </a:r>
            <a:r>
              <a:rPr lang="en" sz="1467" b="1" dirty="0">
                <a:solidFill>
                  <a:srgbClr val="FF0000"/>
                </a:solidFill>
              </a:rPr>
              <a:t>"ex"</a:t>
            </a:r>
            <a:r>
              <a:rPr lang="en" sz="1467" dirty="0">
                <a:solidFill>
                  <a:schemeClr val="dk1"/>
                </a:solidFill>
              </a:rPr>
              <a:t> that Joy had written with </a:t>
            </a:r>
            <a:r>
              <a:rPr lang="en" sz="1467" b="1" dirty="0">
                <a:solidFill>
                  <a:srgbClr val="1155CC"/>
                </a:solidFill>
              </a:rPr>
              <a:t>Chuck Haley</a:t>
            </a:r>
            <a:r>
              <a:rPr lang="en" sz="1467" dirty="0">
                <a:solidFill>
                  <a:schemeClr val="dk1"/>
                </a:solidFill>
              </a:rPr>
              <a:t>. </a:t>
            </a:r>
            <a:endParaRPr sz="1467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67" b="1" dirty="0">
                <a:solidFill>
                  <a:srgbClr val="1155CC"/>
                </a:solidFill>
              </a:rPr>
              <a:t>Bill Joy's </a:t>
            </a:r>
            <a:r>
              <a:rPr lang="en" sz="1467" b="1" dirty="0">
                <a:solidFill>
                  <a:srgbClr val="FF0000"/>
                </a:solidFill>
              </a:rPr>
              <a:t>ex 1.1 </a:t>
            </a:r>
            <a:r>
              <a:rPr lang="en" sz="1467" dirty="0">
                <a:solidFill>
                  <a:schemeClr val="dk1"/>
                </a:solidFill>
              </a:rPr>
              <a:t>was released as part of the first BSD Unix release in March 1978.</a:t>
            </a:r>
            <a:endParaRPr sz="1467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467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467" dirty="0">
                <a:solidFill>
                  <a:schemeClr val="dk1"/>
                </a:solidFill>
              </a:rPr>
              <a:t>-</a:t>
            </a:r>
            <a:r>
              <a:rPr lang="en-US" sz="1467" dirty="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-US" sz="1467" u="sng" dirty="0">
                <a:solidFill>
                  <a:schemeClr val="hlink"/>
                </a:solidFill>
                <a:hlinkClick r:id="rId3"/>
              </a:rPr>
              <a:t>https://www.youtube.com/watch?v=LN2shXeJNz8</a:t>
            </a:r>
            <a:r>
              <a:rPr lang="en-US" sz="1467" dirty="0">
                <a:solidFill>
                  <a:schemeClr val="dk1"/>
                </a:solidFill>
              </a:rPr>
              <a:t> - </a:t>
            </a:r>
            <a:r>
              <a:rPr lang="en-US" sz="1467" b="1" dirty="0">
                <a:solidFill>
                  <a:srgbClr val="1155CC"/>
                </a:solidFill>
              </a:rPr>
              <a:t>Bill Joy</a:t>
            </a:r>
            <a:r>
              <a:rPr lang="en-US" sz="1467" dirty="0">
                <a:solidFill>
                  <a:schemeClr val="dk1"/>
                </a:solidFill>
              </a:rPr>
              <a:t> (Sun Microsystems)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467" dirty="0">
                <a:solidFill>
                  <a:schemeClr val="dk1"/>
                </a:solidFill>
              </a:rPr>
              <a:t>-</a:t>
            </a:r>
            <a:r>
              <a:rPr lang="en-US" sz="1467" dirty="0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-US" sz="1467" u="sng" dirty="0">
                <a:solidFill>
                  <a:schemeClr val="hlink"/>
                </a:solidFill>
                <a:hlinkClick r:id="rId4"/>
              </a:rPr>
              <a:t>http://charles.the-haleys.org</a:t>
            </a:r>
            <a:r>
              <a:rPr lang="en-US" sz="1467" dirty="0">
                <a:solidFill>
                  <a:schemeClr val="dk1"/>
                </a:solidFill>
              </a:rPr>
              <a:t> - </a:t>
            </a:r>
            <a:r>
              <a:rPr lang="en-US" sz="1467" b="1" dirty="0">
                <a:solidFill>
                  <a:srgbClr val="1155CC"/>
                </a:solidFill>
              </a:rPr>
              <a:t>Charles B. Haley </a:t>
            </a:r>
            <a:r>
              <a:rPr lang="en-US" sz="1467" dirty="0">
                <a:solidFill>
                  <a:schemeClr val="dk1"/>
                </a:solidFill>
              </a:rPr>
              <a:t>(co-author of “ex” editor)</a:t>
            </a:r>
          </a:p>
          <a:p>
            <a:pPr>
              <a:buClr>
                <a:schemeClr val="dk1"/>
              </a:buClr>
              <a:buSzPts val="1100"/>
            </a:pPr>
            <a:r>
              <a:rPr lang="en" sz="1467" dirty="0">
                <a:solidFill>
                  <a:schemeClr val="dk1"/>
                </a:solidFill>
              </a:rPr>
              <a:t>-</a:t>
            </a:r>
            <a:r>
              <a:rPr lang="en" sz="1467" dirty="0">
                <a:solidFill>
                  <a:schemeClr val="dk1"/>
                </a:solidFill>
                <a:uFill>
                  <a:noFill/>
                </a:uFill>
                <a:hlinkClick r:id="rId5"/>
              </a:rPr>
              <a:t> </a:t>
            </a:r>
            <a:r>
              <a:rPr lang="en" sz="1467" u="sng" dirty="0">
                <a:solidFill>
                  <a:schemeClr val="hlink"/>
                </a:solidFill>
                <a:hlinkClick r:id="rId5"/>
              </a:rPr>
              <a:t>https://en.wikipedia.org/wiki/Ken_Thompson</a:t>
            </a:r>
            <a:r>
              <a:rPr lang="en" sz="1467" dirty="0">
                <a:solidFill>
                  <a:schemeClr val="dk1"/>
                </a:solidFill>
              </a:rPr>
              <a:t> – </a:t>
            </a:r>
            <a:r>
              <a:rPr lang="en" sz="1467" b="1" dirty="0">
                <a:solidFill>
                  <a:srgbClr val="0070C0"/>
                </a:solidFill>
              </a:rPr>
              <a:t>Ken Thompson</a:t>
            </a:r>
            <a:r>
              <a:rPr lang="en" sz="1467" dirty="0">
                <a:solidFill>
                  <a:schemeClr val="dk1"/>
                </a:solidFill>
              </a:rPr>
              <a:t> 77 years old in 2020</a:t>
            </a:r>
            <a:endParaRPr sz="1467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67" dirty="0">
                <a:solidFill>
                  <a:schemeClr val="dk1"/>
                </a:solidFill>
              </a:rPr>
              <a:t>-</a:t>
            </a:r>
            <a:r>
              <a:rPr lang="en" sz="1467" dirty="0">
                <a:solidFill>
                  <a:schemeClr val="dk1"/>
                </a:solidFill>
                <a:uFill>
                  <a:noFill/>
                </a:uFill>
                <a:hlinkClick r:id="rId6"/>
              </a:rPr>
              <a:t> </a:t>
            </a:r>
            <a:r>
              <a:rPr lang="en" sz="1467" u="sng" dirty="0">
                <a:solidFill>
                  <a:schemeClr val="hlink"/>
                </a:solidFill>
                <a:hlinkClick r:id="rId6"/>
              </a:rPr>
              <a:t>https://en.wikipedia.org/wiki/Dennis_Ritchie</a:t>
            </a:r>
            <a:r>
              <a:rPr lang="en" sz="1467" dirty="0">
                <a:solidFill>
                  <a:schemeClr val="dk1"/>
                </a:solidFill>
              </a:rPr>
              <a:t> - </a:t>
            </a:r>
            <a:r>
              <a:rPr lang="en" sz="1467" b="1" dirty="0">
                <a:solidFill>
                  <a:srgbClr val="1155CC"/>
                </a:solidFill>
              </a:rPr>
              <a:t>Dennis Ritchie </a:t>
            </a:r>
            <a:r>
              <a:rPr lang="en" sz="1467" dirty="0">
                <a:solidFill>
                  <a:schemeClr val="dk1"/>
                </a:solidFill>
              </a:rPr>
              <a:t>has died in 2011</a:t>
            </a:r>
            <a:endParaRPr sz="1467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467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467" dirty="0">
                <a:solidFill>
                  <a:schemeClr val="dk1"/>
                </a:solidFill>
              </a:rPr>
              <a:t>Today in Linux the "vi" is actually "vim" (vi improved). </a:t>
            </a:r>
          </a:p>
          <a:p>
            <a:pPr>
              <a:buClr>
                <a:schemeClr val="dk1"/>
              </a:buClr>
              <a:buSzPts val="1100"/>
            </a:pPr>
            <a:endParaRPr lang="en-US" sz="1467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467" dirty="0">
                <a:solidFill>
                  <a:schemeClr val="dk1"/>
                </a:solidFill>
              </a:rPr>
              <a:t>You can customize vim in file $HOME/.</a:t>
            </a:r>
            <a:r>
              <a:rPr lang="en-US" sz="1467" dirty="0" err="1">
                <a:solidFill>
                  <a:schemeClr val="dk1"/>
                </a:solidFill>
              </a:rPr>
              <a:t>vimrc</a:t>
            </a:r>
            <a:r>
              <a:rPr lang="en-US" sz="1467" dirty="0">
                <a:solidFill>
                  <a:schemeClr val="dk1"/>
                </a:solidFill>
              </a:rPr>
              <a:t> </a:t>
            </a:r>
            <a:endParaRPr sz="1467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7ADCD-D8EB-EF47-8E3D-27251727EE9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3952" y="3429000"/>
            <a:ext cx="1524000" cy="1693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23C4C4-583C-E247-8F8D-CBD18F64927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3953" y="1122124"/>
            <a:ext cx="1740156" cy="2120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3068DA-C1A6-AC42-BCC3-F2240E654D05}"/>
              </a:ext>
            </a:extLst>
          </p:cNvPr>
          <p:cNvSpPr txBox="1"/>
          <p:nvPr/>
        </p:nvSpPr>
        <p:spPr>
          <a:xfrm>
            <a:off x="10035202" y="1484261"/>
            <a:ext cx="2062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Bill Joy</a:t>
            </a:r>
          </a:p>
          <a:p>
            <a:r>
              <a:rPr lang="en-US" sz="1600" dirty="0"/>
              <a:t>co-founded Sun Microsystems in 1982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260B1-F187-EE4C-9EE1-A3343B7997C0}"/>
              </a:ext>
            </a:extLst>
          </p:cNvPr>
          <p:cNvSpPr txBox="1"/>
          <p:nvPr/>
        </p:nvSpPr>
        <p:spPr>
          <a:xfrm>
            <a:off x="9756235" y="4088562"/>
            <a:ext cx="1448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Chuck Haley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2F496-13D4-034C-BB12-C57C6017C2A1}"/>
              </a:ext>
            </a:extLst>
          </p:cNvPr>
          <p:cNvSpPr txBox="1"/>
          <p:nvPr/>
        </p:nvSpPr>
        <p:spPr>
          <a:xfrm>
            <a:off x="94118" y="-24064"/>
            <a:ext cx="4674041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3" b="1" dirty="0">
                <a:solidFill>
                  <a:srgbClr val="FF0000"/>
                </a:solidFill>
              </a:rPr>
              <a:t>vi  editor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9A0A7-F6C6-D843-B241-3C8595135D48}"/>
              </a:ext>
            </a:extLst>
          </p:cNvPr>
          <p:cNvSpPr txBox="1"/>
          <p:nvPr/>
        </p:nvSpPr>
        <p:spPr>
          <a:xfrm>
            <a:off x="1383324" y="408596"/>
            <a:ext cx="2977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Bourne</a:t>
            </a:r>
            <a:r>
              <a:rPr lang="en-US" sz="2800" b="1" dirty="0">
                <a:solidFill>
                  <a:srgbClr val="FF0000"/>
                </a:solidFill>
              </a:rPr>
              <a:t> shell (</a:t>
            </a:r>
            <a:r>
              <a:rPr lang="en-US" sz="2800" b="1" dirty="0" err="1">
                <a:solidFill>
                  <a:srgbClr val="FF0000"/>
                </a:solidFill>
              </a:rPr>
              <a:t>sh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ABEA66-3C5C-F844-935F-409F51103EE7}"/>
              </a:ext>
            </a:extLst>
          </p:cNvPr>
          <p:cNvSpPr txBox="1"/>
          <p:nvPr/>
        </p:nvSpPr>
        <p:spPr>
          <a:xfrm>
            <a:off x="1800321" y="1397095"/>
            <a:ext cx="48737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Developed by </a:t>
            </a:r>
            <a:r>
              <a:rPr lang="en-US" sz="1400" b="1" dirty="0">
                <a:solidFill>
                  <a:srgbClr val="0070C0"/>
                </a:solidFill>
              </a:rPr>
              <a:t>Stephen </a:t>
            </a:r>
            <a:r>
              <a:rPr lang="en-US" sz="1400" b="1" dirty="0" err="1">
                <a:solidFill>
                  <a:srgbClr val="0070C0"/>
                </a:solidFill>
              </a:rPr>
              <a:t>Bourne</a:t>
            </a:r>
            <a:r>
              <a:rPr lang="en-US" sz="1400" dirty="0"/>
              <a:t> at Bell Labs</a:t>
            </a:r>
          </a:p>
          <a:p>
            <a:r>
              <a:rPr lang="en-US" sz="1400" dirty="0"/>
              <a:t>1979 – Initial release</a:t>
            </a:r>
          </a:p>
          <a:p>
            <a:endParaRPr lang="en-US" sz="1400" dirty="0"/>
          </a:p>
          <a:p>
            <a:r>
              <a:rPr lang="en-US" sz="1400" dirty="0"/>
              <a:t>.. </a:t>
            </a:r>
            <a:r>
              <a:rPr lang="en-US" sz="1400" dirty="0">
                <a:hlinkClick r:id="rId2"/>
              </a:rPr>
              <a:t>https://en.wikipedia.org/wiki/Bourne_shell</a:t>
            </a:r>
            <a:endParaRPr lang="en-US" sz="1400" dirty="0"/>
          </a:p>
          <a:p>
            <a:r>
              <a:rPr lang="en-US" sz="1400" dirty="0"/>
              <a:t>.. </a:t>
            </a:r>
            <a:r>
              <a:rPr lang="en-US" sz="1400" dirty="0">
                <a:hlinkClick r:id="rId3"/>
              </a:rPr>
              <a:t>https://en.wikipedia.org/wiki/Stephen_R._Bourne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Original source code:</a:t>
            </a:r>
          </a:p>
          <a:p>
            <a:r>
              <a:rPr lang="en-US" sz="1400" dirty="0"/>
              <a:t>.. </a:t>
            </a:r>
            <a:r>
              <a:rPr lang="en-US" sz="1400" dirty="0">
                <a:hlinkClick r:id="rId4"/>
              </a:rPr>
              <a:t>https://www.tuhs.org/cgi-bin/utree.pl?file=V7/usr/src/cmd/sh</a:t>
            </a:r>
            <a:endParaRPr lang="en-US" sz="1400" dirty="0"/>
          </a:p>
        </p:txBody>
      </p:sp>
      <p:pic>
        <p:nvPicPr>
          <p:cNvPr id="1026" name="Picture 2" descr="Steven Bourne">
            <a:extLst>
              <a:ext uri="{FF2B5EF4-FFF2-40B4-BE49-F238E27FC236}">
                <a16:creationId xmlns:a16="http://schemas.microsoft.com/office/drawing/2014/main" id="{A47273F4-10AC-1148-89BF-ADE5F488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5102" y="420889"/>
            <a:ext cx="2005900" cy="200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38A3D9-DCA4-0D4E-8987-146339824A7A}"/>
              </a:ext>
            </a:extLst>
          </p:cNvPr>
          <p:cNvSpPr txBox="1"/>
          <p:nvPr/>
        </p:nvSpPr>
        <p:spPr>
          <a:xfrm>
            <a:off x="7885101" y="2531293"/>
            <a:ext cx="200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Steven </a:t>
            </a:r>
            <a:r>
              <a:rPr lang="en-US" dirty="0" err="1"/>
              <a:t>Bourne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D3B14-4C28-8442-8A4A-AF6EE7CCAF0D}"/>
              </a:ext>
            </a:extLst>
          </p:cNvPr>
          <p:cNvSpPr txBox="1"/>
          <p:nvPr/>
        </p:nvSpPr>
        <p:spPr>
          <a:xfrm>
            <a:off x="1800321" y="4546728"/>
            <a:ext cx="52572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Written by </a:t>
            </a:r>
            <a:r>
              <a:rPr lang="en-US" sz="1400" b="1" dirty="0">
                <a:solidFill>
                  <a:srgbClr val="0070C0"/>
                </a:solidFill>
              </a:rPr>
              <a:t>Brian Fox</a:t>
            </a:r>
            <a:r>
              <a:rPr lang="en-US" sz="1400" dirty="0"/>
              <a:t> for the GNU Project as a free software replacement for the </a:t>
            </a:r>
            <a:r>
              <a:rPr lang="en-US" sz="1400" dirty="0" err="1"/>
              <a:t>Bourne</a:t>
            </a:r>
            <a:r>
              <a:rPr lang="en-US" sz="1400" dirty="0"/>
              <a:t> shell.</a:t>
            </a:r>
          </a:p>
          <a:p>
            <a:r>
              <a:rPr lang="en-US" sz="1400" dirty="0"/>
              <a:t>1989 – initial release</a:t>
            </a:r>
          </a:p>
          <a:p>
            <a:r>
              <a:rPr lang="en-US" sz="1400" dirty="0"/>
              <a:t>.. </a:t>
            </a:r>
            <a:r>
              <a:rPr lang="en-US" sz="1400" dirty="0">
                <a:hlinkClick r:id="rId6"/>
              </a:rPr>
              <a:t>https://en.wikipedia.org/wiki/Bash_(Unix_shell)</a:t>
            </a:r>
            <a:endParaRPr lang="en-US" sz="1400" dirty="0"/>
          </a:p>
          <a:p>
            <a:r>
              <a:rPr lang="en-US" sz="1400" dirty="0"/>
              <a:t>.. git clone </a:t>
            </a:r>
            <a:r>
              <a:rPr lang="en-US" sz="1400" dirty="0">
                <a:hlinkClick r:id="rId7"/>
              </a:rPr>
              <a:t>https://git.savannah.gnu.org/git/</a:t>
            </a:r>
            <a:r>
              <a:rPr lang="en-US" sz="1400" dirty="0" err="1">
                <a:hlinkClick r:id="rId7"/>
              </a:rPr>
              <a:t>bash.gi</a:t>
            </a:r>
            <a:r>
              <a:rPr lang="en-US" sz="1400" dirty="0" err="1"/>
              <a:t>t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A97780-1A75-4C4B-B9B7-08D57F750AC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5101" y="3690265"/>
            <a:ext cx="2012065" cy="2507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780A02-7FCE-2642-9C43-17C1EB0D75CA}"/>
              </a:ext>
            </a:extLst>
          </p:cNvPr>
          <p:cNvSpPr txBox="1"/>
          <p:nvPr/>
        </p:nvSpPr>
        <p:spPr>
          <a:xfrm>
            <a:off x="7885101" y="6197608"/>
            <a:ext cx="200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Brian Fox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1AE80-51BD-94DB-06EE-E8E7CE2A7C13}"/>
              </a:ext>
            </a:extLst>
          </p:cNvPr>
          <p:cNvSpPr txBox="1"/>
          <p:nvPr/>
        </p:nvSpPr>
        <p:spPr>
          <a:xfrm>
            <a:off x="1383324" y="3694000"/>
            <a:ext cx="2977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Bash shell (bash)</a:t>
            </a:r>
          </a:p>
        </p:txBody>
      </p:sp>
    </p:spTree>
    <p:extLst>
      <p:ext uri="{BB962C8B-B14F-4D97-AF65-F5344CB8AC3E}">
        <p14:creationId xmlns:p14="http://schemas.microsoft.com/office/powerpoint/2010/main" val="272746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87969B-D3D5-193B-56DD-D47A7A8CA7B9}"/>
              </a:ext>
            </a:extLst>
          </p:cNvPr>
          <p:cNvSpPr txBox="1"/>
          <p:nvPr/>
        </p:nvSpPr>
        <p:spPr>
          <a:xfrm>
            <a:off x="0" y="0"/>
            <a:ext cx="564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Installing Linux on Laptop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9EB76-0BDA-DD46-BE73-E930E5314EAF}"/>
              </a:ext>
            </a:extLst>
          </p:cNvPr>
          <p:cNvSpPr txBox="1"/>
          <p:nvPr/>
        </p:nvSpPr>
        <p:spPr>
          <a:xfrm>
            <a:off x="599217" y="921805"/>
            <a:ext cx="6282230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January 2023 - setting up Linux Mint on DELL XPS laptop.</a:t>
            </a:r>
          </a:p>
          <a:p>
            <a:r>
              <a:rPr lang="en-US" sz="1400" dirty="0"/>
              <a:t>Follow download and installation </a:t>
            </a:r>
            <a:r>
              <a:rPr lang="en-US" sz="1400" dirty="0" err="1"/>
              <a:t>istructions</a:t>
            </a:r>
            <a:r>
              <a:rPr lang="en-US" sz="1400" dirty="0"/>
              <a:t> here:</a:t>
            </a:r>
          </a:p>
          <a:p>
            <a:r>
              <a:rPr lang="en-US" sz="1400" dirty="0"/>
              <a:t>..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linuxmint.com</a:t>
            </a:r>
            <a:endParaRPr lang="en-US" sz="1400" dirty="0"/>
          </a:p>
          <a:p>
            <a:r>
              <a:rPr lang="en-US" sz="1400" dirty="0"/>
              <a:t># ----------------------------------------------</a:t>
            </a:r>
          </a:p>
          <a:p>
            <a:r>
              <a:rPr lang="en-US" sz="1400" dirty="0"/>
              <a:t>First click on "Download" - and select the Cinnamon Edition, click on download:</a:t>
            </a:r>
          </a:p>
          <a:p>
            <a:r>
              <a:rPr lang="en-US" sz="1400" dirty="0"/>
              <a:t>  ..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linuxmint.com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edition.php?id</a:t>
            </a:r>
            <a:r>
              <a:rPr lang="en-US" sz="1400" dirty="0">
                <a:hlinkClick r:id="rId3"/>
              </a:rPr>
              <a:t>=302</a:t>
            </a:r>
            <a:endParaRPr lang="en-US" sz="1400" dirty="0"/>
          </a:p>
          <a:p>
            <a:r>
              <a:rPr lang="en-US" sz="1400" dirty="0"/>
              <a:t>and select the mirror site to start downloading the ISO file (~ 2.5 </a:t>
            </a:r>
            <a:r>
              <a:rPr lang="en-US" sz="1400" dirty="0" err="1"/>
              <a:t>GBytes</a:t>
            </a:r>
            <a:r>
              <a:rPr lang="en-US" sz="1400" dirty="0"/>
              <a:t>)</a:t>
            </a:r>
          </a:p>
          <a:p>
            <a:r>
              <a:rPr lang="en-US" sz="1400" dirty="0"/>
              <a:t># ----------------------------------------------</a:t>
            </a:r>
          </a:p>
          <a:p>
            <a:r>
              <a:rPr lang="en-US" sz="1400" dirty="0"/>
              <a:t>Click on installation instructions - and get here:</a:t>
            </a:r>
          </a:p>
          <a:p>
            <a:r>
              <a:rPr lang="en-US" sz="1400" dirty="0"/>
              <a:t>  .. </a:t>
            </a:r>
            <a:r>
              <a:rPr lang="en-US" sz="1400" dirty="0">
                <a:hlinkClick r:id="rId4"/>
              </a:rPr>
              <a:t>https://</a:t>
            </a:r>
            <a:r>
              <a:rPr lang="en-US" sz="1400" dirty="0" err="1">
                <a:hlinkClick r:id="rId4"/>
              </a:rPr>
              <a:t>linuxmint</a:t>
            </a:r>
            <a:r>
              <a:rPr lang="en-US" sz="1400" dirty="0">
                <a:hlinkClick r:id="rId4"/>
              </a:rPr>
              <a:t>-installation-</a:t>
            </a:r>
            <a:r>
              <a:rPr lang="en-US" sz="1400" dirty="0" err="1">
                <a:hlinkClick r:id="rId4"/>
              </a:rPr>
              <a:t>guide.readthedocs.io</a:t>
            </a:r>
            <a:r>
              <a:rPr lang="en-US" sz="1400" dirty="0">
                <a:hlinkClick r:id="rId4"/>
              </a:rPr>
              <a:t>/</a:t>
            </a:r>
            <a:r>
              <a:rPr lang="en-US" sz="1400" dirty="0" err="1">
                <a:hlinkClick r:id="rId4"/>
              </a:rPr>
              <a:t>en</a:t>
            </a:r>
            <a:r>
              <a:rPr lang="en-US" sz="1400" dirty="0">
                <a:hlinkClick r:id="rId4"/>
              </a:rPr>
              <a:t>/latest/</a:t>
            </a:r>
            <a:endParaRPr lang="en-US" sz="1400" dirty="0"/>
          </a:p>
          <a:p>
            <a:r>
              <a:rPr lang="en-US" sz="1400" dirty="0"/>
              <a:t>Linux Mint 21 is based on Ubuntu 22.04 LTS.</a:t>
            </a:r>
          </a:p>
          <a:p>
            <a:r>
              <a:rPr lang="en-US" sz="1400" dirty="0"/>
              <a:t>We need:</a:t>
            </a:r>
          </a:p>
          <a:p>
            <a:r>
              <a:rPr lang="en-US" sz="1400" dirty="0"/>
              <a:t> .. USB flash drive 8 GB or larger, format it as FAT32</a:t>
            </a:r>
          </a:p>
          <a:p>
            <a:r>
              <a:rPr lang="en-US" sz="1400" dirty="0"/>
              <a:t> .. </a:t>
            </a:r>
            <a:r>
              <a:rPr lang="en-US" sz="1400" dirty="0" err="1"/>
              <a:t>balena</a:t>
            </a:r>
            <a:r>
              <a:rPr lang="en-US" sz="1400" dirty="0"/>
              <a:t> Etcher software to write the bootable Linux onto this USB stick</a:t>
            </a:r>
          </a:p>
          <a:p>
            <a:r>
              <a:rPr lang="en-US" sz="1400" dirty="0"/>
              <a:t>    .. </a:t>
            </a:r>
            <a:r>
              <a:rPr lang="en-US" sz="1400" dirty="0">
                <a:hlinkClick r:id="rId5"/>
              </a:rPr>
              <a:t>https://</a:t>
            </a:r>
            <a:r>
              <a:rPr lang="en-US" sz="1400" dirty="0" err="1">
                <a:hlinkClick r:id="rId5"/>
              </a:rPr>
              <a:t>www.balena.io</a:t>
            </a:r>
            <a:r>
              <a:rPr lang="en-US" sz="1400" dirty="0">
                <a:hlinkClick r:id="rId5"/>
              </a:rPr>
              <a:t>/etcher/</a:t>
            </a:r>
            <a:endParaRPr lang="en-US" sz="1400" dirty="0"/>
          </a:p>
          <a:p>
            <a:r>
              <a:rPr lang="en-US" sz="1400" dirty="0"/>
              <a:t>    .. </a:t>
            </a:r>
            <a:r>
              <a:rPr lang="en-US" sz="1400" dirty="0">
                <a:hlinkClick r:id="rId6"/>
              </a:rPr>
              <a:t>https://github.com/balena-io/etcher</a:t>
            </a:r>
            <a:endParaRPr lang="en-US" sz="1400" dirty="0"/>
          </a:p>
          <a:p>
            <a:r>
              <a:rPr lang="en-US" sz="1400" dirty="0"/>
              <a:t># ----------------------------------------------</a:t>
            </a:r>
          </a:p>
          <a:p>
            <a:r>
              <a:rPr lang="en-US" sz="1400" dirty="0"/>
              <a:t>Once you have the bootable USB:</a:t>
            </a:r>
          </a:p>
          <a:p>
            <a:r>
              <a:rPr lang="en-US" sz="1400" dirty="0"/>
              <a:t>  .. Start the laptop while pressing F2 to get into BIOS</a:t>
            </a:r>
          </a:p>
          <a:p>
            <a:r>
              <a:rPr lang="en-US" sz="1400" dirty="0"/>
              <a:t>  .. Change the boot order to make USB the first (on top)</a:t>
            </a:r>
          </a:p>
          <a:p>
            <a:r>
              <a:rPr lang="en-US" sz="1400" dirty="0"/>
              <a:t>  .. Restart the laptop with USB inserted</a:t>
            </a:r>
          </a:p>
          <a:p>
            <a:r>
              <a:rPr lang="en-US" sz="1400" dirty="0"/>
              <a:t>     and follow prompts to install Linux</a:t>
            </a:r>
          </a:p>
          <a:p>
            <a:r>
              <a:rPr lang="en-US" sz="1400" dirty="0"/>
              <a:t># ----------------------------------------------</a:t>
            </a:r>
          </a:p>
          <a:p>
            <a:endParaRPr lang="en-US" sz="1400" dirty="0"/>
          </a:p>
        </p:txBody>
      </p:sp>
      <p:pic>
        <p:nvPicPr>
          <p:cNvPr id="1028" name="Picture 4" descr="Dell XPS 15 Laptop : XPS Laptop Computers">
            <a:extLst>
              <a:ext uri="{FF2B5EF4-FFF2-40B4-BE49-F238E27FC236}">
                <a16:creationId xmlns:a16="http://schemas.microsoft.com/office/drawing/2014/main" id="{C75279CA-B4AF-7730-DF71-65BE57061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32281" y="921805"/>
            <a:ext cx="3960502" cy="23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76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87969B-D3D5-193B-56DD-D47A7A8CA7B9}"/>
              </a:ext>
            </a:extLst>
          </p:cNvPr>
          <p:cNvSpPr txBox="1"/>
          <p:nvPr/>
        </p:nvSpPr>
        <p:spPr>
          <a:xfrm>
            <a:off x="-1" y="0"/>
            <a:ext cx="833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Configuring Linux Virtual Machine on a Cloud – part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9EB76-0BDA-DD46-BE73-E930E5314EAF}"/>
              </a:ext>
            </a:extLst>
          </p:cNvPr>
          <p:cNvSpPr txBox="1"/>
          <p:nvPr/>
        </p:nvSpPr>
        <p:spPr>
          <a:xfrm>
            <a:off x="142018" y="674004"/>
            <a:ext cx="508647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You can get Linux VM on any of major clouds (AWS, Azure, Google).</a:t>
            </a:r>
          </a:p>
          <a:p>
            <a:r>
              <a:rPr lang="en-US" sz="1400" dirty="0"/>
              <a:t>Below I describe steps for Azure : 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portal.azure.com</a:t>
            </a:r>
            <a:endParaRPr lang="en-US" sz="1400" dirty="0"/>
          </a:p>
          <a:p>
            <a:r>
              <a:rPr lang="en-US" sz="1400" dirty="0"/>
              <a:t># ----------------------------------------------</a:t>
            </a:r>
          </a:p>
          <a:p>
            <a:r>
              <a:rPr lang="en-US" sz="1400" dirty="0"/>
              <a:t>VM1 - myvm1 – provision in </a:t>
            </a:r>
            <a:r>
              <a:rPr lang="en-US" sz="1400" dirty="0" err="1"/>
              <a:t>potal</a:t>
            </a:r>
            <a:endParaRPr lang="en-US" sz="1400" dirty="0"/>
          </a:p>
          <a:p>
            <a:r>
              <a:rPr lang="en-US" sz="1400" dirty="0"/>
              <a:t>Ubuntu Server 20.04</a:t>
            </a:r>
          </a:p>
          <a:p>
            <a:r>
              <a:rPr lang="en-US" sz="1400" dirty="0"/>
              <a:t>16 </a:t>
            </a:r>
            <a:r>
              <a:rPr lang="en-US" sz="1400" dirty="0" err="1"/>
              <a:t>vcpus</a:t>
            </a:r>
            <a:r>
              <a:rPr lang="en-US" sz="1400" dirty="0"/>
              <a:t> 64 GB</a:t>
            </a:r>
          </a:p>
          <a:p>
            <a:r>
              <a:rPr lang="en-US" sz="1400" dirty="0"/>
              <a:t>extra 2TB disk</a:t>
            </a:r>
          </a:p>
          <a:p>
            <a:r>
              <a:rPr lang="en-US" sz="1400" dirty="0"/>
              <a:t>default user "</a:t>
            </a:r>
            <a:r>
              <a:rPr lang="en-US" sz="1400" dirty="0" err="1"/>
              <a:t>azureuser</a:t>
            </a:r>
            <a:r>
              <a:rPr lang="en-US" sz="1400" dirty="0"/>
              <a:t>"</a:t>
            </a:r>
          </a:p>
          <a:p>
            <a:r>
              <a:rPr lang="en-US" sz="1400" dirty="0"/>
              <a:t>make sure to open ports 22,80,443 (</a:t>
            </a:r>
            <a:r>
              <a:rPr lang="en-US" sz="1400" dirty="0" err="1"/>
              <a:t>ssh</a:t>
            </a:r>
            <a:r>
              <a:rPr lang="en-US" sz="1400" dirty="0"/>
              <a:t>, http, https)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46B23-1B48-ECA2-4650-E9DF77319748}"/>
              </a:ext>
            </a:extLst>
          </p:cNvPr>
          <p:cNvSpPr txBox="1"/>
          <p:nvPr/>
        </p:nvSpPr>
        <p:spPr>
          <a:xfrm>
            <a:off x="142018" y="2856113"/>
            <a:ext cx="6129827" cy="3877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ssh</a:t>
            </a:r>
            <a:r>
              <a:rPr lang="en-US" sz="1400" b="1" dirty="0">
                <a:solidFill>
                  <a:srgbClr val="FF0000"/>
                </a:solidFill>
              </a:rPr>
              <a:t> keys </a:t>
            </a:r>
            <a:r>
              <a:rPr lang="en-US" sz="1400" dirty="0"/>
              <a:t>are generated as part of the process of creating VM in Azure portal.</a:t>
            </a:r>
          </a:p>
          <a:p>
            <a:r>
              <a:rPr lang="en-US" sz="1400" dirty="0"/>
              <a:t>You download the private key (text file with extension ".</a:t>
            </a:r>
            <a:r>
              <a:rPr lang="en-US" sz="1400" dirty="0" err="1"/>
              <a:t>pem</a:t>
            </a:r>
            <a:r>
              <a:rPr lang="en-US" sz="1400" dirty="0"/>
              <a:t>")</a:t>
            </a:r>
          </a:p>
          <a:p>
            <a:r>
              <a:rPr lang="en-US" sz="1400" dirty="0"/>
              <a:t>Alternatively you can generate it yourself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ssh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-keygen -t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rsa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-b 4096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for passphrase - hit &lt;ENTER&gt;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 sure that you have directory  $HOME/.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ssh</a:t>
            </a:r>
            <a:endParaRPr lang="en-US" sz="12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 directory $HOME/.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ssh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/myvm1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put your file there:  $HOME/.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ssh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/myvm1/myvm1.pem</a:t>
            </a:r>
          </a:p>
          <a:p>
            <a:endParaRPr lang="en-US" sz="12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Note: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ssh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requires you to have only "owner" permissions:</a:t>
            </a:r>
            <a:b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on server: 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chmod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go-w /home/$USER.  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chmod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700 /home/$USER/.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ssh</a:t>
            </a:r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on client (laptop): 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chmod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700 /Users/$USER/.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ssh</a:t>
            </a:r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chmod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600 /Users/$USER/.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ssh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/myvm1/*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add the following entry into file .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ssh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/config on your laptop: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Host myvm1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HostName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12.34.123.45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IdentityFile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/Users/$USER/.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ssh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/myvm1/myvm1.pem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AddKeysToAgent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A5D22-D766-C0B1-D499-02B8C1C74C46}"/>
              </a:ext>
            </a:extLst>
          </p:cNvPr>
          <p:cNvSpPr txBox="1"/>
          <p:nvPr/>
        </p:nvSpPr>
        <p:spPr>
          <a:xfrm>
            <a:off x="7266968" y="3182742"/>
            <a:ext cx="4007951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# remove welcome banner when login-</a:t>
            </a:r>
            <a:r>
              <a:rPr lang="en-US" sz="1400" dirty="0" err="1"/>
              <a:t>ing</a:t>
            </a:r>
            <a:r>
              <a:rPr lang="en-US" sz="1400" dirty="0"/>
              <a:t> into VM:</a:t>
            </a:r>
          </a:p>
          <a:p>
            <a:endParaRPr lang="en-US" sz="1400" dirty="0"/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etc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/update-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motd.d</a:t>
            </a:r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sudo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chmod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-x *</a:t>
            </a:r>
          </a:p>
          <a:p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sudo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chmod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+x 98-reboot-required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DD13A-2766-A91C-B030-3B9DEA2E1745}"/>
              </a:ext>
            </a:extLst>
          </p:cNvPr>
          <p:cNvSpPr txBox="1"/>
          <p:nvPr/>
        </p:nvSpPr>
        <p:spPr>
          <a:xfrm>
            <a:off x="7266968" y="4472281"/>
            <a:ext cx="4783014" cy="6155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Partition and mount the additional 2TB disk</a:t>
            </a:r>
          </a:p>
          <a:p>
            <a:r>
              <a:rPr lang="en-US" sz="1000" dirty="0"/>
              <a:t> -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www.cyberciti.biz</a:t>
            </a:r>
            <a:r>
              <a:rPr lang="en-US" sz="1000" dirty="0">
                <a:hlinkClick r:id="rId3"/>
              </a:rPr>
              <a:t>/tips/fdisk-unable-to-create-partition-greater-2tb.html</a:t>
            </a:r>
            <a:endParaRPr lang="en-US" sz="1000" dirty="0"/>
          </a:p>
          <a:p>
            <a:r>
              <a:rPr lang="en-US" sz="1000" dirty="0"/>
              <a:t> - </a:t>
            </a:r>
            <a:r>
              <a:rPr lang="en-US" sz="1000" dirty="0">
                <a:hlinkClick r:id="rId4"/>
              </a:rPr>
              <a:t>https://</a:t>
            </a:r>
            <a:r>
              <a:rPr lang="en-US" sz="1000" dirty="0" err="1">
                <a:hlinkClick r:id="rId4"/>
              </a:rPr>
              <a:t>docs.aws.amazon.com</a:t>
            </a:r>
            <a:r>
              <a:rPr lang="en-US" sz="1000" dirty="0">
                <a:hlinkClick r:id="rId4"/>
              </a:rPr>
              <a:t>/AWSEC2/latest/</a:t>
            </a:r>
            <a:r>
              <a:rPr lang="en-US" sz="1000" dirty="0" err="1">
                <a:hlinkClick r:id="rId4"/>
              </a:rPr>
              <a:t>UserGuide</a:t>
            </a:r>
            <a:r>
              <a:rPr lang="en-US" sz="1000" dirty="0">
                <a:hlinkClick r:id="rId4"/>
              </a:rPr>
              <a:t>/</a:t>
            </a:r>
            <a:r>
              <a:rPr lang="en-US" sz="1000" dirty="0" err="1">
                <a:hlinkClick r:id="rId4"/>
              </a:rPr>
              <a:t>ebs</a:t>
            </a:r>
            <a:r>
              <a:rPr lang="en-US" sz="1000" dirty="0">
                <a:hlinkClick r:id="rId4"/>
              </a:rPr>
              <a:t>-using-</a:t>
            </a:r>
            <a:r>
              <a:rPr lang="en-US" sz="1000" dirty="0" err="1">
                <a:hlinkClick r:id="rId4"/>
              </a:rPr>
              <a:t>volumes.html</a:t>
            </a:r>
            <a:endParaRPr lang="en-US" sz="10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89569-E53B-3EE5-CA2A-8A97FD9B9819}"/>
              </a:ext>
            </a:extLst>
          </p:cNvPr>
          <p:cNvSpPr txBox="1"/>
          <p:nvPr/>
        </p:nvSpPr>
        <p:spPr>
          <a:xfrm>
            <a:off x="7278691" y="5292896"/>
            <a:ext cx="4007951" cy="12311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# make sure we have latest Git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which git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--version</a:t>
            </a:r>
          </a:p>
          <a:p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sudo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apt-get update</a:t>
            </a:r>
          </a:p>
          <a:p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sudo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apt-get install git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--version</a:t>
            </a:r>
          </a:p>
        </p:txBody>
      </p:sp>
      <p:pic>
        <p:nvPicPr>
          <p:cNvPr id="3074" name="Picture 2" descr="Cloud Computing Services - Amazon Web Services (AWS)">
            <a:extLst>
              <a:ext uri="{FF2B5EF4-FFF2-40B4-BE49-F238E27FC236}">
                <a16:creationId xmlns:a16="http://schemas.microsoft.com/office/drawing/2014/main" id="{E69406AA-78A8-C19C-64FE-82222BBDC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200" t="15042" r="22904" b="15042"/>
          <a:stretch/>
        </p:blipFill>
        <p:spPr bwMode="auto">
          <a:xfrm>
            <a:off x="5964368" y="699080"/>
            <a:ext cx="1606062" cy="109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8B5D5EB-7923-D7E4-6FDB-80CD9F600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2153" y="1794582"/>
            <a:ext cx="2532185" cy="73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oogle Cloud Platform service comes to campus - UW–⁠Madison Information  Technology">
            <a:extLst>
              <a:ext uri="{FF2B5EF4-FFF2-40B4-BE49-F238E27FC236}">
                <a16:creationId xmlns:a16="http://schemas.microsoft.com/office/drawing/2014/main" id="{0234D3C8-5634-C50A-7635-D44052C244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35" r="15487"/>
          <a:stretch/>
        </p:blipFill>
        <p:spPr bwMode="auto">
          <a:xfrm>
            <a:off x="8848245" y="261610"/>
            <a:ext cx="1840520" cy="119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6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87969B-D3D5-193B-56DD-D47A7A8CA7B9}"/>
              </a:ext>
            </a:extLst>
          </p:cNvPr>
          <p:cNvSpPr txBox="1"/>
          <p:nvPr/>
        </p:nvSpPr>
        <p:spPr>
          <a:xfrm>
            <a:off x="-1" y="0"/>
            <a:ext cx="833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Configuring Linux Virtual Machine on a Cloud – part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9EB76-0BDA-DD46-BE73-E930E5314EAF}"/>
              </a:ext>
            </a:extLst>
          </p:cNvPr>
          <p:cNvSpPr txBox="1"/>
          <p:nvPr/>
        </p:nvSpPr>
        <p:spPr>
          <a:xfrm>
            <a:off x="165464" y="662281"/>
            <a:ext cx="5344382" cy="1277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clone Lev's repo to set up environment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/data</a:t>
            </a:r>
          </a:p>
          <a:p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mkdir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SOFT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SOFT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https://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lselector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setup_computer.git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/data/SOFT/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setup_computer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/dot/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 ./_* ~/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34846-9F68-DF45-B3ED-70B244D5E3E0}"/>
              </a:ext>
            </a:extLst>
          </p:cNvPr>
          <p:cNvSpPr txBox="1"/>
          <p:nvPr/>
        </p:nvSpPr>
        <p:spPr>
          <a:xfrm>
            <a:off x="165464" y="2453900"/>
            <a:ext cx="5344382" cy="39857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 _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vimrc.txt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.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vimrc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 _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inputrc.txt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.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inputrc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 _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profile.txt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 _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profile.txt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.profile</a:t>
            </a: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 _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bash_profile.txt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 _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bash_profile.txt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.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bash_profile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 _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mygit.txt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 _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mygit.txt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.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mygit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 _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gitexcludes.txt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.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gitexcludes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 _git-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completion.bash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.git-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completion.bash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 _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gitconfig.txt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.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gitconfig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 .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gitconfig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 _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myvv.txt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 _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myvv.txt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.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myvv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 _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bash_aliases.txt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 _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bash_aliases.txt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.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bash_aliases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 _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bashrc.txt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 _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bashrc.txt</a:t>
            </a:r>
            <a:r>
              <a:rPr lang="en-US" sz="11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.</a:t>
            </a:r>
            <a:r>
              <a:rPr lang="en-US" sz="11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bashrc</a:t>
            </a:r>
            <a:endParaRPr lang="en-US" sz="11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4A40B-EA5C-7293-B077-DA29C8D67AF5}"/>
              </a:ext>
            </a:extLst>
          </p:cNvPr>
          <p:cNvSpPr txBox="1"/>
          <p:nvPr/>
        </p:nvSpPr>
        <p:spPr>
          <a:xfrm>
            <a:off x="5896707" y="699574"/>
            <a:ext cx="3985846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Install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fd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-find: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https://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github.com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/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sharkdp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/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fd</a:t>
            </a:r>
            <a:endParaRPr lang="en-US" sz="12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 Ubuntu:</a:t>
            </a:r>
          </a:p>
          <a:p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sudo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apt install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fd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-find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ln -s $(which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fdfind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~/.local/bin/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fd</a:t>
            </a:r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which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fd</a:t>
            </a:r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fd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--help</a:t>
            </a:r>
          </a:p>
          <a:p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fd</a:t>
            </a:r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3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4177</Words>
  <Application>Microsoft Macintosh PowerPoint</Application>
  <PresentationFormat>Widescreen</PresentationFormat>
  <Paragraphs>633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80</cp:revision>
  <dcterms:created xsi:type="dcterms:W3CDTF">2022-10-07T17:40:36Z</dcterms:created>
  <dcterms:modified xsi:type="dcterms:W3CDTF">2023-01-20T21:51:50Z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2022-10-07T17:41:23Z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9d92365a-e0f2-4ad6-bfcd-a9853c90d356</vt:lpwstr>
  </property>
  <property fmtid="{D5CDD505-2E9C-101B-9397-08002B2CF9AE}" pid="8" name="MSIP_Label_4f518368-b969-4042-91d9-8939bd921da2_ContentBits">
    <vt:lpwstr>0</vt:lpwstr>
  </property>
</Properties>
</file>