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69" r:id="rId2"/>
    <p:sldId id="256" r:id="rId3"/>
    <p:sldId id="261" r:id="rId4"/>
    <p:sldId id="268" r:id="rId5"/>
    <p:sldId id="257" r:id="rId6"/>
    <p:sldId id="322" r:id="rId7"/>
    <p:sldId id="306" r:id="rId8"/>
    <p:sldId id="281" r:id="rId9"/>
    <p:sldId id="318" r:id="rId10"/>
    <p:sldId id="310" r:id="rId11"/>
    <p:sldId id="321" r:id="rId12"/>
    <p:sldId id="311" r:id="rId13"/>
    <p:sldId id="320" r:id="rId14"/>
    <p:sldId id="319" r:id="rId15"/>
    <p:sldId id="31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be used to improve predictive performance of “weak” learners like decision trees</a:t>
            </a:r>
            <a:endParaRPr dirty="0"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81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Ensembles of decision trees can learn non-linear relationships in the data</a:t>
            </a:r>
            <a:endParaRPr dirty="0"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34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2/stacking-models-imropved-predic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istogram-based-gradient-boosting-ensembles/" TargetMode="External"/><Relationship Id="rId2" Type="http://schemas.openxmlformats.org/officeDocument/2006/relationships/hyperlink" Target="https://scikit-learn.org/stable/modules/generated/sklearn.ensemble.HistGradientBoostingRegress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V12dGe_Fho" TargetMode="External"/><Relationship Id="rId5" Type="http://schemas.openxmlformats.org/officeDocument/2006/relationships/hyperlink" Target="https://youtu.be/z3ZnOW-S550" TargetMode="External"/><Relationship Id="rId4" Type="http://schemas.openxmlformats.org/officeDocument/2006/relationships/hyperlink" Target="https://inria.github.io/scikit-learn-mooc/python_scripts/ensemble_hist_gradient_boosting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565/why-does-gradient-boosting-regression-predict-negative-values-when-there-are-no" TargetMode="External"/><Relationship Id="rId2" Type="http://schemas.openxmlformats.org/officeDocument/2006/relationships/hyperlink" Target="https://neptune.ai/blog/random-forest-regression-when-does-it-fail-and-wh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datascience.stackexchange.com/questions/77234/can-boosted-trees-predict-below-the-minimum-value-of-the-training-label/77272" TargetMode="External"/><Relationship Id="rId4" Type="http://schemas.openxmlformats.org/officeDocument/2006/relationships/hyperlink" Target="https://github.com/dmlc/xgboost/issues/158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2B9F1-093F-4FE9-B041-16AA3C10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3331"/>
            <a:ext cx="10972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Bagging </a:t>
            </a:r>
            <a:r>
              <a:rPr lang="en-US" sz="4400" b="1" dirty="0"/>
              <a:t>and </a:t>
            </a:r>
            <a:r>
              <a:rPr lang="en-US" sz="4400" b="1" dirty="0">
                <a:solidFill>
                  <a:srgbClr val="00B050"/>
                </a:solidFill>
              </a:rPr>
              <a:t>Boosting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F5DBDC-D51E-4A1A-954B-5CC444FE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2420" y="2199992"/>
            <a:ext cx="7332117" cy="30872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</a:t>
            </a:r>
          </a:p>
          <a:p>
            <a:pPr marL="514350" indent="-514350">
              <a:buAutoNum type="arabicPeriod"/>
            </a:pPr>
            <a:r>
              <a:rPr lang="en-US" dirty="0"/>
              <a:t>Bagging and Boosting concepts</a:t>
            </a:r>
          </a:p>
          <a:p>
            <a:pPr marL="514350" indent="-514350">
              <a:buAutoNum type="arabicPeriod"/>
            </a:pPr>
            <a:r>
              <a:rPr lang="en-US" dirty="0"/>
              <a:t>Decision Trees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Ensemble Learning</a:t>
            </a:r>
          </a:p>
          <a:p>
            <a:pPr marL="514350" indent="-514350">
              <a:buAutoNum type="arabicPeriod"/>
            </a:pPr>
            <a:r>
              <a:rPr lang="en-US" dirty="0"/>
              <a:t>(Regression) Implementations in Python</a:t>
            </a:r>
          </a:p>
          <a:p>
            <a:pPr marL="514350" indent="-514350">
              <a:buAutoNum type="arabicPeriod"/>
            </a:pPr>
            <a:r>
              <a:rPr lang="en-US" dirty="0"/>
              <a:t>Mitigations for model prediction “errors”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3C976-6061-40F6-85B6-40A76F0BFC00}"/>
              </a:ext>
            </a:extLst>
          </p:cNvPr>
          <p:cNvSpPr txBox="1"/>
          <p:nvPr/>
        </p:nvSpPr>
        <p:spPr>
          <a:xfrm>
            <a:off x="7375734" y="5566323"/>
            <a:ext cx="4457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B0F0"/>
                </a:solidFill>
              </a:rPr>
              <a:t>Brett Efaw</a:t>
            </a:r>
          </a:p>
          <a:p>
            <a:pPr algn="r"/>
            <a:r>
              <a:rPr lang="en-US" sz="2800" b="1" dirty="0">
                <a:solidFill>
                  <a:srgbClr val="00B0F0"/>
                </a:solidFill>
              </a:rPr>
              <a:t>February 10, 2023</a:t>
            </a:r>
          </a:p>
        </p:txBody>
      </p:sp>
    </p:spTree>
    <p:extLst>
      <p:ext uri="{BB962C8B-B14F-4D97-AF65-F5344CB8AC3E}">
        <p14:creationId xmlns:p14="http://schemas.microsoft.com/office/powerpoint/2010/main" val="310550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2D2D-4BC1-420A-A3E5-D132346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2280"/>
            <a:ext cx="10972800" cy="182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Random Forest w/</a:t>
            </a:r>
            <a:br>
              <a:rPr lang="en-US" b="1" dirty="0"/>
            </a:br>
            <a:r>
              <a:rPr lang="en-US" b="1" dirty="0"/>
              <a:t>500 trees and squared error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A5B57-69DB-4AAF-9674-1FD51EDFDA9B}"/>
              </a:ext>
            </a:extLst>
          </p:cNvPr>
          <p:cNvSpPr txBox="1"/>
          <p:nvPr/>
        </p:nvSpPr>
        <p:spPr>
          <a:xfrm>
            <a:off x="7547048" y="6242041"/>
            <a:ext cx="235482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max_depth</a:t>
            </a:r>
            <a:r>
              <a:rPr lang="en-US" dirty="0"/>
              <a:t> = 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11CBF-8C31-4BFA-88CB-A7B0B4D3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57204"/>
            <a:ext cx="3829050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5EC7C-E8EB-41FD-863B-2CD53561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16" y="2211478"/>
            <a:ext cx="73533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2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A3A06A-D1B4-4AC5-960F-BF32CDBF085F}"/>
              </a:ext>
            </a:extLst>
          </p:cNvPr>
          <p:cNvSpPr txBox="1">
            <a:spLocks/>
          </p:cNvSpPr>
          <p:nvPr/>
        </p:nvSpPr>
        <p:spPr>
          <a:xfrm>
            <a:off x="609600" y="97146"/>
            <a:ext cx="10972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XGBoost w/ </a:t>
            </a:r>
            <a:b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hist method, 500 iterations,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reg:squarederror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3A4DC-7200-4406-AD6F-4D6BE6F0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69779"/>
            <a:ext cx="3848100" cy="479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4B7B8-9068-4D9F-85D0-E196358E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969779"/>
            <a:ext cx="7353300" cy="387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CAD30-7955-41CE-BBDB-65121C1D4EAB}"/>
              </a:ext>
            </a:extLst>
          </p:cNvPr>
          <p:cNvSpPr txBox="1"/>
          <p:nvPr/>
        </p:nvSpPr>
        <p:spPr>
          <a:xfrm>
            <a:off x="6096000" y="5890287"/>
            <a:ext cx="466135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max_depth</a:t>
            </a:r>
            <a:r>
              <a:rPr lang="en-US" dirty="0"/>
              <a:t> = 32 and </a:t>
            </a:r>
            <a:r>
              <a:rPr lang="en-US" dirty="0" err="1"/>
              <a:t>learning_rate</a:t>
            </a:r>
            <a:r>
              <a:rPr lang="en-US" dirty="0"/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414633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59CA-1487-4FD1-92EC-C5A9D818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1054"/>
            <a:ext cx="10972800" cy="182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XGBoost w/ </a:t>
            </a:r>
            <a:br>
              <a:rPr lang="en-US" b="1" dirty="0"/>
            </a:br>
            <a:r>
              <a:rPr lang="en-US" b="1" dirty="0"/>
              <a:t>hist method, 500 iterations, </a:t>
            </a:r>
            <a:r>
              <a:rPr lang="en-US" b="1" dirty="0" err="1"/>
              <a:t>reg:logistic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04FDE-73FB-4940-8D11-BF9293D31F7C}"/>
              </a:ext>
            </a:extLst>
          </p:cNvPr>
          <p:cNvSpPr txBox="1"/>
          <p:nvPr/>
        </p:nvSpPr>
        <p:spPr>
          <a:xfrm>
            <a:off x="6096000" y="6094918"/>
            <a:ext cx="466135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max_depth</a:t>
            </a:r>
            <a:r>
              <a:rPr lang="en-US" dirty="0"/>
              <a:t> = 32 and </a:t>
            </a:r>
            <a:r>
              <a:rPr lang="en-US" dirty="0" err="1"/>
              <a:t>learning_rate</a:t>
            </a:r>
            <a:r>
              <a:rPr lang="en-US" dirty="0"/>
              <a:t> =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4D3E8-91BA-4FDD-81AD-829EB5F6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11781"/>
            <a:ext cx="3800475" cy="455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9AE2C-7384-4920-BCA7-C4EFC5B6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2149048"/>
            <a:ext cx="73533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84DE-6332-4119-B269-F8E82E36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0953"/>
            <a:ext cx="10972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Pipeline w/ Transformed Target Regressor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1FAF-FDC1-496C-B3E7-331CA913C40D}"/>
              </a:ext>
            </a:extLst>
          </p:cNvPr>
          <p:cNvSpPr txBox="1"/>
          <p:nvPr/>
        </p:nvSpPr>
        <p:spPr>
          <a:xfrm>
            <a:off x="1021674" y="5157216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.</a:t>
            </a:r>
            <a:r>
              <a:rPr lang="en-US" dirty="0" err="1"/>
              <a:t>get_params</a:t>
            </a:r>
            <a:r>
              <a:rPr lang="en-US" dirty="0"/>
              <a:t>() method to see what the parameters got renamed 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F6C80-56EF-4FCA-96E9-0C3D3894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49" y="2334196"/>
            <a:ext cx="3333750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75385-F1EB-4995-8047-42E50C4B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75" y="2070083"/>
            <a:ext cx="73533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A8DD-599E-4D39-AC25-29A99189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590" y="357139"/>
            <a:ext cx="9282819" cy="12815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Mitigation Options for Boosting </a:t>
            </a:r>
            <a:br>
              <a:rPr lang="en-US" b="1" dirty="0"/>
            </a:br>
            <a:r>
              <a:rPr lang="en-US" b="1" dirty="0"/>
              <a:t>Model Prediction “Errors”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0DEC-7910-4611-913D-4D5051E8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731" y="1756372"/>
            <a:ext cx="10020526" cy="4578351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A. Try smaller learning rate (default = 0.1, try values closer to 0.01)</a:t>
            </a:r>
          </a:p>
          <a:p>
            <a:pPr marL="50800" indent="0">
              <a:buNone/>
            </a:pPr>
            <a:r>
              <a:rPr lang="en-US" dirty="0"/>
              <a:t>B. Manually apply transformation</a:t>
            </a:r>
          </a:p>
          <a:p>
            <a:pPr lvl="1"/>
            <a:r>
              <a:rPr lang="en-US" dirty="0"/>
              <a:t>Logarithm on positive data (w/ offset)</a:t>
            </a:r>
          </a:p>
          <a:p>
            <a:pPr lvl="1"/>
            <a:r>
              <a:rPr lang="en-US" dirty="0"/>
              <a:t>Logit on bounded data (0 min, 1 max)</a:t>
            </a:r>
          </a:p>
          <a:p>
            <a:pPr marL="50800" indent="0">
              <a:buNone/>
            </a:pPr>
            <a:r>
              <a:rPr lang="en-US" dirty="0"/>
              <a:t>C. Change objective in regressor</a:t>
            </a:r>
          </a:p>
          <a:p>
            <a:pPr lvl="1"/>
            <a:r>
              <a:rPr lang="en-US" dirty="0"/>
              <a:t>Poisson is an option in </a:t>
            </a:r>
            <a:r>
              <a:rPr lang="en-US" dirty="0" err="1"/>
              <a:t>HistGBR</a:t>
            </a:r>
            <a:r>
              <a:rPr lang="en-US" dirty="0"/>
              <a:t>() and </a:t>
            </a:r>
            <a:r>
              <a:rPr lang="en-US" dirty="0" err="1"/>
              <a:t>XGBRegressor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Logistic is an option in </a:t>
            </a:r>
            <a:r>
              <a:rPr lang="en-US" dirty="0" err="1"/>
              <a:t>XGBRegressor</a:t>
            </a:r>
            <a:r>
              <a:rPr lang="en-US" dirty="0"/>
              <a:t>()</a:t>
            </a:r>
          </a:p>
          <a:p>
            <a:pPr marL="50800" indent="0">
              <a:buNone/>
            </a:pPr>
            <a:r>
              <a:rPr lang="en-US" dirty="0"/>
              <a:t>D. Sci-Kit Learn Transformed Target Regressor</a:t>
            </a:r>
          </a:p>
          <a:p>
            <a:pPr lvl="1"/>
            <a:r>
              <a:rPr lang="en-US" dirty="0"/>
              <a:t>Part of a model pipeline</a:t>
            </a:r>
          </a:p>
          <a:p>
            <a:pPr marL="50800" indent="0">
              <a:buNone/>
            </a:pPr>
            <a:r>
              <a:rPr lang="en-US" dirty="0"/>
              <a:t>E. Post-process (i.e. clip) the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87F98-EB20-4083-828C-62338330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85" y="2712047"/>
            <a:ext cx="24669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0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E80A-E1AF-49AE-BBA6-6C43B519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486"/>
            <a:ext cx="10972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1DDF-5C44-4187-ABCF-F0FB0759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533" y="1077362"/>
            <a:ext cx="7722701" cy="5596269"/>
          </a:xfrm>
        </p:spPr>
        <p:txBody>
          <a:bodyPr/>
          <a:lstStyle/>
          <a:p>
            <a:r>
              <a:rPr lang="en-US" dirty="0"/>
              <a:t>Bagging and Boosting are ensemble methods</a:t>
            </a:r>
          </a:p>
          <a:p>
            <a:pPr lvl="1"/>
            <a:r>
              <a:rPr lang="en-US" dirty="0"/>
              <a:t>Improve predictive ability of weak learners (i.e. DT)</a:t>
            </a:r>
          </a:p>
          <a:p>
            <a:pPr lvl="1"/>
            <a:r>
              <a:rPr lang="en-US" dirty="0"/>
              <a:t>Random Forests = Bagging (bootstrap aggregating)</a:t>
            </a:r>
          </a:p>
          <a:p>
            <a:pPr lvl="1"/>
            <a:r>
              <a:rPr lang="en-US" dirty="0"/>
              <a:t>Boosting = Light GBM, Ada Boost, Cat Boost, etc.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Relatively fast</a:t>
            </a:r>
          </a:p>
          <a:p>
            <a:pPr lvl="1"/>
            <a:r>
              <a:rPr lang="en-US" dirty="0"/>
              <a:t>Flexible (non-linear)</a:t>
            </a:r>
          </a:p>
          <a:p>
            <a:pPr lvl="1"/>
            <a:r>
              <a:rPr lang="en-US" dirty="0"/>
              <a:t>Accurate</a:t>
            </a:r>
          </a:p>
          <a:p>
            <a:pPr lvl="1"/>
            <a:r>
              <a:rPr lang="en-US" dirty="0"/>
              <a:t>Feature importance</a:t>
            </a:r>
          </a:p>
          <a:p>
            <a:pPr lvl="1"/>
            <a:r>
              <a:rPr lang="en-US" dirty="0"/>
              <a:t>Missing values support (XGB)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designed to extrapolate</a:t>
            </a:r>
          </a:p>
          <a:p>
            <a:pPr lvl="1"/>
            <a:r>
              <a:rPr lang="en-US" dirty="0"/>
              <a:t>Boosting model prediction “errors”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3DF6-96CA-409F-96EC-8EC98A4BFB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972" y="1991762"/>
            <a:ext cx="3567363" cy="2320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47D983-32D3-48C9-9482-8CCAC83218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7660" y="4677985"/>
            <a:ext cx="6037675" cy="19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8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-1" y="-5043"/>
            <a:ext cx="6337425" cy="17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reliable system from unreliable blocks using single-shot democratic voting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A88BB-AD43-914C-B9DE-58A293C06174}"/>
              </a:ext>
            </a:extLst>
          </p:cNvPr>
          <p:cNvSpPr/>
          <p:nvPr/>
        </p:nvSpPr>
        <p:spPr>
          <a:xfrm>
            <a:off x="1351723" y="2700515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353D2-5C4D-204E-AAD5-0161457F7743}"/>
              </a:ext>
            </a:extLst>
          </p:cNvPr>
          <p:cNvSpPr txBox="1"/>
          <p:nvPr/>
        </p:nvSpPr>
        <p:spPr>
          <a:xfrm>
            <a:off x="1607122" y="281572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9E1076-8AEB-524F-BF51-E8EE1D3CA09D}"/>
              </a:ext>
            </a:extLst>
          </p:cNvPr>
          <p:cNvSpPr/>
          <p:nvPr/>
        </p:nvSpPr>
        <p:spPr>
          <a:xfrm>
            <a:off x="1351723" y="3353927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339D2-B416-9840-A604-82CC04B63374}"/>
              </a:ext>
            </a:extLst>
          </p:cNvPr>
          <p:cNvSpPr txBox="1"/>
          <p:nvPr/>
        </p:nvSpPr>
        <p:spPr>
          <a:xfrm>
            <a:off x="1607122" y="3469138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25B944-0503-CD47-A137-F116856137B9}"/>
              </a:ext>
            </a:extLst>
          </p:cNvPr>
          <p:cNvSpPr/>
          <p:nvPr/>
        </p:nvSpPr>
        <p:spPr>
          <a:xfrm>
            <a:off x="1351723" y="4017231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1FB7-AFF3-3140-AEDA-7D5D471E75E5}"/>
              </a:ext>
            </a:extLst>
          </p:cNvPr>
          <p:cNvSpPr txBox="1"/>
          <p:nvPr/>
        </p:nvSpPr>
        <p:spPr>
          <a:xfrm>
            <a:off x="1607122" y="413244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C1232-9E6C-BF45-84E4-4DA7BCD43446}"/>
              </a:ext>
            </a:extLst>
          </p:cNvPr>
          <p:cNvSpPr txBox="1"/>
          <p:nvPr/>
        </p:nvSpPr>
        <p:spPr>
          <a:xfrm>
            <a:off x="40504" y="3469138"/>
            <a:ext cx="58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230FCF-73DF-0F40-A502-2DC33BE6D3D6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22854" y="2969616"/>
            <a:ext cx="728869" cy="6534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15DE24-0D91-F94F-8856-556D19BAA39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22854" y="3623027"/>
            <a:ext cx="72886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7EF4D-4610-E542-BF2F-76A3331C194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22854" y="3623027"/>
            <a:ext cx="728869" cy="663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1BD926-9754-1742-A19C-9E88062F3D76}"/>
              </a:ext>
            </a:extLst>
          </p:cNvPr>
          <p:cNvSpPr/>
          <p:nvPr/>
        </p:nvSpPr>
        <p:spPr>
          <a:xfrm>
            <a:off x="3650975" y="3360555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BEA78-ECEE-A249-8806-16A9815A9F80}"/>
              </a:ext>
            </a:extLst>
          </p:cNvPr>
          <p:cNvSpPr txBox="1"/>
          <p:nvPr/>
        </p:nvSpPr>
        <p:spPr>
          <a:xfrm>
            <a:off x="3796569" y="3375536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Majority voting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7F2ED-751A-E642-B360-8B31AACF5A6E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 flipV="1">
            <a:off x="2981740" y="3629656"/>
            <a:ext cx="669235" cy="6566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F2B822-B46A-7347-B204-7817415862FF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2981740" y="3623028"/>
            <a:ext cx="669235" cy="6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247EB5-2A10-1540-B563-2AAF3B50BB66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981740" y="2969616"/>
            <a:ext cx="669235" cy="6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DF6724-CC24-714C-A28E-DC0AEFDA123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280992" y="3629656"/>
            <a:ext cx="623942" cy="74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8;p13">
            <a:extLst>
              <a:ext uri="{FF2B5EF4-FFF2-40B4-BE49-F238E27FC236}">
                <a16:creationId xmlns:a16="http://schemas.microsoft.com/office/drawing/2014/main" id="{BC9E0056-2DA3-C441-A20A-7FB9F846D789}"/>
              </a:ext>
            </a:extLst>
          </p:cNvPr>
          <p:cNvSpPr txBox="1"/>
          <p:nvPr/>
        </p:nvSpPr>
        <p:spPr>
          <a:xfrm>
            <a:off x="6725435" y="16573"/>
            <a:ext cx="5466565" cy="144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to correct answer by making multiple corrective steps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776DEB0-7D8B-AE4F-BE4E-2A21FC614381}"/>
              </a:ext>
            </a:extLst>
          </p:cNvPr>
          <p:cNvSpPr/>
          <p:nvPr/>
        </p:nvSpPr>
        <p:spPr>
          <a:xfrm>
            <a:off x="7189314" y="2031279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99A021-0DCF-4043-B368-2D41DE97A67D}"/>
              </a:ext>
            </a:extLst>
          </p:cNvPr>
          <p:cNvSpPr txBox="1"/>
          <p:nvPr/>
        </p:nvSpPr>
        <p:spPr>
          <a:xfrm>
            <a:off x="7222419" y="214649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approximation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7D3ED46-EFDB-B04F-B43B-CDFF2AFF5C3F}"/>
              </a:ext>
            </a:extLst>
          </p:cNvPr>
          <p:cNvSpPr/>
          <p:nvPr/>
        </p:nvSpPr>
        <p:spPr>
          <a:xfrm>
            <a:off x="7195939" y="2824083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784110-824B-0D43-A2D5-9432676030CB}"/>
              </a:ext>
            </a:extLst>
          </p:cNvPr>
          <p:cNvSpPr txBox="1"/>
          <p:nvPr/>
        </p:nvSpPr>
        <p:spPr>
          <a:xfrm>
            <a:off x="7485281" y="293332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880D7E-84B6-7E46-BFCF-9440D4AFEDB4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8004323" y="2569480"/>
            <a:ext cx="6625" cy="2546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FD4722F-267E-2847-AF83-4B8CCACDB21A}"/>
              </a:ext>
            </a:extLst>
          </p:cNvPr>
          <p:cNvSpPr/>
          <p:nvPr/>
        </p:nvSpPr>
        <p:spPr>
          <a:xfrm>
            <a:off x="7189315" y="3625840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FD5A1-D685-CF4A-AD37-2A6ECFFE12CC}"/>
              </a:ext>
            </a:extLst>
          </p:cNvPr>
          <p:cNvSpPr txBox="1"/>
          <p:nvPr/>
        </p:nvSpPr>
        <p:spPr>
          <a:xfrm>
            <a:off x="7485280" y="3726554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193996-8008-A843-B24C-6DC10045FF9A}"/>
              </a:ext>
            </a:extLst>
          </p:cNvPr>
          <p:cNvCxnSpPr>
            <a:cxnSpLocks/>
            <a:stCxn id="47" idx="2"/>
            <a:endCxn id="54" idx="0"/>
          </p:cNvCxnSpPr>
          <p:nvPr/>
        </p:nvCxnSpPr>
        <p:spPr>
          <a:xfrm flipH="1">
            <a:off x="8004324" y="3362284"/>
            <a:ext cx="6624" cy="263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975244B-0E41-6646-A843-FA08BCE9542F}"/>
              </a:ext>
            </a:extLst>
          </p:cNvPr>
          <p:cNvSpPr/>
          <p:nvPr/>
        </p:nvSpPr>
        <p:spPr>
          <a:xfrm>
            <a:off x="7189315" y="5308861"/>
            <a:ext cx="1630017" cy="5382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87ABB4-6C9B-1448-9331-08D7173BCC98}"/>
              </a:ext>
            </a:extLst>
          </p:cNvPr>
          <p:cNvSpPr txBox="1"/>
          <p:nvPr/>
        </p:nvSpPr>
        <p:spPr>
          <a:xfrm>
            <a:off x="7519253" y="543088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E2A70C-ABBD-CE4B-A7CB-31777D4E6E66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997699" y="5054258"/>
            <a:ext cx="6625" cy="2546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645D46F-D470-7F4F-B1BE-4B58E69AF0D8}"/>
              </a:ext>
            </a:extLst>
          </p:cNvPr>
          <p:cNvSpPr/>
          <p:nvPr/>
        </p:nvSpPr>
        <p:spPr>
          <a:xfrm>
            <a:off x="9798894" y="3370297"/>
            <a:ext cx="1630017" cy="8459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6E9D85-63B1-A549-B0DB-34EC97C4C015}"/>
              </a:ext>
            </a:extLst>
          </p:cNvPr>
          <p:cNvSpPr txBox="1"/>
          <p:nvPr/>
        </p:nvSpPr>
        <p:spPr>
          <a:xfrm>
            <a:off x="7586331" y="4096265"/>
            <a:ext cx="869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...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8A447B-F1D0-C644-85CE-4DBA895E57E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04324" y="4164041"/>
            <a:ext cx="6624" cy="352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B45F83-8048-0B42-BDAB-2FA46241BE86}"/>
              </a:ext>
            </a:extLst>
          </p:cNvPr>
          <p:cNvSpPr txBox="1"/>
          <p:nvPr/>
        </p:nvSpPr>
        <p:spPr>
          <a:xfrm>
            <a:off x="113388" y="6106096"/>
            <a:ext cx="205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Bagging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F9FC61-6DBA-C646-B954-95DCDBCB0CAC}"/>
              </a:ext>
            </a:extLst>
          </p:cNvPr>
          <p:cNvSpPr txBox="1"/>
          <p:nvPr/>
        </p:nvSpPr>
        <p:spPr>
          <a:xfrm>
            <a:off x="10045895" y="6107056"/>
            <a:ext cx="205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Boosting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09AFEE-74E9-DA46-B567-1B1BC8E604C7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1428911" y="3793286"/>
            <a:ext cx="663700" cy="67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839BF18-D170-C449-AB86-B64E63179A18}"/>
              </a:ext>
            </a:extLst>
          </p:cNvPr>
          <p:cNvSpPr txBox="1"/>
          <p:nvPr/>
        </p:nvSpPr>
        <p:spPr>
          <a:xfrm>
            <a:off x="9846740" y="3454306"/>
            <a:ext cx="1549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Weighted </a:t>
            </a:r>
          </a:p>
          <a:p>
            <a:pPr algn="ctr"/>
            <a:r>
              <a:rPr lang="en-US" dirty="0"/>
              <a:t>voting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06F221-D904-8645-A1C5-879CD93112BE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8819331" y="2300380"/>
            <a:ext cx="979563" cy="1492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7B5734-48BF-DA4A-A24F-3FDEF07A6090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8825956" y="3093184"/>
            <a:ext cx="972938" cy="700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970E28-BD87-A04F-9E02-2CB72B4E1D95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 flipV="1">
            <a:off x="8819332" y="3793286"/>
            <a:ext cx="979562" cy="101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C084557-8A1A-8348-8A4A-6549D632FABE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 flipV="1">
            <a:off x="8819332" y="3793286"/>
            <a:ext cx="979562" cy="17846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C21B21-7799-5145-8093-6A73E320550B}"/>
              </a:ext>
            </a:extLst>
          </p:cNvPr>
          <p:cNvSpPr txBox="1"/>
          <p:nvPr/>
        </p:nvSpPr>
        <p:spPr>
          <a:xfrm>
            <a:off x="3662681" y="2108018"/>
            <a:ext cx="2751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Power of the majority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committee, senate, congress, council, board of directors, ...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8E1984-7ACB-0544-AA90-50BB0E1AEE89}"/>
              </a:ext>
            </a:extLst>
          </p:cNvPr>
          <p:cNvSpPr txBox="1"/>
          <p:nvPr/>
        </p:nvSpPr>
        <p:spPr>
          <a:xfrm>
            <a:off x="9999514" y="2108018"/>
            <a:ext cx="214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Power of validation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science, open source community, ...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503306-CFF7-A34B-8184-E9C30D9352F8}"/>
              </a:ext>
            </a:extLst>
          </p:cNvPr>
          <p:cNvCxnSpPr/>
          <p:nvPr/>
        </p:nvCxnSpPr>
        <p:spPr>
          <a:xfrm>
            <a:off x="6531429" y="127660"/>
            <a:ext cx="0" cy="65632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6D7480-A4B2-9B42-96A9-50BDDA630A98}"/>
              </a:ext>
            </a:extLst>
          </p:cNvPr>
          <p:cNvSpPr txBox="1"/>
          <p:nvPr/>
        </p:nvSpPr>
        <p:spPr>
          <a:xfrm>
            <a:off x="3895106" y="6172008"/>
            <a:ext cx="251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Wrong bias is not removed,</a:t>
            </a:r>
          </a:p>
          <a:p>
            <a:r>
              <a:rPr lang="en-US" dirty="0">
                <a:solidFill>
                  <a:srgbClr val="00B050"/>
                </a:solidFill>
              </a:rPr>
              <a:t>it is simply averaged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A5A74-A987-314C-BDAB-9EE83379016C}"/>
              </a:ext>
            </a:extLst>
          </p:cNvPr>
          <p:cNvSpPr txBox="1"/>
          <p:nvPr/>
        </p:nvSpPr>
        <p:spPr>
          <a:xfrm>
            <a:off x="6637161" y="6167651"/>
            <a:ext cx="2774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Wrong bias is removed</a:t>
            </a:r>
          </a:p>
          <a:p>
            <a:r>
              <a:rPr lang="en-US" dirty="0">
                <a:solidFill>
                  <a:srgbClr val="00B050"/>
                </a:solidFill>
              </a:rPr>
              <a:t>using correction and 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9600" y="64168"/>
            <a:ext cx="109728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(DT)</a:t>
            </a:r>
            <a:endParaRPr sz="440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301684" y="3957432"/>
            <a:ext cx="6170554" cy="271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ID3 (Iterative </a:t>
            </a:r>
            <a:r>
              <a:rPr lang="en-US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Dichotomiser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3)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uses smallest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 metrics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C4.5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successor of ID3 (since 1993), uses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 metrics</a:t>
            </a:r>
            <a:endParaRPr b="1" dirty="0">
              <a:solidFill>
                <a:srgbClr val="FF0000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CART (Classification And Regression Tree)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(since 1984),  uses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Gini metrics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CHAID (</a:t>
            </a:r>
            <a:r>
              <a:rPr lang="en-US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CHi</a:t>
            </a: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-squared Automatic Interaction Detector)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Performs multi-level splits when computing classification trees.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extends decision trees to handle numerical data better.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Conditional Inference Trees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Statistics-based approach that uses non-parametric tests as splitting criteria, corrected for multiple testing to avoid overfitting. This approach results in unbiased predictor selection and does not require pruning.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05BDF544-D33D-B545-9E62-0F7A3B617D4F}"/>
              </a:ext>
            </a:extLst>
          </p:cNvPr>
          <p:cNvSpPr txBox="1"/>
          <p:nvPr/>
        </p:nvSpPr>
        <p:spPr>
          <a:xfrm>
            <a:off x="192507" y="1121321"/>
            <a:ext cx="6546960" cy="225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 goes from observations about an item (represented in the branches) to conclusions about the item's target value (represented in the leaves).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 can do classification or regression.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DTs are intuitive and easily interpretable.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for constructing DTs usually work top-down, by choosing and splitting on a variable at each step that most informative for the target label (produces the purest daughter nodes).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 can result in more than two branches.</a:t>
            </a:r>
          </a:p>
        </p:txBody>
      </p:sp>
      <p:pic>
        <p:nvPicPr>
          <p:cNvPr id="2050" name="Picture 2" descr="Image result for decision tree">
            <a:extLst>
              <a:ext uri="{FF2B5EF4-FFF2-40B4-BE49-F238E27FC236}">
                <a16:creationId xmlns:a16="http://schemas.microsoft.com/office/drawing/2014/main" id="{6F450D27-70A0-5541-AC45-7667A91E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3600" y="1050252"/>
            <a:ext cx="4333413" cy="355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8;p13">
            <a:extLst>
              <a:ext uri="{FF2B5EF4-FFF2-40B4-BE49-F238E27FC236}">
                <a16:creationId xmlns:a16="http://schemas.microsoft.com/office/drawing/2014/main" id="{E058218C-0350-8240-99A1-02262617DC90}"/>
              </a:ext>
            </a:extLst>
          </p:cNvPr>
          <p:cNvSpPr txBox="1"/>
          <p:nvPr/>
        </p:nvSpPr>
        <p:spPr>
          <a:xfrm>
            <a:off x="530459" y="3494638"/>
            <a:ext cx="6170554" cy="4627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Algorithms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ABEC1-0E04-434E-AF9C-39046D344A10}"/>
              </a:ext>
            </a:extLst>
          </p:cNvPr>
          <p:cNvSpPr txBox="1"/>
          <p:nvPr/>
        </p:nvSpPr>
        <p:spPr>
          <a:xfrm>
            <a:off x="7213600" y="4809067"/>
            <a:ext cx="4653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splitting (top-&gt;down)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pruning (to prevent over-fitting)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and easy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Explainable</a:t>
            </a:r>
          </a:p>
        </p:txBody>
      </p:sp>
    </p:spTree>
    <p:extLst>
      <p:ext uri="{BB962C8B-B14F-4D97-AF65-F5344CB8AC3E}">
        <p14:creationId xmlns:p14="http://schemas.microsoft.com/office/powerpoint/2010/main" val="34953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33266" y="1086416"/>
            <a:ext cx="6635669" cy="502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- train several models to do predictions.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combine predictions of these models to get a better predictor.</a:t>
            </a:r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possible to combine any types of models into one predictor.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commonly people combine variations of similar models, like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decision trees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</a:t>
            </a:r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most famous approaches are:</a:t>
            </a:r>
          </a:p>
          <a:p>
            <a:pPr lvl="0"/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"Random Forest"</a:t>
            </a:r>
          </a:p>
          <a:p>
            <a:pPr lvl="0"/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"Gradient Boosted Trees"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hood these models combine 100 ... 200+ similar trees.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between algorithms: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select the data to train those trees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combine the predictions of these trees</a:t>
            </a:r>
          </a:p>
        </p:txBody>
      </p:sp>
      <p:pic>
        <p:nvPicPr>
          <p:cNvPr id="4098" name="Picture 2" descr="Image result for random forest multiple trees carikature">
            <a:extLst>
              <a:ext uri="{FF2B5EF4-FFF2-40B4-BE49-F238E27FC236}">
                <a16:creationId xmlns:a16="http://schemas.microsoft.com/office/drawing/2014/main" id="{F52A7492-EF36-5043-9190-586CCF3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4887" y="1367360"/>
            <a:ext cx="2875445" cy="20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021980A-82EE-4D48-B83F-12DEB380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663" y="4123784"/>
            <a:ext cx="4241248" cy="21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CF13D9A1-4187-1F45-8BFB-9D574952F0BC}"/>
              </a:ext>
            </a:extLst>
          </p:cNvPr>
          <p:cNvSpPr/>
          <p:nvPr/>
        </p:nvSpPr>
        <p:spPr>
          <a:xfrm rot="21228400">
            <a:off x="5035138" y="2933202"/>
            <a:ext cx="2398816" cy="15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E3CB981-E170-D542-9447-6F438FCBEC25}"/>
              </a:ext>
            </a:extLst>
          </p:cNvPr>
          <p:cNvSpPr/>
          <p:nvPr/>
        </p:nvSpPr>
        <p:spPr>
          <a:xfrm rot="804328">
            <a:off x="4980748" y="3723854"/>
            <a:ext cx="2398816" cy="15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C6830-2150-4488-85DD-F2C50E405D31}"/>
              </a:ext>
            </a:extLst>
          </p:cNvPr>
          <p:cNvSpPr txBox="1"/>
          <p:nvPr/>
        </p:nvSpPr>
        <p:spPr>
          <a:xfrm>
            <a:off x="609600" y="201295"/>
            <a:ext cx="10972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3670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121661" y="1254131"/>
            <a:ext cx="7562335" cy="4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group of “</a:t>
            </a:r>
            <a:r>
              <a:rPr lang="en-US" sz="16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weak learners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 come together to form a “</a:t>
            </a:r>
            <a:r>
              <a:rPr lang="en-US" sz="16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strong learner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F1DDE-62A9-F14A-AC4E-3D4C11E3CEB6}"/>
              </a:ext>
            </a:extLst>
          </p:cNvPr>
          <p:cNvSpPr txBox="1"/>
          <p:nvPr/>
        </p:nvSpPr>
        <p:spPr>
          <a:xfrm>
            <a:off x="195938" y="2897576"/>
            <a:ext cx="3746666" cy="37548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Random Forest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parallel independent learners, democratic equal-weight voting.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</a:t>
            </a:r>
            <a:r>
              <a:rPr lang="en-US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specific case of 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Bootstrap Aggregating</a:t>
            </a:r>
          </a:p>
          <a:p>
            <a:pPr lvl="0"/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Bootstrap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data sampling with replacement</a:t>
            </a:r>
          </a:p>
          <a:p>
            <a:pPr lvl="0"/>
            <a:r>
              <a:rPr lang="en-US" b="1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Aggregating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voting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learner gets a random subset of data (rows) and a random subset of features (columns).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tree is trained independently.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tree then can make its prediction.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overall decision is made by averaging decisions of individual trees.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85324-F7D6-D04F-B456-15F7E741A554}"/>
              </a:ext>
            </a:extLst>
          </p:cNvPr>
          <p:cNvSpPr txBox="1"/>
          <p:nvPr/>
        </p:nvSpPr>
        <p:spPr>
          <a:xfrm>
            <a:off x="4231570" y="2897576"/>
            <a:ext cx="3746666" cy="24622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Boosted Trees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trees trained sequentially.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1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2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 concentrating on fixing errors left after 1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tree, combine trees (weighted voting)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3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 concentrating on fixing errors left after 1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2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trees, etc.</a:t>
            </a:r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boosting accuracy by adding trees.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E040E-4942-764A-B1B9-1B3C964F2340}"/>
              </a:ext>
            </a:extLst>
          </p:cNvPr>
          <p:cNvSpPr txBox="1"/>
          <p:nvPr/>
        </p:nvSpPr>
        <p:spPr>
          <a:xfrm>
            <a:off x="8267202" y="2897576"/>
            <a:ext cx="3746666" cy="8617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Stacking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(Meta-learner) - train several different models, and then train model on top of their outputs</a:t>
            </a:r>
          </a:p>
          <a:p>
            <a:pPr lvl="0"/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https://www.kdnuggets.com/2017/02/stacking-models-imropved-predictions.html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51273-FE5A-7743-99EE-BA20635701A4}"/>
              </a:ext>
            </a:extLst>
          </p:cNvPr>
          <p:cNvSpPr txBox="1"/>
          <p:nvPr/>
        </p:nvSpPr>
        <p:spPr>
          <a:xfrm>
            <a:off x="607563" y="2030811"/>
            <a:ext cx="2648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Bagging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reduces variance (averages)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does NOT reduce bias error</a:t>
            </a:r>
          </a:p>
          <a:p>
            <a:pPr algn="ctr"/>
            <a:endParaRPr lang="en-US" sz="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8DD04-29CE-5046-B15B-72F87E70B180}"/>
              </a:ext>
            </a:extLst>
          </p:cNvPr>
          <p:cNvSpPr txBox="1"/>
          <p:nvPr/>
        </p:nvSpPr>
        <p:spPr>
          <a:xfrm>
            <a:off x="8425905" y="2030941"/>
            <a:ext cx="339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Stacking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improves predictive force</a:t>
            </a:r>
            <a:br>
              <a:rPr lang="en-US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  <a:sym typeface="Wingdings" pitchFamily="2" charset="2"/>
              </a:rPr>
              <a:t> (combines "skills" of different models)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A3C71-7774-C14A-BD55-49D31D1040D2}"/>
              </a:ext>
            </a:extLst>
          </p:cNvPr>
          <p:cNvSpPr txBox="1"/>
          <p:nvPr/>
        </p:nvSpPr>
        <p:spPr>
          <a:xfrm>
            <a:off x="4288513" y="2030811"/>
            <a:ext cx="363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Boosting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reduces bias error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by sequential corrective learning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8FF7F-E5EF-40E0-ADEC-37A0E4E17D31}"/>
              </a:ext>
            </a:extLst>
          </p:cNvPr>
          <p:cNvSpPr txBox="1"/>
          <p:nvPr/>
        </p:nvSpPr>
        <p:spPr>
          <a:xfrm>
            <a:off x="609600" y="291767"/>
            <a:ext cx="10972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 with Decision Trees 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FBBC-AE1B-4D0D-9F16-DBA1D645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Model Explain-ability vs Performance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57BDDE-9B4D-49B9-9E2B-03524C53F1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531" y="2081951"/>
            <a:ext cx="5559694" cy="4167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70003-9260-42F2-9EBC-1ECEB47D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77" y="2081951"/>
            <a:ext cx="57054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8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0CC97-AEE2-129B-4EE1-3BA0B9C1B36B}"/>
              </a:ext>
            </a:extLst>
          </p:cNvPr>
          <p:cNvSpPr txBox="1"/>
          <p:nvPr/>
        </p:nvSpPr>
        <p:spPr>
          <a:xfrm>
            <a:off x="1769420" y="1043609"/>
            <a:ext cx="4214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from 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sklearn.ensemble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GradientBoostingRegressor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HistGradientBoostingRegressor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(best, inspired by 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LightGBM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RandomForestRegressor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from 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xgboost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!pip install 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xgboost</a:t>
            </a:r>
            <a:endParaRPr lang="en-US" sz="12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XGBRegressor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XGBRFRegressor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568E5-519F-4761-49E9-5BE87138FC5D}"/>
              </a:ext>
            </a:extLst>
          </p:cNvPr>
          <p:cNvSpPr txBox="1"/>
          <p:nvPr/>
        </p:nvSpPr>
        <p:spPr>
          <a:xfrm>
            <a:off x="1444984" y="2741228"/>
            <a:ext cx="907871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All regressors have similar speed and accuracy.</a:t>
            </a:r>
          </a:p>
          <a:p>
            <a:r>
              <a:rPr lang="en-US" sz="1400" dirty="0"/>
              <a:t>But the best is </a:t>
            </a:r>
            <a:r>
              <a:rPr lang="en-US" sz="1400" b="1" dirty="0" err="1">
                <a:solidFill>
                  <a:srgbClr val="0070C0"/>
                </a:solidFill>
              </a:rPr>
              <a:t>HistGradientBoostingRegressor</a:t>
            </a:r>
            <a:r>
              <a:rPr lang="en-US" sz="1400" dirty="0"/>
              <a:t> - histogram-based gradient boosting. 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https://scikit-learn.org/stable/modules/generated/sklearn.ensemble.HistGradientBoostingRegressor.html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https://machinelearningmastery.com/histogram-based-gradient-boosting-ensembles/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https://inria.github.io/scikit-learn-mooc/python_scripts/ensemble_hist_gradient_boosting.html</a:t>
            </a:r>
            <a:endParaRPr lang="en-US" sz="1400" dirty="0"/>
          </a:p>
          <a:p>
            <a:endParaRPr lang="en-US" sz="1400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Why the "histogram-based" approach is faster and better?</a:t>
            </a:r>
          </a:p>
          <a:p>
            <a:pPr fontAlgn="base"/>
            <a:br>
              <a:rPr lang="en-US" sz="1400" dirty="0"/>
            </a:br>
            <a:r>
              <a:rPr lang="en-US" sz="1400" dirty="0"/>
              <a:t>The bottleneck in training any boosted trees algorithm is the time </a:t>
            </a:r>
          </a:p>
          <a:p>
            <a:pPr fontAlgn="base"/>
            <a:r>
              <a:rPr lang="en-US" dirty="0"/>
              <a:t>needed </a:t>
            </a:r>
            <a:r>
              <a:rPr lang="en-US" sz="1400" dirty="0"/>
              <a:t>for finding the best split between values when building the trees. </a:t>
            </a:r>
          </a:p>
          <a:p>
            <a:pPr fontAlgn="base"/>
            <a:br>
              <a:rPr lang="en-US" sz="1400" dirty="0"/>
            </a:br>
            <a:r>
              <a:rPr lang="en-US" sz="1400" dirty="0"/>
              <a:t>This time can be significantly reduced if we pre-process the data for a given tree – aggregate them into "bins".</a:t>
            </a:r>
          </a:p>
          <a:p>
            <a:pPr fontAlgn="base"/>
            <a:br>
              <a:rPr lang="en-US" sz="1400" dirty="0"/>
            </a:br>
            <a:r>
              <a:rPr lang="en-US" sz="1400" dirty="0"/>
              <a:t>We convert the continuous float numbers into limited number of discrete integer values.</a:t>
            </a:r>
          </a:p>
          <a:p>
            <a:pPr fontAlgn="base"/>
            <a:r>
              <a:rPr lang="en-US" sz="1400" dirty="0"/>
              <a:t>This "histogram binning" reduces the number of splits we need to try to find the best split.</a:t>
            </a:r>
          </a:p>
          <a:p>
            <a:pPr fontAlgn="base"/>
            <a:r>
              <a:rPr lang="en-US" sz="1400" dirty="0"/>
              <a:t>This makes finding the split much faster, but reduces the accuracy. </a:t>
            </a:r>
          </a:p>
          <a:p>
            <a:pPr fontAlgn="base"/>
            <a:r>
              <a:rPr lang="en-US" sz="1400" dirty="0"/>
              <a:t>To increase the accuracy we can simply increase the number of trees.</a:t>
            </a:r>
          </a:p>
        </p:txBody>
      </p:sp>
      <p:sp>
        <p:nvSpPr>
          <p:cNvPr id="7" name="Google Shape;104;p15">
            <a:extLst>
              <a:ext uri="{FF2B5EF4-FFF2-40B4-BE49-F238E27FC236}">
                <a16:creationId xmlns:a16="http://schemas.microsoft.com/office/drawing/2014/main" id="{8ADF7D58-FB1F-E48E-9557-36E70D8711FF}"/>
              </a:ext>
            </a:extLst>
          </p:cNvPr>
          <p:cNvSpPr txBox="1"/>
          <p:nvPr/>
        </p:nvSpPr>
        <p:spPr>
          <a:xfrm>
            <a:off x="609600" y="109319"/>
            <a:ext cx="109728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 and Boosting Regressors in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38098-1EB2-46D4-9219-8FC82F25ACF8}"/>
              </a:ext>
            </a:extLst>
          </p:cNvPr>
          <p:cNvSpPr txBox="1"/>
          <p:nvPr/>
        </p:nvSpPr>
        <p:spPr>
          <a:xfrm>
            <a:off x="6827456" y="1601537"/>
            <a:ext cx="369624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Rob Mulla Time Series Forecasting w/ </a:t>
            </a:r>
            <a:r>
              <a:rPr lang="en-US" sz="1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XGBoost</a:t>
            </a:r>
            <a:endParaRPr lang="en-US" sz="1400" b="1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hlinkClick r:id="rId5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https://youtu.be/z3ZnOW-S550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https://youtu.be/vV12dGe_Fho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E4A84C34-AE58-4A23-990F-E401B9B3BCE9}"/>
              </a:ext>
            </a:extLst>
          </p:cNvPr>
          <p:cNvSpPr/>
          <p:nvPr/>
        </p:nvSpPr>
        <p:spPr>
          <a:xfrm>
            <a:off x="7292744" y="1858603"/>
            <a:ext cx="445934" cy="37119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8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BE94C-67E4-0046-883C-835618FAC187}"/>
              </a:ext>
            </a:extLst>
          </p:cNvPr>
          <p:cNvSpPr txBox="1"/>
          <p:nvPr/>
        </p:nvSpPr>
        <p:spPr>
          <a:xfrm>
            <a:off x="191556" y="1110903"/>
            <a:ext cx="574112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Random Forest can not extrapolate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127CE-5C69-2842-969B-7957A8B80D02}"/>
              </a:ext>
            </a:extLst>
          </p:cNvPr>
          <p:cNvSpPr txBox="1"/>
          <p:nvPr/>
        </p:nvSpPr>
        <p:spPr>
          <a:xfrm>
            <a:off x="191558" y="1645781"/>
            <a:ext cx="5904443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RF does interpolation for values inside the range of values.</a:t>
            </a:r>
          </a:p>
          <a:p>
            <a:r>
              <a:rPr lang="en-US" dirty="0"/>
              <a:t>But it can not go outside.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https://neptune.ai/blog/random-forest-regression-when-does-it-fail-and-why</a:t>
            </a:r>
            <a:endParaRPr lang="en-US" dirty="0"/>
          </a:p>
          <a:p>
            <a:r>
              <a:rPr lang="en-US" dirty="0"/>
              <a:t>Random Forest Regressor works by finding closest matches in given range.</a:t>
            </a:r>
          </a:p>
          <a:p>
            <a:r>
              <a:rPr lang="en-US" dirty="0"/>
              <a:t>We take random subset of data (columns, rows), and build a tree splitting by "x". </a:t>
            </a:r>
          </a:p>
          <a:p>
            <a:r>
              <a:rPr lang="en-US" dirty="0"/>
              <a:t>Each leave has "x" and "y".</a:t>
            </a:r>
          </a:p>
          <a:p>
            <a:r>
              <a:rPr lang="en-US" dirty="0"/>
              <a:t>We build hundred trees like this.</a:t>
            </a:r>
          </a:p>
          <a:p>
            <a:r>
              <a:rPr lang="en-US" dirty="0"/>
              <a:t>For inference, given value "x" we traverse all 100 trees (by "x") </a:t>
            </a:r>
            <a:br>
              <a:rPr lang="en-US" dirty="0"/>
            </a:br>
            <a:r>
              <a:rPr lang="en-US" dirty="0"/>
              <a:t>and find 100 values of "y". </a:t>
            </a:r>
          </a:p>
          <a:p>
            <a:r>
              <a:rPr lang="en-US" dirty="0"/>
              <a:t>Then we average them to get the desired prediction.</a:t>
            </a:r>
          </a:p>
          <a:p>
            <a:r>
              <a:rPr lang="en-US" dirty="0"/>
              <a:t>The result is always within the range of "y" values. It can not extrapolate.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B0D2C-45B1-A6C2-943E-345EC6DDBF21}"/>
              </a:ext>
            </a:extLst>
          </p:cNvPr>
          <p:cNvSpPr txBox="1"/>
          <p:nvPr/>
        </p:nvSpPr>
        <p:spPr>
          <a:xfrm>
            <a:off x="6259321" y="1821200"/>
            <a:ext cx="5630749" cy="387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Boosting algorithms with default RMSE loss function can have 1-2 % of predictions going outside of the range. For example, </a:t>
            </a:r>
            <a:r>
              <a:rPr lang="en-US" b="1" dirty="0">
                <a:solidFill>
                  <a:srgbClr val="00B050"/>
                </a:solidFill>
              </a:rPr>
              <a:t>we were getting negative duration (in days) although the training data has contained only positive number of days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/>
              <a:t>We solved this problem by switching loss function to "</a:t>
            </a:r>
            <a:r>
              <a:rPr lang="en-US" b="1" dirty="0">
                <a:solidFill>
                  <a:srgbClr val="FF0000"/>
                </a:solidFill>
              </a:rPr>
              <a:t>count poison</a:t>
            </a:r>
            <a:r>
              <a:rPr lang="en-US" dirty="0"/>
              <a:t>". </a:t>
            </a:r>
          </a:p>
          <a:p>
            <a:endParaRPr lang="en-US" dirty="0"/>
          </a:p>
          <a:p>
            <a:r>
              <a:rPr lang="en-US" dirty="0"/>
              <a:t>The Gradient Boosting Regressor (assuming a squared error loss function) successively fits regression trees to the residuals of the previous stage. Now if the tree in stage "</a:t>
            </a:r>
            <a:r>
              <a:rPr lang="en-US" dirty="0" err="1"/>
              <a:t>i</a:t>
            </a:r>
            <a:r>
              <a:rPr lang="en-US" dirty="0"/>
              <a:t>" predicts a value larger than the target variable for a particular training example, the residual of stage "</a:t>
            </a:r>
            <a:r>
              <a:rPr lang="en-US" dirty="0" err="1"/>
              <a:t>i</a:t>
            </a:r>
            <a:r>
              <a:rPr lang="en-US" dirty="0"/>
              <a:t>" for that example is going to be negative, and so the regression tree at stage "i+1" will face </a:t>
            </a:r>
            <a:r>
              <a:rPr lang="en-US" b="1" dirty="0">
                <a:solidFill>
                  <a:srgbClr val="00B050"/>
                </a:solidFill>
              </a:rPr>
              <a:t>negative target values </a:t>
            </a:r>
            <a:r>
              <a:rPr lang="en-US" dirty="0"/>
              <a:t>(which are the residuals from stage "</a:t>
            </a:r>
            <a:r>
              <a:rPr lang="en-US" dirty="0" err="1"/>
              <a:t>i</a:t>
            </a:r>
            <a:r>
              <a:rPr lang="en-US" dirty="0"/>
              <a:t>"). The boosting algorithm adds up all these trees to make the final prediction – thus you may end up with some negative values (especially when you increase number of trees and use some categorical features)</a:t>
            </a:r>
          </a:p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datascience.stackexchange.com</a:t>
            </a:r>
            <a:r>
              <a:rPr lang="en-US" sz="1100" dirty="0">
                <a:hlinkClick r:id="rId3"/>
              </a:rPr>
              <a:t>/questions/565/why-does-gradient-boosting-regression-predict-negative-values-when-there-are-no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7F4F7-25EE-4759-9A50-4A376D6BB468}"/>
              </a:ext>
            </a:extLst>
          </p:cNvPr>
          <p:cNvSpPr txBox="1"/>
          <p:nvPr/>
        </p:nvSpPr>
        <p:spPr>
          <a:xfrm>
            <a:off x="6259321" y="5757770"/>
            <a:ext cx="563074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dmlc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xgboost</a:t>
            </a:r>
            <a:r>
              <a:rPr lang="en-US" dirty="0">
                <a:hlinkClick r:id="rId4"/>
              </a:rPr>
              <a:t>/issues/1581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datascience.stackexchange.com</a:t>
            </a:r>
            <a:r>
              <a:rPr lang="en-US" dirty="0">
                <a:hlinkClick r:id="rId5"/>
              </a:rPr>
              <a:t>/questions/77234/can-boosted-trees-predict-below-the-minimum-value-of-the-training-label/77272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28A46-9248-467D-8717-90FFC94A4C94}"/>
              </a:ext>
            </a:extLst>
          </p:cNvPr>
          <p:cNvSpPr txBox="1"/>
          <p:nvPr/>
        </p:nvSpPr>
        <p:spPr>
          <a:xfrm>
            <a:off x="6259321" y="990203"/>
            <a:ext cx="5121309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Why does </a:t>
            </a:r>
            <a:r>
              <a:rPr lang="en-US" sz="2400" b="1" dirty="0" err="1"/>
              <a:t>XGBoost</a:t>
            </a:r>
            <a:r>
              <a:rPr lang="en-US" sz="2400" b="1" dirty="0"/>
              <a:t> regression predict completely unseen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D4383-DCE5-4406-A050-9DFFE17F7B23}"/>
              </a:ext>
            </a:extLst>
          </p:cNvPr>
          <p:cNvSpPr txBox="1"/>
          <p:nvPr/>
        </p:nvSpPr>
        <p:spPr>
          <a:xfrm>
            <a:off x="609600" y="92829"/>
            <a:ext cx="10972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Extrapolation</a:t>
            </a:r>
            <a:endParaRPr lang="en-US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AEF98-B0C0-42BD-953D-F1FFB5A24F3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941" y="4769524"/>
            <a:ext cx="6037675" cy="19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6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42B3F9-EEAD-43EB-BA43-EAA8F0FF563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0020" y="3330692"/>
            <a:ext cx="6038661" cy="3167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D515B-2D42-4285-8914-87DDC18F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53909"/>
            <a:ext cx="10972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Example Regression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5EC1-619E-463D-84AF-35C70E4A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732" y="1642475"/>
            <a:ext cx="10250534" cy="1593153"/>
          </a:xfrm>
        </p:spPr>
        <p:txBody>
          <a:bodyPr/>
          <a:lstStyle/>
          <a:p>
            <a:r>
              <a:rPr lang="en-US" sz="2400" dirty="0"/>
              <a:t>Continuous target variable constrained by floor (min) and ceiling (max) values</a:t>
            </a:r>
          </a:p>
          <a:p>
            <a:r>
              <a:rPr lang="en-US" sz="2400" dirty="0"/>
              <a:t>Edge cases (near floor and ceiling) are prevalent</a:t>
            </a:r>
          </a:p>
          <a:p>
            <a:r>
              <a:rPr lang="en-US" sz="2400" dirty="0"/>
              <a:t>Non-linear relationship with (forecasted) wind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DE317-BBCE-4175-998E-382206CB7181}"/>
              </a:ext>
            </a:extLst>
          </p:cNvPr>
          <p:cNvSpPr txBox="1"/>
          <p:nvPr/>
        </p:nvSpPr>
        <p:spPr>
          <a:xfrm>
            <a:off x="8492152" y="4395209"/>
            <a:ext cx="162962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Target variable is u-shaped with prevalence near min and max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622E0F-BB36-450D-97AF-D67CBE0951E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188453" y="4585336"/>
            <a:ext cx="1303699" cy="28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5C801B-8F00-4C6C-91B9-40A7FB682F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121775" y="4872263"/>
            <a:ext cx="1167898" cy="21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700C1B2-90F5-4C39-8B6B-B182675854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7" y="3330692"/>
            <a:ext cx="5818704" cy="31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1609</Words>
  <Application>Microsoft Macintosh PowerPoint</Application>
  <PresentationFormat>Widescreen</PresentationFormat>
  <Paragraphs>196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Menlo</vt:lpstr>
      <vt:lpstr>Office Theme</vt:lpstr>
      <vt:lpstr>Bagging and Boosting</vt:lpstr>
      <vt:lpstr>PowerPoint Presentation</vt:lpstr>
      <vt:lpstr>PowerPoint Presentation</vt:lpstr>
      <vt:lpstr>PowerPoint Presentation</vt:lpstr>
      <vt:lpstr>PowerPoint Presentation</vt:lpstr>
      <vt:lpstr>Model Explain-ability vs Performance</vt:lpstr>
      <vt:lpstr>PowerPoint Presentation</vt:lpstr>
      <vt:lpstr>PowerPoint Presentation</vt:lpstr>
      <vt:lpstr>Example Regression Problem</vt:lpstr>
      <vt:lpstr>Random Forest w/ 500 trees and squared error objective</vt:lpstr>
      <vt:lpstr>PowerPoint Presentation</vt:lpstr>
      <vt:lpstr>XGBoost w/  hist method, 500 iterations, reg:logistic</vt:lpstr>
      <vt:lpstr>Pipeline w/ Transformed Target Regressor</vt:lpstr>
      <vt:lpstr>Mitigation Options for Boosting  Model Prediction “Errors”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Efaw</dc:creator>
  <cp:lastModifiedBy>Lev Selector</cp:lastModifiedBy>
  <cp:revision>242</cp:revision>
  <cp:lastPrinted>2021-02-20T01:21:33Z</cp:lastPrinted>
  <dcterms:modified xsi:type="dcterms:W3CDTF">2023-02-10T23:31:12Z</dcterms:modified>
</cp:coreProperties>
</file>