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87" r:id="rId2"/>
    <p:sldId id="307" r:id="rId3"/>
    <p:sldId id="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3"/>
    <p:restoredTop sz="94150"/>
  </p:normalViewPr>
  <p:slideViewPr>
    <p:cSldViewPr snapToGrid="0" snapToObjects="1">
      <p:cViewPr varScale="1">
        <p:scale>
          <a:sx n="120" d="100"/>
          <a:sy n="120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AF671-4685-124D-A41D-446D235EA8CE}" type="datetimeFigureOut"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FC609-AB91-B841-B89F-D8507929D0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F27C-726C-F34D-8409-80F55E54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2C0DA-692D-0D4F-A5E2-14D77E98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8344-ACB5-2544-8F64-8F48AB36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2548-988C-A141-886B-1288B5E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0C34-78F2-0446-AAC8-AE2EAB4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366-7954-574E-B227-42020C5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57F7-9A11-6143-B3BE-65EA79F1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E38A-4D17-0E45-B253-CFFA73B8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F96-4E3C-DD49-9DA6-E58D1E47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3D00-BFC8-8C4D-86CD-C22BB04A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FACBD-77A5-8C49-B88D-B07B4686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7211-16D2-B54B-811F-C40782CF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7539-AE59-3C4F-92BD-FFD32CB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87D4-9F35-694F-ABCC-C43262D3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62F5-D353-1743-8037-74EB4E52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70C7-DB12-B444-B1B2-C48E25E4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DCFE-53F0-024F-A617-2BD896C6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59B6-E1E3-B04D-A047-8D2EC0D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5EF9-1164-754C-8B5A-763A5AC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791D-421D-8745-9562-45793F40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0F6-6C15-8249-BFD5-99E1F52B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16EF-BE46-664B-B253-58617527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07D8-A253-D24E-A3D2-6016577A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A5E3-13D0-7841-BCC6-417B0E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E12E-BCBD-B34C-92B4-7613D39B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562-4DC4-854A-BBBB-16F35B6A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5C7F-96F1-4846-9EC3-8402DD68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E0DC-C318-0949-AA4D-E20EF7E5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ABB1-6F7E-0C41-BAD8-BF0C97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E178-590D-4F41-98C0-D3742817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0DF3-6012-7B47-B3FB-86489127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E067-6F58-BC40-A770-3135582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84D0-F04D-1942-9055-6543BB93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4A69-608C-D54B-84E7-577BA76D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12351-7762-474F-993C-C1DCC7CA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F6DA-38DB-F642-8582-12853CF8A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3E2CD-2374-D241-A907-BDC28A2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861F-06F7-4F4F-AE77-854CE702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EB302-265A-F345-A27F-189DC71E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0CE-9613-DD4B-910D-FD9367F5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7B97E-B666-AB4C-8895-6EFDBB1F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0898-83AF-6B4E-A793-A75BA4A2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B0A5B-EF6C-A543-AF59-5B0274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ADD5D-3B4C-FC46-A3AB-8847BEE3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1BCAC-3BF4-664B-A180-3CE656F1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52949-739C-F940-990E-7C1F7690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6B-8F91-E843-929E-B8D193A4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01C9-5D06-7446-893E-C386DE78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AEFEC-6B69-9D40-BF13-C90D122D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C260-B81F-4C45-B502-D6C13CE2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3561-E5EA-834B-85DF-19C0AC08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2E99-7ABD-C545-B6B9-9FDD51D6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A3DA-03F9-F24C-98B3-D267B4C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8B0B0-4858-364A-B7CA-CA05AB125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A157-AB94-9646-8C72-FF9ECCC5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1188-EFC7-354D-AF12-DFD329BD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353E-B6F9-C245-8A28-1A7DA925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21E6-0D62-AD41-968D-6D110007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2AB8C-3B85-8246-A8C2-8FF1A99E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DD0A-B722-F14C-9538-44956897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874F-E44E-BF44-9BF8-5BE6F387B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6542-B3B2-504E-9846-81A0633D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BBE-02CA-2744-8992-09E502DE0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mazon.com/Raised-Myself-Failure-Success-Selling/dp/067179437X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s://www.legacy.com/us/obituaries/atlanta/name/charles-mcaliley-obituary?n=charles-mcaliley&amp;pid=862298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35B93-487F-1D49-A679-7ACD78250CA1}"/>
              </a:ext>
            </a:extLst>
          </p:cNvPr>
          <p:cNvSpPr/>
          <p:nvPr/>
        </p:nvSpPr>
        <p:spPr>
          <a:xfrm>
            <a:off x="1351165" y="1939214"/>
            <a:ext cx="96466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Arial" panose="020B0604020202020204" pitchFamily="34" charset="0"/>
              </a:rPr>
              <a:t>Job Searching</a:t>
            </a:r>
          </a:p>
          <a:p>
            <a:pPr algn="ctr"/>
            <a:r>
              <a:rPr lang="en-US" sz="7200" b="1" dirty="0">
                <a:solidFill>
                  <a:srgbClr val="00B0F0"/>
                </a:solidFill>
                <a:latin typeface="Arial" panose="020B0604020202020204" pitchFamily="34" charset="0"/>
              </a:rPr>
              <a:t>Leader vs Follower</a:t>
            </a:r>
          </a:p>
        </p:txBody>
      </p:sp>
    </p:spTree>
    <p:extLst>
      <p:ext uri="{BB962C8B-B14F-4D97-AF65-F5344CB8AC3E}">
        <p14:creationId xmlns:p14="http://schemas.microsoft.com/office/powerpoint/2010/main" val="298505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0A553-56D9-0676-45FD-DA45B4AEF985}"/>
              </a:ext>
            </a:extLst>
          </p:cNvPr>
          <p:cNvSpPr txBox="1"/>
          <p:nvPr/>
        </p:nvSpPr>
        <p:spPr>
          <a:xfrm>
            <a:off x="1" y="16974"/>
            <a:ext cx="61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Technical Worker vs Leader/Visionary</a:t>
            </a:r>
          </a:p>
        </p:txBody>
      </p:sp>
      <p:pic>
        <p:nvPicPr>
          <p:cNvPr id="1026" name="Picture 2" descr="Image result for photo placeholder">
            <a:extLst>
              <a:ext uri="{FF2B5EF4-FFF2-40B4-BE49-F238E27FC236}">
                <a16:creationId xmlns:a16="http://schemas.microsoft.com/office/drawing/2014/main" id="{49D7696B-F37E-1440-6E0A-0D471947B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3167" y="2362495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hoto placeholder">
            <a:extLst>
              <a:ext uri="{FF2B5EF4-FFF2-40B4-BE49-F238E27FC236}">
                <a16:creationId xmlns:a16="http://schemas.microsoft.com/office/drawing/2014/main" id="{860258A7-2343-B988-945F-0C947B133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248" y="2362495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6C9D13-28BD-DA47-7C6F-FC5DB4B6695A}"/>
              </a:ext>
            </a:extLst>
          </p:cNvPr>
          <p:cNvSpPr txBox="1"/>
          <p:nvPr/>
        </p:nvSpPr>
        <p:spPr>
          <a:xfrm>
            <a:off x="2828260" y="4062414"/>
            <a:ext cx="211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Senior accountant</a:t>
            </a:r>
          </a:p>
          <a:p>
            <a:r>
              <a:rPr lang="en-US" dirty="0"/>
              <a:t>low salary</a:t>
            </a:r>
          </a:p>
          <a:p>
            <a:r>
              <a:rPr lang="en-US" dirty="0"/>
              <a:t>high competition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1DE23-B70D-9D40-EA60-0F7D4206D898}"/>
              </a:ext>
            </a:extLst>
          </p:cNvPr>
          <p:cNvSpPr txBox="1"/>
          <p:nvPr/>
        </p:nvSpPr>
        <p:spPr>
          <a:xfrm>
            <a:off x="6166883" y="4051781"/>
            <a:ext cx="505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 of Tech (moving accounting into Cloud and AI)</a:t>
            </a:r>
          </a:p>
          <a:p>
            <a:r>
              <a:rPr lang="en-US" dirty="0"/>
              <a:t>high salary</a:t>
            </a:r>
          </a:p>
          <a:p>
            <a:r>
              <a:rPr lang="en-US" dirty="0"/>
              <a:t>in high demand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8E3AE-8280-37C1-03EF-0BB3EB4AF89C}"/>
              </a:ext>
            </a:extLst>
          </p:cNvPr>
          <p:cNvSpPr txBox="1"/>
          <p:nvPr/>
        </p:nvSpPr>
        <p:spPr>
          <a:xfrm>
            <a:off x="3012558" y="1266678"/>
            <a:ext cx="49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Compare two accountants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1EA9D-7B02-16E9-3B21-3291B8192AE1}"/>
              </a:ext>
            </a:extLst>
          </p:cNvPr>
          <p:cNvSpPr txBox="1"/>
          <p:nvPr/>
        </p:nvSpPr>
        <p:spPr>
          <a:xfrm>
            <a:off x="6263167" y="1847243"/>
            <a:ext cx="15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07AEB-A662-6069-7F38-AB11263644A5}"/>
              </a:ext>
            </a:extLst>
          </p:cNvPr>
          <p:cNvSpPr txBox="1"/>
          <p:nvPr/>
        </p:nvSpPr>
        <p:spPr>
          <a:xfrm>
            <a:off x="3009604" y="1836611"/>
            <a:ext cx="15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Follower</a:t>
            </a:r>
          </a:p>
        </p:txBody>
      </p:sp>
    </p:spTree>
    <p:extLst>
      <p:ext uri="{BB962C8B-B14F-4D97-AF65-F5344CB8AC3E}">
        <p14:creationId xmlns:p14="http://schemas.microsoft.com/office/powerpoint/2010/main" val="346560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E514B-D36E-713A-3833-553F76A9E340}"/>
              </a:ext>
            </a:extLst>
          </p:cNvPr>
          <p:cNvSpPr txBox="1"/>
          <p:nvPr/>
        </p:nvSpPr>
        <p:spPr>
          <a:xfrm>
            <a:off x="414606" y="692556"/>
            <a:ext cx="6550970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Interview is the transfer of energy.</a:t>
            </a:r>
          </a:p>
          <a:p>
            <a:endParaRPr lang="en-US" sz="1400" dirty="0"/>
          </a:p>
          <a:p>
            <a:r>
              <a:rPr lang="en-US" sz="1400" dirty="0"/>
              <a:t>You must have energy, excitement.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Your top-paying skills are NOT your technical skills, but your enthusiasm.</a:t>
            </a:r>
          </a:p>
          <a:p>
            <a:endParaRPr lang="en-US" sz="1400" dirty="0"/>
          </a:p>
          <a:p>
            <a:r>
              <a:rPr lang="en-US" sz="1400" dirty="0"/>
              <a:t>I have learned this lesson almost 20 years ago from Charly </a:t>
            </a:r>
            <a:r>
              <a:rPr lang="en-US" sz="1400" dirty="0" err="1"/>
              <a:t>McAliley</a:t>
            </a:r>
            <a:endParaRPr lang="en-US" sz="1400" dirty="0"/>
          </a:p>
          <a:p>
            <a:r>
              <a:rPr lang="en-US" sz="1400" dirty="0"/>
              <a:t>He was making $300/hour when I was making $115/hour.</a:t>
            </a:r>
          </a:p>
          <a:p>
            <a:endParaRPr lang="en-US" sz="1400" dirty="0"/>
          </a:p>
          <a:p>
            <a:r>
              <a:rPr lang="en-US" sz="1400" dirty="0"/>
              <a:t>He has explained to me </a:t>
            </a:r>
            <a:r>
              <a:rPr lang="en-US" sz="1400" b="1" dirty="0">
                <a:solidFill>
                  <a:srgbClr val="FF0000"/>
                </a:solidFill>
              </a:rPr>
              <a:t>why he was paid much more</a:t>
            </a:r>
            <a:r>
              <a:rPr lang="en-US" sz="1400" dirty="0"/>
              <a:t>.</a:t>
            </a:r>
          </a:p>
          <a:p>
            <a:r>
              <a:rPr lang="en-US" sz="1400" dirty="0"/>
              <a:t>It was quite eye opening.</a:t>
            </a:r>
          </a:p>
          <a:p>
            <a:endParaRPr lang="en-US" sz="1400" dirty="0"/>
          </a:p>
          <a:p>
            <a:r>
              <a:rPr lang="en-US" sz="1400" dirty="0"/>
              <a:t>Same idea is explained very well in this famous book:</a:t>
            </a:r>
          </a:p>
          <a:p>
            <a:r>
              <a:rPr lang="en-US" sz="1400" dirty="0"/>
              <a:t>"</a:t>
            </a:r>
            <a:r>
              <a:rPr lang="en-US" sz="1400" b="1" dirty="0">
                <a:solidFill>
                  <a:srgbClr val="FF0000"/>
                </a:solidFill>
              </a:rPr>
              <a:t>How I Raised Myself from Failure to Success in Selling</a:t>
            </a:r>
            <a:r>
              <a:rPr lang="en-US" sz="1400" dirty="0"/>
              <a:t>"</a:t>
            </a:r>
          </a:p>
          <a:p>
            <a:r>
              <a:rPr lang="en-US" sz="1400" dirty="0"/>
              <a:t>by Frank </a:t>
            </a:r>
            <a:r>
              <a:rPr lang="en-US" sz="1400" dirty="0" err="1"/>
              <a:t>Bettger</a:t>
            </a:r>
            <a:endParaRPr lang="en-US" sz="1400" dirty="0"/>
          </a:p>
          <a:p>
            <a:r>
              <a:rPr lang="en-US" sz="1400" dirty="0"/>
              <a:t>.. </a:t>
            </a:r>
            <a:r>
              <a:rPr lang="en-US" sz="1400" dirty="0">
                <a:hlinkClick r:id="rId2"/>
              </a:rPr>
              <a:t>https://www.amazon.com/Raised-Myself-Failure-Success-Selling/dp/067179437X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29D9E-F818-C090-7B86-DD129D0DAA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6153" y="686937"/>
            <a:ext cx="2122871" cy="2461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07191-A7F9-84F3-B8F5-5B258E202D33}"/>
              </a:ext>
            </a:extLst>
          </p:cNvPr>
          <p:cNvSpPr txBox="1"/>
          <p:nvPr/>
        </p:nvSpPr>
        <p:spPr>
          <a:xfrm>
            <a:off x="7934043" y="3148670"/>
            <a:ext cx="40687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                 Charly McAliley</a:t>
            </a:r>
          </a:p>
          <a:p>
            <a:r>
              <a:rPr lang="en-US" sz="1100"/>
              <a:t> - </a:t>
            </a:r>
            <a:r>
              <a:rPr lang="en-US" sz="1100">
                <a:hlinkClick r:id="rId4"/>
              </a:rPr>
              <a:t>https://www.legacy.com/us/obituaries/atlanta/name/charles-mcaliley-obituary?n=charles-mcaliley&amp;pid=86229824</a:t>
            </a:r>
            <a:endParaRPr lang="en-US" sz="1100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63AC-F9B6-588D-6E5F-A712D702CA6F}"/>
              </a:ext>
            </a:extLst>
          </p:cNvPr>
          <p:cNvSpPr txBox="1"/>
          <p:nvPr/>
        </p:nvSpPr>
        <p:spPr>
          <a:xfrm>
            <a:off x="0" y="16974"/>
            <a:ext cx="574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Interview is the transfer of energy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8D4DB-5A98-2121-60E3-0D3F92BE7F23}"/>
              </a:ext>
            </a:extLst>
          </p:cNvPr>
          <p:cNvSpPr txBox="1"/>
          <p:nvPr/>
        </p:nvSpPr>
        <p:spPr>
          <a:xfrm>
            <a:off x="1983179" y="4645958"/>
            <a:ext cx="457200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During the face-to-face interview you can do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smile, be positive, feel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 attentive and supporting 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 a cheerleader for the other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 happy and relaxed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radiate bubbling positive energy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build trust, be authentic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 excited and curious about the person, technology, project, company</a:t>
            </a:r>
          </a:p>
        </p:txBody>
      </p:sp>
      <p:pic>
        <p:nvPicPr>
          <p:cNvPr id="1028" name="Picture 4" descr="Smile! How smiling helps baby development | Raising Children Network">
            <a:extLst>
              <a:ext uri="{FF2B5EF4-FFF2-40B4-BE49-F238E27FC236}">
                <a16:creationId xmlns:a16="http://schemas.microsoft.com/office/drawing/2014/main" id="{FC0D567F-936F-97C6-54C8-59125AA69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86179" y="4727954"/>
            <a:ext cx="1973101" cy="186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9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242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223</cp:revision>
  <dcterms:created xsi:type="dcterms:W3CDTF">2021-08-13T19:21:10Z</dcterms:created>
  <dcterms:modified xsi:type="dcterms:W3CDTF">2023-02-25T01:36:36Z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2022-09-02T20:43:44Z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c1d4db92-49ba-4377-9ce0-a34b8c197608</vt:lpwstr>
  </property>
  <property fmtid="{D5CDD505-2E9C-101B-9397-08002B2CF9AE}" pid="8" name="MSIP_Label_4f518368-b969-4042-91d9-8939bd921da2_ContentBits">
    <vt:lpwstr>0</vt:lpwstr>
  </property>
</Properties>
</file>