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/>
    <p:restoredTop sz="94655"/>
  </p:normalViewPr>
  <p:slideViewPr>
    <p:cSldViewPr snapToGrid="0" snapToObjects="1">
      <p:cViewPr varScale="1">
        <p:scale>
          <a:sx n="161" d="100"/>
          <a:sy n="16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QR_co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hehab/zbar" TargetMode="External"/><Relationship Id="rId3" Type="http://schemas.openxmlformats.org/officeDocument/2006/relationships/hyperlink" Target="https://github.com/lincolnloop/python-qrcode" TargetMode="External"/><Relationship Id="rId7" Type="http://schemas.openxmlformats.org/officeDocument/2006/relationships/hyperlink" Target="https://stackoverflow.com/questions/27233351/how-to-decode-a-qr-code-image-in-preferably-pure-python" TargetMode="External"/><Relationship Id="rId2" Type="http://schemas.openxmlformats.org/officeDocument/2006/relationships/hyperlink" Target="https://pypi.org/project/qrco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anova.io/blog/how-to-make-a-custom-qr-code/" TargetMode="External"/><Relationship Id="rId5" Type="http://schemas.openxmlformats.org/officeDocument/2006/relationships/hyperlink" Target="https://www.geeksforgeeks.org/generate-qr-code-using-qrcode-in-python/" TargetMode="External"/><Relationship Id="rId10" Type="http://schemas.openxmlformats.org/officeDocument/2006/relationships/hyperlink" Target="https://github.com/bitjson/qr-code" TargetMode="External"/><Relationship Id="rId4" Type="http://schemas.openxmlformats.org/officeDocument/2006/relationships/hyperlink" Target="https://www.geeksforgeeks.org/python-generate-qr-code-using-pyqrcode-module/" TargetMode="External"/><Relationship Id="rId9" Type="http://schemas.openxmlformats.org/officeDocument/2006/relationships/hyperlink" Target="https://github.com/davidshimjs/qrcodej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xing/zxing" TargetMode="External"/><Relationship Id="rId2" Type="http://schemas.openxmlformats.org/officeDocument/2006/relationships/hyperlink" Target="https://en.wikipedia.org/wiki/VCa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MeCard_(QR_code)" TargetMode="External"/><Relationship Id="rId4" Type="http://schemas.openxmlformats.org/officeDocument/2006/relationships/hyperlink" Target="https://github.com/zxing/zxing/wiki/Barcode-Cont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aconstac.com/2021/11/how-to-perfectly-size-your-qr-codes/" TargetMode="External"/><Relationship Id="rId2" Type="http://schemas.openxmlformats.org/officeDocument/2006/relationships/hyperlink" Target="https://www.youtube.com/watch?v=KMsvtqQqz5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FC6B9-5153-ECC5-98A0-B175760C5DFE}"/>
              </a:ext>
            </a:extLst>
          </p:cNvPr>
          <p:cNvSpPr txBox="1"/>
          <p:nvPr/>
        </p:nvSpPr>
        <p:spPr>
          <a:xfrm>
            <a:off x="5057031" y="1168842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Barcode</a:t>
            </a:r>
          </a:p>
        </p:txBody>
      </p:sp>
      <p:pic>
        <p:nvPicPr>
          <p:cNvPr id="1026" name="Picture 2" descr="Barcode - Wikipedia">
            <a:extLst>
              <a:ext uri="{FF2B5EF4-FFF2-40B4-BE49-F238E27FC236}">
                <a16:creationId xmlns:a16="http://schemas.microsoft.com/office/drawing/2014/main" id="{C7A563D5-E97F-D8F5-BA6D-E0E70198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9056" y="1494844"/>
            <a:ext cx="2004927" cy="17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R code - Wikipedia">
            <a:extLst>
              <a:ext uri="{FF2B5EF4-FFF2-40B4-BE49-F238E27FC236}">
                <a16:creationId xmlns:a16="http://schemas.microsoft.com/office/drawing/2014/main" id="{F68D5529-DA1B-AB6C-C81D-35B90C2A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4945" y="1421045"/>
            <a:ext cx="1872035" cy="18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6B62C-A959-F864-3519-C2C2E2D4E1BC}"/>
              </a:ext>
            </a:extLst>
          </p:cNvPr>
          <p:cNvSpPr txBox="1"/>
          <p:nvPr/>
        </p:nvSpPr>
        <p:spPr>
          <a:xfrm>
            <a:off x="2218415" y="1168842"/>
            <a:ext cx="11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BF3E3-4205-06D4-819A-7DC6D7B90605}"/>
              </a:ext>
            </a:extLst>
          </p:cNvPr>
          <p:cNvSpPr txBox="1"/>
          <p:nvPr/>
        </p:nvSpPr>
        <p:spPr>
          <a:xfrm>
            <a:off x="151075" y="3293080"/>
            <a:ext cx="37212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QR code (Quick Response Code) is a type of matrix barcode (or two-dimensional barcode) invented in 1994 by Japanese company Denso Wave. Can encode a string which may contain a number, web link, contact details, </a:t>
            </a:r>
            <a:r>
              <a:rPr lang="en-US" sz="1400" dirty="0" err="1"/>
              <a:t>WiFi</a:t>
            </a:r>
            <a:r>
              <a:rPr lang="en-US" sz="1400" dirty="0"/>
              <a:t> password, or any other text.</a:t>
            </a:r>
          </a:p>
          <a:p>
            <a:r>
              <a:rPr lang="en-US" sz="1400" dirty="0"/>
              <a:t> ..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en.wikipedia.org</a:t>
            </a:r>
            <a:r>
              <a:rPr lang="en-US" sz="1400" dirty="0">
                <a:hlinkClick r:id="rId4"/>
              </a:rPr>
              <a:t>/wiki/</a:t>
            </a:r>
            <a:r>
              <a:rPr lang="en-US" sz="1400" dirty="0" err="1">
                <a:hlinkClick r:id="rId4"/>
              </a:rPr>
              <a:t>QR_code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84BBD-E486-C0A8-B3F6-720355409C2D}"/>
              </a:ext>
            </a:extLst>
          </p:cNvPr>
          <p:cNvSpPr txBox="1"/>
          <p:nvPr/>
        </p:nvSpPr>
        <p:spPr>
          <a:xfrm>
            <a:off x="4468633" y="3348739"/>
            <a:ext cx="372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barcode is a machine-readable optical label</a:t>
            </a:r>
          </a:p>
        </p:txBody>
      </p:sp>
    </p:spTree>
    <p:extLst>
      <p:ext uri="{BB962C8B-B14F-4D97-AF65-F5344CB8AC3E}">
        <p14:creationId xmlns:p14="http://schemas.microsoft.com/office/powerpoint/2010/main" val="5263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1" y="-13623"/>
            <a:ext cx="505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Creating QR Code is easy with Python</a:t>
            </a:r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6BF3A-EE32-4960-B7E3-6C554A6126FD}"/>
              </a:ext>
            </a:extLst>
          </p:cNvPr>
          <p:cNvSpPr txBox="1"/>
          <p:nvPr/>
        </p:nvSpPr>
        <p:spPr>
          <a:xfrm>
            <a:off x="148837" y="501797"/>
            <a:ext cx="4756928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https://pypi.org/project/qrcode/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github.com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/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lincolnloop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/python-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qrcode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qrcode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1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installs command "</a:t>
            </a:r>
            <a:r>
              <a:rPr lang="en-US" sz="1100" dirty="0" err="1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1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"Some text"   &gt;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test.png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CB1E8-C6DB-0E46-3B36-DAB46AC87613}"/>
              </a:ext>
            </a:extLst>
          </p:cNvPr>
          <p:cNvSpPr txBox="1"/>
          <p:nvPr/>
        </p:nvSpPr>
        <p:spPr>
          <a:xfrm>
            <a:off x="148837" y="2058517"/>
            <a:ext cx="4756928" cy="1954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pyqrcode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pypng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pyqrcode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png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pyqrcode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QRCode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 = "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www.MyCompany.com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MyForm.html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pyqrcode.create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(ss)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url.svg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myqr.svg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scale = 8)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url.png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myqr.png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scale = 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2FA3E-99E4-C8E2-3B10-5FBA209EBDA1}"/>
              </a:ext>
            </a:extLst>
          </p:cNvPr>
          <p:cNvSpPr txBox="1"/>
          <p:nvPr/>
        </p:nvSpPr>
        <p:spPr>
          <a:xfrm>
            <a:off x="148837" y="4012898"/>
            <a:ext cx="475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https://www.geeksforgeeks.org/python-generate-qr-code-using-pyqrcode-module/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5"/>
              </a:rPr>
              <a:t>https://www.geeksforgeeks.org/generate-qr-code-using-qrcode-in-python/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scanova</a:t>
            </a:r>
            <a:r>
              <a:rPr lang="en-US" sz="1000" dirty="0"/>
              <a:t> – custom QR code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https://scanova.io/blog/how-to-make-a-custom-qr-code/</a:t>
            </a:r>
            <a:r>
              <a:rPr lang="en-US" sz="1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2D5C3-C4AD-C847-51C3-9A1F2B977A9B}"/>
              </a:ext>
            </a:extLst>
          </p:cNvPr>
          <p:cNvSpPr txBox="1"/>
          <p:nvPr/>
        </p:nvSpPr>
        <p:spPr>
          <a:xfrm>
            <a:off x="5295569" y="501797"/>
            <a:ext cx="3699593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Menlo" panose="020B0609030804020204" pitchFamily="49" charset="0"/>
                <a:cs typeface="Menlo" panose="020B0609030804020204" pitchFamily="49" charset="0"/>
              </a:rPr>
              <a:t>Decoding QR Code into string using Python requires additional libraries/modules: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7"/>
              </a:rPr>
              <a:t>https://stackoverflow.com/questions/27233351/how-to-decode-a-qr-code-image-in-preferably-pure-python</a:t>
            </a:r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https://</a:t>
            </a:r>
            <a:r>
              <a:rPr lang="en-US" sz="1000" dirty="0" err="1">
                <a:hlinkClick r:id="rId8"/>
              </a:rPr>
              <a:t>github.com</a:t>
            </a:r>
            <a:r>
              <a:rPr lang="en-US" sz="1000" dirty="0">
                <a:hlinkClick r:id="rId8"/>
              </a:rPr>
              <a:t>/</a:t>
            </a:r>
            <a:r>
              <a:rPr lang="en-US" sz="1000" dirty="0" err="1">
                <a:hlinkClick r:id="rId8"/>
              </a:rPr>
              <a:t>mchehab</a:t>
            </a:r>
            <a:r>
              <a:rPr lang="en-US" sz="1000" dirty="0">
                <a:hlinkClick r:id="rId8"/>
              </a:rPr>
              <a:t>/</a:t>
            </a:r>
            <a:r>
              <a:rPr lang="en-US" sz="1000" dirty="0" err="1">
                <a:hlinkClick r:id="rId8"/>
              </a:rPr>
              <a:t>zbar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I found that on Mac it is easier to simply use an App  "</a:t>
            </a:r>
            <a:r>
              <a:rPr lang="en-US" sz="1400" b="1" dirty="0">
                <a:solidFill>
                  <a:srgbClr val="00B050"/>
                </a:solidFill>
              </a:rPr>
              <a:t>QR Capture</a:t>
            </a:r>
            <a:r>
              <a:rPr lang="en-US" sz="1400" dirty="0"/>
              <a:t>"  from Apple App Store.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CE88-8288-C9FB-D833-A5057C85D66B}"/>
              </a:ext>
            </a:extLst>
          </p:cNvPr>
          <p:cNvSpPr txBox="1"/>
          <p:nvPr/>
        </p:nvSpPr>
        <p:spPr>
          <a:xfrm>
            <a:off x="5295568" y="3582011"/>
            <a:ext cx="3699594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Menlo" panose="020B0609030804020204" pitchFamily="49" charset="0"/>
                <a:cs typeface="Menlo" panose="020B0609030804020204" pitchFamily="49" charset="0"/>
              </a:rPr>
              <a:t>It is also easy to generate QR codes </a:t>
            </a:r>
            <a:br>
              <a:rPr lang="en-US" sz="1400" dirty="0"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US" sz="1400" dirty="0" err="1"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endParaRPr lang="en-US" sz="14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https://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github.com</a:t>
            </a: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davidshimjs</a:t>
            </a: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qrcodejs</a:t>
            </a:r>
            <a:endParaRPr lang="en-US" sz="11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https://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github.com</a:t>
            </a: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bitjson</a:t>
            </a: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/</a:t>
            </a:r>
            <a:r>
              <a:rPr lang="en-US" sz="1100" dirty="0" err="1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qr</a:t>
            </a:r>
            <a:r>
              <a:rPr lang="en-US" sz="1100" dirty="0">
                <a:ea typeface="Menlo" panose="020B0609030804020204" pitchFamily="49" charset="0"/>
                <a:cs typeface="Menlo" panose="020B0609030804020204" pitchFamily="49" charset="0"/>
                <a:hlinkClick r:id="rId10"/>
              </a:rPr>
              <a:t>-code</a:t>
            </a:r>
            <a:endParaRPr lang="en-US" sz="1100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545D-5F59-BA70-BC85-94CA0B4A895C}"/>
              </a:ext>
            </a:extLst>
          </p:cNvPr>
          <p:cNvSpPr txBox="1"/>
          <p:nvPr/>
        </p:nvSpPr>
        <p:spPr>
          <a:xfrm>
            <a:off x="5829424" y="3116911"/>
            <a:ext cx="263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Javascript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1" y="-13623"/>
            <a:ext cx="505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vCard</a:t>
            </a:r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837AA-F642-B977-9941-309EEA989E4C}"/>
              </a:ext>
            </a:extLst>
          </p:cNvPr>
          <p:cNvSpPr txBox="1"/>
          <p:nvPr/>
        </p:nvSpPr>
        <p:spPr>
          <a:xfrm>
            <a:off x="89277" y="1996642"/>
            <a:ext cx="4794827" cy="3104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hlinkClick r:id="rId2"/>
              </a:rPr>
              <a:t>https://</a:t>
            </a:r>
            <a:r>
              <a:rPr lang="en-US" sz="1050" dirty="0" err="1">
                <a:hlinkClick r:id="rId2"/>
              </a:rPr>
              <a:t>en.wikipedia.org</a:t>
            </a:r>
            <a:r>
              <a:rPr lang="en-US" sz="1050" dirty="0">
                <a:hlinkClick r:id="rId2"/>
              </a:rPr>
              <a:t>/wiki/</a:t>
            </a:r>
            <a:r>
              <a:rPr lang="en-US" sz="1050" dirty="0" err="1">
                <a:hlinkClick r:id="rId2"/>
              </a:rPr>
              <a:t>VCard</a:t>
            </a: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hlinkClick r:id="rId3"/>
              </a:rPr>
              <a:t>https://</a:t>
            </a:r>
            <a:r>
              <a:rPr lang="en-US" sz="1050" dirty="0" err="1">
                <a:hlinkClick r:id="rId3"/>
              </a:rPr>
              <a:t>github.com</a:t>
            </a:r>
            <a:r>
              <a:rPr lang="en-US" sz="1050" dirty="0">
                <a:hlinkClick r:id="rId3"/>
              </a:rPr>
              <a:t>/</a:t>
            </a:r>
            <a:r>
              <a:rPr lang="en-US" sz="1050" dirty="0" err="1">
                <a:hlinkClick r:id="rId3"/>
              </a:rPr>
              <a:t>zxing</a:t>
            </a:r>
            <a:r>
              <a:rPr lang="en-US" sz="1050" dirty="0">
                <a:hlinkClick r:id="rId3"/>
              </a:rPr>
              <a:t>/</a:t>
            </a:r>
            <a:r>
              <a:rPr lang="en-US" sz="1050" dirty="0" err="1">
                <a:hlinkClick r:id="rId3"/>
              </a:rPr>
              <a:t>zxing</a:t>
            </a: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hlinkClick r:id="rId4"/>
              </a:rPr>
              <a:t>https://</a:t>
            </a:r>
            <a:r>
              <a:rPr lang="en-US" sz="1050" dirty="0" err="1">
                <a:hlinkClick r:id="rId4"/>
              </a:rPr>
              <a:t>github.com</a:t>
            </a:r>
            <a:r>
              <a:rPr lang="en-US" sz="1050" dirty="0">
                <a:hlinkClick r:id="rId4"/>
              </a:rPr>
              <a:t>/</a:t>
            </a:r>
            <a:r>
              <a:rPr lang="en-US" sz="1050" dirty="0" err="1">
                <a:hlinkClick r:id="rId4"/>
              </a:rPr>
              <a:t>zxing</a:t>
            </a:r>
            <a:r>
              <a:rPr lang="en-US" sz="1050" dirty="0">
                <a:hlinkClick r:id="rId4"/>
              </a:rPr>
              <a:t>/</a:t>
            </a:r>
            <a:r>
              <a:rPr lang="en-US" sz="1050" dirty="0" err="1">
                <a:hlinkClick r:id="rId4"/>
              </a:rPr>
              <a:t>zxing</a:t>
            </a:r>
            <a:r>
              <a:rPr lang="en-US" sz="1050" dirty="0">
                <a:hlinkClick r:id="rId4"/>
              </a:rPr>
              <a:t>/wiki/Barcode-Contents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vCard (a.k.a. VCF = Virtual Card Format) is a simple text file format standard for electronic business cards.  Usual file extension: .</a:t>
            </a:r>
            <a:r>
              <a:rPr lang="en-US" sz="1050" dirty="0" err="1"/>
              <a:t>vcf</a:t>
            </a:r>
            <a:r>
              <a:rPr lang="en-US" sz="1050" dirty="0"/>
              <a:t>  or .</a:t>
            </a:r>
            <a:r>
              <a:rPr lang="en-US" sz="1050" dirty="0" err="1"/>
              <a:t>vcard</a:t>
            </a:r>
            <a:endParaRPr lang="en-US" sz="1050" dirty="0"/>
          </a:p>
          <a:p>
            <a:r>
              <a:rPr lang="en-US" sz="1050" dirty="0"/>
              <a:t>The file structure:</a:t>
            </a:r>
          </a:p>
          <a:p>
            <a:endParaRPr lang="en-US" sz="825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BEGIN:VCARD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VERSION: ...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END:VCARD</a:t>
            </a:r>
          </a:p>
          <a:p>
            <a:endParaRPr lang="en-US" sz="1050" dirty="0"/>
          </a:p>
          <a:p>
            <a:r>
              <a:rPr lang="en-US" sz="1050" dirty="0"/>
              <a:t>VERSION should be on the 2</a:t>
            </a:r>
            <a:r>
              <a:rPr lang="en-US" sz="1050" baseline="30000" dirty="0"/>
              <a:t>nd</a:t>
            </a:r>
            <a:r>
              <a:rPr lang="en-US" sz="1050" dirty="0"/>
              <a:t> line, other properties may go in any order.</a:t>
            </a:r>
          </a:p>
          <a:p>
            <a:r>
              <a:rPr lang="en-US" sz="1050" dirty="0"/>
              <a:t>Here is a list of properties that can be used (VCF version dependent):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ADR, AGENT, ANNIVERSARY, BDAY, BEGIN, CALADRURI, CALURI, CATEGORIES, CLASS, CLIENTPIDMAP, EMAIL, END, FBURL, FN, GENDER, GEO, IMPP, KEY, KIND, LABEL, LANG, LOGO, MAILER, MEMBER, N, NAME, NICKNAME, NOTE, ORG, PHOTO, PRODID, PROFILE, RELATED, REV, ROLE, SORT-STRING, SOUND, SOURCE, TEL, TITLE, TZ, UID, URL, VERSION, 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AAEEE-491D-B93A-7F24-9EF97CD0780B}"/>
              </a:ext>
            </a:extLst>
          </p:cNvPr>
          <p:cNvSpPr txBox="1"/>
          <p:nvPr/>
        </p:nvSpPr>
        <p:spPr>
          <a:xfrm>
            <a:off x="89276" y="755759"/>
            <a:ext cx="3689132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BEGIN:VCARD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VERSION:4.0</a:t>
            </a:r>
          </a:p>
          <a:p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FN:Simon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Perreault</a:t>
            </a:r>
          </a:p>
          <a:p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N:Perreault;Simon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;;;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jr,M.Sc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BDAY:--0203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GENDER:M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EMAIL;TYPE=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work:simon.perreault@viagenie.ca</a:t>
            </a:r>
            <a:endParaRPr lang="en-US" sz="825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END:VCARD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DD78A-5263-FC04-DE9E-BF943D15A56B}"/>
              </a:ext>
            </a:extLst>
          </p:cNvPr>
          <p:cNvSpPr txBox="1"/>
          <p:nvPr/>
        </p:nvSpPr>
        <p:spPr>
          <a:xfrm>
            <a:off x="89277" y="428640"/>
            <a:ext cx="29410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Example of a simple </a:t>
            </a:r>
            <a:r>
              <a:rPr lang="en-US" sz="1350" b="1" dirty="0">
                <a:solidFill>
                  <a:srgbClr val="FF0000"/>
                </a:solidFill>
              </a:rPr>
              <a:t>vCard</a:t>
            </a:r>
            <a:r>
              <a:rPr lang="en-US" sz="1350" dirty="0"/>
              <a:t> text: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72366-4342-7444-8140-91EDBD8BADD9}"/>
              </a:ext>
            </a:extLst>
          </p:cNvPr>
          <p:cNvSpPr txBox="1"/>
          <p:nvPr/>
        </p:nvSpPr>
        <p:spPr>
          <a:xfrm>
            <a:off x="5365593" y="378792"/>
            <a:ext cx="29410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Example of </a:t>
            </a:r>
            <a:r>
              <a:rPr lang="en-US" sz="1350" b="1" dirty="0" err="1">
                <a:solidFill>
                  <a:srgbClr val="FF0000"/>
                </a:solidFill>
              </a:rPr>
              <a:t>MeCard</a:t>
            </a:r>
            <a:r>
              <a:rPr lang="en-US" sz="1350" dirty="0"/>
              <a:t> text (for QR Code):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6DF7B-C54C-0E87-8CEE-341115DD944F}"/>
              </a:ext>
            </a:extLst>
          </p:cNvPr>
          <p:cNvSpPr txBox="1"/>
          <p:nvPr/>
        </p:nvSpPr>
        <p:spPr>
          <a:xfrm>
            <a:off x="4884104" y="755759"/>
            <a:ext cx="4162646" cy="219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MECARD:N:Doe,John;TEL:13035551212;EMAIL:john.doe@example.com;;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3ABC4-92AB-2056-1507-8F05107FBB1F}"/>
              </a:ext>
            </a:extLst>
          </p:cNvPr>
          <p:cNvSpPr txBox="1"/>
          <p:nvPr/>
        </p:nvSpPr>
        <p:spPr>
          <a:xfrm>
            <a:off x="5120861" y="990648"/>
            <a:ext cx="4000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hlinkClick r:id="rId5"/>
              </a:rPr>
              <a:t>https://</a:t>
            </a:r>
            <a:r>
              <a:rPr lang="en-US" sz="1050" dirty="0" err="1">
                <a:hlinkClick r:id="rId5"/>
              </a:rPr>
              <a:t>en.wikipedia.org</a:t>
            </a:r>
            <a:r>
              <a:rPr lang="en-US" sz="1050" dirty="0">
                <a:hlinkClick r:id="rId5"/>
              </a:rPr>
              <a:t>/wiki/</a:t>
            </a:r>
            <a:r>
              <a:rPr lang="en-US" sz="1050" dirty="0" err="1">
                <a:hlinkClick r:id="rId5"/>
              </a:rPr>
              <a:t>MeCard</a:t>
            </a:r>
            <a:r>
              <a:rPr lang="en-US" sz="1050" dirty="0">
                <a:hlinkClick r:id="rId5"/>
              </a:rPr>
              <a:t>_(</a:t>
            </a:r>
            <a:r>
              <a:rPr lang="en-US" sz="1050" dirty="0" err="1">
                <a:hlinkClick r:id="rId5"/>
              </a:rPr>
              <a:t>QR_code</a:t>
            </a:r>
            <a:r>
              <a:rPr lang="en-US" sz="1050" dirty="0">
                <a:hlinkClick r:id="rId5"/>
              </a:rPr>
              <a:t>) 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 err="1"/>
              <a:t>MeCard</a:t>
            </a:r>
            <a:r>
              <a:rPr lang="en-US" sz="1050" dirty="0"/>
              <a:t> is simpler and shorter, optimized for using in QR Codes.</a:t>
            </a:r>
          </a:p>
          <a:p>
            <a:r>
              <a:rPr lang="en-US" sz="1050" dirty="0"/>
              <a:t>But you can also use a longer vCard in QR Code as well: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80084-964B-51B3-2619-1560D20405D3}"/>
              </a:ext>
            </a:extLst>
          </p:cNvPr>
          <p:cNvSpPr txBox="1"/>
          <p:nvPr/>
        </p:nvSpPr>
        <p:spPr>
          <a:xfrm>
            <a:off x="5083755" y="1729312"/>
            <a:ext cx="368913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qrcode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00" b="0" i="0" u="none" strike="noStrike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en-US" sz="10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MECARD:N:Smith,John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0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TEL:</a:t>
            </a:r>
            <a:r>
              <a:rPr lang="en-US" sz="1000" b="0" i="0" u="none" strike="noStrike" dirty="0">
                <a:solidFill>
                  <a:srgbClr val="174EA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(212) 123-4567</a:t>
            </a:r>
            <a:r>
              <a:rPr lang="en-US" sz="1000" b="0" i="0" u="none" strike="noStrike" dirty="0">
                <a:solidFill>
                  <a:srgbClr val="5F63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0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EMAIL:</a:t>
            </a:r>
            <a:r>
              <a:rPr lang="en-US" sz="1000" b="0" i="0" u="none" strike="noStrike" dirty="0" err="1">
                <a:solidFill>
                  <a:srgbClr val="174EA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John.Smith@gmail.com</a:t>
            </a:r>
            <a:r>
              <a:rPr lang="en-US" sz="1000" b="0" i="0" u="none" strike="noStrike" dirty="0">
                <a:solidFill>
                  <a:srgbClr val="5F63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0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URL:https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://</a:t>
            </a:r>
            <a:r>
              <a:rPr lang="en-US" sz="10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www.linkedin.com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/in/</a:t>
            </a:r>
            <a:r>
              <a:rPr lang="en-US" sz="10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johnsmith</a:t>
            </a:r>
            <a:r>
              <a:rPr lang="en-US" sz="10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&gt; ~/Desktop/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john_smith.png</a:t>
            </a:r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F1738-5241-D6F9-3076-8BDD3005817D}"/>
              </a:ext>
            </a:extLst>
          </p:cNvPr>
          <p:cNvSpPr txBox="1"/>
          <p:nvPr/>
        </p:nvSpPr>
        <p:spPr>
          <a:xfrm>
            <a:off x="5083755" y="3333598"/>
            <a:ext cx="376334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You can create two contacts for yourself in your phone:</a:t>
            </a:r>
          </a:p>
          <a:p>
            <a:endParaRPr lang="en-US" sz="1050" dirty="0"/>
          </a:p>
          <a:p>
            <a:r>
              <a:rPr lang="en-US" sz="1050" dirty="0"/>
              <a:t>One using your portrait, and another using QR Code instead of portrait. </a:t>
            </a:r>
          </a:p>
          <a:p>
            <a:endParaRPr lang="en-US" sz="1050" dirty="0"/>
          </a:p>
          <a:p>
            <a:r>
              <a:rPr lang="en-US" sz="1050" dirty="0"/>
              <a:t>You can use the second contact as your business card. People can scan it to import your contact info into their phone. </a:t>
            </a:r>
          </a:p>
        </p:txBody>
      </p:sp>
    </p:spTree>
    <p:extLst>
      <p:ext uri="{BB962C8B-B14F-4D97-AF65-F5344CB8AC3E}">
        <p14:creationId xmlns:p14="http://schemas.microsoft.com/office/powerpoint/2010/main" val="328509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1" y="-13623"/>
            <a:ext cx="505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/>
              <a:t>WiFi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AAEEE-491D-B93A-7F24-9EF97CD0780B}"/>
              </a:ext>
            </a:extLst>
          </p:cNvPr>
          <p:cNvSpPr txBox="1"/>
          <p:nvPr/>
        </p:nvSpPr>
        <p:spPr>
          <a:xfrm>
            <a:off x="152888" y="1616246"/>
            <a:ext cx="4498626" cy="186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 of </a:t>
            </a:r>
            <a:r>
              <a:rPr lang="en-US" sz="825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</a:t>
            </a:r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QR Code string:</a:t>
            </a:r>
          </a:p>
          <a:p>
            <a:endParaRPr lang="en-US" sz="825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WIFI:S:MySSID;T:WPA;P:MyPassW0rd;;</a:t>
            </a:r>
          </a:p>
          <a:p>
            <a:endParaRPr lang="en-US" sz="825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825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MySSID</a:t>
            </a:r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name of the network</a:t>
            </a:r>
          </a:p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WPA – encryption type</a:t>
            </a:r>
          </a:p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MyPassW0rd – your </a:t>
            </a:r>
            <a:r>
              <a:rPr lang="en-US" sz="825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</a:t>
            </a:r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password</a:t>
            </a:r>
          </a:p>
          <a:p>
            <a:endParaRPr lang="en-US" sz="825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can also use "H" to specify if the network is hidden or not</a:t>
            </a:r>
          </a:p>
          <a:p>
            <a:endParaRPr lang="en-US" sz="825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Common format: </a:t>
            </a:r>
          </a:p>
          <a:p>
            <a:endParaRPr lang="en-US" sz="825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WIFI:S:&lt;SSID&gt;;T:&lt;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WEP|WPA|blank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&gt;;P:&lt;PASSWORD&gt;;H:&lt;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true|false|blank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&gt;;;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DD78A-5263-FC04-DE9E-BF943D15A56B}"/>
              </a:ext>
            </a:extLst>
          </p:cNvPr>
          <p:cNvSpPr txBox="1"/>
          <p:nvPr/>
        </p:nvSpPr>
        <p:spPr>
          <a:xfrm>
            <a:off x="89277" y="532007"/>
            <a:ext cx="294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You can make a QR code for your </a:t>
            </a:r>
            <a:r>
              <a:rPr lang="en-US" sz="1400" dirty="0" err="1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WiFi</a:t>
            </a:r>
            <a:r>
              <a:rPr lang="en-US" sz="1400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So that visitors don't have to type in the password – they can scan the QR Code instead.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66F49-EC9A-15F1-EACA-43E74B33A67A}"/>
              </a:ext>
            </a:extLst>
          </p:cNvPr>
          <p:cNvSpPr txBox="1"/>
          <p:nvPr/>
        </p:nvSpPr>
        <p:spPr>
          <a:xfrm>
            <a:off x="5189773" y="1616246"/>
            <a:ext cx="3381733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Modern phones may give you this </a:t>
            </a:r>
            <a:r>
              <a:rPr lang="en-US" sz="825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</a:t>
            </a:r>
            <a:r>
              <a:rPr lang="en-US" sz="825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QR Code – so that you don't have to generate it.</a:t>
            </a:r>
          </a:p>
          <a:p>
            <a:endParaRPr lang="en-US" sz="825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example, on my Samsung Android phone: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click on Settings &gt; Connections &gt; </a:t>
            </a:r>
            <a:r>
              <a:rPr lang="en-US" sz="825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WiFi</a:t>
            </a:r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click on the gear icon next to my network,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click on "QR Code"</a:t>
            </a:r>
          </a:p>
          <a:p>
            <a:r>
              <a:rPr lang="en-US" sz="825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click on "Save as image"</a:t>
            </a:r>
          </a:p>
        </p:txBody>
      </p:sp>
    </p:spTree>
    <p:extLst>
      <p:ext uri="{BB962C8B-B14F-4D97-AF65-F5344CB8AC3E}">
        <p14:creationId xmlns:p14="http://schemas.microsoft.com/office/powerpoint/2010/main" val="111975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15C36-7BEE-DA1A-03BF-3CEB272DC848}"/>
              </a:ext>
            </a:extLst>
          </p:cNvPr>
          <p:cNvSpPr txBox="1"/>
          <p:nvPr/>
        </p:nvSpPr>
        <p:spPr>
          <a:xfrm>
            <a:off x="95414" y="496215"/>
            <a:ext cx="5971150" cy="176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https://www.youtube.com/watch?v=KMsvtqQqz5g</a:t>
            </a:r>
            <a:r>
              <a:rPr lang="en-US" sz="1400" dirty="0"/>
              <a:t> – very good 16 min video</a:t>
            </a:r>
          </a:p>
          <a:p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 Code sizes / versions: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 QR 11x11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    21x21  (17 + 4*1) = (</a:t>
            </a:r>
            <a:r>
              <a:rPr lang="en-US" sz="9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 + 4 * Version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    25x25  (17 + 4*2)  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V6    41x41  (17 + 4*6)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. . 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V40 177x177 (17 + 4*40) - 31,329 squares, can encode up to 4296 alphanumeric chars</a:t>
            </a:r>
          </a:p>
          <a:p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https://blog.beaconstac.com/2021/11/how-to-perfectly-size-your-qr-codes/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A5A45-878F-D355-2335-2EF16269E842}"/>
              </a:ext>
            </a:extLst>
          </p:cNvPr>
          <p:cNvSpPr txBox="1"/>
          <p:nvPr/>
        </p:nvSpPr>
        <p:spPr>
          <a:xfrm>
            <a:off x="0" y="0"/>
            <a:ext cx="398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More about QR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C7673-0D6F-E583-6CC2-FAFD6652558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219" y="1953466"/>
            <a:ext cx="2352069" cy="234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C86A7-3316-D4A4-BD59-57463F149830}"/>
              </a:ext>
            </a:extLst>
          </p:cNvPr>
          <p:cNvSpPr txBox="1"/>
          <p:nvPr/>
        </p:nvSpPr>
        <p:spPr>
          <a:xfrm>
            <a:off x="6482484" y="4295173"/>
            <a:ext cx="215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4296 alphanumeric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2F031-7FC7-EEFC-B00F-0E849EF5AB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6719" y="784820"/>
            <a:ext cx="601110" cy="61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9E5CD-CD9F-23B8-2A2C-2C57FD324ABB}"/>
              </a:ext>
            </a:extLst>
          </p:cNvPr>
          <p:cNvSpPr txBox="1"/>
          <p:nvPr/>
        </p:nvSpPr>
        <p:spPr>
          <a:xfrm>
            <a:off x="6383852" y="1434934"/>
            <a:ext cx="215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 QR 11x11 squares</a:t>
            </a:r>
          </a:p>
        </p:txBody>
      </p:sp>
      <p:pic>
        <p:nvPicPr>
          <p:cNvPr id="1026" name="Picture 2" descr="What Size Should A Printed QR Code Be? - QRStuff.com">
            <a:extLst>
              <a:ext uri="{FF2B5EF4-FFF2-40B4-BE49-F238E27FC236}">
                <a16:creationId xmlns:a16="http://schemas.microsoft.com/office/drawing/2014/main" id="{C768FF52-45A5-D5A0-CD4B-7B65E48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904" y="2674255"/>
            <a:ext cx="5237020" cy="19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6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1014</Words>
  <Application>Microsoft Macintosh PowerPoint</Application>
  <PresentationFormat>On-screen Show (16:9)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13</cp:revision>
  <dcterms:modified xsi:type="dcterms:W3CDTF">2023-03-12T19:47:35Z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