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Nunito" pitchFamily="2" charset="77"/>
      <p:regular r:id="rId36"/>
      <p:bold r:id="rId37"/>
      <p:italic r:id="rId38"/>
      <p:boldItalic r:id="rId39"/>
    </p:embeddedFont>
    <p:embeddedFont>
      <p:font typeface="Roboto Mono" pitchFamily="49"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13a81a9f8d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13a81a9f8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22fa591d9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122fa591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1232b902b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1232b902b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1232b902b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1232b902b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122fa591d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122fa591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123c38554f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123c38554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13866f78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13866f78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122fa591d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122fa591d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1232b902b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1232b902b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0f23b8a63c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0f23b8a63c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0f23b8a6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0f23b8a6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0f23b8a63c_3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0f23b8a63c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1232b902b4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1232b902b4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34d41dd0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34d41dd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410f9d9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410f9d9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1410f9d95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1410f9d95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1232b902b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1232b902b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3a81a9f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3a81a9f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13a81a9f8d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13a81a9f8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13a81a9f8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13a81a9f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f23b8a63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0f23b8a63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0e8bdd5af2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0e8bdd5af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22fa591d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22fa591d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0f23b8a63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0f23b8a63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0e8bdd5af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0e8bdd5af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13a81a9f8d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13a81a9f8d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1232b902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1232b902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hyperlink" Target="https://community.atlassian.com/t5/Jira-articles/Difference-and-use-cases-of-Jira-issue-types-Epic-vs-Story-vs/ba-p/1655157"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izabella-rakhman-a5875b7/"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en.wikipedia.org/wiki/Bitbucke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8" Type="http://schemas.openxmlformats.org/officeDocument/2006/relationships/hyperlink" Target="https://www.youtube.com/watch?v=kaNPNbAT-as" TargetMode="External"/><Relationship Id="rId13" Type="http://schemas.openxmlformats.org/officeDocument/2006/relationships/image" Target="../media/image44.png"/><Relationship Id="rId3" Type="http://schemas.openxmlformats.org/officeDocument/2006/relationships/hyperlink" Target="https://www.atlassian.com/" TargetMode="External"/><Relationship Id="rId7" Type="http://schemas.openxmlformats.org/officeDocument/2006/relationships/hyperlink" Target="https://www.youtube.com/watch?v=GWxMTvRGIpc" TargetMode="External"/><Relationship Id="rId12"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atlassian.com/software/bitbucket" TargetMode="External"/><Relationship Id="rId11" Type="http://schemas.openxmlformats.org/officeDocument/2006/relationships/image" Target="../media/image42.png"/><Relationship Id="rId5" Type="http://schemas.openxmlformats.org/officeDocument/2006/relationships/hyperlink" Target="https://www.atlassian.com/software/confluence" TargetMode="External"/><Relationship Id="rId10" Type="http://schemas.openxmlformats.org/officeDocument/2006/relationships/hyperlink" Target="https://www.youtube.com/watch?v=M44nEyd_5To" TargetMode="External"/><Relationship Id="rId4" Type="http://schemas.openxmlformats.org/officeDocument/2006/relationships/hyperlink" Target="https://www.atlassian.com/software/jira" TargetMode="External"/><Relationship Id="rId9" Type="http://schemas.openxmlformats.org/officeDocument/2006/relationships/hyperlink" Target="https://www.youtube.com/watch?v=5p3QzaS33GA"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miles.no/case-study-the-pursuit-of-flow-part-1/"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hyperlink" Target="https://kanbanize.com/blog/patrick-steyaert-customer-kanban/" TargetMode="External"/><Relationship Id="rId4" Type="http://schemas.openxmlformats.org/officeDocument/2006/relationships/hyperlink" Target="https://www.miles.no/case-study-the-pursuit-of-flow-part-2/"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projectlocker.com" TargetMode="External"/><Relationship Id="rId3" Type="http://schemas.openxmlformats.org/officeDocument/2006/relationships/hyperlink" Target="https://en.wikipedia.org/wiki/Comparison_of_issue-tracking_systems" TargetMode="External"/><Relationship Id="rId7" Type="http://schemas.openxmlformats.org/officeDocument/2006/relationships/hyperlink" Target="https://en.wikipedia.org/wiki/Tra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asana.com" TargetMode="External"/><Relationship Id="rId5" Type="http://schemas.openxmlformats.org/officeDocument/2006/relationships/hyperlink" Target="https://www.smartsheet.com" TargetMode="External"/><Relationship Id="rId4" Type="http://schemas.openxmlformats.org/officeDocument/2006/relationships/hyperlink" Target="https://www.atlassian.com/software/jira" TargetMode="External"/><Relationship Id="rId9" Type="http://schemas.openxmlformats.org/officeDocument/2006/relationships/hyperlink" Target="https://moz.com/blog/visualising-time-using-google-shee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438075" y="2472775"/>
            <a:ext cx="4046700" cy="1539300"/>
          </a:xfrm>
          <a:prstGeom prst="rect">
            <a:avLst/>
          </a:prstGeom>
        </p:spPr>
        <p:txBody>
          <a:bodyPr spcFirstLastPara="1" wrap="square" lIns="91425" tIns="91425" rIns="91425" bIns="91425" anchor="ctr" anchorCtr="0">
            <a:spAutoFit/>
          </a:bodyPr>
          <a:lstStyle/>
          <a:p>
            <a:pPr marL="0" lvl="0" indent="0" algn="l" rtl="0">
              <a:lnSpc>
                <a:spcPct val="150000"/>
              </a:lnSpc>
              <a:spcBef>
                <a:spcPts val="0"/>
              </a:spcBef>
              <a:spcAft>
                <a:spcPts val="0"/>
              </a:spcAft>
              <a:buNone/>
            </a:pPr>
            <a:r>
              <a:rPr lang="en" sz="2200">
                <a:solidFill>
                  <a:srgbClr val="0B5394"/>
                </a:solidFill>
                <a:latin typeface="Calibri"/>
                <a:ea typeface="Calibri"/>
                <a:cs typeface="Calibri"/>
                <a:sym typeface="Calibri"/>
              </a:rPr>
              <a:t>JIRA (</a:t>
            </a:r>
            <a:r>
              <a:rPr lang="en" sz="2200">
                <a:solidFill>
                  <a:srgbClr val="6AA84F"/>
                </a:solidFill>
                <a:latin typeface="Calibri"/>
                <a:ea typeface="Calibri"/>
                <a:cs typeface="Calibri"/>
                <a:sym typeface="Calibri"/>
              </a:rPr>
              <a:t>tasks, project management</a:t>
            </a:r>
            <a:r>
              <a:rPr lang="en" sz="2200">
                <a:solidFill>
                  <a:srgbClr val="0B5394"/>
                </a:solidFill>
                <a:latin typeface="Calibri"/>
                <a:ea typeface="Calibri"/>
                <a:cs typeface="Calibri"/>
                <a:sym typeface="Calibri"/>
              </a:rPr>
              <a:t>)</a:t>
            </a:r>
            <a:endParaRPr sz="2200">
              <a:solidFill>
                <a:srgbClr val="0B5394"/>
              </a:solidFill>
              <a:latin typeface="Calibri"/>
              <a:ea typeface="Calibri"/>
              <a:cs typeface="Calibri"/>
              <a:sym typeface="Calibri"/>
            </a:endParaRPr>
          </a:p>
          <a:p>
            <a:pPr marL="0" lvl="0" indent="0" algn="l" rtl="0">
              <a:lnSpc>
                <a:spcPct val="150000"/>
              </a:lnSpc>
              <a:spcBef>
                <a:spcPts val="0"/>
              </a:spcBef>
              <a:spcAft>
                <a:spcPts val="0"/>
              </a:spcAft>
              <a:buNone/>
            </a:pPr>
            <a:r>
              <a:rPr lang="en" sz="2200">
                <a:solidFill>
                  <a:srgbClr val="0B5394"/>
                </a:solidFill>
                <a:latin typeface="Calibri"/>
                <a:ea typeface="Calibri"/>
                <a:cs typeface="Calibri"/>
                <a:sym typeface="Calibri"/>
              </a:rPr>
              <a:t>Confluence (</a:t>
            </a:r>
            <a:r>
              <a:rPr lang="en" sz="2200">
                <a:solidFill>
                  <a:srgbClr val="6AA84F"/>
                </a:solidFill>
                <a:latin typeface="Calibri"/>
                <a:ea typeface="Calibri"/>
                <a:cs typeface="Calibri"/>
                <a:sym typeface="Calibri"/>
              </a:rPr>
              <a:t>documentation</a:t>
            </a:r>
            <a:r>
              <a:rPr lang="en" sz="2200">
                <a:solidFill>
                  <a:srgbClr val="0B5394"/>
                </a:solidFill>
                <a:latin typeface="Calibri"/>
                <a:ea typeface="Calibri"/>
                <a:cs typeface="Calibri"/>
                <a:sym typeface="Calibri"/>
              </a:rPr>
              <a:t>)</a:t>
            </a:r>
            <a:br>
              <a:rPr lang="en" sz="2200">
                <a:solidFill>
                  <a:srgbClr val="0B5394"/>
                </a:solidFill>
                <a:latin typeface="Calibri"/>
                <a:ea typeface="Calibri"/>
                <a:cs typeface="Calibri"/>
                <a:sym typeface="Calibri"/>
              </a:rPr>
            </a:br>
            <a:r>
              <a:rPr lang="en" sz="2200">
                <a:solidFill>
                  <a:srgbClr val="0B5394"/>
                </a:solidFill>
                <a:latin typeface="Calibri"/>
                <a:ea typeface="Calibri"/>
                <a:cs typeface="Calibri"/>
                <a:sym typeface="Calibri"/>
              </a:rPr>
              <a:t>Bitbucket (</a:t>
            </a:r>
            <a:r>
              <a:rPr lang="en" sz="2200">
                <a:solidFill>
                  <a:srgbClr val="6AA84F"/>
                </a:solidFill>
                <a:latin typeface="Calibri"/>
                <a:ea typeface="Calibri"/>
                <a:cs typeface="Calibri"/>
                <a:sym typeface="Calibri"/>
              </a:rPr>
              <a:t>Git-based repository</a:t>
            </a:r>
            <a:r>
              <a:rPr lang="en" sz="2200">
                <a:solidFill>
                  <a:srgbClr val="0B5394"/>
                </a:solidFill>
                <a:latin typeface="Calibri"/>
                <a:ea typeface="Calibri"/>
                <a:cs typeface="Calibri"/>
                <a:sym typeface="Calibri"/>
              </a:rPr>
              <a:t>)</a:t>
            </a:r>
            <a:endParaRPr sz="2200">
              <a:solidFill>
                <a:srgbClr val="0B5394"/>
              </a:solidFill>
              <a:latin typeface="Calibri"/>
              <a:ea typeface="Calibri"/>
              <a:cs typeface="Calibri"/>
              <a:sym typeface="Calibri"/>
            </a:endParaRPr>
          </a:p>
        </p:txBody>
      </p:sp>
      <p:pic>
        <p:nvPicPr>
          <p:cNvPr id="129" name="Google Shape;129;p13"/>
          <p:cNvPicPr preferRelativeResize="0"/>
          <p:nvPr/>
        </p:nvPicPr>
        <p:blipFill>
          <a:blip r:embed="rId3">
            <a:alphaModFix/>
          </a:blip>
          <a:stretch>
            <a:fillRect/>
          </a:stretch>
        </p:blipFill>
        <p:spPr>
          <a:xfrm>
            <a:off x="2113975" y="996675"/>
            <a:ext cx="2324100" cy="419100"/>
          </a:xfrm>
          <a:prstGeom prst="rect">
            <a:avLst/>
          </a:prstGeom>
          <a:noFill/>
          <a:ln>
            <a:noFill/>
          </a:ln>
        </p:spPr>
      </p:pic>
      <p:pic>
        <p:nvPicPr>
          <p:cNvPr id="130" name="Google Shape;130;p13"/>
          <p:cNvPicPr preferRelativeResize="0"/>
          <p:nvPr/>
        </p:nvPicPr>
        <p:blipFill>
          <a:blip r:embed="rId4">
            <a:alphaModFix/>
          </a:blip>
          <a:stretch>
            <a:fillRect/>
          </a:stretch>
        </p:blipFill>
        <p:spPr>
          <a:xfrm>
            <a:off x="3939275" y="3090645"/>
            <a:ext cx="447675" cy="361950"/>
          </a:xfrm>
          <a:prstGeom prst="rect">
            <a:avLst/>
          </a:prstGeom>
          <a:noFill/>
          <a:ln>
            <a:noFill/>
          </a:ln>
        </p:spPr>
      </p:pic>
      <p:pic>
        <p:nvPicPr>
          <p:cNvPr id="131" name="Google Shape;131;p1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rot="10800000" flipH="1">
            <a:off x="3994988" y="2622920"/>
            <a:ext cx="336250" cy="345350"/>
          </a:xfrm>
          <a:prstGeom prst="rect">
            <a:avLst/>
          </a:prstGeom>
          <a:noFill/>
          <a:ln>
            <a:noFill/>
          </a:ln>
        </p:spPr>
      </p:pic>
      <p:pic>
        <p:nvPicPr>
          <p:cNvPr id="132" name="Google Shape;132;p1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94984" y="3605912"/>
            <a:ext cx="336250" cy="303483"/>
          </a:xfrm>
          <a:prstGeom prst="rect">
            <a:avLst/>
          </a:prstGeom>
          <a:noFill/>
          <a:ln>
            <a:noFill/>
          </a:ln>
        </p:spPr>
      </p:pic>
      <p:sp>
        <p:nvSpPr>
          <p:cNvPr id="133" name="Google Shape;133;p13"/>
          <p:cNvSpPr txBox="1">
            <a:spLocks noGrp="1"/>
          </p:cNvSpPr>
          <p:nvPr>
            <p:ph type="ctrTitle"/>
          </p:nvPr>
        </p:nvSpPr>
        <p:spPr>
          <a:xfrm>
            <a:off x="3054500" y="1730450"/>
            <a:ext cx="3618600" cy="6618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100" b="1">
                <a:solidFill>
                  <a:srgbClr val="0B5394"/>
                </a:solidFill>
                <a:latin typeface="Calibri"/>
                <a:ea typeface="Calibri"/>
                <a:cs typeface="Calibri"/>
                <a:sym typeface="Calibri"/>
              </a:rPr>
              <a:t>Atlassian Software:</a:t>
            </a:r>
            <a:endParaRPr sz="2200">
              <a:solidFill>
                <a:srgbClr val="0B539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p:nvPr/>
        </p:nvSpPr>
        <p:spPr>
          <a:xfrm>
            <a:off x="213850" y="221225"/>
            <a:ext cx="1474800" cy="61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800" b="1">
                <a:latin typeface="Calibri"/>
                <a:ea typeface="Calibri"/>
                <a:cs typeface="Calibri"/>
                <a:sym typeface="Calibri"/>
              </a:rPr>
              <a:t>Scrum</a:t>
            </a:r>
            <a:endParaRPr>
              <a:latin typeface="Calibri"/>
              <a:ea typeface="Calibri"/>
              <a:cs typeface="Calibri"/>
              <a:sym typeface="Calibri"/>
            </a:endParaRPr>
          </a:p>
        </p:txBody>
      </p:sp>
      <p:sp>
        <p:nvSpPr>
          <p:cNvPr id="210" name="Google Shape;210;p22"/>
          <p:cNvSpPr txBox="1"/>
          <p:nvPr/>
        </p:nvSpPr>
        <p:spPr>
          <a:xfrm>
            <a:off x="331850" y="789050"/>
            <a:ext cx="39378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Calibri"/>
                <a:ea typeface="Calibri"/>
                <a:cs typeface="Calibri"/>
                <a:sym typeface="Calibri"/>
              </a:rPr>
              <a:t>A scrum (short for scrummage) is a method of </a:t>
            </a:r>
            <a:r>
              <a:rPr lang="en" b="1">
                <a:solidFill>
                  <a:srgbClr val="FF0000"/>
                </a:solidFill>
                <a:latin typeface="Calibri"/>
                <a:ea typeface="Calibri"/>
                <a:cs typeface="Calibri"/>
                <a:sym typeface="Calibri"/>
              </a:rPr>
              <a:t>restarting</a:t>
            </a:r>
            <a:r>
              <a:rPr lang="en">
                <a:latin typeface="Calibri"/>
                <a:ea typeface="Calibri"/>
                <a:cs typeface="Calibri"/>
                <a:sym typeface="Calibri"/>
              </a:rPr>
              <a:t> play in rugby football that involves players packing closely together with their heads down and attempting to gain possession of the ball.</a:t>
            </a:r>
            <a:endParaRPr>
              <a:latin typeface="Calibri"/>
              <a:ea typeface="Calibri"/>
              <a:cs typeface="Calibri"/>
              <a:sym typeface="Calibri"/>
            </a:endParaRPr>
          </a:p>
        </p:txBody>
      </p:sp>
      <p:pic>
        <p:nvPicPr>
          <p:cNvPr id="211" name="Google Shape;211;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1825" y="2262200"/>
            <a:ext cx="3032026" cy="1490025"/>
          </a:xfrm>
          <a:prstGeom prst="rect">
            <a:avLst/>
          </a:prstGeom>
          <a:noFill/>
          <a:ln>
            <a:noFill/>
          </a:ln>
        </p:spPr>
      </p:pic>
      <p:sp>
        <p:nvSpPr>
          <p:cNvPr id="212" name="Google Shape;212;p22"/>
          <p:cNvSpPr txBox="1"/>
          <p:nvPr/>
        </p:nvSpPr>
        <p:spPr>
          <a:xfrm>
            <a:off x="4830100" y="420325"/>
            <a:ext cx="4005300" cy="213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F0000"/>
                </a:solidFill>
              </a:rPr>
              <a:t>Scrum</a:t>
            </a:r>
            <a:r>
              <a:rPr lang="en"/>
              <a:t> is a simple framework for developing, delivering, and sustaining products</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Important components are:</a:t>
            </a:r>
            <a:endParaRPr/>
          </a:p>
          <a:p>
            <a:pPr marL="457200" lvl="0" indent="-317500" algn="l" rtl="0">
              <a:lnSpc>
                <a:spcPct val="115000"/>
              </a:lnSpc>
              <a:spcBef>
                <a:spcPts val="0"/>
              </a:spcBef>
              <a:spcAft>
                <a:spcPts val="0"/>
              </a:spcAft>
              <a:buClr>
                <a:srgbClr val="6AA84F"/>
              </a:buClr>
              <a:buSzPts val="1400"/>
              <a:buChar char="●"/>
            </a:pPr>
            <a:r>
              <a:rPr lang="en" b="1">
                <a:solidFill>
                  <a:srgbClr val="6AA84F"/>
                </a:solidFill>
              </a:rPr>
              <a:t>product backlog</a:t>
            </a:r>
            <a:endParaRPr b="1">
              <a:solidFill>
                <a:srgbClr val="6AA84F"/>
              </a:solidFill>
            </a:endParaRPr>
          </a:p>
          <a:p>
            <a:pPr marL="457200" lvl="0" indent="-317500" algn="l" rtl="0">
              <a:lnSpc>
                <a:spcPct val="115000"/>
              </a:lnSpc>
              <a:spcBef>
                <a:spcPts val="0"/>
              </a:spcBef>
              <a:spcAft>
                <a:spcPts val="0"/>
              </a:spcAft>
              <a:buSzPts val="1400"/>
              <a:buChar char="●"/>
            </a:pPr>
            <a:r>
              <a:rPr lang="en"/>
              <a:t>planning </a:t>
            </a:r>
            <a:r>
              <a:rPr lang="en" b="1">
                <a:solidFill>
                  <a:srgbClr val="FF0000"/>
                </a:solidFill>
              </a:rPr>
              <a:t>sprints</a:t>
            </a:r>
            <a:r>
              <a:rPr lang="en"/>
              <a:t> (</a:t>
            </a:r>
            <a:r>
              <a:rPr lang="en" b="1">
                <a:solidFill>
                  <a:srgbClr val="3C78D8"/>
                </a:solidFill>
              </a:rPr>
              <a:t>sprint backlog</a:t>
            </a:r>
            <a:r>
              <a:rPr lang="en"/>
              <a:t>)</a:t>
            </a:r>
            <a:endParaRPr/>
          </a:p>
          <a:p>
            <a:pPr marL="457200" lvl="0" indent="-317500" algn="l" rtl="0">
              <a:lnSpc>
                <a:spcPct val="115000"/>
              </a:lnSpc>
              <a:spcBef>
                <a:spcPts val="0"/>
              </a:spcBef>
              <a:spcAft>
                <a:spcPts val="0"/>
              </a:spcAft>
              <a:buClr>
                <a:srgbClr val="A64D79"/>
              </a:buClr>
              <a:buSzPts val="1400"/>
              <a:buChar char="●"/>
            </a:pPr>
            <a:r>
              <a:rPr lang="en" b="1">
                <a:solidFill>
                  <a:srgbClr val="A64D79"/>
                </a:solidFill>
              </a:rPr>
              <a:t>daily scrum meetings</a:t>
            </a:r>
            <a:endParaRPr b="1">
              <a:solidFill>
                <a:srgbClr val="A64D79"/>
              </a:solidFill>
            </a:endParaRPr>
          </a:p>
          <a:p>
            <a:pPr marL="457200" lvl="0" indent="-317500" algn="l" rtl="0">
              <a:lnSpc>
                <a:spcPct val="115000"/>
              </a:lnSpc>
              <a:spcBef>
                <a:spcPts val="0"/>
              </a:spcBef>
              <a:spcAft>
                <a:spcPts val="0"/>
              </a:spcAft>
              <a:buClr>
                <a:srgbClr val="6AA84F"/>
              </a:buClr>
              <a:buSzPts val="1400"/>
              <a:buChar char="●"/>
            </a:pPr>
            <a:r>
              <a:rPr lang="en" b="1">
                <a:solidFill>
                  <a:srgbClr val="6AA84F"/>
                </a:solidFill>
              </a:rPr>
              <a:t>sprint review and retrospective</a:t>
            </a:r>
            <a:endParaRPr b="1">
              <a:solidFill>
                <a:srgbClr val="6AA84F"/>
              </a:solidFill>
              <a:latin typeface="Calibri"/>
              <a:ea typeface="Calibri"/>
              <a:cs typeface="Calibri"/>
              <a:sym typeface="Calibri"/>
            </a:endParaRPr>
          </a:p>
        </p:txBody>
      </p:sp>
      <p:pic>
        <p:nvPicPr>
          <p:cNvPr id="213" name="Google Shape;213;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0500" y="2841775"/>
            <a:ext cx="4005345" cy="178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88300" y="266850"/>
            <a:ext cx="1277200" cy="427925"/>
          </a:xfrm>
          <a:prstGeom prst="rect">
            <a:avLst/>
          </a:prstGeom>
          <a:noFill/>
          <a:ln>
            <a:noFill/>
          </a:ln>
        </p:spPr>
      </p:pic>
      <p:sp>
        <p:nvSpPr>
          <p:cNvPr id="219" name="Google Shape;219;p23"/>
          <p:cNvSpPr txBox="1"/>
          <p:nvPr/>
        </p:nvSpPr>
        <p:spPr>
          <a:xfrm>
            <a:off x="198700" y="203650"/>
            <a:ext cx="2484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555555"/>
                </a:solidFill>
                <a:latin typeface="Calibri"/>
                <a:ea typeface="Calibri"/>
                <a:cs typeface="Calibri"/>
                <a:sym typeface="Calibri"/>
              </a:rPr>
              <a:t>Kanban Board</a:t>
            </a:r>
            <a:endParaRPr sz="2800" b="1">
              <a:latin typeface="Calibri"/>
              <a:ea typeface="Calibri"/>
              <a:cs typeface="Calibri"/>
              <a:sym typeface="Calibri"/>
            </a:endParaRPr>
          </a:p>
        </p:txBody>
      </p:sp>
      <p:sp>
        <p:nvSpPr>
          <p:cNvPr id="220" name="Google Shape;220;p23"/>
          <p:cNvSpPr txBox="1"/>
          <p:nvPr/>
        </p:nvSpPr>
        <p:spPr>
          <a:xfrm>
            <a:off x="4123300" y="2865400"/>
            <a:ext cx="2052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555555"/>
                </a:solidFill>
                <a:latin typeface="Calibri"/>
                <a:ea typeface="Calibri"/>
                <a:cs typeface="Calibri"/>
                <a:sym typeface="Calibri"/>
              </a:rPr>
              <a:t>A </a:t>
            </a:r>
            <a:r>
              <a:rPr lang="en" b="1">
                <a:solidFill>
                  <a:srgbClr val="FF0000"/>
                </a:solidFill>
                <a:latin typeface="Calibri"/>
                <a:ea typeface="Calibri"/>
                <a:cs typeface="Calibri"/>
                <a:sym typeface="Calibri"/>
              </a:rPr>
              <a:t>kanban board</a:t>
            </a:r>
            <a:r>
              <a:rPr lang="en">
                <a:solidFill>
                  <a:srgbClr val="555555"/>
                </a:solidFill>
                <a:latin typeface="Calibri"/>
                <a:ea typeface="Calibri"/>
                <a:cs typeface="Calibri"/>
                <a:sym typeface="Calibri"/>
              </a:rPr>
              <a:t> is an Agile-based project management tool that visualizes a project’s progress</a:t>
            </a:r>
            <a:endParaRPr b="1">
              <a:latin typeface="Calibri"/>
              <a:ea typeface="Calibri"/>
              <a:cs typeface="Calibri"/>
              <a:sym typeface="Calibri"/>
            </a:endParaRPr>
          </a:p>
        </p:txBody>
      </p:sp>
      <p:pic>
        <p:nvPicPr>
          <p:cNvPr id="221" name="Google Shape;221;p23"/>
          <p:cNvPicPr preferRelativeResize="0"/>
          <p:nvPr/>
        </p:nvPicPr>
        <p:blipFill>
          <a:blip r:embed="rId4">
            <a:alphaModFix/>
          </a:blip>
          <a:stretch>
            <a:fillRect/>
          </a:stretch>
        </p:blipFill>
        <p:spPr>
          <a:xfrm>
            <a:off x="6084900" y="2865400"/>
            <a:ext cx="2533650" cy="1800225"/>
          </a:xfrm>
          <a:prstGeom prst="rect">
            <a:avLst/>
          </a:prstGeom>
          <a:noFill/>
          <a:ln>
            <a:noFill/>
          </a:ln>
        </p:spPr>
      </p:pic>
      <p:pic>
        <p:nvPicPr>
          <p:cNvPr id="222" name="Google Shape;22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94300" y="2865400"/>
            <a:ext cx="3693402" cy="1950126"/>
          </a:xfrm>
          <a:prstGeom prst="rect">
            <a:avLst/>
          </a:prstGeom>
          <a:noFill/>
          <a:ln>
            <a:noFill/>
          </a:ln>
        </p:spPr>
      </p:pic>
      <p:pic>
        <p:nvPicPr>
          <p:cNvPr id="223" name="Google Shape;223;p23"/>
          <p:cNvPicPr preferRelativeResize="0"/>
          <p:nvPr/>
        </p:nvPicPr>
        <p:blipFill>
          <a:blip r:embed="rId6">
            <a:alphaModFix/>
          </a:blip>
          <a:stretch>
            <a:fillRect/>
          </a:stretch>
        </p:blipFill>
        <p:spPr>
          <a:xfrm>
            <a:off x="5931250" y="862450"/>
            <a:ext cx="2277950" cy="1753675"/>
          </a:xfrm>
          <a:prstGeom prst="rect">
            <a:avLst/>
          </a:prstGeom>
          <a:noFill/>
          <a:ln>
            <a:noFill/>
          </a:ln>
        </p:spPr>
      </p:pic>
      <p:sp>
        <p:nvSpPr>
          <p:cNvPr id="224" name="Google Shape;224;p23"/>
          <p:cNvSpPr txBox="1"/>
          <p:nvPr/>
        </p:nvSpPr>
        <p:spPr>
          <a:xfrm>
            <a:off x="270575" y="819250"/>
            <a:ext cx="2533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0000"/>
                </a:solidFill>
                <a:latin typeface="Calibri"/>
                <a:ea typeface="Calibri"/>
                <a:cs typeface="Calibri"/>
                <a:sym typeface="Calibri"/>
              </a:rPr>
              <a:t>Kanban</a:t>
            </a:r>
            <a:r>
              <a:rPr lang="en">
                <a:solidFill>
                  <a:srgbClr val="555555"/>
                </a:solidFill>
                <a:latin typeface="Calibri"/>
                <a:ea typeface="Calibri"/>
                <a:cs typeface="Calibri"/>
                <a:sym typeface="Calibri"/>
              </a:rPr>
              <a:t> - a Japanese system (introduced by Taiichi Ohno from Toyota) in which the manufacturing process is tracked and regulated through the use of an instruction cards.</a:t>
            </a:r>
            <a:endParaRPr b="1">
              <a:latin typeface="Calibri"/>
              <a:ea typeface="Calibri"/>
              <a:cs typeface="Calibri"/>
              <a:sym typeface="Calibri"/>
            </a:endParaRPr>
          </a:p>
        </p:txBody>
      </p:sp>
      <p:pic>
        <p:nvPicPr>
          <p:cNvPr id="225" name="Google Shape;225;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617175" y="421850"/>
            <a:ext cx="3063225" cy="2194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body" idx="1"/>
          </p:nvPr>
        </p:nvSpPr>
        <p:spPr>
          <a:xfrm>
            <a:off x="819150" y="401450"/>
            <a:ext cx="7505700" cy="403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solidFill>
                  <a:srgbClr val="0B5394"/>
                </a:solidFill>
              </a:rPr>
              <a:t>Project Templates</a:t>
            </a:r>
            <a:endParaRPr sz="2600" b="1">
              <a:solidFill>
                <a:srgbClr val="0B5394"/>
              </a:solidFill>
            </a:endParaRPr>
          </a:p>
          <a:p>
            <a:pPr marL="0" lvl="0" indent="0" algn="l" rtl="0">
              <a:spcBef>
                <a:spcPts val="1200"/>
              </a:spcBef>
              <a:spcAft>
                <a:spcPts val="1200"/>
              </a:spcAft>
              <a:buNone/>
            </a:pPr>
            <a:endParaRPr sz="2600" b="1">
              <a:solidFill>
                <a:srgbClr val="0B5394"/>
              </a:solidFill>
            </a:endParaRPr>
          </a:p>
        </p:txBody>
      </p:sp>
      <p:pic>
        <p:nvPicPr>
          <p:cNvPr id="231" name="Google Shape;231;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19150" y="885300"/>
            <a:ext cx="7170100" cy="35535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1325" y="935000"/>
            <a:ext cx="3543500" cy="2534375"/>
          </a:xfrm>
          <a:prstGeom prst="rect">
            <a:avLst/>
          </a:prstGeom>
          <a:noFill/>
          <a:ln>
            <a:noFill/>
          </a:ln>
        </p:spPr>
      </p:pic>
      <p:sp>
        <p:nvSpPr>
          <p:cNvPr id="237" name="Google Shape;237;p25"/>
          <p:cNvSpPr txBox="1"/>
          <p:nvPr/>
        </p:nvSpPr>
        <p:spPr>
          <a:xfrm>
            <a:off x="304800" y="304800"/>
            <a:ext cx="3000000" cy="58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2600" b="1">
                <a:solidFill>
                  <a:srgbClr val="0B5394"/>
                </a:solidFill>
                <a:latin typeface="Calibri"/>
                <a:ea typeface="Calibri"/>
                <a:cs typeface="Calibri"/>
                <a:sym typeface="Calibri"/>
              </a:rPr>
              <a:t>Agile Board in JIRA</a:t>
            </a:r>
            <a:endParaRPr/>
          </a:p>
        </p:txBody>
      </p:sp>
      <p:pic>
        <p:nvPicPr>
          <p:cNvPr id="238" name="Google Shape;23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04647" y="935000"/>
            <a:ext cx="453180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88300" y="266850"/>
            <a:ext cx="1277200" cy="427925"/>
          </a:xfrm>
          <a:prstGeom prst="rect">
            <a:avLst/>
          </a:prstGeom>
          <a:noFill/>
          <a:ln>
            <a:noFill/>
          </a:ln>
        </p:spPr>
      </p:pic>
      <p:sp>
        <p:nvSpPr>
          <p:cNvPr id="244" name="Google Shape;244;p26"/>
          <p:cNvSpPr txBox="1"/>
          <p:nvPr/>
        </p:nvSpPr>
        <p:spPr>
          <a:xfrm>
            <a:off x="268925" y="266850"/>
            <a:ext cx="3846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500" b="1"/>
          </a:p>
        </p:txBody>
      </p:sp>
      <p:sp>
        <p:nvSpPr>
          <p:cNvPr id="245" name="Google Shape;245;p26"/>
          <p:cNvSpPr txBox="1"/>
          <p:nvPr/>
        </p:nvSpPr>
        <p:spPr>
          <a:xfrm>
            <a:off x="347375" y="1313550"/>
            <a:ext cx="4090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https://community.atlassian.com/t5/Jira-articles/Difference-and-use-cases-of-Jira-issue-types-Epic-vs-Story-vs/ba-p/1655157</a:t>
            </a:r>
            <a:endParaRPr sz="1000">
              <a:latin typeface="Calibri"/>
              <a:ea typeface="Calibri"/>
              <a:cs typeface="Calibri"/>
              <a:sym typeface="Calibri"/>
            </a:endParaRPr>
          </a:p>
        </p:txBody>
      </p:sp>
      <p:pic>
        <p:nvPicPr>
          <p:cNvPr id="246" name="Google Shape;246;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981763" y="1926150"/>
            <a:ext cx="5180481" cy="2693850"/>
          </a:xfrm>
          <a:prstGeom prst="rect">
            <a:avLst/>
          </a:prstGeom>
          <a:noFill/>
          <a:ln>
            <a:noFill/>
          </a:ln>
        </p:spPr>
      </p:pic>
      <p:sp>
        <p:nvSpPr>
          <p:cNvPr id="247" name="Google Shape;247;p26"/>
          <p:cNvSpPr txBox="1"/>
          <p:nvPr/>
        </p:nvSpPr>
        <p:spPr>
          <a:xfrm>
            <a:off x="392575" y="266850"/>
            <a:ext cx="5533500" cy="165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600" b="1">
                <a:solidFill>
                  <a:srgbClr val="0B5394"/>
                </a:solidFill>
                <a:latin typeface="Calibri"/>
                <a:ea typeface="Calibri"/>
                <a:cs typeface="Calibri"/>
                <a:sym typeface="Calibri"/>
              </a:rPr>
              <a:t>Jira Issue Types:</a:t>
            </a:r>
            <a:br>
              <a:rPr lang="en" sz="2600" b="1">
                <a:solidFill>
                  <a:srgbClr val="0B5394"/>
                </a:solidFill>
                <a:latin typeface="Calibri"/>
                <a:ea typeface="Calibri"/>
                <a:cs typeface="Calibri"/>
                <a:sym typeface="Calibri"/>
              </a:rPr>
            </a:br>
            <a:r>
              <a:rPr lang="en" sz="2600" b="1">
                <a:solidFill>
                  <a:srgbClr val="0B5394"/>
                </a:solidFill>
                <a:latin typeface="Calibri"/>
                <a:ea typeface="Calibri"/>
                <a:cs typeface="Calibri"/>
                <a:sym typeface="Calibri"/>
              </a:rPr>
              <a:t>Epic vs. Story vs. Task</a:t>
            </a:r>
            <a:endParaRPr sz="2600" b="1">
              <a:solidFill>
                <a:srgbClr val="0B5394"/>
              </a:solidFill>
              <a:latin typeface="Calibri"/>
              <a:ea typeface="Calibri"/>
              <a:cs typeface="Calibri"/>
              <a:sym typeface="Calibri"/>
            </a:endParaRPr>
          </a:p>
          <a:p>
            <a:pPr marL="0" lvl="0" indent="0" algn="l" rtl="0">
              <a:lnSpc>
                <a:spcPct val="115000"/>
              </a:lnSpc>
              <a:spcBef>
                <a:spcPts val="1200"/>
              </a:spcBef>
              <a:spcAft>
                <a:spcPts val="1200"/>
              </a:spcAft>
              <a:buNone/>
            </a:pPr>
            <a:endParaRPr sz="2600" b="1">
              <a:solidFill>
                <a:srgbClr val="0B5394"/>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body" idx="1"/>
          </p:nvPr>
        </p:nvSpPr>
        <p:spPr>
          <a:xfrm>
            <a:off x="627302" y="1353417"/>
            <a:ext cx="7889400" cy="269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42900" algn="l" rtl="0">
              <a:spcBef>
                <a:spcPts val="1200"/>
              </a:spcBef>
              <a:spcAft>
                <a:spcPts val="0"/>
              </a:spcAft>
              <a:buClr>
                <a:srgbClr val="000000"/>
              </a:buClr>
              <a:buSzPts val="1800"/>
              <a:buChar char="●"/>
            </a:pPr>
            <a:r>
              <a:rPr lang="en" sz="1800">
                <a:solidFill>
                  <a:srgbClr val="000000"/>
                </a:solidFill>
              </a:rPr>
              <a:t>First, you need to create a project and define the scope of the project.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Analyze the project in detail and split it into stories and to-do lists inside them</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Analyze each item in those stories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Do the estimation of time and resources needed for each item</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Add users to the project and assign tasks to each user</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Set up the project's workflow and configure the project's settings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Start 1st Sprint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Do daily short 15 min scrum meetings to track the progress</a:t>
            </a:r>
            <a:endParaRPr sz="1800"/>
          </a:p>
        </p:txBody>
      </p:sp>
      <p:sp>
        <p:nvSpPr>
          <p:cNvPr id="253" name="Google Shape;253;p27"/>
          <p:cNvSpPr txBox="1">
            <a:spLocks noGrp="1"/>
          </p:cNvSpPr>
          <p:nvPr>
            <p:ph type="body" idx="1"/>
          </p:nvPr>
        </p:nvSpPr>
        <p:spPr>
          <a:xfrm>
            <a:off x="289050" y="291150"/>
            <a:ext cx="4898100" cy="569400"/>
          </a:xfrm>
          <a:prstGeom prst="rect">
            <a:avLst/>
          </a:prstGeom>
        </p:spPr>
        <p:txBody>
          <a:bodyPr spcFirstLastPara="1" wrap="square" lIns="91425" tIns="91425" rIns="91425" bIns="91425" anchor="t" anchorCtr="0">
            <a:spAutoFit/>
          </a:bodyPr>
          <a:lstStyle/>
          <a:p>
            <a:pPr marL="0" lvl="0" indent="0" algn="l" rtl="0">
              <a:spcBef>
                <a:spcPts val="1800"/>
              </a:spcBef>
              <a:spcAft>
                <a:spcPts val="400"/>
              </a:spcAft>
              <a:buNone/>
            </a:pPr>
            <a:r>
              <a:rPr lang="en" sz="2500" b="1">
                <a:solidFill>
                  <a:srgbClr val="000000"/>
                </a:solidFill>
              </a:rPr>
              <a:t>Setting Up a JIRA Project is Easy</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8"/>
          <p:cNvSpPr txBox="1">
            <a:spLocks noGrp="1"/>
          </p:cNvSpPr>
          <p:nvPr>
            <p:ph type="body" idx="1"/>
          </p:nvPr>
        </p:nvSpPr>
        <p:spPr>
          <a:xfrm>
            <a:off x="1441850" y="1633500"/>
            <a:ext cx="5756700" cy="129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1200"/>
              </a:spcBef>
              <a:spcAft>
                <a:spcPts val="0"/>
              </a:spcAft>
              <a:buNone/>
            </a:pPr>
            <a:r>
              <a:rPr lang="en" sz="1400">
                <a:solidFill>
                  <a:srgbClr val="000000"/>
                </a:solidFill>
              </a:rPr>
              <a:t>JIRA also provides powerful </a:t>
            </a:r>
            <a:r>
              <a:rPr lang="en" sz="1400" b="1">
                <a:solidFill>
                  <a:srgbClr val="FF0000"/>
                </a:solidFill>
              </a:rPr>
              <a:t>reporting</a:t>
            </a:r>
            <a:r>
              <a:rPr lang="en" sz="1400">
                <a:solidFill>
                  <a:srgbClr val="000000"/>
                </a:solidFill>
              </a:rPr>
              <a:t> capabilities that make it easy to track progress and identify areas of improvement. </a:t>
            </a:r>
            <a:endParaRPr sz="1400">
              <a:solidFill>
                <a:srgbClr val="000000"/>
              </a:solidFill>
            </a:endParaRPr>
          </a:p>
          <a:p>
            <a:pPr marL="0" lvl="0" indent="0" algn="l" rtl="0">
              <a:spcBef>
                <a:spcPts val="1200"/>
              </a:spcBef>
              <a:spcAft>
                <a:spcPts val="1200"/>
              </a:spcAft>
              <a:buNone/>
            </a:pPr>
            <a:r>
              <a:rPr lang="en" sz="1400">
                <a:solidFill>
                  <a:srgbClr val="000000"/>
                </a:solidFill>
              </a:rPr>
              <a:t>It also integrates with other tools, such as </a:t>
            </a:r>
            <a:r>
              <a:rPr lang="en" sz="1400" b="1">
                <a:solidFill>
                  <a:srgbClr val="FF0000"/>
                </a:solidFill>
              </a:rPr>
              <a:t>Confluence</a:t>
            </a:r>
            <a:r>
              <a:rPr lang="en" sz="1400">
                <a:solidFill>
                  <a:srgbClr val="000000"/>
                </a:solidFill>
              </a:rPr>
              <a:t> and </a:t>
            </a:r>
            <a:r>
              <a:rPr lang="en" sz="1400" b="1">
                <a:solidFill>
                  <a:srgbClr val="FF0000"/>
                </a:solidFill>
              </a:rPr>
              <a:t>Bitbucket</a:t>
            </a:r>
            <a:r>
              <a:rPr lang="en" sz="1400">
                <a:solidFill>
                  <a:srgbClr val="000000"/>
                </a:solidFill>
              </a:rPr>
              <a:t>, making it easy to share information and collaborate with other teams.</a:t>
            </a:r>
            <a:endParaRPr sz="1400"/>
          </a:p>
        </p:txBody>
      </p:sp>
      <p:sp>
        <p:nvSpPr>
          <p:cNvPr id="259" name="Google Shape;259;p28"/>
          <p:cNvSpPr txBox="1">
            <a:spLocks noGrp="1"/>
          </p:cNvSpPr>
          <p:nvPr>
            <p:ph type="body" idx="1"/>
          </p:nvPr>
        </p:nvSpPr>
        <p:spPr>
          <a:xfrm>
            <a:off x="289050" y="291150"/>
            <a:ext cx="4034400" cy="569400"/>
          </a:xfrm>
          <a:prstGeom prst="rect">
            <a:avLst/>
          </a:prstGeom>
        </p:spPr>
        <p:txBody>
          <a:bodyPr spcFirstLastPara="1" wrap="square" lIns="91425" tIns="91425" rIns="91425" bIns="91425" anchor="t" anchorCtr="0">
            <a:spAutoFit/>
          </a:bodyPr>
          <a:lstStyle/>
          <a:p>
            <a:pPr marL="0" lvl="0" indent="0" algn="l" rtl="0">
              <a:spcBef>
                <a:spcPts val="1800"/>
              </a:spcBef>
              <a:spcAft>
                <a:spcPts val="400"/>
              </a:spcAft>
              <a:buNone/>
            </a:pPr>
            <a:r>
              <a:rPr lang="en" sz="2500" b="1">
                <a:solidFill>
                  <a:srgbClr val="000000"/>
                </a:solidFill>
              </a:rPr>
              <a:t>How to Set Up a JIRA Project</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88300" y="266850"/>
            <a:ext cx="1277200" cy="427925"/>
          </a:xfrm>
          <a:prstGeom prst="rect">
            <a:avLst/>
          </a:prstGeom>
          <a:noFill/>
          <a:ln>
            <a:noFill/>
          </a:ln>
        </p:spPr>
      </p:pic>
      <p:sp>
        <p:nvSpPr>
          <p:cNvPr id="265" name="Google Shape;265;p29"/>
          <p:cNvSpPr txBox="1"/>
          <p:nvPr/>
        </p:nvSpPr>
        <p:spPr>
          <a:xfrm>
            <a:off x="198700" y="203650"/>
            <a:ext cx="384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b="1">
              <a:latin typeface="Calibri"/>
              <a:ea typeface="Calibri"/>
              <a:cs typeface="Calibri"/>
              <a:sym typeface="Calibri"/>
            </a:endParaRPr>
          </a:p>
        </p:txBody>
      </p:sp>
      <p:sp>
        <p:nvSpPr>
          <p:cNvPr id="266" name="Google Shape;266;p29"/>
          <p:cNvSpPr txBox="1">
            <a:spLocks noGrp="1"/>
          </p:cNvSpPr>
          <p:nvPr>
            <p:ph type="body" idx="1"/>
          </p:nvPr>
        </p:nvSpPr>
        <p:spPr>
          <a:xfrm>
            <a:off x="498450" y="365300"/>
            <a:ext cx="7826400" cy="44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solidFill>
                  <a:srgbClr val="0B5394"/>
                </a:solidFill>
                <a:highlight>
                  <a:srgbClr val="FFFFFF"/>
                </a:highlight>
              </a:rPr>
              <a:t>Sprints and Agile Reporting for Scrum in Jira</a:t>
            </a:r>
            <a:endParaRPr sz="2600" b="1">
              <a:solidFill>
                <a:srgbClr val="0B5394"/>
              </a:solidFill>
              <a:highlight>
                <a:srgbClr val="FFFFFF"/>
              </a:highlight>
            </a:endParaRPr>
          </a:p>
          <a:p>
            <a:pPr marL="0" lvl="0" indent="0" algn="l" rtl="0">
              <a:spcBef>
                <a:spcPts val="1200"/>
              </a:spcBef>
              <a:spcAft>
                <a:spcPts val="0"/>
              </a:spcAft>
              <a:buNone/>
            </a:pPr>
            <a:endParaRPr sz="2600" b="1">
              <a:solidFill>
                <a:srgbClr val="0B5394"/>
              </a:solidFill>
            </a:endParaRPr>
          </a:p>
          <a:p>
            <a:pPr marL="0" lvl="0" indent="0" algn="l" rtl="0">
              <a:spcBef>
                <a:spcPts val="1200"/>
              </a:spcBef>
              <a:spcAft>
                <a:spcPts val="1200"/>
              </a:spcAft>
              <a:buNone/>
            </a:pPr>
            <a:endParaRPr sz="2600" b="1">
              <a:solidFill>
                <a:srgbClr val="0B5394"/>
              </a:solidFill>
            </a:endParaRPr>
          </a:p>
        </p:txBody>
      </p:sp>
      <p:pic>
        <p:nvPicPr>
          <p:cNvPr id="267" name="Google Shape;267;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3488" y="1020725"/>
            <a:ext cx="4874876" cy="1631226"/>
          </a:xfrm>
          <a:prstGeom prst="rect">
            <a:avLst/>
          </a:prstGeom>
          <a:noFill/>
          <a:ln>
            <a:noFill/>
          </a:ln>
        </p:spPr>
      </p:pic>
      <p:pic>
        <p:nvPicPr>
          <p:cNvPr id="268" name="Google Shape;268;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38375" y="943475"/>
            <a:ext cx="3352676" cy="1974699"/>
          </a:xfrm>
          <a:prstGeom prst="rect">
            <a:avLst/>
          </a:prstGeom>
          <a:noFill/>
          <a:ln>
            <a:noFill/>
          </a:ln>
        </p:spPr>
      </p:pic>
      <p:pic>
        <p:nvPicPr>
          <p:cNvPr id="269" name="Google Shape;269;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38375" y="3026650"/>
            <a:ext cx="3300824" cy="1682875"/>
          </a:xfrm>
          <a:prstGeom prst="rect">
            <a:avLst/>
          </a:prstGeom>
          <a:noFill/>
          <a:ln>
            <a:noFill/>
          </a:ln>
        </p:spPr>
      </p:pic>
      <p:pic>
        <p:nvPicPr>
          <p:cNvPr id="270" name="Google Shape;270;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63500" y="2805800"/>
            <a:ext cx="4553599" cy="2051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47650" y="257525"/>
            <a:ext cx="4929900" cy="10119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500" b="1">
                <a:solidFill>
                  <a:srgbClr val="233A44"/>
                </a:solidFill>
                <a:latin typeface="Calibri"/>
                <a:ea typeface="Calibri"/>
                <a:cs typeface="Calibri"/>
                <a:sym typeface="Calibri"/>
              </a:rPr>
              <a:t>Summary:</a:t>
            </a:r>
            <a:br>
              <a:rPr lang="en" sz="2500" b="1">
                <a:solidFill>
                  <a:srgbClr val="233A44"/>
                </a:solidFill>
                <a:latin typeface="Calibri"/>
                <a:ea typeface="Calibri"/>
                <a:cs typeface="Calibri"/>
                <a:sym typeface="Calibri"/>
              </a:rPr>
            </a:br>
            <a:r>
              <a:rPr lang="en" sz="2500" b="1">
                <a:solidFill>
                  <a:srgbClr val="233A44"/>
                </a:solidFill>
                <a:latin typeface="Calibri"/>
                <a:ea typeface="Calibri"/>
                <a:cs typeface="Calibri"/>
                <a:sym typeface="Calibri"/>
              </a:rPr>
              <a:t>Benefits of Using Atlassian JIRA</a:t>
            </a:r>
            <a:endParaRPr sz="2500">
              <a:latin typeface="Calibri"/>
              <a:ea typeface="Calibri"/>
              <a:cs typeface="Calibri"/>
              <a:sym typeface="Calibri"/>
            </a:endParaRPr>
          </a:p>
        </p:txBody>
      </p:sp>
      <p:sp>
        <p:nvSpPr>
          <p:cNvPr id="276" name="Google Shape;276;p30"/>
          <p:cNvSpPr txBox="1">
            <a:spLocks noGrp="1"/>
          </p:cNvSpPr>
          <p:nvPr>
            <p:ph type="body" idx="1"/>
          </p:nvPr>
        </p:nvSpPr>
        <p:spPr>
          <a:xfrm>
            <a:off x="695650" y="1862350"/>
            <a:ext cx="7505700" cy="18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rgbClr val="233A44"/>
              </a:buClr>
              <a:buSzPts val="1400"/>
              <a:buChar char="●"/>
            </a:pPr>
            <a:r>
              <a:rPr lang="en" sz="1400">
                <a:solidFill>
                  <a:srgbClr val="233A44"/>
                </a:solidFill>
              </a:rPr>
              <a:t>JIRA provides a comprehensive set of features that make it easy to manage projects and tasks</a:t>
            </a:r>
            <a:endParaRPr sz="1400">
              <a:solidFill>
                <a:srgbClr val="233A44"/>
              </a:solidFill>
            </a:endParaRPr>
          </a:p>
          <a:p>
            <a:pPr marL="457200" lvl="0" indent="-317500" algn="l" rtl="0">
              <a:lnSpc>
                <a:spcPct val="115000"/>
              </a:lnSpc>
              <a:spcBef>
                <a:spcPts val="0"/>
              </a:spcBef>
              <a:spcAft>
                <a:spcPts val="0"/>
              </a:spcAft>
              <a:buClr>
                <a:srgbClr val="233A44"/>
              </a:buClr>
              <a:buSzPts val="1400"/>
              <a:buChar char="●"/>
            </a:pPr>
            <a:r>
              <a:rPr lang="en" sz="1400">
                <a:solidFill>
                  <a:srgbClr val="233A44"/>
                </a:solidFill>
              </a:rPr>
              <a:t>It allows teams to easily track progress, prioritize tasks, and keep everyone up-to-date</a:t>
            </a:r>
            <a:endParaRPr sz="1400">
              <a:solidFill>
                <a:srgbClr val="233A44"/>
              </a:solidFill>
            </a:endParaRPr>
          </a:p>
          <a:p>
            <a:pPr marL="457200" lvl="0" indent="-317500" algn="l" rtl="0">
              <a:lnSpc>
                <a:spcPct val="115000"/>
              </a:lnSpc>
              <a:spcBef>
                <a:spcPts val="0"/>
              </a:spcBef>
              <a:spcAft>
                <a:spcPts val="0"/>
              </a:spcAft>
              <a:buClr>
                <a:srgbClr val="233A44"/>
              </a:buClr>
              <a:buSzPts val="1400"/>
              <a:buChar char="●"/>
            </a:pPr>
            <a:r>
              <a:rPr lang="en" sz="1400">
                <a:solidFill>
                  <a:srgbClr val="233A44"/>
                </a:solidFill>
              </a:rPr>
              <a:t>It also provides powerful reporting capabilities and integrates with other tools, such as </a:t>
            </a:r>
            <a:r>
              <a:rPr lang="en" sz="1400" b="1">
                <a:solidFill>
                  <a:srgbClr val="3C78D8"/>
                </a:solidFill>
              </a:rPr>
              <a:t>Confluence</a:t>
            </a:r>
            <a:r>
              <a:rPr lang="en" sz="1400">
                <a:solidFill>
                  <a:srgbClr val="233A44"/>
                </a:solidFill>
              </a:rPr>
              <a:t> and </a:t>
            </a:r>
            <a:r>
              <a:rPr lang="en" sz="1400" b="1">
                <a:solidFill>
                  <a:srgbClr val="3C78D8"/>
                </a:solidFill>
              </a:rPr>
              <a:t>Bitbucket</a:t>
            </a:r>
            <a:endParaRPr sz="1400">
              <a:solidFill>
                <a:srgbClr val="233A44"/>
              </a:solidFill>
            </a:endParaRPr>
          </a:p>
          <a:p>
            <a:pPr marL="457200" lvl="0" indent="-317500" algn="l" rtl="0">
              <a:lnSpc>
                <a:spcPct val="115000"/>
              </a:lnSpc>
              <a:spcBef>
                <a:spcPts val="0"/>
              </a:spcBef>
              <a:spcAft>
                <a:spcPts val="0"/>
              </a:spcAft>
              <a:buClr>
                <a:srgbClr val="233A44"/>
              </a:buClr>
              <a:buSzPts val="1400"/>
              <a:buChar char="●"/>
            </a:pPr>
            <a:r>
              <a:rPr lang="en" sz="1400">
                <a:solidFill>
                  <a:srgbClr val="233A44"/>
                </a:solidFill>
              </a:rPr>
              <a:t>JIRA also provides an intuitive user interface that makes it easy to use</a:t>
            </a:r>
            <a:endParaRPr sz="1400">
              <a:solidFill>
                <a:srgbClr val="233A44"/>
              </a:solidFill>
            </a:endParaRPr>
          </a:p>
          <a:p>
            <a:pPr marL="457200" lvl="0" indent="-317500" algn="l" rtl="0">
              <a:lnSpc>
                <a:spcPct val="115000"/>
              </a:lnSpc>
              <a:spcBef>
                <a:spcPts val="0"/>
              </a:spcBef>
              <a:spcAft>
                <a:spcPts val="0"/>
              </a:spcAft>
              <a:buClr>
                <a:srgbClr val="233A44"/>
              </a:buClr>
              <a:buSzPts val="1400"/>
              <a:buChar char="●"/>
            </a:pPr>
            <a:r>
              <a:rPr lang="en" sz="1400">
                <a:solidFill>
                  <a:srgbClr val="233A44"/>
                </a:solidFill>
              </a:rPr>
              <a:t>It is highly customizable and allows teams to tailor the software to their specific needs</a:t>
            </a:r>
            <a:endParaRPr sz="1400">
              <a:solidFill>
                <a:srgbClr val="233A44"/>
              </a:solidFill>
            </a:endParaRPr>
          </a:p>
          <a:p>
            <a:pPr marL="457200" lvl="0" indent="-317500" algn="l" rtl="0">
              <a:lnSpc>
                <a:spcPct val="115000"/>
              </a:lnSpc>
              <a:spcBef>
                <a:spcPts val="0"/>
              </a:spcBef>
              <a:spcAft>
                <a:spcPts val="0"/>
              </a:spcAft>
              <a:buClr>
                <a:srgbClr val="233A44"/>
              </a:buClr>
              <a:buSzPts val="1400"/>
              <a:buChar char="●"/>
            </a:pPr>
            <a:r>
              <a:rPr lang="en" sz="1400">
                <a:solidFill>
                  <a:srgbClr val="233A44"/>
                </a:solidFill>
              </a:rPr>
              <a:t>It is also highly scalable and can be used for both small and large projects.</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297475" y="316125"/>
            <a:ext cx="4668600" cy="2401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7200" b="1">
                <a:solidFill>
                  <a:srgbClr val="0B5394"/>
                </a:solidFill>
                <a:latin typeface="Calibri"/>
                <a:ea typeface="Calibri"/>
                <a:cs typeface="Calibri"/>
                <a:sym typeface="Calibri"/>
              </a:rPr>
              <a:t>Atlassian Confluence</a:t>
            </a:r>
            <a:endParaRPr sz="7200" b="1">
              <a:solidFill>
                <a:srgbClr val="0B5394"/>
              </a:solidFill>
              <a:latin typeface="Calibri"/>
              <a:ea typeface="Calibri"/>
              <a:cs typeface="Calibri"/>
              <a:sym typeface="Calibri"/>
            </a:endParaRPr>
          </a:p>
        </p:txBody>
      </p:sp>
      <p:pic>
        <p:nvPicPr>
          <p:cNvPr id="282" name="Google Shape;282;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139175" y="2717325"/>
            <a:ext cx="3105093" cy="2034827"/>
          </a:xfrm>
          <a:prstGeom prst="rect">
            <a:avLst/>
          </a:prstGeom>
          <a:noFill/>
          <a:ln>
            <a:noFill/>
          </a:ln>
        </p:spPr>
      </p:pic>
      <p:pic>
        <p:nvPicPr>
          <p:cNvPr id="283" name="Google Shape;28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94176" y="387954"/>
            <a:ext cx="2330326" cy="294144"/>
          </a:xfrm>
          <a:prstGeom prst="rect">
            <a:avLst/>
          </a:prstGeom>
          <a:noFill/>
          <a:ln>
            <a:noFill/>
          </a:ln>
        </p:spPr>
      </p:pic>
      <p:sp>
        <p:nvSpPr>
          <p:cNvPr id="284" name="Google Shape;284;p31"/>
          <p:cNvSpPr txBox="1"/>
          <p:nvPr/>
        </p:nvSpPr>
        <p:spPr>
          <a:xfrm>
            <a:off x="661675" y="1231450"/>
            <a:ext cx="135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Since 2004</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p:nvPr/>
        </p:nvSpPr>
        <p:spPr>
          <a:xfrm>
            <a:off x="3112650" y="1676025"/>
            <a:ext cx="5678400" cy="144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Izabella Rakhman</a:t>
            </a:r>
            <a:endParaRPr sz="2800" b="1">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Lead Software Architect &amp; Scrum Master</a:t>
            </a:r>
            <a:endParaRPr sz="1800">
              <a:latin typeface="Calibri"/>
              <a:ea typeface="Calibri"/>
              <a:cs typeface="Calibri"/>
              <a:sym typeface="Calibri"/>
            </a:endParaRPr>
          </a:p>
          <a:p>
            <a:pPr marL="0" lvl="0" indent="0" algn="l" rtl="0">
              <a:spcBef>
                <a:spcPts val="0"/>
              </a:spcBef>
              <a:spcAft>
                <a:spcPts val="0"/>
              </a:spcAft>
              <a:buNone/>
            </a:pPr>
            <a:r>
              <a:rPr lang="en" sz="1800">
                <a:latin typeface="Calibri"/>
                <a:ea typeface="Calibri"/>
                <a:cs typeface="Calibri"/>
                <a:sym typeface="Calibri"/>
              </a:rPr>
              <a:t>Corsearch, Inc </a:t>
            </a:r>
            <a:r>
              <a:rPr lang="en" sz="1800" u="sng">
                <a:solidFill>
                  <a:schemeClr val="hlink"/>
                </a:solidFill>
                <a:latin typeface="Calibri"/>
                <a:ea typeface="Calibri"/>
                <a:cs typeface="Calibri"/>
                <a:sym typeface="Calibri"/>
                <a:hlinkClick r:id="rId3"/>
              </a:rPr>
              <a:t>https://www.linkedin.com/in/izabella-rakhman-a5875b7/</a:t>
            </a:r>
            <a:endParaRPr sz="1800">
              <a:latin typeface="Calibri"/>
              <a:ea typeface="Calibri"/>
              <a:cs typeface="Calibri"/>
              <a:sym typeface="Calibri"/>
            </a:endParaRPr>
          </a:p>
        </p:txBody>
      </p:sp>
      <p:sp>
        <p:nvSpPr>
          <p:cNvPr id="139" name="Google Shape;139;p14"/>
          <p:cNvSpPr txBox="1"/>
          <p:nvPr/>
        </p:nvSpPr>
        <p:spPr>
          <a:xfrm>
            <a:off x="671225" y="473150"/>
            <a:ext cx="3478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About the Speaker</a:t>
            </a:r>
            <a:endParaRPr sz="2800" b="1">
              <a:latin typeface="Calibri"/>
              <a:ea typeface="Calibri"/>
              <a:cs typeface="Calibri"/>
              <a:sym typeface="Calibri"/>
            </a:endParaRPr>
          </a:p>
        </p:txBody>
      </p:sp>
      <p:pic>
        <p:nvPicPr>
          <p:cNvPr id="140" name="Google Shape;140;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7250" y="1224399"/>
            <a:ext cx="2219400" cy="2458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241850" y="229850"/>
            <a:ext cx="40407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0B5394"/>
                </a:solidFill>
                <a:latin typeface="Calibri"/>
                <a:ea typeface="Calibri"/>
                <a:cs typeface="Calibri"/>
                <a:sym typeface="Calibri"/>
              </a:rPr>
              <a:t>Key Confluence Concepts</a:t>
            </a:r>
            <a:endParaRPr sz="2800" b="1">
              <a:solidFill>
                <a:srgbClr val="0B5394"/>
              </a:solidFill>
              <a:latin typeface="Calibri"/>
              <a:ea typeface="Calibri"/>
              <a:cs typeface="Calibri"/>
              <a:sym typeface="Calibri"/>
            </a:endParaRPr>
          </a:p>
        </p:txBody>
      </p:sp>
      <p:sp>
        <p:nvSpPr>
          <p:cNvPr id="290" name="Google Shape;290;p32"/>
          <p:cNvSpPr txBox="1">
            <a:spLocks noGrp="1"/>
          </p:cNvSpPr>
          <p:nvPr>
            <p:ph type="body" idx="1"/>
          </p:nvPr>
        </p:nvSpPr>
        <p:spPr>
          <a:xfrm>
            <a:off x="534275" y="1102475"/>
            <a:ext cx="7505700" cy="28782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313B3F"/>
              </a:buClr>
              <a:buSzPts val="1400"/>
              <a:buFont typeface="Arial"/>
              <a:buChar char="●"/>
            </a:pPr>
            <a:r>
              <a:rPr lang="en" sz="1400" b="1">
                <a:solidFill>
                  <a:srgbClr val="FF0000"/>
                </a:solidFill>
                <a:highlight>
                  <a:schemeClr val="dk1"/>
                </a:highlight>
                <a:latin typeface="Arial"/>
                <a:ea typeface="Arial"/>
                <a:cs typeface="Arial"/>
                <a:sym typeface="Arial"/>
              </a:rPr>
              <a:t>Confluence</a:t>
            </a:r>
            <a:r>
              <a:rPr lang="en" sz="1400">
                <a:solidFill>
                  <a:srgbClr val="313B3F"/>
                </a:solidFill>
                <a:highlight>
                  <a:schemeClr val="dk1"/>
                </a:highlight>
                <a:latin typeface="Arial"/>
                <a:ea typeface="Arial"/>
                <a:cs typeface="Arial"/>
                <a:sym typeface="Arial"/>
              </a:rPr>
              <a:t> - creating documentation.</a:t>
            </a:r>
            <a:endParaRPr sz="1400">
              <a:solidFill>
                <a:srgbClr val="313B3F"/>
              </a:solidFill>
              <a:highlight>
                <a:schemeClr val="dk1"/>
              </a:highlight>
              <a:latin typeface="Arial"/>
              <a:ea typeface="Arial"/>
              <a:cs typeface="Arial"/>
              <a:sym typeface="Arial"/>
            </a:endParaRPr>
          </a:p>
          <a:p>
            <a:pPr marL="457200" lvl="0" indent="-317500" algn="l" rtl="0">
              <a:spcBef>
                <a:spcPts val="0"/>
              </a:spcBef>
              <a:spcAft>
                <a:spcPts val="0"/>
              </a:spcAft>
              <a:buClr>
                <a:srgbClr val="313B3F"/>
              </a:buClr>
              <a:buSzPts val="1400"/>
              <a:buFont typeface="Arial"/>
              <a:buChar char="●"/>
            </a:pPr>
            <a:r>
              <a:rPr lang="en" sz="1400" b="1">
                <a:solidFill>
                  <a:srgbClr val="FF0000"/>
                </a:solidFill>
                <a:highlight>
                  <a:srgbClr val="FFFFFF"/>
                </a:highlight>
                <a:latin typeface="Arial"/>
                <a:ea typeface="Arial"/>
                <a:cs typeface="Arial"/>
                <a:sym typeface="Arial"/>
              </a:rPr>
              <a:t>Confluence</a:t>
            </a:r>
            <a:r>
              <a:rPr lang="en" sz="1400">
                <a:solidFill>
                  <a:srgbClr val="313B3F"/>
                </a:solidFill>
                <a:highlight>
                  <a:srgbClr val="FFFFFF"/>
                </a:highlight>
                <a:latin typeface="Arial"/>
                <a:ea typeface="Arial"/>
                <a:cs typeface="Arial"/>
                <a:sym typeface="Arial"/>
              </a:rPr>
              <a:t> is basically a </a:t>
            </a:r>
            <a:r>
              <a:rPr lang="en" sz="1400" b="1">
                <a:solidFill>
                  <a:srgbClr val="FF0000"/>
                </a:solidFill>
                <a:highlight>
                  <a:srgbClr val="FFFFFF"/>
                </a:highlight>
                <a:latin typeface="Arial"/>
                <a:ea typeface="Arial"/>
                <a:cs typeface="Arial"/>
                <a:sym typeface="Arial"/>
              </a:rPr>
              <a:t>wiki</a:t>
            </a:r>
            <a:r>
              <a:rPr lang="en" sz="1400">
                <a:solidFill>
                  <a:srgbClr val="313B3F"/>
                </a:solidFill>
                <a:highlight>
                  <a:srgbClr val="FFFFFF"/>
                </a:highlight>
                <a:latin typeface="Arial"/>
                <a:ea typeface="Arial"/>
                <a:cs typeface="Arial"/>
                <a:sym typeface="Arial"/>
              </a:rPr>
              <a:t> for your team.</a:t>
            </a:r>
            <a:endParaRPr sz="1400">
              <a:solidFill>
                <a:srgbClr val="313B3F"/>
              </a:solidFill>
              <a:highlight>
                <a:srgbClr val="FFFFFF"/>
              </a:highlight>
              <a:latin typeface="Arial"/>
              <a:ea typeface="Arial"/>
              <a:cs typeface="Arial"/>
              <a:sym typeface="Arial"/>
            </a:endParaRPr>
          </a:p>
          <a:p>
            <a:pPr marL="457200" lvl="0" indent="-317500" algn="l" rtl="0">
              <a:spcBef>
                <a:spcPts val="0"/>
              </a:spcBef>
              <a:spcAft>
                <a:spcPts val="0"/>
              </a:spcAft>
              <a:buClr>
                <a:srgbClr val="313B3F"/>
              </a:buClr>
              <a:buSzPts val="1400"/>
              <a:buFont typeface="Arial"/>
              <a:buChar char="●"/>
            </a:pPr>
            <a:r>
              <a:rPr lang="en" sz="1400">
                <a:solidFill>
                  <a:srgbClr val="313B3F"/>
                </a:solidFill>
                <a:highlight>
                  <a:srgbClr val="FFFFFF"/>
                </a:highlight>
                <a:latin typeface="Arial"/>
                <a:ea typeface="Arial"/>
                <a:cs typeface="Arial"/>
                <a:sym typeface="Arial"/>
              </a:rPr>
              <a:t>You can create, collaborate, and organize all your work in one place using dynamic wiki-style pages</a:t>
            </a:r>
            <a:endParaRPr sz="1400">
              <a:solidFill>
                <a:srgbClr val="313B3F"/>
              </a:solidFill>
              <a:highlight>
                <a:srgbClr val="FFFFFF"/>
              </a:highlight>
              <a:latin typeface="Arial"/>
              <a:ea typeface="Arial"/>
              <a:cs typeface="Arial"/>
              <a:sym typeface="Arial"/>
            </a:endParaRPr>
          </a:p>
          <a:p>
            <a:pPr marL="457200" lvl="0" indent="-317500" algn="l" rtl="0">
              <a:spcBef>
                <a:spcPts val="0"/>
              </a:spcBef>
              <a:spcAft>
                <a:spcPts val="0"/>
              </a:spcAft>
              <a:buClr>
                <a:srgbClr val="313B3F"/>
              </a:buClr>
              <a:buSzPts val="1400"/>
              <a:buFont typeface="Arial"/>
              <a:buChar char="●"/>
            </a:pPr>
            <a:r>
              <a:rPr lang="en" sz="1400">
                <a:solidFill>
                  <a:srgbClr val="313B3F"/>
                </a:solidFill>
                <a:highlight>
                  <a:srgbClr val="FFFFFF"/>
                </a:highlight>
                <a:latin typeface="Arial"/>
                <a:ea typeface="Arial"/>
                <a:cs typeface="Arial"/>
                <a:sym typeface="Arial"/>
              </a:rPr>
              <a:t>Spaces help your team structure, organize, and share work, so every team member has visibility into institutional knowledge and access to the information they need to do their best work</a:t>
            </a:r>
            <a:endParaRPr sz="1400">
              <a:solidFill>
                <a:srgbClr val="313B3F"/>
              </a:solidFill>
              <a:highlight>
                <a:srgbClr val="FFFFFF"/>
              </a:highlight>
              <a:latin typeface="Arial"/>
              <a:ea typeface="Arial"/>
              <a:cs typeface="Arial"/>
              <a:sym typeface="Arial"/>
            </a:endParaRPr>
          </a:p>
          <a:p>
            <a:pPr marL="457200" lvl="0" indent="-317500" algn="l" rtl="0">
              <a:spcBef>
                <a:spcPts val="0"/>
              </a:spcBef>
              <a:spcAft>
                <a:spcPts val="0"/>
              </a:spcAft>
              <a:buClr>
                <a:srgbClr val="313B3F"/>
              </a:buClr>
              <a:buSzPts val="1400"/>
              <a:buFont typeface="Arial"/>
              <a:buChar char="●"/>
            </a:pPr>
            <a:r>
              <a:rPr lang="en" sz="1400" b="1">
                <a:solidFill>
                  <a:srgbClr val="FF0000"/>
                </a:solidFill>
                <a:highlight>
                  <a:schemeClr val="dk1"/>
                </a:highlight>
                <a:latin typeface="Arial"/>
                <a:ea typeface="Arial"/>
                <a:cs typeface="Arial"/>
                <a:sym typeface="Arial"/>
              </a:rPr>
              <a:t>Confluence</a:t>
            </a:r>
            <a:r>
              <a:rPr lang="en" sz="1400">
                <a:solidFill>
                  <a:srgbClr val="313B3F"/>
                </a:solidFill>
                <a:highlight>
                  <a:srgbClr val="FFFFFF"/>
                </a:highlight>
                <a:latin typeface="Arial"/>
                <a:ea typeface="Arial"/>
                <a:cs typeface="Arial"/>
                <a:sym typeface="Arial"/>
              </a:rPr>
              <a:t> is for teams of any size and type, from those with mission-critical, high-stakes projects that need rigor behind their practices, to those that are looking for a space to build team culture and engage with one another in a more open and authentic way.</a:t>
            </a:r>
            <a:endParaRPr sz="1400">
              <a:solidFill>
                <a:srgbClr val="313B3F"/>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p:nvPr/>
        </p:nvSpPr>
        <p:spPr>
          <a:xfrm>
            <a:off x="258000" y="254250"/>
            <a:ext cx="6137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0B5394"/>
                </a:solidFill>
                <a:latin typeface="Calibri"/>
                <a:ea typeface="Calibri"/>
                <a:cs typeface="Calibri"/>
                <a:sym typeface="Calibri"/>
              </a:rPr>
              <a:t>Teams’ “Spaces” in Confluence</a:t>
            </a:r>
            <a:endParaRPr b="1">
              <a:solidFill>
                <a:srgbClr val="0B5394"/>
              </a:solidFill>
              <a:latin typeface="Calibri"/>
              <a:ea typeface="Calibri"/>
              <a:cs typeface="Calibri"/>
              <a:sym typeface="Calibri"/>
            </a:endParaRPr>
          </a:p>
        </p:txBody>
      </p:sp>
      <p:pic>
        <p:nvPicPr>
          <p:cNvPr id="296" name="Google Shape;296;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3050" y="1092575"/>
            <a:ext cx="3974651" cy="360925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pic>
      <p:pic>
        <p:nvPicPr>
          <p:cNvPr id="297" name="Google Shape;297;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1875" y="1114550"/>
            <a:ext cx="4055997" cy="3565326"/>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p:nvPr/>
        </p:nvSpPr>
        <p:spPr>
          <a:xfrm>
            <a:off x="906900" y="3210600"/>
            <a:ext cx="73302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0B5394"/>
                </a:solidFill>
                <a:latin typeface="Calibri"/>
                <a:ea typeface="Calibri"/>
                <a:cs typeface="Calibri"/>
                <a:sym typeface="Calibri"/>
              </a:rPr>
              <a:t>Confluence is often used with other Attlassian products like </a:t>
            </a:r>
            <a:r>
              <a:rPr lang="en" sz="2600" b="1">
                <a:solidFill>
                  <a:srgbClr val="FF0000"/>
                </a:solidFill>
                <a:latin typeface="Calibri"/>
                <a:ea typeface="Calibri"/>
                <a:cs typeface="Calibri"/>
                <a:sym typeface="Calibri"/>
              </a:rPr>
              <a:t>JIRA</a:t>
            </a:r>
            <a:r>
              <a:rPr lang="en" sz="2600" b="1">
                <a:solidFill>
                  <a:srgbClr val="0B5394"/>
                </a:solidFill>
                <a:latin typeface="Calibri"/>
                <a:ea typeface="Calibri"/>
                <a:cs typeface="Calibri"/>
                <a:sym typeface="Calibri"/>
              </a:rPr>
              <a:t> and </a:t>
            </a:r>
            <a:r>
              <a:rPr lang="en" sz="2600" b="1">
                <a:solidFill>
                  <a:srgbClr val="FF0000"/>
                </a:solidFill>
                <a:latin typeface="Calibri"/>
                <a:ea typeface="Calibri"/>
                <a:cs typeface="Calibri"/>
                <a:sym typeface="Calibri"/>
              </a:rPr>
              <a:t>Bitbucket</a:t>
            </a:r>
            <a:endParaRPr sz="1600" b="1">
              <a:solidFill>
                <a:srgbClr val="FF0000"/>
              </a:solidFill>
              <a:latin typeface="Calibri"/>
              <a:ea typeface="Calibri"/>
              <a:cs typeface="Calibri"/>
              <a:sym typeface="Calibri"/>
            </a:endParaRPr>
          </a:p>
        </p:txBody>
      </p:sp>
      <p:sp>
        <p:nvSpPr>
          <p:cNvPr id="303" name="Google Shape;303;p34"/>
          <p:cNvSpPr txBox="1"/>
          <p:nvPr/>
        </p:nvSpPr>
        <p:spPr>
          <a:xfrm>
            <a:off x="906900" y="834000"/>
            <a:ext cx="7330200" cy="217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0B5394"/>
                </a:solidFill>
                <a:latin typeface="Calibri"/>
                <a:ea typeface="Calibri"/>
                <a:cs typeface="Calibri"/>
                <a:sym typeface="Calibri"/>
              </a:rPr>
              <a:t>Confluence is designed to improve:</a:t>
            </a:r>
            <a:br>
              <a:rPr lang="en" sz="700" b="1">
                <a:solidFill>
                  <a:srgbClr val="0B5394"/>
                </a:solidFill>
                <a:latin typeface="Calibri"/>
                <a:ea typeface="Calibri"/>
                <a:cs typeface="Calibri"/>
                <a:sym typeface="Calibri"/>
              </a:rPr>
            </a:br>
            <a:endParaRPr sz="700" b="1">
              <a:solidFill>
                <a:srgbClr val="0B5394"/>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team productivity</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centralized knowledge base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collaboration in real-time</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commenting, sharing</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document creation  (such as templates and macros)</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version control</a:t>
            </a:r>
            <a:endParaRPr sz="1600" b="1">
              <a:solidFill>
                <a:srgbClr val="FF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a:spLocks noGrp="1"/>
          </p:cNvSpPr>
          <p:nvPr>
            <p:ph type="title"/>
          </p:nvPr>
        </p:nvSpPr>
        <p:spPr>
          <a:xfrm>
            <a:off x="2288100" y="756925"/>
            <a:ext cx="4668600" cy="2401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7200" b="1">
                <a:solidFill>
                  <a:srgbClr val="0B5394"/>
                </a:solidFill>
                <a:latin typeface="Calibri"/>
                <a:ea typeface="Calibri"/>
                <a:cs typeface="Calibri"/>
                <a:sym typeface="Calibri"/>
              </a:rPr>
              <a:t>Atlassian BitBucket</a:t>
            </a:r>
            <a:endParaRPr sz="7200" b="1">
              <a:solidFill>
                <a:srgbClr val="0B5394"/>
              </a:solidFill>
              <a:latin typeface="Calibri"/>
              <a:ea typeface="Calibri"/>
              <a:cs typeface="Calibri"/>
              <a:sym typeface="Calibri"/>
            </a:endParaRPr>
          </a:p>
        </p:txBody>
      </p:sp>
      <p:sp>
        <p:nvSpPr>
          <p:cNvPr id="309" name="Google Shape;309;p35"/>
          <p:cNvSpPr txBox="1"/>
          <p:nvPr/>
        </p:nvSpPr>
        <p:spPr>
          <a:xfrm>
            <a:off x="661675" y="1231450"/>
            <a:ext cx="135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Since 2008</a:t>
            </a:r>
            <a:endParaRPr>
              <a:latin typeface="Calibri"/>
              <a:ea typeface="Calibri"/>
              <a:cs typeface="Calibri"/>
              <a:sym typeface="Calibri"/>
            </a:endParaRPr>
          </a:p>
        </p:txBody>
      </p:sp>
      <p:pic>
        <p:nvPicPr>
          <p:cNvPr id="310" name="Google Shape;310;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5500" y="282450"/>
            <a:ext cx="2839514" cy="400200"/>
          </a:xfrm>
          <a:prstGeom prst="rect">
            <a:avLst/>
          </a:prstGeom>
          <a:noFill/>
          <a:ln>
            <a:noFill/>
          </a:ln>
        </p:spPr>
      </p:pic>
      <p:sp>
        <p:nvSpPr>
          <p:cNvPr id="311" name="Google Shape;311;p35"/>
          <p:cNvSpPr txBox="1"/>
          <p:nvPr/>
        </p:nvSpPr>
        <p:spPr>
          <a:xfrm>
            <a:off x="2280150" y="3113650"/>
            <a:ext cx="49578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Bitbucket is a Git version control repository hosting service</a:t>
            </a:r>
            <a:br>
              <a:rPr lang="en">
                <a:latin typeface="Calibri"/>
                <a:ea typeface="Calibri"/>
                <a:cs typeface="Calibri"/>
                <a:sym typeface="Calibri"/>
              </a:rPr>
            </a:b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Was created in 2008 (Git was released in 2005)</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Owned by Atlassian since 2010</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Written in Python using Django web framework</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Integrates well with other Atlassian products (Jira, wiki,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Offers free and paid plans, very comparable to GitHub</a:t>
            </a:r>
            <a:endParaRPr>
              <a:latin typeface="Calibri"/>
              <a:ea typeface="Calibri"/>
              <a:cs typeface="Calibri"/>
              <a:sym typeface="Calibri"/>
            </a:endParaRPr>
          </a:p>
        </p:txBody>
      </p:sp>
      <p:sp>
        <p:nvSpPr>
          <p:cNvPr id="312" name="Google Shape;312;p35"/>
          <p:cNvSpPr txBox="1"/>
          <p:nvPr/>
        </p:nvSpPr>
        <p:spPr>
          <a:xfrm>
            <a:off x="275500" y="756925"/>
            <a:ext cx="2400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https://en.wikipedia.org/wiki/Bitbucket</a:t>
            </a:r>
            <a:endParaRPr sz="10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3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75500" y="282450"/>
            <a:ext cx="2839514" cy="400200"/>
          </a:xfrm>
          <a:prstGeom prst="rect">
            <a:avLst/>
          </a:prstGeom>
          <a:noFill/>
          <a:ln>
            <a:noFill/>
          </a:ln>
        </p:spPr>
      </p:pic>
      <p:pic>
        <p:nvPicPr>
          <p:cNvPr id="318" name="Google Shape;318;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86873" y="358750"/>
            <a:ext cx="3086888" cy="1462750"/>
          </a:xfrm>
          <a:prstGeom prst="rect">
            <a:avLst/>
          </a:prstGeom>
          <a:noFill/>
          <a:ln>
            <a:noFill/>
          </a:ln>
        </p:spPr>
      </p:pic>
      <p:pic>
        <p:nvPicPr>
          <p:cNvPr id="319" name="Google Shape;319;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22550" y="865200"/>
            <a:ext cx="4343224" cy="2398526"/>
          </a:xfrm>
          <a:prstGeom prst="rect">
            <a:avLst/>
          </a:prstGeom>
          <a:noFill/>
          <a:ln>
            <a:noFill/>
          </a:ln>
        </p:spPr>
      </p:pic>
      <p:pic>
        <p:nvPicPr>
          <p:cNvPr id="320" name="Google Shape;32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86875" y="2332625"/>
            <a:ext cx="2836361" cy="2341950"/>
          </a:xfrm>
          <a:prstGeom prst="rect">
            <a:avLst/>
          </a:prstGeom>
          <a:noFill/>
          <a:ln>
            <a:noFill/>
          </a:ln>
        </p:spPr>
      </p:pic>
      <p:sp>
        <p:nvSpPr>
          <p:cNvPr id="321" name="Google Shape;321;p36"/>
          <p:cNvSpPr txBox="1"/>
          <p:nvPr/>
        </p:nvSpPr>
        <p:spPr>
          <a:xfrm>
            <a:off x="1509925" y="3263725"/>
            <a:ext cx="156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Bitbucket Interface</a:t>
            </a:r>
            <a:endParaRPr>
              <a:latin typeface="Calibri"/>
              <a:ea typeface="Calibri"/>
              <a:cs typeface="Calibri"/>
              <a:sym typeface="Calibri"/>
            </a:endParaRPr>
          </a:p>
        </p:txBody>
      </p:sp>
      <p:sp>
        <p:nvSpPr>
          <p:cNvPr id="322" name="Google Shape;322;p36"/>
          <p:cNvSpPr txBox="1"/>
          <p:nvPr/>
        </p:nvSpPr>
        <p:spPr>
          <a:xfrm>
            <a:off x="5927200" y="1649425"/>
            <a:ext cx="26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Bitbucket vs GitHub vs GitLab</a:t>
            </a:r>
            <a:endParaRPr>
              <a:latin typeface="Calibri"/>
              <a:ea typeface="Calibri"/>
              <a:cs typeface="Calibri"/>
              <a:sym typeface="Calibri"/>
            </a:endParaRPr>
          </a:p>
        </p:txBody>
      </p:sp>
      <p:sp>
        <p:nvSpPr>
          <p:cNvPr id="323" name="Google Shape;323;p36"/>
          <p:cNvSpPr txBox="1"/>
          <p:nvPr/>
        </p:nvSpPr>
        <p:spPr>
          <a:xfrm>
            <a:off x="6321900" y="4447775"/>
            <a:ext cx="18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Bitbucket diffs view</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7"/>
          <p:cNvSpPr txBox="1"/>
          <p:nvPr/>
        </p:nvSpPr>
        <p:spPr>
          <a:xfrm>
            <a:off x="412825" y="1038150"/>
            <a:ext cx="48348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https://www.atlassian.com</a:t>
            </a:r>
            <a:r>
              <a:rPr lang="en" u="sng">
                <a:solidFill>
                  <a:srgbClr val="0000FF"/>
                </a:solidFill>
                <a:latin typeface="Calibri"/>
                <a:ea typeface="Calibri"/>
                <a:cs typeface="Calibri"/>
                <a:sym typeface="Calibri"/>
              </a:rPr>
              <a:t> </a:t>
            </a:r>
            <a:endParaRPr u="sng">
              <a:solidFill>
                <a:srgbClr val="0000FF"/>
              </a:solidFill>
              <a:latin typeface="Calibri"/>
              <a:ea typeface="Calibri"/>
              <a:cs typeface="Calibri"/>
              <a:sym typeface="Calibri"/>
            </a:endParaRPr>
          </a:p>
          <a:p>
            <a:pPr marL="914400" lvl="1" indent="-317500" algn="l" rtl="0">
              <a:spcBef>
                <a:spcPts val="0"/>
              </a:spcBef>
              <a:spcAft>
                <a:spcPts val="0"/>
              </a:spcAft>
              <a:buClr>
                <a:srgbClr val="0000FF"/>
              </a:buClr>
              <a:buSzPts val="1400"/>
              <a:buFont typeface="Calibri"/>
              <a:buChar char="○"/>
            </a:pPr>
            <a:r>
              <a:rPr lang="en" u="sng">
                <a:solidFill>
                  <a:schemeClr val="hlink"/>
                </a:solidFill>
                <a:latin typeface="Calibri"/>
                <a:ea typeface="Calibri"/>
                <a:cs typeface="Calibri"/>
                <a:sym typeface="Calibri"/>
                <a:hlinkClick r:id="rId4"/>
              </a:rPr>
              <a:t>https://www.atlassian.com/software/jira</a:t>
            </a:r>
            <a:endParaRPr u="sng">
              <a:solidFill>
                <a:srgbClr val="0000FF"/>
              </a:solidFill>
              <a:latin typeface="Calibri"/>
              <a:ea typeface="Calibri"/>
              <a:cs typeface="Calibri"/>
              <a:sym typeface="Calibri"/>
            </a:endParaRPr>
          </a:p>
          <a:p>
            <a:pPr marL="914400" lvl="1" indent="-317500" algn="l" rtl="0">
              <a:spcBef>
                <a:spcPts val="0"/>
              </a:spcBef>
              <a:spcAft>
                <a:spcPts val="0"/>
              </a:spcAft>
              <a:buClr>
                <a:srgbClr val="0000FF"/>
              </a:buClr>
              <a:buSzPts val="1400"/>
              <a:buFont typeface="Calibri"/>
              <a:buChar char="○"/>
            </a:pPr>
            <a:r>
              <a:rPr lang="en" u="sng">
                <a:solidFill>
                  <a:schemeClr val="hlink"/>
                </a:solidFill>
                <a:latin typeface="Calibri"/>
                <a:ea typeface="Calibri"/>
                <a:cs typeface="Calibri"/>
                <a:sym typeface="Calibri"/>
                <a:hlinkClick r:id="rId5"/>
              </a:rPr>
              <a:t>https://www.atlassian.com/software/confluence</a:t>
            </a:r>
            <a:endParaRPr u="sng">
              <a:solidFill>
                <a:srgbClr val="0000FF"/>
              </a:solidFill>
              <a:latin typeface="Calibri"/>
              <a:ea typeface="Calibri"/>
              <a:cs typeface="Calibri"/>
              <a:sym typeface="Calibri"/>
            </a:endParaRPr>
          </a:p>
          <a:p>
            <a:pPr marL="914400" lvl="1" indent="-317500" algn="l" rtl="0">
              <a:spcBef>
                <a:spcPts val="0"/>
              </a:spcBef>
              <a:spcAft>
                <a:spcPts val="0"/>
              </a:spcAft>
              <a:buClr>
                <a:srgbClr val="0000FF"/>
              </a:buClr>
              <a:buSzPts val="1400"/>
              <a:buFont typeface="Calibri"/>
              <a:buChar char="○"/>
            </a:pPr>
            <a:r>
              <a:rPr lang="en" u="sng">
                <a:solidFill>
                  <a:schemeClr val="hlink"/>
                </a:solidFill>
                <a:latin typeface="Calibri"/>
                <a:ea typeface="Calibri"/>
                <a:cs typeface="Calibri"/>
                <a:sym typeface="Calibri"/>
                <a:hlinkClick r:id="rId6"/>
              </a:rPr>
              <a:t>https://www.atlassian.com/software/bitbucket</a:t>
            </a:r>
            <a:r>
              <a:rPr lang="en" u="sng">
                <a:solidFill>
                  <a:srgbClr val="0000FF"/>
                </a:solidFill>
                <a:latin typeface="Calibri"/>
                <a:ea typeface="Calibri"/>
                <a:cs typeface="Calibri"/>
                <a:sym typeface="Calibri"/>
              </a:rPr>
              <a:t>  </a:t>
            </a:r>
            <a:endParaRPr u="sng">
              <a:solidFill>
                <a:srgbClr val="0000FF"/>
              </a:solidFill>
              <a:latin typeface="Calibri"/>
              <a:ea typeface="Calibri"/>
              <a:cs typeface="Calibri"/>
              <a:sym typeface="Calibri"/>
            </a:endParaRPr>
          </a:p>
          <a:p>
            <a:pPr marL="0" lvl="0" indent="0" algn="l" rtl="0">
              <a:spcBef>
                <a:spcPts val="0"/>
              </a:spcBef>
              <a:spcAft>
                <a:spcPts val="0"/>
              </a:spcAft>
              <a:buNone/>
            </a:pPr>
            <a:endParaRPr>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JIRA for Beginners- by Stewart Gauld</a:t>
            </a:r>
            <a:br>
              <a:rPr lang="en">
                <a:solidFill>
                  <a:schemeClr val="dk2"/>
                </a:solidFill>
                <a:latin typeface="Calibri"/>
                <a:ea typeface="Calibri"/>
                <a:cs typeface="Calibri"/>
                <a:sym typeface="Calibri"/>
              </a:rPr>
            </a:br>
            <a:r>
              <a:rPr lang="en">
                <a:solidFill>
                  <a:schemeClr val="dk2"/>
                </a:solidFill>
                <a:latin typeface="Calibri"/>
                <a:ea typeface="Calibri"/>
                <a:cs typeface="Calibri"/>
                <a:sym typeface="Calibri"/>
              </a:rPr>
              <a:t> - </a:t>
            </a:r>
            <a:r>
              <a:rPr lang="en"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https://www.youtube.com/watch?v=GWxMTvRGIpc</a:t>
            </a:r>
            <a:r>
              <a:rPr lang="en">
                <a:solidFill>
                  <a:schemeClr val="dk2"/>
                </a:solidFill>
                <a:latin typeface="Calibri"/>
                <a:ea typeface="Calibri"/>
                <a:cs typeface="Calibri"/>
                <a:sym typeface="Calibri"/>
              </a:rPr>
              <a:t> - </a:t>
            </a:r>
            <a:endParaRPr>
              <a:solidFill>
                <a:schemeClr val="dk2"/>
              </a:solidFill>
              <a:latin typeface="Calibri"/>
              <a:ea typeface="Calibri"/>
              <a:cs typeface="Calibri"/>
              <a:sym typeface="Calibri"/>
            </a:endParaRPr>
          </a:p>
          <a:p>
            <a:pPr marL="0" lvl="0" indent="0" algn="l" rtl="0">
              <a:spcBef>
                <a:spcPts val="0"/>
              </a:spcBef>
              <a:spcAft>
                <a:spcPts val="0"/>
              </a:spcAft>
              <a:buNone/>
            </a:pPr>
            <a:endParaRPr>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Getting Started in Confluence</a:t>
            </a:r>
            <a:br>
              <a:rPr lang="en">
                <a:solidFill>
                  <a:schemeClr val="dk2"/>
                </a:solidFill>
                <a:latin typeface="Calibri"/>
                <a:ea typeface="Calibri"/>
                <a:cs typeface="Calibri"/>
                <a:sym typeface="Calibri"/>
              </a:rPr>
            </a:br>
            <a:r>
              <a:rPr lang="en">
                <a:solidFill>
                  <a:schemeClr val="dk2"/>
                </a:solidFill>
                <a:latin typeface="Calibri"/>
                <a:ea typeface="Calibri"/>
                <a:cs typeface="Calibri"/>
                <a:sym typeface="Calibri"/>
              </a:rPr>
              <a:t> - </a:t>
            </a:r>
            <a:r>
              <a:rPr lang="en" u="sng">
                <a:solidFill>
                  <a:schemeClr val="hlink"/>
                </a:solidFill>
                <a:latin typeface="Calibri"/>
                <a:ea typeface="Calibri"/>
                <a:cs typeface="Calibri"/>
                <a:sym typeface="Calibri"/>
                <a:hlinkClick r:id="rId8"/>
              </a:rPr>
              <a:t>https://www.youtube.com/watch?v=kaNPNbAT-as</a:t>
            </a:r>
            <a:r>
              <a:rPr lang="en">
                <a:solidFill>
                  <a:schemeClr val="dk2"/>
                </a:solidFill>
                <a:latin typeface="Calibri"/>
                <a:ea typeface="Calibri"/>
                <a:cs typeface="Calibri"/>
                <a:sym typeface="Calibri"/>
              </a:rPr>
              <a:t> </a:t>
            </a:r>
            <a:br>
              <a:rPr lang="en">
                <a:solidFill>
                  <a:schemeClr val="dk2"/>
                </a:solidFill>
                <a:latin typeface="Calibri"/>
                <a:ea typeface="Calibri"/>
                <a:cs typeface="Calibri"/>
                <a:sym typeface="Calibri"/>
              </a:rPr>
            </a:br>
            <a:r>
              <a:rPr lang="en">
                <a:solidFill>
                  <a:schemeClr val="dk2"/>
                </a:solidFill>
                <a:latin typeface="Calibri"/>
                <a:ea typeface="Calibri"/>
                <a:cs typeface="Calibri"/>
                <a:sym typeface="Calibri"/>
              </a:rPr>
              <a:t> - </a:t>
            </a:r>
            <a:r>
              <a:rPr lang="en" u="sng">
                <a:solidFill>
                  <a:schemeClr val="hlink"/>
                </a:solidFill>
                <a:latin typeface="Calibri"/>
                <a:ea typeface="Calibri"/>
                <a:cs typeface="Calibri"/>
                <a:sym typeface="Calibri"/>
                <a:hlinkClick r:id="rId9"/>
              </a:rPr>
              <a:t>https://www.youtube.com/watch?v=5p3QzaS33GA</a:t>
            </a:r>
            <a:r>
              <a:rPr lang="en">
                <a:solidFill>
                  <a:schemeClr val="dk2"/>
                </a:solidFill>
                <a:latin typeface="Calibri"/>
                <a:ea typeface="Calibri"/>
                <a:cs typeface="Calibri"/>
                <a:sym typeface="Calibri"/>
              </a:rPr>
              <a:t> </a:t>
            </a:r>
            <a:endParaRPr>
              <a:solidFill>
                <a:schemeClr val="dk2"/>
              </a:solidFill>
              <a:latin typeface="Calibri"/>
              <a:ea typeface="Calibri"/>
              <a:cs typeface="Calibri"/>
              <a:sym typeface="Calibri"/>
            </a:endParaRPr>
          </a:p>
          <a:p>
            <a:pPr marL="0" lvl="0" indent="0" algn="l" rtl="0">
              <a:spcBef>
                <a:spcPts val="0"/>
              </a:spcBef>
              <a:spcAft>
                <a:spcPts val="0"/>
              </a:spcAft>
              <a:buNone/>
            </a:pPr>
            <a:endParaRPr>
              <a:solidFill>
                <a:schemeClr val="dk2"/>
              </a:solidFill>
              <a:latin typeface="Calibri"/>
              <a:ea typeface="Calibri"/>
              <a:cs typeface="Calibri"/>
              <a:sym typeface="Calibri"/>
            </a:endParaRPr>
          </a:p>
          <a:p>
            <a:pPr marL="457200" lvl="0" indent="-317500" algn="l" rtl="0">
              <a:spcBef>
                <a:spcPts val="0"/>
              </a:spcBef>
              <a:spcAft>
                <a:spcPts val="0"/>
              </a:spcAft>
              <a:buClr>
                <a:schemeClr val="dk2"/>
              </a:buClr>
              <a:buSzPts val="1400"/>
              <a:buFont typeface="Calibri"/>
              <a:buChar char="●"/>
            </a:pPr>
            <a:r>
              <a:rPr lang="en">
                <a:solidFill>
                  <a:schemeClr val="dk2"/>
                </a:solidFill>
                <a:latin typeface="Calibri"/>
                <a:ea typeface="Calibri"/>
                <a:cs typeface="Calibri"/>
                <a:sym typeface="Calibri"/>
              </a:rPr>
              <a:t>Bitbucket tutorial</a:t>
            </a:r>
            <a:br>
              <a:rPr lang="en">
                <a:solidFill>
                  <a:schemeClr val="dk2"/>
                </a:solidFill>
                <a:latin typeface="Calibri"/>
                <a:ea typeface="Calibri"/>
                <a:cs typeface="Calibri"/>
                <a:sym typeface="Calibri"/>
              </a:rPr>
            </a:br>
            <a:r>
              <a:rPr lang="en">
                <a:solidFill>
                  <a:schemeClr val="dk2"/>
                </a:solidFill>
                <a:latin typeface="Calibri"/>
                <a:ea typeface="Calibri"/>
                <a:cs typeface="Calibri"/>
                <a:sym typeface="Calibri"/>
              </a:rPr>
              <a:t> - </a:t>
            </a:r>
            <a:r>
              <a:rPr lang="en" u="sng">
                <a:solidFill>
                  <a:schemeClr val="hlink"/>
                </a:solidFill>
                <a:latin typeface="Calibri"/>
                <a:ea typeface="Calibri"/>
                <a:cs typeface="Calibri"/>
                <a:sym typeface="Calibri"/>
                <a:hlinkClick r:id="rId10"/>
              </a:rPr>
              <a:t>https://www.youtube.com/watch?v=M44nEyd_5To</a:t>
            </a:r>
            <a:r>
              <a:rPr lang="en">
                <a:solidFill>
                  <a:schemeClr val="dk2"/>
                </a:solidFill>
                <a:latin typeface="Calibri"/>
                <a:ea typeface="Calibri"/>
                <a:cs typeface="Calibri"/>
                <a:sym typeface="Calibri"/>
              </a:rPr>
              <a:t>  </a:t>
            </a:r>
            <a:endParaRPr b="1">
              <a:solidFill>
                <a:srgbClr val="0B5394"/>
              </a:solidFill>
              <a:latin typeface="Calibri"/>
              <a:ea typeface="Calibri"/>
              <a:cs typeface="Calibri"/>
              <a:sym typeface="Calibri"/>
            </a:endParaRPr>
          </a:p>
        </p:txBody>
      </p:sp>
      <p:pic>
        <p:nvPicPr>
          <p:cNvPr id="329" name="Google Shape;329;p3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590775" y="1614975"/>
            <a:ext cx="1309451" cy="956775"/>
          </a:xfrm>
          <a:prstGeom prst="rect">
            <a:avLst/>
          </a:prstGeom>
          <a:noFill/>
          <a:ln>
            <a:noFill/>
          </a:ln>
        </p:spPr>
      </p:pic>
      <p:pic>
        <p:nvPicPr>
          <p:cNvPr id="330" name="Google Shape;330;p3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054375" y="2166275"/>
            <a:ext cx="1180601" cy="1027450"/>
          </a:xfrm>
          <a:prstGeom prst="rect">
            <a:avLst/>
          </a:prstGeom>
          <a:noFill/>
          <a:ln>
            <a:noFill/>
          </a:ln>
        </p:spPr>
      </p:pic>
      <p:pic>
        <p:nvPicPr>
          <p:cNvPr id="331" name="Google Shape;331;p37"/>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5590775" y="2766150"/>
            <a:ext cx="1309450" cy="1142375"/>
          </a:xfrm>
          <a:prstGeom prst="rect">
            <a:avLst/>
          </a:prstGeom>
          <a:noFill/>
          <a:ln>
            <a:noFill/>
          </a:ln>
        </p:spPr>
      </p:pic>
      <p:sp>
        <p:nvSpPr>
          <p:cNvPr id="332" name="Google Shape;332;p37"/>
          <p:cNvSpPr txBox="1"/>
          <p:nvPr/>
        </p:nvSpPr>
        <p:spPr>
          <a:xfrm>
            <a:off x="281275" y="293350"/>
            <a:ext cx="12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latin typeface="Calibri"/>
                <a:ea typeface="Calibri"/>
                <a:cs typeface="Calibri"/>
                <a:sym typeface="Calibri"/>
              </a:rPr>
              <a:t>Links</a:t>
            </a:r>
            <a:endParaRPr sz="2800" b="1">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8"/>
          <p:cNvSpPr txBox="1"/>
          <p:nvPr/>
        </p:nvSpPr>
        <p:spPr>
          <a:xfrm>
            <a:off x="2824875" y="1986750"/>
            <a:ext cx="3126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rgbClr val="0B5394"/>
                </a:solidFill>
                <a:latin typeface="Calibri"/>
                <a:ea typeface="Calibri"/>
                <a:cs typeface="Calibri"/>
                <a:sym typeface="Calibri"/>
              </a:rPr>
              <a:t>Backup (Extra Slides)</a:t>
            </a:r>
            <a:endParaRPr sz="2000" b="1">
              <a:solidFill>
                <a:srgbClr val="0B5394"/>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9"/>
          <p:cNvSpPr txBox="1"/>
          <p:nvPr/>
        </p:nvSpPr>
        <p:spPr>
          <a:xfrm>
            <a:off x="238272" y="234407"/>
            <a:ext cx="4326000" cy="7158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2100" b="1">
                <a:latin typeface="Calibri"/>
                <a:ea typeface="Calibri"/>
                <a:cs typeface="Calibri"/>
                <a:sym typeface="Calibri"/>
              </a:rPr>
              <a:t>Working with Kanban Boards</a:t>
            </a:r>
            <a:endParaRPr sz="2100" b="1">
              <a:latin typeface="Calibri"/>
              <a:ea typeface="Calibri"/>
              <a:cs typeface="Calibri"/>
              <a:sym typeface="Calibri"/>
            </a:endParaRPr>
          </a:p>
          <a:p>
            <a:pPr marL="0" marR="0" lvl="0" indent="0" algn="l" rtl="0">
              <a:lnSpc>
                <a:spcPct val="100000"/>
              </a:lnSpc>
              <a:spcBef>
                <a:spcPts val="0"/>
              </a:spcBef>
              <a:spcAft>
                <a:spcPts val="0"/>
              </a:spcAft>
              <a:buNone/>
            </a:pPr>
            <a:r>
              <a:rPr lang="en" sz="2100" b="1" i="0" u="none" strike="noStrike" cap="none">
                <a:solidFill>
                  <a:srgbClr val="000000"/>
                </a:solidFill>
                <a:latin typeface="Calibri"/>
                <a:ea typeface="Calibri"/>
                <a:cs typeface="Calibri"/>
                <a:sym typeface="Calibri"/>
              </a:rPr>
              <a:t>CONWIP - Constant Work In Progress</a:t>
            </a:r>
            <a:endParaRPr sz="1100">
              <a:latin typeface="Calibri"/>
              <a:ea typeface="Calibri"/>
              <a:cs typeface="Calibri"/>
              <a:sym typeface="Calibri"/>
            </a:endParaRPr>
          </a:p>
        </p:txBody>
      </p:sp>
      <p:sp>
        <p:nvSpPr>
          <p:cNvPr id="343" name="Google Shape;343;p39"/>
          <p:cNvSpPr txBox="1"/>
          <p:nvPr/>
        </p:nvSpPr>
        <p:spPr>
          <a:xfrm>
            <a:off x="297360" y="1062240"/>
            <a:ext cx="4434900" cy="746400"/>
          </a:xfrm>
          <a:prstGeom prst="rect">
            <a:avLst/>
          </a:prstGeom>
          <a:solidFill>
            <a:srgbClr val="FFF2CC"/>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2017 by Thorbjørn Sigberg</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sng" strike="noStrike" cap="none">
                <a:solidFill>
                  <a:schemeClr val="hlink"/>
                </a:solidFill>
                <a:latin typeface="Calibri"/>
                <a:ea typeface="Calibri"/>
                <a:cs typeface="Calibri"/>
                <a:sym typeface="Calibri"/>
                <a:hlinkClick r:id="rId3"/>
              </a:rPr>
              <a:t>https://www.miles.no/case-study-the-pursuit-of-flow-part-1/</a:t>
            </a:r>
            <a:r>
              <a:rPr lang="en" sz="1100" i="0" u="none" strike="noStrike" cap="none">
                <a:solidFill>
                  <a:srgbClr val="000000"/>
                </a:solidFill>
                <a:latin typeface="Calibri"/>
                <a:ea typeface="Calibri"/>
                <a:cs typeface="Calibri"/>
                <a:sym typeface="Calibri"/>
              </a:rPr>
              <a:t> </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sng" strike="noStrike" cap="none">
                <a:solidFill>
                  <a:schemeClr val="hlink"/>
                </a:solidFill>
                <a:latin typeface="Calibri"/>
                <a:ea typeface="Calibri"/>
                <a:cs typeface="Calibri"/>
                <a:sym typeface="Calibri"/>
                <a:hlinkClick r:id="rId4"/>
              </a:rPr>
              <a:t>https://www.miles.no/case-study-the-pursuit-of-flow-part-2/</a:t>
            </a:r>
            <a:r>
              <a:rPr lang="en" sz="1100" i="0" u="none" strike="noStrike" cap="none">
                <a:solidFill>
                  <a:srgbClr val="000000"/>
                </a:solidFill>
                <a:latin typeface="Calibri"/>
                <a:ea typeface="Calibri"/>
                <a:cs typeface="Calibri"/>
                <a:sym typeface="Calibri"/>
              </a:rPr>
              <a:t> </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sng" strike="noStrike" cap="none">
                <a:solidFill>
                  <a:schemeClr val="hlink"/>
                </a:solidFill>
                <a:latin typeface="Calibri"/>
                <a:ea typeface="Calibri"/>
                <a:cs typeface="Calibri"/>
                <a:sym typeface="Calibri"/>
                <a:hlinkClick r:id="rId5"/>
              </a:rPr>
              <a:t>https://kanbanize.com/blog/patrick-steyaert-customer-kanban/</a:t>
            </a:r>
            <a:r>
              <a:rPr lang="en" sz="1100" i="0" u="none" strike="noStrike" cap="none">
                <a:solidFill>
                  <a:srgbClr val="000000"/>
                </a:solidFill>
                <a:latin typeface="Calibri"/>
                <a:ea typeface="Calibri"/>
                <a:cs typeface="Calibri"/>
                <a:sym typeface="Calibri"/>
              </a:rPr>
              <a:t> </a:t>
            </a:r>
            <a:endParaRPr sz="1100">
              <a:latin typeface="Calibri"/>
              <a:ea typeface="Calibri"/>
              <a:cs typeface="Calibri"/>
              <a:sym typeface="Calibri"/>
            </a:endParaRPr>
          </a:p>
        </p:txBody>
      </p:sp>
      <p:sp>
        <p:nvSpPr>
          <p:cNvPr id="344" name="Google Shape;344;p39"/>
          <p:cNvSpPr txBox="1"/>
          <p:nvPr/>
        </p:nvSpPr>
        <p:spPr>
          <a:xfrm>
            <a:off x="277527" y="2060650"/>
            <a:ext cx="4522800" cy="2778300"/>
          </a:xfrm>
          <a:prstGeom prst="rect">
            <a:avLst/>
          </a:prstGeom>
          <a:solidFill>
            <a:srgbClr val="FFF2CC"/>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The goal – to improve throughput and quality of the team efforts by limiting </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the number of tasks on the Kanban board.</a:t>
            </a:r>
            <a:endParaRPr sz="1100">
              <a:latin typeface="Calibri"/>
              <a:ea typeface="Calibri"/>
              <a:cs typeface="Calibri"/>
              <a:sym typeface="Calibri"/>
            </a:endParaRPr>
          </a:p>
          <a:p>
            <a:pPr marL="0" marR="0" lvl="0" indent="0" algn="l" rtl="0">
              <a:lnSpc>
                <a:spcPct val="100000"/>
              </a:lnSpc>
              <a:spcBef>
                <a:spcPts val="0"/>
              </a:spcBef>
              <a:spcAft>
                <a:spcPts val="0"/>
              </a:spcAft>
              <a:buNone/>
            </a:pPr>
            <a:endParaRPr sz="11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First improvement – set smaller WIP (Work In Progress) limits on columns.</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The new board had up to 40 tasks in the following columns: </a:t>
            </a:r>
            <a:endParaRPr sz="1100">
              <a:latin typeface="Calibri"/>
              <a:ea typeface="Calibri"/>
              <a:cs typeface="Calibri"/>
              <a:sym typeface="Calibri"/>
            </a:endParaRPr>
          </a:p>
          <a:p>
            <a:pPr marL="0" marR="0" lvl="3"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    Backlog </a:t>
            </a:r>
            <a:r>
              <a:rPr lang="en" sz="1100" i="0" u="none" strike="noStrike" cap="none">
                <a:solidFill>
                  <a:srgbClr val="00B050"/>
                </a:solidFill>
                <a:latin typeface="Calibri"/>
                <a:ea typeface="Calibri"/>
                <a:cs typeface="Calibri"/>
                <a:sym typeface="Calibri"/>
              </a:rPr>
              <a:t>(invisible)</a:t>
            </a:r>
            <a:r>
              <a:rPr lang="en" sz="1100" b="1" i="0" u="none" strike="noStrike" cap="none">
                <a:solidFill>
                  <a:srgbClr val="00B050"/>
                </a:solidFill>
                <a:latin typeface="Calibri"/>
                <a:ea typeface="Calibri"/>
                <a:cs typeface="Calibri"/>
                <a:sym typeface="Calibri"/>
              </a:rPr>
              <a:t> | Todo(10) | In progress(20) | Acceptance(10) | Done</a:t>
            </a:r>
            <a:endParaRPr sz="1100">
              <a:latin typeface="Calibri"/>
              <a:ea typeface="Calibri"/>
              <a:cs typeface="Calibri"/>
              <a:sym typeface="Calibri"/>
            </a:endParaRPr>
          </a:p>
          <a:p>
            <a:pPr marL="0" marR="0" lvl="0" indent="0" algn="l" rtl="0">
              <a:lnSpc>
                <a:spcPct val="100000"/>
              </a:lnSpc>
              <a:spcBef>
                <a:spcPts val="0"/>
              </a:spcBef>
              <a:spcAft>
                <a:spcPts val="0"/>
              </a:spcAft>
              <a:buNone/>
            </a:pPr>
            <a:endParaRPr sz="11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We reduced 12 (!) different classes of service down to the following four:</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    Normal,  Fixed deadline,  Urgent,  Critical</a:t>
            </a:r>
            <a:endParaRPr sz="1100">
              <a:latin typeface="Calibri"/>
              <a:ea typeface="Calibri"/>
              <a:cs typeface="Calibri"/>
              <a:sym typeface="Calibri"/>
            </a:endParaRPr>
          </a:p>
          <a:p>
            <a:pPr marL="0" marR="0" lvl="0" indent="0" algn="l" rtl="0">
              <a:lnSpc>
                <a:spcPct val="100000"/>
              </a:lnSpc>
              <a:spcBef>
                <a:spcPts val="0"/>
              </a:spcBef>
              <a:spcAft>
                <a:spcPts val="0"/>
              </a:spcAft>
              <a:buNone/>
            </a:pPr>
            <a:endParaRPr sz="1100" i="0" u="none" strike="noStrike" cap="none">
              <a:solidFill>
                <a:srgbClr val="000000"/>
              </a:solidFill>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New tasks were selected based on priority, capacity and competence</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Focus on unblocking and finishing existing tasks before starting new ones</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Do not start new task without enough information/resources to complete it</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Completed tasks are moved to “Acceptance”. It is not moved to “Done” until the customer accepted it.</a:t>
            </a:r>
            <a:endParaRPr sz="1100">
              <a:latin typeface="Calibri"/>
              <a:ea typeface="Calibri"/>
              <a:cs typeface="Calibri"/>
              <a:sym typeface="Calibri"/>
            </a:endParaRPr>
          </a:p>
        </p:txBody>
      </p:sp>
      <p:sp>
        <p:nvSpPr>
          <p:cNvPr id="345" name="Google Shape;345;p39"/>
          <p:cNvSpPr txBox="1"/>
          <p:nvPr/>
        </p:nvSpPr>
        <p:spPr>
          <a:xfrm>
            <a:off x="4869020" y="291860"/>
            <a:ext cx="3993000" cy="1593000"/>
          </a:xfrm>
          <a:prstGeom prst="rect">
            <a:avLst/>
          </a:prstGeom>
          <a:solidFill>
            <a:srgbClr val="FFF2CC"/>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“Stop starting and start finishing”</a:t>
            </a:r>
            <a:endParaRPr sz="1100">
              <a:latin typeface="Calibri"/>
              <a:ea typeface="Calibri"/>
              <a:cs typeface="Calibri"/>
              <a:sym typeface="Calibri"/>
            </a:endParaRPr>
          </a:p>
          <a:p>
            <a:pPr marL="0" marR="0" lvl="0" indent="0" algn="l" rtl="0">
              <a:lnSpc>
                <a:spcPct val="100000"/>
              </a:lnSpc>
              <a:spcBef>
                <a:spcPts val="0"/>
              </a:spcBef>
              <a:spcAft>
                <a:spcPts val="0"/>
              </a:spcAft>
              <a:buNone/>
            </a:pPr>
            <a:endParaRPr sz="11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i="0" u="none" strike="noStrike" cap="none">
                <a:solidFill>
                  <a:srgbClr val="FF0000"/>
                </a:solidFill>
                <a:latin typeface="Calibri"/>
                <a:ea typeface="Calibri"/>
                <a:cs typeface="Calibri"/>
                <a:sym typeface="Calibri"/>
              </a:rPr>
              <a:t>Better approach</a:t>
            </a:r>
            <a:r>
              <a:rPr lang="en" sz="1100" i="0" u="none" strike="noStrike" cap="none">
                <a:solidFill>
                  <a:srgbClr val="000000"/>
                </a:solidFill>
                <a:latin typeface="Calibri"/>
                <a:ea typeface="Calibri"/>
                <a:cs typeface="Calibri"/>
                <a:sym typeface="Calibri"/>
              </a:rPr>
              <a:t> - limit the total number of tasks in the Kanban board instead of just limiting tasks per column.</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CONWIP – use "tickets".</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Each key account manager gets two "Todo tickets" to use on the Kanban board. Once placed on the board, the ticket would then be stuck to the task, until it had travelled all the way to the Done column. Only then would it be released back to the owner. </a:t>
            </a:r>
            <a:endParaRPr sz="1100">
              <a:latin typeface="Calibri"/>
              <a:ea typeface="Calibri"/>
              <a:cs typeface="Calibri"/>
              <a:sym typeface="Calibri"/>
            </a:endParaRPr>
          </a:p>
        </p:txBody>
      </p:sp>
      <p:pic>
        <p:nvPicPr>
          <p:cNvPr id="346" name="Google Shape;346;p3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72500" y="1908248"/>
            <a:ext cx="998550" cy="940475"/>
          </a:xfrm>
          <a:prstGeom prst="rect">
            <a:avLst/>
          </a:prstGeom>
          <a:noFill/>
          <a:ln>
            <a:noFill/>
          </a:ln>
        </p:spPr>
      </p:pic>
      <p:sp>
        <p:nvSpPr>
          <p:cNvPr id="347" name="Google Shape;347;p39"/>
          <p:cNvSpPr txBox="1"/>
          <p:nvPr/>
        </p:nvSpPr>
        <p:spPr>
          <a:xfrm>
            <a:off x="4869020" y="2922260"/>
            <a:ext cx="3993000" cy="1931700"/>
          </a:xfrm>
          <a:prstGeom prst="rect">
            <a:avLst/>
          </a:prstGeom>
          <a:solidFill>
            <a:srgbClr val="FFF2CC"/>
          </a:solid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In addition, each of 7 account managers would get an extra (3</a:t>
            </a:r>
            <a:r>
              <a:rPr lang="en" sz="1100" i="0" u="none" strike="noStrike" cap="none" baseline="30000">
                <a:solidFill>
                  <a:srgbClr val="000000"/>
                </a:solidFill>
                <a:latin typeface="Calibri"/>
                <a:ea typeface="Calibri"/>
                <a:cs typeface="Calibri"/>
                <a:sym typeface="Calibri"/>
              </a:rPr>
              <a:t>rd</a:t>
            </a:r>
            <a:r>
              <a:rPr lang="en" sz="1100" i="0" u="none" strike="noStrike" cap="none">
                <a:solidFill>
                  <a:srgbClr val="000000"/>
                </a:solidFill>
                <a:latin typeface="Calibri"/>
                <a:ea typeface="Calibri"/>
                <a:cs typeface="Calibri"/>
                <a:sym typeface="Calibri"/>
              </a:rPr>
              <a:t>) ticket for small, urgent tasks. So we had 14-21 tickets on the board. Also bugs/problems would not require a ticket, to ensure priority.</a:t>
            </a:r>
            <a:endParaRPr sz="1100">
              <a:latin typeface="Calibri"/>
              <a:ea typeface="Calibri"/>
              <a:cs typeface="Calibri"/>
              <a:sym typeface="Calibri"/>
            </a:endParaRPr>
          </a:p>
          <a:p>
            <a:pPr marL="0" marR="0" lvl="0" indent="0" algn="l" rtl="0">
              <a:lnSpc>
                <a:spcPct val="100000"/>
              </a:lnSpc>
              <a:spcBef>
                <a:spcPts val="0"/>
              </a:spcBef>
              <a:spcAft>
                <a:spcPts val="0"/>
              </a:spcAft>
              <a:buNone/>
            </a:pPr>
            <a:r>
              <a:rPr lang="en" sz="1100" i="0" u="none" strike="noStrike" cap="none">
                <a:solidFill>
                  <a:srgbClr val="000000"/>
                </a:solidFill>
                <a:latin typeface="Calibri"/>
                <a:ea typeface="Calibri"/>
                <a:cs typeface="Calibri"/>
                <a:sym typeface="Calibri"/>
              </a:rPr>
              <a:t>For faster rotation of tickets, account managers started to slice their tasks into smaller chunks. They were also more eager to help out with blocked tasks and helping to get customer's acceptance.</a:t>
            </a:r>
            <a:endParaRPr sz="1100">
              <a:latin typeface="Calibri"/>
              <a:ea typeface="Calibri"/>
              <a:cs typeface="Calibri"/>
              <a:sym typeface="Calibri"/>
            </a:endParaRPr>
          </a:p>
          <a:p>
            <a:pPr marL="0" marR="0" lvl="0" indent="0" algn="l" rtl="0">
              <a:lnSpc>
                <a:spcPct val="100000"/>
              </a:lnSpc>
              <a:spcBef>
                <a:spcPts val="0"/>
              </a:spcBef>
              <a:spcAft>
                <a:spcPts val="0"/>
              </a:spcAft>
              <a:buNone/>
            </a:pPr>
            <a:endParaRPr sz="110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b="1" i="0" u="none" strike="noStrike" cap="none">
                <a:solidFill>
                  <a:srgbClr val="00B050"/>
                </a:solidFill>
                <a:latin typeface="Calibri"/>
                <a:ea typeface="Calibri"/>
                <a:cs typeface="Calibri"/>
                <a:sym typeface="Calibri"/>
              </a:rPr>
              <a:t>The effect was dramatic – more done in less time:</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cycle time reduced from 10 to 4 days</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lead time reduced from 4 weeks to 1 week</a:t>
            </a:r>
            <a:endParaRPr sz="1100">
              <a:latin typeface="Calibri"/>
              <a:ea typeface="Calibri"/>
              <a:cs typeface="Calibri"/>
              <a:sym typeface="Calibri"/>
            </a:endParaRPr>
          </a:p>
          <a:p>
            <a:pPr marL="215900" marR="0" lvl="0" indent="-222250" algn="l" rtl="0">
              <a:lnSpc>
                <a:spcPct val="100000"/>
              </a:lnSpc>
              <a:spcBef>
                <a:spcPts val="0"/>
              </a:spcBef>
              <a:spcAft>
                <a:spcPts val="0"/>
              </a:spcAft>
              <a:buClr>
                <a:srgbClr val="000000"/>
              </a:buClr>
              <a:buSzPts val="1100"/>
              <a:buFont typeface="Calibri"/>
              <a:buChar char="•"/>
            </a:pPr>
            <a:r>
              <a:rPr lang="en" sz="1100" i="0" u="none" strike="noStrike" cap="none">
                <a:solidFill>
                  <a:srgbClr val="000000"/>
                </a:solidFill>
                <a:latin typeface="Calibri"/>
                <a:ea typeface="Calibri"/>
                <a:cs typeface="Calibri"/>
                <a:sym typeface="Calibri"/>
              </a:rPr>
              <a:t>much less stress, less tasks in progress at any given time</a:t>
            </a:r>
            <a:endParaRPr sz="11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p:nvPr/>
        </p:nvSpPr>
        <p:spPr>
          <a:xfrm>
            <a:off x="294575" y="2275327"/>
            <a:ext cx="5426400" cy="61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See long  ( ~40 )  list of DevOps &amp; bug-tracking tools here: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 </a:t>
            </a:r>
            <a:r>
              <a:rPr lang="en"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https://en.wikipedia.org/wiki/Comparison_of_issue-tracking_systems</a:t>
            </a:r>
            <a:endParaRPr b="1">
              <a:solidFill>
                <a:srgbClr val="0B5394"/>
              </a:solidFill>
              <a:latin typeface="Calibri"/>
              <a:ea typeface="Calibri"/>
              <a:cs typeface="Calibri"/>
              <a:sym typeface="Calibri"/>
            </a:endParaRPr>
          </a:p>
        </p:txBody>
      </p:sp>
      <p:sp>
        <p:nvSpPr>
          <p:cNvPr id="353" name="Google Shape;353;p40"/>
          <p:cNvSpPr txBox="1"/>
          <p:nvPr/>
        </p:nvSpPr>
        <p:spPr>
          <a:xfrm>
            <a:off x="245841" y="238154"/>
            <a:ext cx="258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Many PM Tools</a:t>
            </a:r>
            <a:endParaRPr sz="2500" b="1">
              <a:latin typeface="Calibri"/>
              <a:ea typeface="Calibri"/>
              <a:cs typeface="Calibri"/>
              <a:sym typeface="Calibri"/>
            </a:endParaRPr>
          </a:p>
        </p:txBody>
      </p:sp>
      <p:sp>
        <p:nvSpPr>
          <p:cNvPr id="354" name="Google Shape;354;p40"/>
          <p:cNvSpPr txBox="1"/>
          <p:nvPr/>
        </p:nvSpPr>
        <p:spPr>
          <a:xfrm>
            <a:off x="6330575" y="838400"/>
            <a:ext cx="2499000" cy="304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1800" b="1" dirty="0">
                <a:solidFill>
                  <a:srgbClr val="6AA84F"/>
                </a:solidFill>
                <a:latin typeface="Calibri"/>
                <a:ea typeface="Calibri"/>
                <a:cs typeface="Calibri"/>
                <a:sym typeface="Calibri"/>
              </a:rPr>
              <a:t>More Similar to JIRA:</a:t>
            </a:r>
            <a:endParaRPr sz="1800" b="1" dirty="0">
              <a:solidFill>
                <a:srgbClr val="6AA84F"/>
              </a:solidFill>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ClickUp</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Binfire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Basecamp</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Pivotal Tracker</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Clubhouse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Trello - https://</a:t>
            </a:r>
            <a:r>
              <a:rPr lang="en" dirty="0" err="1">
                <a:latin typeface="Calibri"/>
                <a:ea typeface="Calibri"/>
                <a:cs typeface="Calibri"/>
                <a:sym typeface="Calibri"/>
              </a:rPr>
              <a:t>trello.com</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ProofHub</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err="1">
                <a:latin typeface="Calibri"/>
                <a:ea typeface="Calibri"/>
                <a:cs typeface="Calibri"/>
                <a:sym typeface="Calibri"/>
              </a:rPr>
              <a:t>Kanbanize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Notion</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Wrike</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Bitrix24</a:t>
            </a:r>
            <a:endParaRPr dirty="0">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dirty="0">
                <a:latin typeface="Calibri"/>
                <a:ea typeface="Calibri"/>
                <a:cs typeface="Calibri"/>
                <a:sym typeface="Calibri"/>
              </a:rPr>
              <a:t>Azure DevOps</a:t>
            </a:r>
            <a:endParaRPr dirty="0">
              <a:latin typeface="Calibri"/>
              <a:ea typeface="Calibri"/>
              <a:cs typeface="Calibri"/>
              <a:sym typeface="Calibri"/>
            </a:endParaRPr>
          </a:p>
        </p:txBody>
      </p:sp>
      <p:sp>
        <p:nvSpPr>
          <p:cNvPr id="355" name="Google Shape;355;p40"/>
          <p:cNvSpPr txBox="1"/>
          <p:nvPr/>
        </p:nvSpPr>
        <p:spPr>
          <a:xfrm>
            <a:off x="294575" y="838400"/>
            <a:ext cx="5426400" cy="126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Jira - </a:t>
            </a:r>
            <a:r>
              <a:rPr lang="en"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https://www.atlassian.com/software/jira</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SmartSheet - </a:t>
            </a:r>
            <a:r>
              <a:rPr lang="en"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https://www.smartsheet.com</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Asana - </a:t>
            </a:r>
            <a:r>
              <a:rPr lang="en"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https://asana.com</a:t>
            </a:r>
            <a:r>
              <a:rPr lang="en">
                <a:latin typeface="Calibri"/>
                <a:ea typeface="Calibri"/>
                <a:cs typeface="Calibri"/>
                <a:sym typeface="Calibri"/>
              </a:rPr>
              <a:t>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Trac - </a:t>
            </a:r>
            <a:r>
              <a:rPr lang="en"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https://en.wikipedia.org/wiki/Trac</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ProjectLocker - </a:t>
            </a:r>
            <a:r>
              <a:rPr lang="en"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https://www.projectlocker.com</a:t>
            </a:r>
            <a:r>
              <a:rPr lang="en">
                <a:latin typeface="Calibri"/>
                <a:ea typeface="Calibri"/>
                <a:cs typeface="Calibri"/>
                <a:sym typeface="Calibri"/>
              </a:rPr>
              <a:t> (managed trac) </a:t>
            </a:r>
            <a:endParaRPr b="1">
              <a:solidFill>
                <a:srgbClr val="0B5394"/>
              </a:solidFill>
              <a:latin typeface="Calibri"/>
              <a:ea typeface="Calibri"/>
              <a:cs typeface="Calibri"/>
              <a:sym typeface="Calibri"/>
            </a:endParaRPr>
          </a:p>
        </p:txBody>
      </p:sp>
      <p:sp>
        <p:nvSpPr>
          <p:cNvPr id="356" name="Google Shape;356;p40"/>
          <p:cNvSpPr txBox="1"/>
          <p:nvPr/>
        </p:nvSpPr>
        <p:spPr>
          <a:xfrm>
            <a:off x="294575" y="3054800"/>
            <a:ext cx="54264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Note that for small scale projects people successfully </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use Google Docs/Sheets:</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 .. </a:t>
            </a:r>
            <a:r>
              <a:rPr lang="en"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https://moz.com/blog/visualising-time-using-google-sheets</a:t>
            </a:r>
            <a:r>
              <a:rPr lang="en">
                <a:latin typeface="Calibri"/>
                <a:ea typeface="Calibri"/>
                <a:cs typeface="Calibri"/>
                <a:sym typeface="Calibri"/>
              </a:rPr>
              <a:t> </a:t>
            </a:r>
            <a:endParaRPr b="1">
              <a:solidFill>
                <a:srgbClr val="0B5394"/>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C69E2-210B-D341-058E-E95D7C845213}"/>
              </a:ext>
            </a:extLst>
          </p:cNvPr>
          <p:cNvSpPr txBox="1"/>
          <p:nvPr/>
        </p:nvSpPr>
        <p:spPr>
          <a:xfrm>
            <a:off x="326003" y="548640"/>
            <a:ext cx="8484042" cy="3970318"/>
          </a:xfrm>
          <a:prstGeom prst="rect">
            <a:avLst/>
          </a:prstGeom>
          <a:noFill/>
        </p:spPr>
        <p:txBody>
          <a:bodyPr wrap="square" rtlCol="0">
            <a:spAutoFit/>
          </a:bodyPr>
          <a:lstStyle/>
          <a:p>
            <a:pPr rtl="0">
              <a:spcBef>
                <a:spcPts val="0"/>
              </a:spcBef>
              <a:spcAft>
                <a:spcPts val="0"/>
              </a:spcAft>
            </a:pPr>
            <a:r>
              <a:rPr lang="en-US" b="1" i="0" u="none" strike="noStrike" dirty="0" err="1">
                <a:solidFill>
                  <a:srgbClr val="FF0000"/>
                </a:solidFill>
                <a:effectLst/>
                <a:latin typeface="Calibri" panose="020F0502020204030204" pitchFamily="34" charset="0"/>
                <a:cs typeface="Calibri" panose="020F0502020204030204" pitchFamily="34" charset="0"/>
              </a:rPr>
              <a:t>ChatGPT</a:t>
            </a:r>
            <a:r>
              <a:rPr lang="en-US" b="1" i="0" u="none" strike="noStrike" dirty="0">
                <a:solidFill>
                  <a:srgbClr val="FF0000"/>
                </a:solidFill>
                <a:effectLst/>
                <a:latin typeface="Calibri" panose="020F0502020204030204" pitchFamily="34" charset="0"/>
                <a:cs typeface="Calibri" panose="020F0502020204030204" pitchFamily="34" charset="0"/>
              </a:rPr>
              <a:t>, give me five best short jokes about agile project management</a:t>
            </a:r>
            <a:endParaRPr lang="en-US" b="0" dirty="0">
              <a:effectLst/>
              <a:latin typeface="Calibri" panose="020F0502020204030204" pitchFamily="34" charset="0"/>
              <a:cs typeface="Calibri" panose="020F0502020204030204" pitchFamily="34" charset="0"/>
            </a:endParaRPr>
          </a:p>
          <a:p>
            <a:pPr rtl="0" fontAlgn="base">
              <a:spcBef>
                <a:spcPts val="0"/>
              </a:spcBef>
              <a:spcAft>
                <a:spcPts val="0"/>
              </a:spcAft>
              <a:buFont typeface="+mj-lt"/>
              <a:buAutoNum type="arabicPeriod"/>
            </a:pPr>
            <a:endParaRPr lang="en-US" b="0" i="0" u="none" strike="noStrike" dirty="0">
              <a:solidFill>
                <a:srgbClr val="000000"/>
              </a:solidFill>
              <a:effectLst/>
              <a:latin typeface="Calibri" panose="020F0502020204030204" pitchFamily="34" charset="0"/>
              <a:cs typeface="Calibri" panose="020F050202020403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Why did the Scrum Master go to the bank? To make a withdrawal from the Sprint.</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Why did the Agile coach refuse to come to the meeting? </a:t>
            </a:r>
            <a:br>
              <a:rPr lang="en-US" b="0" i="0" u="none" strike="noStrike" dirty="0">
                <a:solidFill>
                  <a:srgbClr val="000000"/>
                </a:solidFill>
                <a:effectLst/>
                <a:latin typeface="Calibri" panose="020F0502020204030204" pitchFamily="34" charset="0"/>
                <a:cs typeface="Calibri" panose="020F0502020204030204" pitchFamily="34" charset="0"/>
              </a:rPr>
            </a:br>
            <a:r>
              <a:rPr lang="en-US" b="0" i="0" u="none" strike="noStrike" dirty="0">
                <a:solidFill>
                  <a:srgbClr val="000000"/>
                </a:solidFill>
                <a:effectLst/>
                <a:latin typeface="Calibri" panose="020F0502020204030204" pitchFamily="34" charset="0"/>
                <a:cs typeface="Calibri" panose="020F0502020204030204" pitchFamily="34" charset="0"/>
              </a:rPr>
              <a:t>Because they were already fully booked for the next 2 weeks.</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What do you call an Agile project manager who doesn't use Post-It notes? </a:t>
            </a:r>
            <a:r>
              <a:rPr lang="en-US" b="0" i="0" u="none" strike="noStrike" dirty="0" err="1">
                <a:solidFill>
                  <a:srgbClr val="000000"/>
                </a:solidFill>
                <a:effectLst/>
                <a:latin typeface="Calibri" panose="020F0502020204030204" pitchFamily="34" charset="0"/>
                <a:cs typeface="Calibri" panose="020F0502020204030204" pitchFamily="34" charset="0"/>
              </a:rPr>
              <a:t>UnScrumptious</a:t>
            </a:r>
            <a:r>
              <a:rPr lang="en-US" b="0" i="0" u="none" strike="noStrike" dirty="0">
                <a:solidFill>
                  <a:srgbClr val="000000"/>
                </a:solidFill>
                <a:effectLst/>
                <a:latin typeface="Calibri" panose="020F0502020204030204" pitchFamily="34" charset="0"/>
                <a:cs typeface="Calibri" panose="020F0502020204030204" pitchFamily="34" charset="0"/>
              </a:rPr>
              <a:t>.</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What do you get when you cross Agile with Waterfall? </a:t>
            </a:r>
            <a:br>
              <a:rPr lang="en-US" b="0" i="0" u="none" strike="noStrike" dirty="0">
                <a:solidFill>
                  <a:srgbClr val="000000"/>
                </a:solidFill>
                <a:effectLst/>
                <a:latin typeface="Calibri" panose="020F0502020204030204" pitchFamily="34" charset="0"/>
                <a:cs typeface="Calibri" panose="020F0502020204030204" pitchFamily="34" charset="0"/>
              </a:rPr>
            </a:br>
            <a:r>
              <a:rPr lang="en-US" b="0" i="0" u="none" strike="noStrike" dirty="0">
                <a:solidFill>
                  <a:srgbClr val="000000"/>
                </a:solidFill>
                <a:effectLst/>
                <a:latin typeface="Calibri" panose="020F0502020204030204" pitchFamily="34" charset="0"/>
                <a:cs typeface="Calibri" panose="020F0502020204030204" pitchFamily="34" charset="0"/>
              </a:rPr>
              <a:t>A project that's constantly falling, but also always trying to get back up.</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How many Agile coaches does it take to change a light bulb? </a:t>
            </a:r>
            <a:br>
              <a:rPr lang="en-US" b="0" i="0" u="none" strike="noStrike" dirty="0">
                <a:solidFill>
                  <a:srgbClr val="000000"/>
                </a:solidFill>
                <a:effectLst/>
                <a:latin typeface="Calibri" panose="020F0502020204030204" pitchFamily="34" charset="0"/>
                <a:cs typeface="Calibri" panose="020F0502020204030204" pitchFamily="34" charset="0"/>
              </a:rPr>
            </a:br>
            <a:r>
              <a:rPr lang="en-US" b="0" i="0" u="none" strike="noStrike" dirty="0">
                <a:solidFill>
                  <a:srgbClr val="000000"/>
                </a:solidFill>
                <a:effectLst/>
                <a:latin typeface="Calibri" panose="020F0502020204030204" pitchFamily="34" charset="0"/>
                <a:cs typeface="Calibri" panose="020F0502020204030204" pitchFamily="34" charset="0"/>
              </a:rPr>
              <a:t>None, they'll just facilitate a retrospective to figure out why the bulb went out in the first place.</a:t>
            </a:r>
          </a:p>
          <a:p>
            <a:pPr rtl="0">
              <a:spcBef>
                <a:spcPts val="0"/>
              </a:spcBef>
              <a:spcAft>
                <a:spcPts val="0"/>
              </a:spcAft>
            </a:pPr>
            <a:br>
              <a:rPr lang="en-US" b="0" dirty="0">
                <a:effectLst/>
                <a:latin typeface="Calibri" panose="020F0502020204030204" pitchFamily="34" charset="0"/>
                <a:cs typeface="Calibri" panose="020F0502020204030204" pitchFamily="34" charset="0"/>
              </a:rPr>
            </a:br>
            <a:r>
              <a:rPr lang="en-US" b="1" i="0" u="none" strike="noStrike" dirty="0" err="1">
                <a:solidFill>
                  <a:srgbClr val="FF0000"/>
                </a:solidFill>
                <a:effectLst/>
                <a:latin typeface="Calibri" panose="020F0502020204030204" pitchFamily="34" charset="0"/>
                <a:cs typeface="Calibri" panose="020F0502020204030204" pitchFamily="34" charset="0"/>
              </a:rPr>
              <a:t>ChatGPT</a:t>
            </a:r>
            <a:r>
              <a:rPr lang="en-US" b="1" i="0" u="none" strike="noStrike" dirty="0">
                <a:solidFill>
                  <a:srgbClr val="FF0000"/>
                </a:solidFill>
                <a:effectLst/>
                <a:latin typeface="Calibri" panose="020F0502020204030204" pitchFamily="34" charset="0"/>
                <a:cs typeface="Calibri" panose="020F0502020204030204" pitchFamily="34" charset="0"/>
              </a:rPr>
              <a:t>, give me five most famous short jokes about agile development process</a:t>
            </a:r>
            <a:endParaRPr lang="en-US" b="0" dirty="0">
              <a:effectLst/>
              <a:latin typeface="Calibri" panose="020F0502020204030204" pitchFamily="34" charset="0"/>
              <a:cs typeface="Calibri" panose="020F0502020204030204" pitchFamily="34" charset="0"/>
            </a:endParaRP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Why did the Agile developer refuse to go on a coffee break? Because they were already in a stand-up.</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What's the difference between Waterfall and Agile? In Waterfall, you drown. In Agile, you sprint.</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Why do Agile teams prefer to work in small iterations? So they can avoid committing large sins.</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How many Agile developers does it take to change a light bulb? None, they just refactor the darkness.</a:t>
            </a:r>
          </a:p>
          <a:p>
            <a:pPr marL="342900" indent="-342900" rtl="0" fontAlgn="base">
              <a:spcBef>
                <a:spcPts val="0"/>
              </a:spcBef>
              <a:spcAft>
                <a:spcPts val="0"/>
              </a:spcAft>
              <a:buFont typeface="+mj-lt"/>
              <a:buAutoNum type="arabicPeriod"/>
            </a:pPr>
            <a:r>
              <a:rPr lang="en-US" b="0" i="0" u="none" strike="noStrike" dirty="0">
                <a:solidFill>
                  <a:srgbClr val="000000"/>
                </a:solidFill>
                <a:effectLst/>
                <a:latin typeface="Calibri" panose="020F0502020204030204" pitchFamily="34" charset="0"/>
                <a:cs typeface="Calibri" panose="020F0502020204030204" pitchFamily="34" charset="0"/>
              </a:rPr>
              <a:t>Why do Agile developers prefer to work in pairs? Because two heads are better than one, and three is considered a crowd.</a:t>
            </a:r>
          </a:p>
        </p:txBody>
      </p:sp>
    </p:spTree>
    <p:extLst>
      <p:ext uri="{BB962C8B-B14F-4D97-AF65-F5344CB8AC3E}">
        <p14:creationId xmlns:p14="http://schemas.microsoft.com/office/powerpoint/2010/main" val="204988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8150" y="260299"/>
            <a:ext cx="2826874" cy="4206800"/>
          </a:xfrm>
          <a:prstGeom prst="rect">
            <a:avLst/>
          </a:prstGeom>
          <a:noFill/>
          <a:ln>
            <a:noFill/>
          </a:ln>
        </p:spPr>
      </p:pic>
      <p:pic>
        <p:nvPicPr>
          <p:cNvPr id="146" name="Google Shape;14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41625" y="260300"/>
            <a:ext cx="3102000" cy="1602275"/>
          </a:xfrm>
          <a:prstGeom prst="rect">
            <a:avLst/>
          </a:prstGeom>
          <a:noFill/>
          <a:ln>
            <a:noFill/>
          </a:ln>
        </p:spPr>
      </p:pic>
      <p:sp>
        <p:nvSpPr>
          <p:cNvPr id="147" name="Google Shape;147;p15"/>
          <p:cNvSpPr txBox="1"/>
          <p:nvPr/>
        </p:nvSpPr>
        <p:spPr>
          <a:xfrm>
            <a:off x="280550" y="1891375"/>
            <a:ext cx="57225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2002 - Mike Cannon-Brookes and Scott Farquhar have founded </a:t>
            </a:r>
            <a:r>
              <a:rPr lang="en" b="1">
                <a:solidFill>
                  <a:srgbClr val="FF0000"/>
                </a:solidFill>
                <a:latin typeface="Calibri"/>
                <a:ea typeface="Calibri"/>
                <a:cs typeface="Calibri"/>
                <a:sym typeface="Calibri"/>
              </a:rPr>
              <a:t>Atlassian</a:t>
            </a:r>
            <a:r>
              <a:rPr lang="en">
                <a:latin typeface="Calibri"/>
                <a:ea typeface="Calibri"/>
                <a:cs typeface="Calibri"/>
                <a:sym typeface="Calibri"/>
              </a:rPr>
              <a:t>. The pair has met while studying at the University of New South Wales in Sydney, Australia</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The name </a:t>
            </a:r>
            <a:r>
              <a:rPr lang="en" b="1">
                <a:solidFill>
                  <a:srgbClr val="FF0000"/>
                </a:solidFill>
                <a:latin typeface="Calibri"/>
                <a:ea typeface="Calibri"/>
                <a:cs typeface="Calibri"/>
                <a:sym typeface="Calibri"/>
              </a:rPr>
              <a:t>Atlassian</a:t>
            </a:r>
            <a:r>
              <a:rPr lang="en">
                <a:latin typeface="Calibri"/>
                <a:ea typeface="Calibri"/>
                <a:cs typeface="Calibri"/>
                <a:sym typeface="Calibri"/>
              </a:rPr>
              <a:t> is a derivation from the titan </a:t>
            </a:r>
            <a:r>
              <a:rPr lang="en" b="1">
                <a:solidFill>
                  <a:srgbClr val="FF0000"/>
                </a:solidFill>
                <a:latin typeface="Calibri"/>
                <a:ea typeface="Calibri"/>
                <a:cs typeface="Calibri"/>
                <a:sym typeface="Calibri"/>
              </a:rPr>
              <a:t>Atlas</a:t>
            </a:r>
            <a:r>
              <a:rPr lang="en">
                <a:latin typeface="Calibri"/>
                <a:ea typeface="Calibri"/>
                <a:cs typeface="Calibri"/>
                <a:sym typeface="Calibri"/>
              </a:rPr>
              <a:t> in Greek mythology who had been punished to hold up the Heavens after the Greek gods had overthrown the Titans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b="1">
                <a:solidFill>
                  <a:srgbClr val="FF0000"/>
                </a:solidFill>
                <a:latin typeface="Calibri"/>
                <a:ea typeface="Calibri"/>
                <a:cs typeface="Calibri"/>
                <a:sym typeface="Calibri"/>
              </a:rPr>
              <a:t>Atlassian</a:t>
            </a:r>
            <a:r>
              <a:rPr lang="en">
                <a:latin typeface="Calibri"/>
                <a:ea typeface="Calibri"/>
                <a:cs typeface="Calibri"/>
                <a:sym typeface="Calibri"/>
              </a:rPr>
              <a:t> started as a tech support service for software companies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2002 - </a:t>
            </a:r>
            <a:r>
              <a:rPr lang="en" b="1">
                <a:solidFill>
                  <a:srgbClr val="FF0000"/>
                </a:solidFill>
                <a:latin typeface="Calibri"/>
                <a:ea typeface="Calibri"/>
                <a:cs typeface="Calibri"/>
                <a:sym typeface="Calibri"/>
              </a:rPr>
              <a:t>Atlassian</a:t>
            </a:r>
            <a:r>
              <a:rPr lang="en">
                <a:latin typeface="Calibri"/>
                <a:ea typeface="Calibri"/>
                <a:cs typeface="Calibri"/>
                <a:sym typeface="Calibri"/>
              </a:rPr>
              <a:t> released its flagship product, </a:t>
            </a:r>
            <a:r>
              <a:rPr lang="en" b="1">
                <a:solidFill>
                  <a:srgbClr val="FF0000"/>
                </a:solidFill>
                <a:latin typeface="Calibri"/>
                <a:ea typeface="Calibri"/>
                <a:cs typeface="Calibri"/>
                <a:sym typeface="Calibri"/>
              </a:rPr>
              <a:t>Jira</a:t>
            </a:r>
            <a:r>
              <a:rPr lang="en">
                <a:latin typeface="Calibri"/>
                <a:ea typeface="Calibri"/>
                <a:cs typeface="Calibri"/>
                <a:sym typeface="Calibri"/>
              </a:rPr>
              <a:t> - a project and issue tracker (named after “Gojira,” which means Godzilla in Japanese.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2004 - </a:t>
            </a:r>
            <a:r>
              <a:rPr lang="en" b="1">
                <a:solidFill>
                  <a:srgbClr val="FF0000"/>
                </a:solidFill>
                <a:latin typeface="Calibri"/>
                <a:ea typeface="Calibri"/>
                <a:cs typeface="Calibri"/>
                <a:sym typeface="Calibri"/>
              </a:rPr>
              <a:t>Atlassian</a:t>
            </a:r>
            <a:r>
              <a:rPr lang="en">
                <a:latin typeface="Calibri"/>
                <a:ea typeface="Calibri"/>
                <a:cs typeface="Calibri"/>
                <a:sym typeface="Calibri"/>
              </a:rPr>
              <a:t> released </a:t>
            </a:r>
            <a:r>
              <a:rPr lang="en" b="1">
                <a:solidFill>
                  <a:srgbClr val="FF0000"/>
                </a:solidFill>
                <a:latin typeface="Calibri"/>
                <a:ea typeface="Calibri"/>
                <a:cs typeface="Calibri"/>
                <a:sym typeface="Calibri"/>
              </a:rPr>
              <a:t>Confluence</a:t>
            </a:r>
            <a:r>
              <a:rPr lang="en">
                <a:latin typeface="Calibri"/>
                <a:ea typeface="Calibri"/>
                <a:cs typeface="Calibri"/>
                <a:sym typeface="Calibri"/>
              </a:rPr>
              <a:t>, a team collaboration platform (similar to Wiki) - share documents and other media assets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2010 - </a:t>
            </a:r>
            <a:r>
              <a:rPr lang="en" b="1">
                <a:solidFill>
                  <a:srgbClr val="FF0000"/>
                </a:solidFill>
                <a:latin typeface="Calibri"/>
                <a:ea typeface="Calibri"/>
                <a:cs typeface="Calibri"/>
                <a:sym typeface="Calibri"/>
              </a:rPr>
              <a:t>Atlassian</a:t>
            </a:r>
            <a:r>
              <a:rPr lang="en">
                <a:latin typeface="Calibri"/>
                <a:ea typeface="Calibri"/>
                <a:cs typeface="Calibri"/>
                <a:sym typeface="Calibri"/>
              </a:rPr>
              <a:t> acquired </a:t>
            </a:r>
            <a:r>
              <a:rPr lang="en" b="1">
                <a:solidFill>
                  <a:srgbClr val="FF0000"/>
                </a:solidFill>
                <a:latin typeface="Calibri"/>
                <a:ea typeface="Calibri"/>
                <a:cs typeface="Calibri"/>
                <a:sym typeface="Calibri"/>
              </a:rPr>
              <a:t>Bitbucket</a:t>
            </a:r>
            <a:r>
              <a:rPr lang="en">
                <a:latin typeface="Calibri"/>
                <a:ea typeface="Calibri"/>
                <a:cs typeface="Calibri"/>
                <a:sym typeface="Calibri"/>
              </a:rPr>
              <a:t> - a Git-based repository</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2022 - ~ 9,000 employees</a:t>
            </a:r>
            <a:endParaRPr>
              <a:latin typeface="Calibri"/>
              <a:ea typeface="Calibri"/>
              <a:cs typeface="Calibri"/>
              <a:sym typeface="Calibri"/>
            </a:endParaRPr>
          </a:p>
        </p:txBody>
      </p:sp>
      <p:pic>
        <p:nvPicPr>
          <p:cNvPr id="148" name="Google Shape;148;p1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6950" y="260299"/>
            <a:ext cx="840023" cy="1121475"/>
          </a:xfrm>
          <a:prstGeom prst="rect">
            <a:avLst/>
          </a:prstGeom>
          <a:noFill/>
          <a:ln>
            <a:noFill/>
          </a:ln>
        </p:spPr>
      </p:pic>
      <p:sp>
        <p:nvSpPr>
          <p:cNvPr id="149" name="Google Shape;149;p15"/>
          <p:cNvSpPr txBox="1"/>
          <p:nvPr/>
        </p:nvSpPr>
        <p:spPr>
          <a:xfrm>
            <a:off x="4646963" y="1277232"/>
            <a:ext cx="84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Atlas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67800" y="2458425"/>
            <a:ext cx="3360225" cy="2022749"/>
          </a:xfrm>
          <a:prstGeom prst="rect">
            <a:avLst/>
          </a:prstGeom>
          <a:noFill/>
          <a:ln>
            <a:noFill/>
          </a:ln>
        </p:spPr>
      </p:pic>
      <p:sp>
        <p:nvSpPr>
          <p:cNvPr id="155" name="Google Shape;155;p16"/>
          <p:cNvSpPr txBox="1"/>
          <p:nvPr/>
        </p:nvSpPr>
        <p:spPr>
          <a:xfrm>
            <a:off x="6276750" y="4481175"/>
            <a:ext cx="142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GOJIRA, 1954</a:t>
            </a:r>
            <a:endParaRPr>
              <a:latin typeface="Calibri"/>
              <a:ea typeface="Calibri"/>
              <a:cs typeface="Calibri"/>
              <a:sym typeface="Calibri"/>
            </a:endParaRPr>
          </a:p>
        </p:txBody>
      </p:sp>
      <p:pic>
        <p:nvPicPr>
          <p:cNvPr id="156" name="Google Shape;156;p16"/>
          <p:cNvPicPr preferRelativeResize="0"/>
          <p:nvPr/>
        </p:nvPicPr>
        <p:blipFill>
          <a:blip r:embed="rId4">
            <a:alphaModFix/>
          </a:blip>
          <a:stretch>
            <a:fillRect/>
          </a:stretch>
        </p:blipFill>
        <p:spPr>
          <a:xfrm>
            <a:off x="661675" y="1918375"/>
            <a:ext cx="4076325" cy="2605100"/>
          </a:xfrm>
          <a:prstGeom prst="rect">
            <a:avLst/>
          </a:prstGeom>
          <a:noFill/>
          <a:ln>
            <a:noFill/>
          </a:ln>
        </p:spPr>
      </p:pic>
      <p:sp>
        <p:nvSpPr>
          <p:cNvPr id="157" name="Google Shape;157;p16"/>
          <p:cNvSpPr txBox="1">
            <a:spLocks noGrp="1"/>
          </p:cNvSpPr>
          <p:nvPr>
            <p:ph type="title"/>
          </p:nvPr>
        </p:nvSpPr>
        <p:spPr>
          <a:xfrm>
            <a:off x="2452075" y="784700"/>
            <a:ext cx="4668600" cy="8004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0B5394"/>
                </a:solidFill>
                <a:latin typeface="Calibri"/>
                <a:ea typeface="Calibri"/>
                <a:cs typeface="Calibri"/>
                <a:sym typeface="Calibri"/>
              </a:rPr>
              <a:t>Atlassian JIRA</a:t>
            </a:r>
            <a:endParaRPr sz="4000" b="1">
              <a:solidFill>
                <a:srgbClr val="0B5394"/>
              </a:solidFill>
              <a:latin typeface="Calibri"/>
              <a:ea typeface="Calibri"/>
              <a:cs typeface="Calibri"/>
              <a:sym typeface="Calibri"/>
            </a:endParaRPr>
          </a:p>
        </p:txBody>
      </p:sp>
      <p:pic>
        <p:nvPicPr>
          <p:cNvPr id="158" name="Google Shape;158;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02275" y="224250"/>
            <a:ext cx="2150350" cy="720475"/>
          </a:xfrm>
          <a:prstGeom prst="rect">
            <a:avLst/>
          </a:prstGeom>
          <a:noFill/>
          <a:ln>
            <a:noFill/>
          </a:ln>
        </p:spPr>
      </p:pic>
      <p:sp>
        <p:nvSpPr>
          <p:cNvPr id="159" name="Google Shape;159;p16"/>
          <p:cNvSpPr txBox="1"/>
          <p:nvPr/>
        </p:nvSpPr>
        <p:spPr>
          <a:xfrm>
            <a:off x="661675" y="1231450"/>
            <a:ext cx="135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Since 2002</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p:nvPr/>
        </p:nvSpPr>
        <p:spPr>
          <a:xfrm>
            <a:off x="4417500" y="1948500"/>
            <a:ext cx="3709200" cy="46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C78D8"/>
                </a:solidFill>
                <a:latin typeface="Calibri"/>
                <a:ea typeface="Calibri"/>
                <a:cs typeface="Calibri"/>
                <a:sym typeface="Calibri"/>
              </a:rPr>
              <a:t>Confluence -&gt; Documentation</a:t>
            </a:r>
            <a:endParaRPr sz="1800">
              <a:solidFill>
                <a:srgbClr val="3C78D8"/>
              </a:solidFill>
              <a:latin typeface="Calibri"/>
              <a:ea typeface="Calibri"/>
              <a:cs typeface="Calibri"/>
              <a:sym typeface="Calibri"/>
            </a:endParaRPr>
          </a:p>
        </p:txBody>
      </p:sp>
      <p:sp>
        <p:nvSpPr>
          <p:cNvPr id="165" name="Google Shape;165;p17"/>
          <p:cNvSpPr txBox="1"/>
          <p:nvPr/>
        </p:nvSpPr>
        <p:spPr>
          <a:xfrm>
            <a:off x="1035525" y="1948500"/>
            <a:ext cx="2532600" cy="46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C78D8"/>
                </a:solidFill>
                <a:latin typeface="Calibri"/>
                <a:ea typeface="Calibri"/>
                <a:cs typeface="Calibri"/>
                <a:sym typeface="Calibri"/>
              </a:rPr>
              <a:t>Jira -&gt; tasks</a:t>
            </a:r>
            <a:endParaRPr sz="1800">
              <a:solidFill>
                <a:srgbClr val="3C78D8"/>
              </a:solidFill>
              <a:latin typeface="Calibri"/>
              <a:ea typeface="Calibri"/>
              <a:cs typeface="Calibri"/>
              <a:sym typeface="Calibri"/>
            </a:endParaRPr>
          </a:p>
        </p:txBody>
      </p:sp>
      <p:pic>
        <p:nvPicPr>
          <p:cNvPr id="166" name="Google Shape;166;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27726" y="1469504"/>
            <a:ext cx="2330326" cy="294144"/>
          </a:xfrm>
          <a:prstGeom prst="rect">
            <a:avLst/>
          </a:prstGeom>
          <a:noFill/>
          <a:ln>
            <a:noFill/>
          </a:ln>
        </p:spPr>
      </p:pic>
      <p:pic>
        <p:nvPicPr>
          <p:cNvPr id="167" name="Google Shape;16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709051" y="1469496"/>
            <a:ext cx="1185550" cy="397200"/>
          </a:xfrm>
          <a:prstGeom prst="rect">
            <a:avLst/>
          </a:prstGeom>
          <a:noFill/>
          <a:ln>
            <a:noFill/>
          </a:ln>
        </p:spPr>
      </p:pic>
      <p:sp>
        <p:nvSpPr>
          <p:cNvPr id="168" name="Google Shape;168;p17"/>
          <p:cNvSpPr/>
          <p:nvPr/>
        </p:nvSpPr>
        <p:spPr>
          <a:xfrm>
            <a:off x="3620525" y="2001575"/>
            <a:ext cx="741000" cy="3513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927000" y="3268484"/>
            <a:ext cx="2330326" cy="328441"/>
          </a:xfrm>
          <a:prstGeom prst="rect">
            <a:avLst/>
          </a:prstGeom>
          <a:noFill/>
          <a:ln>
            <a:noFill/>
          </a:ln>
        </p:spPr>
      </p:pic>
      <p:sp>
        <p:nvSpPr>
          <p:cNvPr id="170" name="Google Shape;170;p17"/>
          <p:cNvSpPr txBox="1"/>
          <p:nvPr/>
        </p:nvSpPr>
        <p:spPr>
          <a:xfrm>
            <a:off x="2293625" y="3735150"/>
            <a:ext cx="3709200" cy="46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rgbClr val="3C78D8"/>
                </a:solidFill>
                <a:latin typeface="Calibri"/>
                <a:ea typeface="Calibri"/>
                <a:cs typeface="Calibri"/>
                <a:sym typeface="Calibri"/>
              </a:rPr>
              <a:t>Bitbucket -&gt; Git repository</a:t>
            </a:r>
            <a:endParaRPr sz="1800">
              <a:solidFill>
                <a:srgbClr val="3C78D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214275" y="211450"/>
            <a:ext cx="31953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0B5394"/>
                </a:solidFill>
                <a:latin typeface="Calibri"/>
                <a:ea typeface="Calibri"/>
                <a:cs typeface="Calibri"/>
                <a:sym typeface="Calibri"/>
              </a:rPr>
              <a:t>Key JIRA concepts</a:t>
            </a:r>
            <a:endParaRPr sz="2800" b="1">
              <a:solidFill>
                <a:srgbClr val="0B5394"/>
              </a:solidFill>
              <a:latin typeface="Calibri"/>
              <a:ea typeface="Calibri"/>
              <a:cs typeface="Calibri"/>
              <a:sym typeface="Calibri"/>
            </a:endParaRPr>
          </a:p>
        </p:txBody>
      </p:sp>
      <p:sp>
        <p:nvSpPr>
          <p:cNvPr id="176" name="Google Shape;176;p18"/>
          <p:cNvSpPr txBox="1">
            <a:spLocks noGrp="1"/>
          </p:cNvSpPr>
          <p:nvPr>
            <p:ph type="body" idx="1"/>
          </p:nvPr>
        </p:nvSpPr>
        <p:spPr>
          <a:xfrm>
            <a:off x="554850" y="1491175"/>
            <a:ext cx="8034300" cy="23736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Clr>
                <a:srgbClr val="313B3F"/>
              </a:buClr>
              <a:buSzPts val="1800"/>
              <a:buChar char="●"/>
            </a:pPr>
            <a:r>
              <a:rPr lang="en" sz="1800">
                <a:solidFill>
                  <a:srgbClr val="313B3F"/>
                </a:solidFill>
                <a:highlight>
                  <a:srgbClr val="FFFFFF"/>
                </a:highlight>
              </a:rPr>
              <a:t>Jira is the world's most highly recommended Agile project management tool</a:t>
            </a:r>
            <a:endParaRPr sz="1800">
              <a:solidFill>
                <a:srgbClr val="313B3F"/>
              </a:solidFill>
              <a:highlight>
                <a:srgbClr val="FFFFFF"/>
              </a:highlight>
            </a:endParaRPr>
          </a:p>
          <a:p>
            <a:pPr marL="457200" lvl="0" indent="-342900" algn="l" rtl="0">
              <a:spcBef>
                <a:spcPts val="0"/>
              </a:spcBef>
              <a:spcAft>
                <a:spcPts val="0"/>
              </a:spcAft>
              <a:buClr>
                <a:srgbClr val="313B3F"/>
              </a:buClr>
              <a:buSzPts val="1800"/>
              <a:buChar char="●"/>
            </a:pPr>
            <a:r>
              <a:rPr lang="en" sz="1800">
                <a:solidFill>
                  <a:srgbClr val="313B3F"/>
                </a:solidFill>
                <a:highlight>
                  <a:srgbClr val="FFFFFF"/>
                </a:highlight>
              </a:rPr>
              <a:t>Jira has the most features out of the box</a:t>
            </a:r>
            <a:endParaRPr sz="1800">
              <a:solidFill>
                <a:srgbClr val="313B3F"/>
              </a:solidFill>
              <a:highlight>
                <a:srgbClr val="FFFFFF"/>
              </a:highlight>
            </a:endParaRPr>
          </a:p>
          <a:p>
            <a:pPr marL="457200" lvl="0" indent="-342900" algn="l" rtl="0">
              <a:spcBef>
                <a:spcPts val="0"/>
              </a:spcBef>
              <a:spcAft>
                <a:spcPts val="0"/>
              </a:spcAft>
              <a:buClr>
                <a:srgbClr val="313B3F"/>
              </a:buClr>
              <a:buSzPts val="1800"/>
              <a:buChar char="●"/>
            </a:pPr>
            <a:r>
              <a:rPr lang="en" sz="1800">
                <a:solidFill>
                  <a:srgbClr val="313B3F"/>
                </a:solidFill>
                <a:highlight>
                  <a:srgbClr val="FFFFFF"/>
                </a:highlight>
              </a:rPr>
              <a:t>Jira has an insane plugin library, and it’s all about automating workflows</a:t>
            </a:r>
            <a:endParaRPr sz="1800">
              <a:solidFill>
                <a:srgbClr val="445566"/>
              </a:solidFill>
            </a:endParaRPr>
          </a:p>
          <a:p>
            <a:pPr marL="457200" lvl="0" indent="-342900" algn="l" rtl="0">
              <a:spcBef>
                <a:spcPts val="0"/>
              </a:spcBef>
              <a:spcAft>
                <a:spcPts val="0"/>
              </a:spcAft>
              <a:buClr>
                <a:srgbClr val="445566"/>
              </a:buClr>
              <a:buSzPts val="1800"/>
              <a:buChar char="●"/>
            </a:pPr>
            <a:r>
              <a:rPr lang="en" sz="1800">
                <a:solidFill>
                  <a:srgbClr val="445566"/>
                </a:solidFill>
              </a:rPr>
              <a:t>JIRA allows teams to track issues, manage projects, and automate workflows</a:t>
            </a:r>
            <a:endParaRPr sz="1800">
              <a:solidFill>
                <a:srgbClr val="445566"/>
              </a:solidFill>
            </a:endParaRPr>
          </a:p>
          <a:p>
            <a:pPr marL="457200" lvl="0" indent="-342900" algn="l" rtl="0">
              <a:lnSpc>
                <a:spcPct val="115000"/>
              </a:lnSpc>
              <a:spcBef>
                <a:spcPts val="0"/>
              </a:spcBef>
              <a:spcAft>
                <a:spcPts val="0"/>
              </a:spcAft>
              <a:buClr>
                <a:srgbClr val="445566"/>
              </a:buClr>
              <a:buSzPts val="1800"/>
              <a:buChar char="●"/>
            </a:pPr>
            <a:r>
              <a:rPr lang="en" sz="1800">
                <a:solidFill>
                  <a:srgbClr val="233A44"/>
                </a:solidFill>
              </a:rPr>
              <a:t>JIRA provides powerful reporting capabilities</a:t>
            </a:r>
            <a:endParaRPr sz="1800">
              <a:solidFill>
                <a:srgbClr val="233A44"/>
              </a:solidFill>
            </a:endParaRPr>
          </a:p>
          <a:p>
            <a:pPr marL="457200" lvl="0" indent="-342900" algn="l" rtl="0">
              <a:lnSpc>
                <a:spcPct val="115000"/>
              </a:lnSpc>
              <a:spcBef>
                <a:spcPts val="0"/>
              </a:spcBef>
              <a:spcAft>
                <a:spcPts val="0"/>
              </a:spcAft>
              <a:buClr>
                <a:srgbClr val="445566"/>
              </a:buClr>
              <a:buSzPts val="1800"/>
              <a:buChar char="●"/>
            </a:pPr>
            <a:r>
              <a:rPr lang="en" sz="1800">
                <a:solidFill>
                  <a:srgbClr val="233A44"/>
                </a:solidFill>
              </a:rPr>
              <a:t>JIRA integrates with other tools, such as Confluence and Bitbucket</a:t>
            </a:r>
            <a:endParaRPr sz="1800">
              <a:solidFill>
                <a:srgbClr val="445566"/>
              </a:solidFill>
            </a:endParaRPr>
          </a:p>
          <a:p>
            <a:pPr marL="457200" lvl="0" indent="-342900" algn="l" rtl="0">
              <a:spcBef>
                <a:spcPts val="0"/>
              </a:spcBef>
              <a:spcAft>
                <a:spcPts val="0"/>
              </a:spcAft>
              <a:buClr>
                <a:srgbClr val="445566"/>
              </a:buClr>
              <a:buSzPts val="1800"/>
              <a:buChar char="●"/>
            </a:pPr>
            <a:r>
              <a:rPr lang="en" sz="1800">
                <a:solidFill>
                  <a:srgbClr val="445566"/>
                </a:solidFill>
              </a:rPr>
              <a:t>Jira is based on four key concepts: </a:t>
            </a:r>
            <a:r>
              <a:rPr lang="en" sz="1800" b="1" i="1">
                <a:solidFill>
                  <a:srgbClr val="FF0000"/>
                </a:solidFill>
              </a:rPr>
              <a:t>issue</a:t>
            </a:r>
            <a:r>
              <a:rPr lang="en" sz="1800" b="1">
                <a:solidFill>
                  <a:srgbClr val="FF0000"/>
                </a:solidFill>
              </a:rPr>
              <a:t>, </a:t>
            </a:r>
            <a:r>
              <a:rPr lang="en" sz="1800" b="1" i="1">
                <a:solidFill>
                  <a:srgbClr val="FF0000"/>
                </a:solidFill>
              </a:rPr>
              <a:t>project</a:t>
            </a:r>
            <a:r>
              <a:rPr lang="en" sz="1800" b="1">
                <a:solidFill>
                  <a:srgbClr val="FF0000"/>
                </a:solidFill>
              </a:rPr>
              <a:t>, </a:t>
            </a:r>
            <a:r>
              <a:rPr lang="en" sz="1800" b="1" i="1">
                <a:solidFill>
                  <a:srgbClr val="FF0000"/>
                </a:solidFill>
              </a:rPr>
              <a:t>workflow, and board</a:t>
            </a:r>
            <a:endParaRPr sz="1800" b="1">
              <a:solidFill>
                <a:srgbClr val="FF0000"/>
              </a:solidFill>
            </a:endParaRPr>
          </a:p>
        </p:txBody>
      </p:sp>
      <p:pic>
        <p:nvPicPr>
          <p:cNvPr id="177" name="Google Shape;177;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1502" y="269075"/>
            <a:ext cx="1665348" cy="55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9"/>
          <p:cNvSpPr txBox="1">
            <a:spLocks noGrp="1"/>
          </p:cNvSpPr>
          <p:nvPr>
            <p:ph type="body" idx="1"/>
          </p:nvPr>
        </p:nvSpPr>
        <p:spPr>
          <a:xfrm>
            <a:off x="813925" y="602875"/>
            <a:ext cx="7668300" cy="4085100"/>
          </a:xfrm>
          <a:prstGeom prst="rect">
            <a:avLst/>
          </a:prstGeom>
        </p:spPr>
        <p:txBody>
          <a:bodyPr spcFirstLastPara="1" wrap="square" lIns="91425" tIns="91425" rIns="91425" bIns="91425" anchor="t" anchorCtr="0">
            <a:spAutoFit/>
          </a:bodyPr>
          <a:lstStyle/>
          <a:p>
            <a:pPr marL="457200" lvl="0" indent="-317500" algn="l" rtl="0">
              <a:lnSpc>
                <a:spcPct val="125000"/>
              </a:lnSpc>
              <a:spcBef>
                <a:spcPts val="1400"/>
              </a:spcBef>
              <a:spcAft>
                <a:spcPts val="0"/>
              </a:spcAft>
              <a:buSzPts val="1400"/>
              <a:buChar char="●"/>
            </a:pPr>
            <a:r>
              <a:rPr lang="en" sz="1400" b="1">
                <a:solidFill>
                  <a:srgbClr val="0B5394"/>
                </a:solidFill>
                <a:highlight>
                  <a:schemeClr val="dk1"/>
                </a:highlight>
              </a:rPr>
              <a:t>Issues</a:t>
            </a:r>
            <a:br>
              <a:rPr lang="en" sz="1400">
                <a:solidFill>
                  <a:srgbClr val="0B5394"/>
                </a:solidFill>
                <a:highlight>
                  <a:schemeClr val="dk1"/>
                </a:highlight>
              </a:rPr>
            </a:br>
            <a:r>
              <a:rPr lang="en" sz="1400">
                <a:solidFill>
                  <a:srgbClr val="313B3F"/>
                </a:solidFill>
                <a:highlight>
                  <a:schemeClr val="dk1"/>
                </a:highlight>
              </a:rPr>
              <a:t>the tasks/tickets you need to finish in order to complete a project.</a:t>
            </a:r>
            <a:endParaRPr sz="1400">
              <a:solidFill>
                <a:srgbClr val="313B3F"/>
              </a:solidFill>
              <a:highlight>
                <a:schemeClr val="dk1"/>
              </a:highlight>
            </a:endParaRPr>
          </a:p>
          <a:p>
            <a:pPr marL="457200" lvl="0" indent="-317500" algn="l" rtl="0">
              <a:lnSpc>
                <a:spcPct val="125000"/>
              </a:lnSpc>
              <a:spcBef>
                <a:spcPts val="0"/>
              </a:spcBef>
              <a:spcAft>
                <a:spcPts val="0"/>
              </a:spcAft>
              <a:buSzPts val="1400"/>
              <a:buChar char="●"/>
            </a:pPr>
            <a:r>
              <a:rPr lang="en" sz="1400" b="1">
                <a:solidFill>
                  <a:srgbClr val="0B5394"/>
                </a:solidFill>
              </a:rPr>
              <a:t>Projects </a:t>
            </a:r>
            <a:r>
              <a:rPr lang="en" sz="1400">
                <a:solidFill>
                  <a:srgbClr val="445566"/>
                </a:solidFill>
              </a:rPr>
              <a:t> </a:t>
            </a:r>
            <a:br>
              <a:rPr lang="en" sz="1400">
                <a:solidFill>
                  <a:srgbClr val="445566"/>
                </a:solidFill>
              </a:rPr>
            </a:br>
            <a:r>
              <a:rPr lang="en" sz="1400">
                <a:solidFill>
                  <a:srgbClr val="445566"/>
                </a:solidFill>
              </a:rPr>
              <a:t>groups of issues. You can have separate project for each product you are developing. </a:t>
            </a:r>
            <a:br>
              <a:rPr lang="en" sz="1400">
                <a:solidFill>
                  <a:srgbClr val="445566"/>
                </a:solidFill>
              </a:rPr>
            </a:br>
            <a:r>
              <a:rPr lang="en" sz="1400">
                <a:solidFill>
                  <a:srgbClr val="445566"/>
                </a:solidFill>
              </a:rPr>
              <a:t>You can configure visibility and workflows per project.</a:t>
            </a:r>
            <a:endParaRPr sz="1400">
              <a:solidFill>
                <a:srgbClr val="445566"/>
              </a:solidFill>
            </a:endParaRPr>
          </a:p>
          <a:p>
            <a:pPr marL="457200" lvl="0" indent="-317500" algn="l" rtl="0">
              <a:spcBef>
                <a:spcPts val="0"/>
              </a:spcBef>
              <a:spcAft>
                <a:spcPts val="0"/>
              </a:spcAft>
              <a:buSzPts val="1400"/>
              <a:buChar char="●"/>
            </a:pPr>
            <a:r>
              <a:rPr lang="en" sz="1400" b="1">
                <a:solidFill>
                  <a:srgbClr val="0B5394"/>
                </a:solidFill>
              </a:rPr>
              <a:t>Workflows</a:t>
            </a:r>
            <a:br>
              <a:rPr lang="en" sz="1400" b="1">
                <a:solidFill>
                  <a:srgbClr val="0B5394"/>
                </a:solidFill>
              </a:rPr>
            </a:br>
            <a:r>
              <a:rPr lang="en" sz="1400">
                <a:solidFill>
                  <a:srgbClr val="445566"/>
                </a:solidFill>
              </a:rPr>
              <a:t>the paths that issues take as they progress from creation to completion. Each issue starts in the </a:t>
            </a:r>
            <a:r>
              <a:rPr lang="en" sz="1400" b="1">
                <a:solidFill>
                  <a:srgbClr val="FF0000"/>
                </a:solidFill>
              </a:rPr>
              <a:t>backlog</a:t>
            </a:r>
            <a:r>
              <a:rPr lang="en" sz="1400">
                <a:solidFill>
                  <a:srgbClr val="445566"/>
                </a:solidFill>
              </a:rPr>
              <a:t> of </a:t>
            </a:r>
            <a:r>
              <a:rPr lang="en" sz="1400" b="1">
                <a:solidFill>
                  <a:srgbClr val="3C78D8"/>
                </a:solidFill>
              </a:rPr>
              <a:t>"To Do"</a:t>
            </a:r>
            <a:r>
              <a:rPr lang="en" sz="1400">
                <a:solidFill>
                  <a:srgbClr val="445566"/>
                </a:solidFill>
              </a:rPr>
              <a:t> items, then progresses to </a:t>
            </a:r>
            <a:r>
              <a:rPr lang="en" sz="1400" b="1">
                <a:solidFill>
                  <a:srgbClr val="3C78D8"/>
                </a:solidFill>
              </a:rPr>
              <a:t>"In Progress"</a:t>
            </a:r>
            <a:r>
              <a:rPr lang="en" sz="1400">
                <a:solidFill>
                  <a:srgbClr val="445566"/>
                </a:solidFill>
              </a:rPr>
              <a:t> and </a:t>
            </a:r>
            <a:r>
              <a:rPr lang="en" sz="1400" b="1">
                <a:solidFill>
                  <a:srgbClr val="3C78D8"/>
                </a:solidFill>
              </a:rPr>
              <a:t>"Done"</a:t>
            </a:r>
            <a:r>
              <a:rPr lang="en" sz="1400">
                <a:solidFill>
                  <a:srgbClr val="445566"/>
                </a:solidFill>
              </a:rPr>
              <a:t> status. You can configure different statuses and trigger actions that occur when an issue moves into a status.</a:t>
            </a:r>
            <a:endParaRPr sz="1400"/>
          </a:p>
          <a:p>
            <a:pPr marL="457200" lvl="0" indent="-317500" algn="l" rtl="0">
              <a:lnSpc>
                <a:spcPct val="125000"/>
              </a:lnSpc>
              <a:spcBef>
                <a:spcPts val="0"/>
              </a:spcBef>
              <a:spcAft>
                <a:spcPts val="0"/>
              </a:spcAft>
              <a:buClr>
                <a:srgbClr val="0B5394"/>
              </a:buClr>
              <a:buSzPts val="1400"/>
              <a:buChar char="●"/>
            </a:pPr>
            <a:r>
              <a:rPr lang="en" sz="1400" b="1">
                <a:solidFill>
                  <a:srgbClr val="0B5394"/>
                </a:solidFill>
              </a:rPr>
              <a:t>Boards</a:t>
            </a:r>
            <a:r>
              <a:rPr lang="en" sz="1400">
                <a:solidFill>
                  <a:srgbClr val="445566"/>
                </a:solidFill>
              </a:rPr>
              <a:t> </a:t>
            </a:r>
            <a:br>
              <a:rPr lang="en" sz="1400">
                <a:solidFill>
                  <a:srgbClr val="445566"/>
                </a:solidFill>
              </a:rPr>
            </a:br>
            <a:r>
              <a:rPr lang="en" sz="1400">
                <a:solidFill>
                  <a:srgbClr val="445566"/>
                </a:solidFill>
              </a:rPr>
              <a:t>visual representations of your team’s workflow within a project. You can use different types of boards for flexible ways to view, manage, and report on work in progress on the same project. If you use an agile approach, you may find it helpful to use a </a:t>
            </a:r>
            <a:r>
              <a:rPr lang="en" sz="1400" b="1">
                <a:solidFill>
                  <a:srgbClr val="FF0000"/>
                </a:solidFill>
              </a:rPr>
              <a:t>Kanban Board</a:t>
            </a:r>
            <a:r>
              <a:rPr lang="en" sz="1400">
                <a:solidFill>
                  <a:srgbClr val="445566"/>
                </a:solidFill>
              </a:rPr>
              <a:t> view to track backlog items as they refine and a </a:t>
            </a:r>
            <a:r>
              <a:rPr lang="en" sz="1400" b="1">
                <a:solidFill>
                  <a:srgbClr val="FF0000"/>
                </a:solidFill>
              </a:rPr>
              <a:t>Sprint Board</a:t>
            </a:r>
            <a:r>
              <a:rPr lang="en" sz="1400">
                <a:solidFill>
                  <a:srgbClr val="445566"/>
                </a:solidFill>
              </a:rPr>
              <a:t> to show the Sprint Backlog for your current sprint.</a:t>
            </a:r>
            <a:endParaRPr sz="1400"/>
          </a:p>
          <a:p>
            <a:pPr marL="457200" lvl="0" indent="-317500" algn="l" rtl="0">
              <a:lnSpc>
                <a:spcPct val="125000"/>
              </a:lnSpc>
              <a:spcBef>
                <a:spcPts val="0"/>
              </a:spcBef>
              <a:spcAft>
                <a:spcPts val="0"/>
              </a:spcAft>
              <a:buClr>
                <a:srgbClr val="0B5394"/>
              </a:buClr>
              <a:buSzPts val="1400"/>
              <a:buChar char="●"/>
            </a:pPr>
            <a:endParaRPr sz="1400" b="1">
              <a:solidFill>
                <a:srgbClr val="0B5394"/>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221250" y="221225"/>
            <a:ext cx="4505700" cy="61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800" b="1">
                <a:latin typeface="Calibri"/>
                <a:ea typeface="Calibri"/>
                <a:cs typeface="Calibri"/>
                <a:sym typeface="Calibri"/>
              </a:rPr>
              <a:t>From Waterfall to Agile </a:t>
            </a:r>
            <a:endParaRPr>
              <a:latin typeface="Calibri"/>
              <a:ea typeface="Calibri"/>
              <a:cs typeface="Calibri"/>
              <a:sym typeface="Calibri"/>
            </a:endParaRPr>
          </a:p>
        </p:txBody>
      </p:sp>
      <p:sp>
        <p:nvSpPr>
          <p:cNvPr id="188" name="Google Shape;188;p20"/>
          <p:cNvSpPr txBox="1"/>
          <p:nvPr/>
        </p:nvSpPr>
        <p:spPr>
          <a:xfrm>
            <a:off x="390825" y="966025"/>
            <a:ext cx="3016200" cy="202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Calibri"/>
                <a:ea typeface="Calibri"/>
                <a:cs typeface="Calibri"/>
                <a:sym typeface="Calibri"/>
              </a:rPr>
              <a:t>The </a:t>
            </a:r>
            <a:r>
              <a:rPr lang="en" b="1">
                <a:solidFill>
                  <a:srgbClr val="FF0000"/>
                </a:solidFill>
                <a:latin typeface="Calibri"/>
                <a:ea typeface="Calibri"/>
                <a:cs typeface="Calibri"/>
                <a:sym typeface="Calibri"/>
              </a:rPr>
              <a:t>Waterfall</a:t>
            </a:r>
            <a:r>
              <a:rPr lang="en">
                <a:latin typeface="Calibri"/>
                <a:ea typeface="Calibri"/>
                <a:cs typeface="Calibri"/>
                <a:sym typeface="Calibri"/>
              </a:rPr>
              <a:t> methodology (1976) (manufacturing &amp; construction)</a:t>
            </a:r>
            <a:endParaRPr>
              <a:latin typeface="Calibri"/>
              <a:ea typeface="Calibri"/>
              <a:cs typeface="Calibri"/>
              <a:sym typeface="Calibri"/>
            </a:endParaRPr>
          </a:p>
          <a:p>
            <a:pPr marL="0" lvl="0" indent="0" algn="l" rtl="0">
              <a:lnSpc>
                <a:spcPct val="115000"/>
              </a:lnSpc>
              <a:spcBef>
                <a:spcPts val="0"/>
              </a:spcBef>
              <a:spcAft>
                <a:spcPts val="0"/>
              </a:spcAft>
              <a:buNone/>
            </a:pPr>
            <a:endParaRPr>
              <a:latin typeface="Calibri"/>
              <a:ea typeface="Calibri"/>
              <a:cs typeface="Calibri"/>
              <a:sym typeface="Calibri"/>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Analysis</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Requirements</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Design</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Development</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Testing &amp; Integration</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Deployment</a:t>
            </a:r>
            <a:endParaRPr sz="900" b="1">
              <a:solidFill>
                <a:srgbClr val="3C78D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900" b="1">
                <a:solidFill>
                  <a:srgbClr val="3C78D8"/>
                </a:solidFill>
                <a:latin typeface="Roboto Mono"/>
                <a:ea typeface="Roboto Mono"/>
                <a:cs typeface="Roboto Mono"/>
                <a:sym typeface="Roboto Mono"/>
              </a:rPr>
              <a:t>        	Maintenance</a:t>
            </a:r>
            <a:endParaRPr>
              <a:latin typeface="Calibri"/>
              <a:ea typeface="Calibri"/>
              <a:cs typeface="Calibri"/>
              <a:sym typeface="Calibri"/>
            </a:endParaRPr>
          </a:p>
        </p:txBody>
      </p:sp>
      <p:pic>
        <p:nvPicPr>
          <p:cNvPr id="189" name="Google Shape;18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0825" y="3255750"/>
            <a:ext cx="1895325" cy="1257100"/>
          </a:xfrm>
          <a:prstGeom prst="rect">
            <a:avLst/>
          </a:prstGeom>
          <a:noFill/>
          <a:ln>
            <a:noFill/>
          </a:ln>
        </p:spPr>
      </p:pic>
      <p:pic>
        <p:nvPicPr>
          <p:cNvPr id="190" name="Google Shape;19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379550" y="3255750"/>
            <a:ext cx="1177284" cy="1257100"/>
          </a:xfrm>
          <a:prstGeom prst="rect">
            <a:avLst/>
          </a:prstGeom>
          <a:noFill/>
          <a:ln>
            <a:noFill/>
          </a:ln>
        </p:spPr>
      </p:pic>
      <p:sp>
        <p:nvSpPr>
          <p:cNvPr id="191" name="Google Shape;191;p20"/>
          <p:cNvSpPr txBox="1"/>
          <p:nvPr/>
        </p:nvSpPr>
        <p:spPr>
          <a:xfrm>
            <a:off x="5175475" y="563875"/>
            <a:ext cx="2971800" cy="648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b="1">
                <a:solidFill>
                  <a:srgbClr val="FF0000"/>
                </a:solidFill>
                <a:latin typeface="Calibri"/>
                <a:ea typeface="Calibri"/>
                <a:cs typeface="Calibri"/>
                <a:sym typeface="Calibri"/>
              </a:rPr>
              <a:t>Agile</a:t>
            </a:r>
            <a:r>
              <a:rPr lang="en">
                <a:solidFill>
                  <a:schemeClr val="dk2"/>
                </a:solidFill>
                <a:latin typeface="Calibri"/>
                <a:ea typeface="Calibri"/>
                <a:cs typeface="Calibri"/>
                <a:sym typeface="Calibri"/>
              </a:rPr>
              <a:t> (2001)</a:t>
            </a:r>
            <a:endParaRPr>
              <a:solidFill>
                <a:schemeClr val="dk2"/>
              </a:solidFill>
              <a:latin typeface="Calibri"/>
              <a:ea typeface="Calibri"/>
              <a:cs typeface="Calibri"/>
              <a:sym typeface="Calibri"/>
            </a:endParaRPr>
          </a:p>
          <a:p>
            <a:pPr marL="0" lvl="0" indent="0" algn="ctr" rtl="0">
              <a:lnSpc>
                <a:spcPct val="115000"/>
              </a:lnSpc>
              <a:spcBef>
                <a:spcPts val="0"/>
              </a:spcBef>
              <a:spcAft>
                <a:spcPts val="0"/>
              </a:spcAft>
              <a:buNone/>
            </a:pPr>
            <a:r>
              <a:rPr lang="en">
                <a:solidFill>
                  <a:schemeClr val="dk2"/>
                </a:solidFill>
                <a:latin typeface="Calibri"/>
                <a:ea typeface="Calibri"/>
                <a:cs typeface="Calibri"/>
                <a:sym typeface="Calibri"/>
              </a:rPr>
              <a:t>(Software Development - Iterative)</a:t>
            </a:r>
            <a:endParaRPr>
              <a:solidFill>
                <a:schemeClr val="dk2"/>
              </a:solidFill>
              <a:latin typeface="Calibri"/>
              <a:ea typeface="Calibri"/>
              <a:cs typeface="Calibri"/>
              <a:sym typeface="Calibri"/>
            </a:endParaRPr>
          </a:p>
        </p:txBody>
      </p:sp>
      <p:pic>
        <p:nvPicPr>
          <p:cNvPr id="192" name="Google Shape;192;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31112" y="1211877"/>
            <a:ext cx="2708775" cy="1365050"/>
          </a:xfrm>
          <a:prstGeom prst="rect">
            <a:avLst/>
          </a:prstGeom>
          <a:noFill/>
          <a:ln>
            <a:noFill/>
          </a:ln>
        </p:spPr>
      </p:pic>
      <p:sp>
        <p:nvSpPr>
          <p:cNvPr id="193" name="Google Shape;193;p20"/>
          <p:cNvSpPr txBox="1"/>
          <p:nvPr/>
        </p:nvSpPr>
        <p:spPr>
          <a:xfrm>
            <a:off x="5016925" y="2576925"/>
            <a:ext cx="3714000" cy="1391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latin typeface="Calibri"/>
                <a:ea typeface="Calibri"/>
                <a:cs typeface="Calibri"/>
                <a:sym typeface="Calibri"/>
              </a:rPr>
              <a:t>In 2001, a team of 17 visionary software developers held a meeting in Utah to discuss industry problems and possible solutions.</a:t>
            </a:r>
            <a:endParaRPr>
              <a:latin typeface="Calibri"/>
              <a:ea typeface="Calibri"/>
              <a:cs typeface="Calibri"/>
              <a:sym typeface="Calibri"/>
            </a:endParaRPr>
          </a:p>
          <a:p>
            <a:pPr marL="0" lvl="0" indent="0" algn="l" rtl="0">
              <a:lnSpc>
                <a:spcPct val="115000"/>
              </a:lnSpc>
              <a:spcBef>
                <a:spcPts val="0"/>
              </a:spcBef>
              <a:spcAft>
                <a:spcPts val="0"/>
              </a:spcAft>
              <a:buNone/>
            </a:pPr>
            <a:r>
              <a:rPr lang="en">
                <a:latin typeface="Calibri"/>
                <a:ea typeface="Calibri"/>
                <a:cs typeface="Calibri"/>
                <a:sym typeface="Calibri"/>
              </a:rPr>
              <a:t>They later created what is known throughout the industry as the </a:t>
            </a:r>
            <a:r>
              <a:rPr lang="en" b="1">
                <a:solidFill>
                  <a:srgbClr val="00B050"/>
                </a:solidFill>
                <a:latin typeface="Calibri"/>
                <a:ea typeface="Calibri"/>
                <a:cs typeface="Calibri"/>
                <a:sym typeface="Calibri"/>
              </a:rPr>
              <a:t>Agile Manifesto</a:t>
            </a:r>
            <a:r>
              <a:rPr lang="en">
                <a:latin typeface="Calibri"/>
                <a:ea typeface="Calibri"/>
                <a:cs typeface="Calibri"/>
                <a:sym typeface="Calibri"/>
              </a:rPr>
              <a:t>.</a:t>
            </a:r>
            <a:endParaRPr>
              <a:latin typeface="Calibri"/>
              <a:ea typeface="Calibri"/>
              <a:cs typeface="Calibri"/>
              <a:sym typeface="Calibri"/>
            </a:endParaRPr>
          </a:p>
        </p:txBody>
      </p:sp>
      <p:pic>
        <p:nvPicPr>
          <p:cNvPr id="194" name="Google Shape;194;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79575" y="4046575"/>
            <a:ext cx="1047750" cy="86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1"/>
          <p:cNvSpPr txBox="1">
            <a:spLocks noGrp="1"/>
          </p:cNvSpPr>
          <p:nvPr>
            <p:ph type="body" idx="1"/>
          </p:nvPr>
        </p:nvSpPr>
        <p:spPr>
          <a:xfrm>
            <a:off x="4260025" y="1395325"/>
            <a:ext cx="4503300" cy="213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400" b="1">
                <a:solidFill>
                  <a:srgbClr val="FF0000"/>
                </a:solidFill>
              </a:rPr>
              <a:t>Kanban (no sprints)</a:t>
            </a:r>
            <a:endParaRPr sz="1400" b="1"/>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issues are generally thrown straight into the active queue, without the need for planning or time estimates</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Focus on Customer’s Needs and Expectations       </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Change Manage the Work, Not the Workers </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Regularly Review the Network of Services </a:t>
            </a:r>
            <a:endParaRPr sz="1400">
              <a:solidFill>
                <a:srgbClr val="333333"/>
              </a:solidFill>
            </a:endParaRPr>
          </a:p>
          <a:p>
            <a:pPr marL="457200" lvl="0" indent="0" algn="l" rtl="0">
              <a:lnSpc>
                <a:spcPct val="115000"/>
              </a:lnSpc>
              <a:spcBef>
                <a:spcPts val="0"/>
              </a:spcBef>
              <a:spcAft>
                <a:spcPts val="0"/>
              </a:spcAft>
              <a:buNone/>
            </a:pPr>
            <a:endParaRPr sz="1400">
              <a:solidFill>
                <a:srgbClr val="333333"/>
              </a:solidFill>
            </a:endParaRPr>
          </a:p>
        </p:txBody>
      </p:sp>
      <p:sp>
        <p:nvSpPr>
          <p:cNvPr id="200" name="Google Shape;200;p21"/>
          <p:cNvSpPr txBox="1">
            <a:spLocks noGrp="1"/>
          </p:cNvSpPr>
          <p:nvPr>
            <p:ph type="body" idx="1"/>
          </p:nvPr>
        </p:nvSpPr>
        <p:spPr>
          <a:xfrm>
            <a:off x="196950" y="197625"/>
            <a:ext cx="3853200" cy="6156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800" b="1">
                <a:solidFill>
                  <a:srgbClr val="0B5394"/>
                </a:solidFill>
              </a:rPr>
              <a:t>Workflow Management</a:t>
            </a:r>
            <a:endParaRPr sz="2800">
              <a:solidFill>
                <a:srgbClr val="233A44"/>
              </a:solidFill>
            </a:endParaRPr>
          </a:p>
        </p:txBody>
      </p:sp>
      <p:sp>
        <p:nvSpPr>
          <p:cNvPr id="201" name="Google Shape;201;p21"/>
          <p:cNvSpPr txBox="1">
            <a:spLocks noGrp="1"/>
          </p:cNvSpPr>
          <p:nvPr>
            <p:ph type="body" idx="1"/>
          </p:nvPr>
        </p:nvSpPr>
        <p:spPr>
          <a:xfrm>
            <a:off x="2405150" y="813225"/>
            <a:ext cx="3590400" cy="461700"/>
          </a:xfrm>
          <a:prstGeom prst="rect">
            <a:avLst/>
          </a:prstGeom>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b="1">
                <a:solidFill>
                  <a:srgbClr val="FF0000"/>
                </a:solidFill>
              </a:rPr>
              <a:t>Agile workflows and processes</a:t>
            </a:r>
            <a:endParaRPr sz="1800">
              <a:solidFill>
                <a:srgbClr val="233A44"/>
              </a:solidFill>
            </a:endParaRPr>
          </a:p>
        </p:txBody>
      </p:sp>
      <p:sp>
        <p:nvSpPr>
          <p:cNvPr id="202" name="Google Shape;202;p21"/>
          <p:cNvSpPr txBox="1">
            <a:spLocks noGrp="1"/>
          </p:cNvSpPr>
          <p:nvPr>
            <p:ph type="body" idx="1"/>
          </p:nvPr>
        </p:nvSpPr>
        <p:spPr>
          <a:xfrm>
            <a:off x="380250" y="1395325"/>
            <a:ext cx="3669900" cy="213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400" b="1">
                <a:solidFill>
                  <a:srgbClr val="FF0000"/>
                </a:solidFill>
              </a:rPr>
              <a:t>Scrum (uses Sprints)</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uses regular sprints</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allows to deliver results fast (much faster than waterfall)</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uses "continuous delivery"</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focus on transparency, keeping track of work in real time</a:t>
            </a:r>
            <a:endParaRPr sz="1400">
              <a:solidFill>
                <a:srgbClr val="333333"/>
              </a:solidFill>
            </a:endParaRPr>
          </a:p>
          <a:p>
            <a:pPr marL="457200" lvl="0" indent="-317500" algn="l" rtl="0">
              <a:lnSpc>
                <a:spcPct val="115000"/>
              </a:lnSpc>
              <a:spcBef>
                <a:spcPts val="0"/>
              </a:spcBef>
              <a:spcAft>
                <a:spcPts val="0"/>
              </a:spcAft>
              <a:buClr>
                <a:srgbClr val="333333"/>
              </a:buClr>
              <a:buSzPts val="1400"/>
              <a:buChar char="●"/>
            </a:pPr>
            <a:r>
              <a:rPr lang="en" sz="1400">
                <a:solidFill>
                  <a:srgbClr val="333333"/>
                </a:solidFill>
              </a:rPr>
              <a:t>reflecting on successes and failures</a:t>
            </a:r>
            <a:endParaRPr>
              <a:solidFill>
                <a:srgbClr val="233A44"/>
              </a:solidFill>
            </a:endParaRPr>
          </a:p>
        </p:txBody>
      </p:sp>
      <p:sp>
        <p:nvSpPr>
          <p:cNvPr id="203" name="Google Shape;203;p21"/>
          <p:cNvSpPr txBox="1">
            <a:spLocks noGrp="1"/>
          </p:cNvSpPr>
          <p:nvPr>
            <p:ph type="body" idx="1"/>
          </p:nvPr>
        </p:nvSpPr>
        <p:spPr>
          <a:xfrm>
            <a:off x="380250" y="3650525"/>
            <a:ext cx="3669900" cy="92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rgbClr val="333333"/>
                </a:solidFill>
                <a:latin typeface="Arial"/>
                <a:ea typeface="Arial"/>
                <a:cs typeface="Arial"/>
                <a:sym typeface="Arial"/>
              </a:rPr>
              <a:t>For larger projects, that can be tackled as an </a:t>
            </a:r>
            <a:r>
              <a:rPr lang="en" sz="1200" b="1">
                <a:solidFill>
                  <a:srgbClr val="FF0000"/>
                </a:solidFill>
                <a:latin typeface="Arial"/>
                <a:ea typeface="Arial"/>
                <a:cs typeface="Arial"/>
                <a:sym typeface="Arial"/>
              </a:rPr>
              <a:t>iterative series of releases</a:t>
            </a:r>
            <a:r>
              <a:rPr lang="en" sz="1200">
                <a:solidFill>
                  <a:srgbClr val="333333"/>
                </a:solidFill>
                <a:latin typeface="Arial"/>
                <a:ea typeface="Arial"/>
                <a:cs typeface="Arial"/>
                <a:sym typeface="Arial"/>
              </a:rPr>
              <a:t> (like creating a piece of software or designing a product), </a:t>
            </a:r>
            <a:r>
              <a:rPr lang="en" sz="1200" b="1">
                <a:solidFill>
                  <a:srgbClr val="FF0000"/>
                </a:solidFill>
                <a:latin typeface="Arial"/>
                <a:ea typeface="Arial"/>
                <a:cs typeface="Arial"/>
                <a:sym typeface="Arial"/>
              </a:rPr>
              <a:t>Scrum</a:t>
            </a:r>
            <a:r>
              <a:rPr lang="en" sz="1200">
                <a:solidFill>
                  <a:srgbClr val="333333"/>
                </a:solidFill>
                <a:latin typeface="Arial"/>
                <a:ea typeface="Arial"/>
                <a:cs typeface="Arial"/>
                <a:sym typeface="Arial"/>
              </a:rPr>
              <a:t> is likely to be better suited.</a:t>
            </a:r>
            <a:endParaRPr sz="1400" b="1">
              <a:solidFill>
                <a:srgbClr val="FF0000"/>
              </a:solidFill>
            </a:endParaRPr>
          </a:p>
        </p:txBody>
      </p:sp>
      <p:sp>
        <p:nvSpPr>
          <p:cNvPr id="204" name="Google Shape;204;p21"/>
          <p:cNvSpPr txBox="1">
            <a:spLocks noGrp="1"/>
          </p:cNvSpPr>
          <p:nvPr>
            <p:ph type="body" idx="1"/>
          </p:nvPr>
        </p:nvSpPr>
        <p:spPr>
          <a:xfrm>
            <a:off x="4260025" y="3650525"/>
            <a:ext cx="4503300" cy="55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200">
                <a:solidFill>
                  <a:srgbClr val="333333"/>
                </a:solidFill>
                <a:latin typeface="Arial"/>
                <a:ea typeface="Arial"/>
                <a:cs typeface="Arial"/>
                <a:sym typeface="Arial"/>
              </a:rPr>
              <a:t>For </a:t>
            </a:r>
            <a:r>
              <a:rPr lang="en" sz="1200" b="1">
                <a:solidFill>
                  <a:srgbClr val="FF0000"/>
                </a:solidFill>
                <a:latin typeface="Arial"/>
                <a:ea typeface="Arial"/>
                <a:cs typeface="Arial"/>
                <a:sym typeface="Arial"/>
              </a:rPr>
              <a:t>simple projects</a:t>
            </a:r>
            <a:r>
              <a:rPr lang="en" sz="1200">
                <a:solidFill>
                  <a:srgbClr val="333333"/>
                </a:solidFill>
                <a:latin typeface="Arial"/>
                <a:ea typeface="Arial"/>
                <a:cs typeface="Arial"/>
                <a:sym typeface="Arial"/>
              </a:rPr>
              <a:t> and processes that will run for the medium to long term (such as customer support), </a:t>
            </a:r>
            <a:r>
              <a:rPr lang="en" sz="1200" b="1">
                <a:solidFill>
                  <a:srgbClr val="FF0000"/>
                </a:solidFill>
                <a:latin typeface="Arial"/>
                <a:ea typeface="Arial"/>
                <a:cs typeface="Arial"/>
                <a:sym typeface="Arial"/>
              </a:rPr>
              <a:t>Kanban</a:t>
            </a:r>
            <a:r>
              <a:rPr lang="en" sz="1200">
                <a:solidFill>
                  <a:srgbClr val="333333"/>
                </a:solidFill>
                <a:latin typeface="Arial"/>
                <a:ea typeface="Arial"/>
                <a:cs typeface="Arial"/>
                <a:sym typeface="Arial"/>
              </a:rPr>
              <a:t> is a great fit. </a:t>
            </a:r>
            <a:endParaRPr sz="1200">
              <a:solidFill>
                <a:srgbClr val="33333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2257</Words>
  <Application>Microsoft Macintosh PowerPoint</Application>
  <PresentationFormat>On-screen Show (16:9)</PresentationFormat>
  <Paragraphs>208</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Nunito</vt:lpstr>
      <vt:lpstr>Arial</vt:lpstr>
      <vt:lpstr>Calibri</vt:lpstr>
      <vt:lpstr>Roboto Mono</vt:lpstr>
      <vt:lpstr>Shift</vt:lpstr>
      <vt:lpstr>JIRA (tasks, project management) Confluence (documentation) Bitbucket (Git-based repository)</vt:lpstr>
      <vt:lpstr>PowerPoint Presentation</vt:lpstr>
      <vt:lpstr>PowerPoint Presentation</vt:lpstr>
      <vt:lpstr>Atlassian JIRA</vt:lpstr>
      <vt:lpstr>PowerPoint Presentation</vt:lpstr>
      <vt:lpstr>Key JIRA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Benefits of Using Atlassian JIRA</vt:lpstr>
      <vt:lpstr>Atlassian Confluence</vt:lpstr>
      <vt:lpstr>Key Confluence Concepts</vt:lpstr>
      <vt:lpstr>PowerPoint Presentation</vt:lpstr>
      <vt:lpstr>PowerPoint Presentation</vt:lpstr>
      <vt:lpstr>Atlassian BitBucket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JIRA (tasks, project management) Confluence (documentation) Bitbucket (Git-based repository)</dc:title>
  <cp:lastModifiedBy>Lev Selector</cp:lastModifiedBy>
  <cp:revision>3</cp:revision>
  <dcterms:modified xsi:type="dcterms:W3CDTF">2023-03-03T22:04:12Z</dcterms:modified>
</cp:coreProperties>
</file>