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f2cb085a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f2cb085a7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607422e9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607422e9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607422e9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607422e9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5c3469c6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5c3469c6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4ceb5f8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4ceb5f8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607422e9f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607422e9f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4ceb5f8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4ceb5f8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77486d9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77486d9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7955f3f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7955f3f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4ceb5f8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4ceb5f8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f22751ea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f22751ea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6ad557f2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6ad557f2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77486d9e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77486d9e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77486d9e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77486d9e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6ad557f2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6ad557f2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77486d9e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77486d9e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77486d9e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77486d9e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75385578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75385578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77486d9e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77486d9e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35b7ef0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35b7ef0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2cb085a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2cb085a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7a5dd7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7a5dd7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f22751ea8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f22751ea8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c039b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5c039b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f22751ea8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f22751ea8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22751e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22751e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07422e9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607422e9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gzilla.org/about/featur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/features/scrum-board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tlassian.com/software/jira/templates/kanban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ac" TargetMode="External"/><Relationship Id="rId3" Type="http://schemas.openxmlformats.org/officeDocument/2006/relationships/hyperlink" Target="https://www.atlassian.com/software/jira" TargetMode="External"/><Relationship Id="rId7" Type="http://schemas.openxmlformats.org/officeDocument/2006/relationships/hyperlink" Target="https://www.bugzilla.org/about/featur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ugzilla.org" TargetMode="External"/><Relationship Id="rId5" Type="http://schemas.openxmlformats.org/officeDocument/2006/relationships/hyperlink" Target="https://en.wikipedia.org/wiki/Asana,_Inc." TargetMode="External"/><Relationship Id="rId10" Type="http://schemas.openxmlformats.org/officeDocument/2006/relationships/hyperlink" Target="https://trac.edgewall.org/browser" TargetMode="External"/><Relationship Id="rId4" Type="http://schemas.openxmlformats.org/officeDocument/2006/relationships/hyperlink" Target="https://asana.com" TargetMode="External"/><Relationship Id="rId9" Type="http://schemas.openxmlformats.org/officeDocument/2006/relationships/hyperlink" Target="https://trac.edgewall.or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jectlocker.com" TargetMode="External"/><Relationship Id="rId13" Type="http://schemas.openxmlformats.org/officeDocument/2006/relationships/hyperlink" Target="https://www.forbes.com/advisor/business/software/best-project-management-software/#airtable_section" TargetMode="External"/><Relationship Id="rId3" Type="http://schemas.openxmlformats.org/officeDocument/2006/relationships/hyperlink" Target="https://www.atlassian.com/software/jira" TargetMode="External"/><Relationship Id="rId7" Type="http://schemas.openxmlformats.org/officeDocument/2006/relationships/hyperlink" Target="https://en.wikipedia.org/wiki/Trac" TargetMode="External"/><Relationship Id="rId12" Type="http://schemas.openxmlformats.org/officeDocument/2006/relationships/hyperlink" Target="https://www.forbes.com/advisor/business/software/best-project-management-software/#monday_com_section" TargetMode="External"/><Relationship Id="rId17" Type="http://schemas.openxmlformats.org/officeDocument/2006/relationships/hyperlink" Target="https://www.forbes.com/advisor/business/software/best-project-management-software/#teamwork_section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forbes.com/advisor/business/software/best-project-management-software/#confluence_sect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ugzilla.org" TargetMode="External"/><Relationship Id="rId11" Type="http://schemas.openxmlformats.org/officeDocument/2006/relationships/hyperlink" Target="https://moz.com/blog/visualising-time-using-google-sheets" TargetMode="External"/><Relationship Id="rId5" Type="http://schemas.openxmlformats.org/officeDocument/2006/relationships/hyperlink" Target="https://asana.com" TargetMode="External"/><Relationship Id="rId15" Type="http://schemas.openxmlformats.org/officeDocument/2006/relationships/hyperlink" Target="https://www.forbes.com/advisor/business/software/best-project-management-software/#notion_section" TargetMode="External"/><Relationship Id="rId10" Type="http://schemas.openxmlformats.org/officeDocument/2006/relationships/hyperlink" Target="https://trello.com" TargetMode="External"/><Relationship Id="rId4" Type="http://schemas.openxmlformats.org/officeDocument/2006/relationships/hyperlink" Target="https://www.smartsheet.com" TargetMode="External"/><Relationship Id="rId9" Type="http://schemas.openxmlformats.org/officeDocument/2006/relationships/hyperlink" Target="https://en.wikipedia.org/wiki/Comparison_of_issue-tracking_systems" TargetMode="External"/><Relationship Id="rId14" Type="http://schemas.openxmlformats.org/officeDocument/2006/relationships/hyperlink" Target="https://www.forbes.com/advisor/business/software/best-project-management-software/#clickup_se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bugzilla.org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ugzilla.org/about/developers/terry/" TargetMode="External"/><Relationship Id="rId5" Type="http://schemas.openxmlformats.org/officeDocument/2006/relationships/hyperlink" Target="https://www.linkedin.com/in/terryweissman/" TargetMode="External"/><Relationship Id="rId4" Type="http://schemas.openxmlformats.org/officeDocument/2006/relationships/hyperlink" Target="https://en.wikipedia.org/wiki/Bugzill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s://trac.edgewall.org" TargetMode="External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hyperlink" Target="https://trac.edgewall.org/browser" TargetMode="External"/><Relationship Id="rId4" Type="http://schemas.openxmlformats.org/officeDocument/2006/relationships/hyperlink" Target="https://en.wikipedia.org/wiki/Trac" TargetMode="Externa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sana.com" TargetMode="External"/><Relationship Id="rId5" Type="http://schemas.openxmlformats.org/officeDocument/2006/relationships/hyperlink" Target="https://en.wikipedia.org/wiki/Asana,_Inc.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52125" y="1930075"/>
            <a:ext cx="2599500" cy="21549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●"/>
            </a:pPr>
            <a:r>
              <a:rPr lang="en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Asana</a:t>
            </a:r>
            <a:endParaRPr sz="3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●"/>
            </a:pPr>
            <a:r>
              <a:rPr lang="en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endParaRPr sz="3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●"/>
            </a:pPr>
            <a:r>
              <a:rPr lang="en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Bugzilla</a:t>
            </a:r>
            <a:endParaRPr sz="3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●"/>
            </a:pPr>
            <a:r>
              <a:rPr lang="en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trac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899000" y="660825"/>
            <a:ext cx="5346000" cy="1169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3D4594"/>
                </a:solidFill>
                <a:latin typeface="Calibri"/>
                <a:ea typeface="Calibri"/>
                <a:cs typeface="Calibri"/>
                <a:sym typeface="Calibri"/>
              </a:rPr>
              <a:t>Comparing IT Project Management Tools</a:t>
            </a:r>
            <a:endParaRPr sz="3200" b="1">
              <a:solidFill>
                <a:srgbClr val="3D45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2452650" y="0"/>
            <a:ext cx="376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Side by Side Comparison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30925" y="1042050"/>
            <a:ext cx="3938700" cy="169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Free and Open Source (since 1998)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Bug tracking and issue 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Written in Perl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Used by many important famous projects (Linux Kernel, Apache, Mozilla, ...)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Feature-rich and customizable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UI a bit dated and unintuitive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130925" y="3354825"/>
            <a:ext cx="4016700" cy="169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Commercial, but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up to 10 people (2002)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$7.75/mo per 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Project Management, Bug Tracking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Agile methodology (Scrum and Kanban)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Very customizable and feature-rich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Very common for IT projects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Steeper learning curve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4862925" y="1257750"/>
            <a:ext cx="4173600" cy="147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and Open Source (since 2004)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tracking and issue management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 functionality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Written in Python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Bare-bones but there are many plugins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Requires technical expertise to set it up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030" y="2901888"/>
            <a:ext cx="1048751" cy="35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5150" y="606026"/>
            <a:ext cx="1211382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4272850" y="3570525"/>
            <a:ext cx="4763700" cy="147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 but Free up to 15 people (since 2012)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$10.99/mo per 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Management, Task Tracking, Team Collaboration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Simple and intuitive UI for managing tasks and projects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general-purpose project management tool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used in software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5277" y="2901900"/>
            <a:ext cx="841250" cy="55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538" y="350250"/>
            <a:ext cx="1465575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224425" y="692250"/>
            <a:ext cx="4133100" cy="4279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Jira (/ˈdʒiːrə/ JEE-rə) is a proprietary issue tracking product developed by Atlassian that allows bug tracking and agile project management. When launched in </a:t>
            </a:r>
            <a:r>
              <a:rPr lang="en">
                <a:highlight>
                  <a:srgbClr val="FFFF00"/>
                </a:highlight>
              </a:rPr>
              <a:t>2002</a:t>
            </a:r>
            <a:r>
              <a:rPr lang="en"/>
              <a:t>, Jira was purely issue tracking software, targeted at software developers. The app was later adopted by non-IT organizations as a project management tool.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Type: Bug tracking system, project management software.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product name comes from the second and third syllables of the Japanese word pronounced as Gojira, which is Japanese for Godzilla. The name originated from a nickname Atlassian developers used to refer to Bugzilla, which was previously used internally for bug-tracking.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 March 2019, Atlassian's value was US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$26.6 billion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Atlassian Headquarters:  Sydney, Australia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4685500" y="715400"/>
            <a:ext cx="4133100" cy="4279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Asana, Inc. (/əˈsɑːnə/ or /ˈɑːsənə/), is an American software company based in San Francisco whose flagship Asana service is a web and mobile "work management" platform designed to help teams organize, track, and manage their work.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Type: Project management and Process management software.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Asana, Inc. was founded in </a:t>
            </a:r>
            <a:r>
              <a:rPr lang="en">
                <a:highlight>
                  <a:srgbClr val="FFFF00"/>
                </a:highlight>
              </a:rPr>
              <a:t>2008 </a:t>
            </a:r>
            <a:r>
              <a:rPr lang="en"/>
              <a:t>by Dustin Moskovitz and Justin Rosenstein. The co-founders met at Facebook, where Moskovitz, Facebook's co-founder and vice president of engineering, and his colleague Rosenstein created a productivity tool called Tasks. In 2008, the co-founders left Facebook to start Asana. Asana launched commercially in April 2012.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 September 2020, the company was valued at </a:t>
            </a:r>
            <a:r>
              <a:rPr lang="en">
                <a:highlight>
                  <a:srgbClr val="FFFF00"/>
                </a:highlight>
              </a:rPr>
              <a:t>$5.5 billion</a:t>
            </a:r>
            <a:r>
              <a:rPr lang="en"/>
              <a:t> following its direct listing.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Asana Headquarters: San Francisco, California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25" y="214750"/>
            <a:ext cx="1197725" cy="4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1327" y="114850"/>
            <a:ext cx="867275" cy="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61075" y="76200"/>
            <a:ext cx="1511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Bugzilla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18125" y="755400"/>
            <a:ext cx="8682600" cy="363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Free and open 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Bug tracking, feature requests, patches and code reviews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robust, featureful and mature bug-tracking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Packed with features that many expensive solutions lack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https://www.bugzilla.org/about/features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 features include Custom Fields, Advanced Search,  Custom Email Notifications,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Workflow Management, bug visibility control (security), etc.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Speed and efficiency, lightweight implementation, customizable, can be integrated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Under active development and supported by a dedicated team and has a lot of community support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Originally developed by the Mozilla project, used by Linux, Apache,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Adopted by many open-source projects as their bug tracking system of choice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Used by hundreds or thousands of organizations across the globe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Calibri"/>
              <a:buChar char="●"/>
            </a:pPr>
            <a:r>
              <a:rPr lang="en" i="1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“Bugzilla is both free as in freedom and free as in price. Most commercial defect-tracking software vendors charge enormous licensing fees. Despite being free, Bugzilla has many features which are lacking in both its expensive and its free counterparts.”</a:t>
            </a:r>
            <a:endParaRPr i="1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0100" y="755575"/>
            <a:ext cx="7128576" cy="429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6250" y="57075"/>
            <a:ext cx="42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Bugzilla - Typical Screen</a:t>
            </a:r>
            <a:endParaRPr sz="25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750" y="839675"/>
            <a:ext cx="4462477" cy="19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196750" y="145750"/>
            <a:ext cx="42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trac - Typical Screens</a:t>
            </a:r>
            <a:endParaRPr sz="2500" b="1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225" y="323125"/>
            <a:ext cx="4314900" cy="39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2150" y="155550"/>
            <a:ext cx="6695126" cy="6315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71725" y="71725"/>
            <a:ext cx="2847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Asana Pricing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1365550" y="0"/>
            <a:ext cx="5572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Overview of Asana Free vs Premium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151300" y="490050"/>
            <a:ext cx="8520600" cy="287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Asana Free - $0  (Free)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Up to 15 users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Unlimited projects and tasks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Unlimited essentials - Projects, tasks, activity log, storage, comments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Unlimited storage space, with a 100MB file size limit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Views available: List, Board, and Calendar (</a:t>
            </a:r>
            <a:r>
              <a:rPr lang="en" sz="1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not included: Timeline, Workflow, and Dashboard views</a:t>
            </a: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Basic workflows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Free integrations with everyday work apps, including Microsoft 365, Google Workspace, Slack, and more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Basic reporting - Status updates in Asana and export projects PDF or CSV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Security essentials - 15 user limit, 2FA, Google SSO, and SOC 2 Type II compliance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Community support - Community support through our forum, webinars, and guide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51300" y="3498675"/>
            <a:ext cx="8520600" cy="1391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Asana Premium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$10.99/user per month annually or $13.49/user a month if billed monthly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more than 15 team members; up to 100 members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Additional features such as timeline view, custom fields, advanced reporting, forms, rules, task dependencies, and advanced search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550" y="152400"/>
            <a:ext cx="7577298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145900" y="1375650"/>
            <a:ext cx="11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View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75" y="72300"/>
            <a:ext cx="1119600" cy="77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650" y="512226"/>
            <a:ext cx="7567150" cy="4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173725" y="1347850"/>
            <a:ext cx="11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View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75" y="72300"/>
            <a:ext cx="1119600" cy="77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43250" y="40775"/>
            <a:ext cx="1826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Jira Pricing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863" y="803125"/>
            <a:ext cx="8374277" cy="40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90900" y="2828200"/>
            <a:ext cx="2024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Inna Botchkina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453675" y="1493400"/>
            <a:ext cx="37185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Software Engineer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Project Manager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Former Research Scientist (UCSF)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New York / San Francisco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322700" y="252200"/>
            <a:ext cx="3179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900" y="934450"/>
            <a:ext cx="2024100" cy="3274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110250" y="110875"/>
            <a:ext cx="89235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Project management methodologies - </a:t>
            </a:r>
            <a:r>
              <a:rPr lang="en" sz="1600" b="1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Agile vs Waterfall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Waterfall: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linear approach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completing each phase of a project before moving on to the next one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origin: 1976 (manufacturing &amp; construction)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projects where the requirements are well defined,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the end product is expected to remain the same throughout the project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</a:rPr>
              <a:t>“Measure 7 times - then cut once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4675" y="489475"/>
            <a:ext cx="2859325" cy="20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475" y="2911175"/>
            <a:ext cx="3662424" cy="2143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47125" y="2534300"/>
            <a:ext cx="5154600" cy="2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Agile: 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approach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continuous cycle of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planning, analysis, implementation, and evaluation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origin: 2001 (software development, Agile manifesto)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adaptability and flexibility, delivering software in small increments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principles/core values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specific Agile methodologies:  Scrum and Kanban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</a:rPr>
              <a:t>“Fire - then aim”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200" y="746800"/>
            <a:ext cx="487680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/>
          <p:nvPr/>
        </p:nvSpPr>
        <p:spPr>
          <a:xfrm>
            <a:off x="13775" y="1356125"/>
            <a:ext cx="1921200" cy="12243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communication, collaboration, and teamwork between developers, stakeholders, and customers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3"/>
          <p:cNvSpPr/>
          <p:nvPr/>
        </p:nvSpPr>
        <p:spPr>
          <a:xfrm flipH="1">
            <a:off x="6392200" y="2418400"/>
            <a:ext cx="2729700" cy="1224300"/>
          </a:xfrm>
          <a:prstGeom prst="homePlate">
            <a:avLst>
              <a:gd name="adj" fmla="val 330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focus is on delivering the highest value features and responding to changing requirements as they arise, rather than sticking to a rigid plan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/>
        </p:nvSpPr>
        <p:spPr>
          <a:xfrm>
            <a:off x="654025" y="433500"/>
            <a:ext cx="8380500" cy="4956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Scrum: </a:t>
            </a:r>
            <a:endParaRPr sz="15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u="sng">
                <a:solidFill>
                  <a:srgbClr val="091E4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Structured and iterative</a:t>
            </a:r>
            <a:r>
              <a:rPr lang="en">
                <a:solidFill>
                  <a:srgbClr val="091E4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approach, frequent inspection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91E4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Iterations - Regular, fixed length</a:t>
            </a:r>
            <a:r>
              <a:rPr lang="en" b="1">
                <a:solidFill>
                  <a:srgbClr val="091E42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 SPRINTS </a:t>
            </a:r>
            <a:r>
              <a:rPr lang="en">
                <a:solidFill>
                  <a:srgbClr val="091E4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(typically 2 weeks)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91E4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Specifically designed to track progress within a sprint and complete the sprint goals</a:t>
            </a:r>
            <a:endParaRPr>
              <a:solidFill>
                <a:srgbClr val="091E4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and has specific principles, roles, ceremonies, and artifacts</a:t>
            </a:r>
            <a:endParaRPr>
              <a:solidFill>
                <a:srgbClr val="091E4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91E4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Four pillars of Scrum: sprints,  sprint planning, daily stand ups, and sprint retrospectives/review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scrums or stand ups (stand up meetings) - to track progress and unblock if needed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91E4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Backlog, Roadmap, Custom Workflows, Boards / Swimlane, Projects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91E4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Issue types: Bug, User Story, Epic, Coffee Runs, Custom Types (e.g., components) and Fields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91E4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Roles - Product owner, scrum master, development team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91E4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Scrum values: courage, focus, commitment, respect and openness</a:t>
            </a:r>
            <a:endParaRPr>
              <a:solidFill>
                <a:srgbClr val="091E4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Kanban:</a:t>
            </a:r>
            <a:r>
              <a:rPr lang="en" sz="15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Continuous flow,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</a:t>
            </a: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structured and more flexible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approach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delivery and workflow optimization, flexible processes, team collaboration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the workflow  (a visual board to track work in progress)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91E4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Flexible processes, no required roles or ceremonies, the whole team owns the board</a:t>
            </a:r>
            <a:endParaRPr>
              <a:solidFill>
                <a:srgbClr val="091E4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91E4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Limiting WIP (work in progress ) - complete tasks before starting new ones to maximize efficiency</a:t>
            </a:r>
            <a:endParaRPr>
              <a:solidFill>
                <a:srgbClr val="091E4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91E4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Focus on continuous delivery and work in progress, changes can be made at any time </a:t>
            </a:r>
            <a:endParaRPr>
              <a:solidFill>
                <a:srgbClr val="091E4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1923325" y="95625"/>
            <a:ext cx="541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Two specific Agile methodologies - Scrum vs Kanban</a:t>
            </a:r>
            <a:endParaRPr sz="15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00" y="1434475"/>
            <a:ext cx="3032026" cy="1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5550550" y="161625"/>
            <a:ext cx="333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Kanban: originated in Japan (Toyota)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board to see status,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cards from left to right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175" y="3273250"/>
            <a:ext cx="25336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297800" y="387775"/>
            <a:ext cx="260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</a:t>
            </a:r>
            <a:r>
              <a:rPr lang="en">
                <a:solidFill>
                  <a:schemeClr val="dk1"/>
                </a:solidFill>
              </a:rPr>
              <a:t>= restart the game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restart --&gt; sprint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restart --&gt; sprint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restart --&gt; sprint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4900" y="3273250"/>
            <a:ext cx="2277950" cy="17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50" y="1059425"/>
            <a:ext cx="2997699" cy="2147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166275" y="155200"/>
            <a:ext cx="638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Jira Scrum board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https://www.atlassian.com/software/jira/features/scrum-boards</a:t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075" y="770800"/>
            <a:ext cx="7884799" cy="43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100" y="488075"/>
            <a:ext cx="7658951" cy="45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188450" y="155200"/>
            <a:ext cx="607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Jira Kanban board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https://www.atlassian.com/software/jira/templates/kanban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/>
        </p:nvSpPr>
        <p:spPr>
          <a:xfrm>
            <a:off x="335100" y="201800"/>
            <a:ext cx="8473800" cy="489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CONCLUSION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Bugzilla</a:t>
            </a:r>
            <a:r>
              <a:rPr lang="en"/>
              <a:t> and </a:t>
            </a:r>
            <a:r>
              <a:rPr lang="en" b="1"/>
              <a:t>Trac</a:t>
            </a:r>
            <a:r>
              <a:rPr lang="en"/>
              <a:t> are </a:t>
            </a:r>
            <a:r>
              <a:rPr lang="en">
                <a:solidFill>
                  <a:schemeClr val="dk1"/>
                </a:solidFill>
              </a:rPr>
              <a:t>free and open source </a:t>
            </a:r>
            <a:r>
              <a:rPr lang="en"/>
              <a:t>bug and issue tracking tools for software development. Bugzilla is more popular and feature-rich than Trac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Jira</a:t>
            </a:r>
            <a:r>
              <a:rPr lang="en"/>
              <a:t> and </a:t>
            </a:r>
            <a:r>
              <a:rPr lang="en" b="1"/>
              <a:t>Asana</a:t>
            </a:r>
            <a:r>
              <a:rPr lang="en"/>
              <a:t> are very popular </a:t>
            </a:r>
            <a:r>
              <a:rPr lang="en">
                <a:solidFill>
                  <a:schemeClr val="dk1"/>
                </a:solidFill>
              </a:rPr>
              <a:t>Project Management tools that are </a:t>
            </a:r>
            <a:r>
              <a:rPr lang="en"/>
              <a:t>both commercial software (with free version for small teams). Jira is less expensive (at $7.50/mo/user vs $10.99 for Asana)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Asana</a:t>
            </a:r>
            <a:r>
              <a:rPr lang="en"/>
              <a:t> is a more general-purpose project management tool and is used for a wide range of projects and industries and is praised for its user-friendly interface and intuitive design 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Jira</a:t>
            </a:r>
            <a:r>
              <a:rPr lang="en">
                <a:solidFill>
                  <a:schemeClr val="dk1"/>
                </a:solidFill>
              </a:rPr>
              <a:t> is most widely used by software engineering and product teams because it is designed specifically for their needs. Jira is focused on </a:t>
            </a:r>
            <a:r>
              <a:rPr lang="en" b="1">
                <a:solidFill>
                  <a:schemeClr val="dk1"/>
                </a:solidFill>
              </a:rPr>
              <a:t>Agile</a:t>
            </a:r>
            <a:r>
              <a:rPr lang="en">
                <a:solidFill>
                  <a:schemeClr val="dk1"/>
                </a:solidFill>
              </a:rPr>
              <a:t> development and offers features that are directly related to a software development lifecycle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Scrum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b="1">
                <a:solidFill>
                  <a:schemeClr val="dk1"/>
                </a:solidFill>
              </a:rPr>
              <a:t>Kanban</a:t>
            </a:r>
            <a:r>
              <a:rPr lang="en">
                <a:solidFill>
                  <a:schemeClr val="dk1"/>
                </a:solidFill>
              </a:rPr>
              <a:t> are two specific Agile methodologies. Both are popular, effective and widely used in software development. </a:t>
            </a:r>
            <a:r>
              <a:rPr lang="en" b="1"/>
              <a:t>Kanban</a:t>
            </a:r>
            <a:r>
              <a:rPr lang="en"/>
              <a:t> is </a:t>
            </a:r>
            <a:r>
              <a:rPr lang="en">
                <a:solidFill>
                  <a:schemeClr val="dk1"/>
                </a:solidFill>
              </a:rPr>
              <a:t>more flexible and focused on continuous delivery and is well suited for teams that value flexibility and continuous improvement.</a:t>
            </a:r>
            <a:r>
              <a:rPr lang="en"/>
              <a:t> On the other hand, </a:t>
            </a:r>
            <a:r>
              <a:rPr lang="en" b="1"/>
              <a:t>Scrum</a:t>
            </a:r>
            <a:r>
              <a:rPr lang="en"/>
              <a:t> is highly structured and </a:t>
            </a:r>
            <a:r>
              <a:rPr lang="en">
                <a:solidFill>
                  <a:schemeClr val="dk1"/>
                </a:solidFill>
              </a:rPr>
              <a:t>specifically designed to track progress within a sprint and ensure that the team is working towards completing the sprint goal. It is </a:t>
            </a:r>
            <a:r>
              <a:rPr lang="en"/>
              <a:t>better suited for teams that need structure and discipline to deliver working software in small increments. 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Some teams use a combination of both methodologies, sometimes referred to as </a:t>
            </a:r>
            <a:r>
              <a:rPr lang="en" b="1"/>
              <a:t>Scrumban</a:t>
            </a:r>
            <a:r>
              <a:rPr lang="en"/>
              <a:t>, to get the best of both worlds.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278450" y="201150"/>
            <a:ext cx="50091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Jokes </a:t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3691375" y="3573388"/>
            <a:ext cx="4367700" cy="83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the difference between Waterfall and Agile? In Waterfall, you drown.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Agile, you sprint.</a:t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450" y="2992975"/>
            <a:ext cx="2951023" cy="17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1122175" y="4769400"/>
            <a:ext cx="142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GOJIRA, 1954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2425" y="613675"/>
            <a:ext cx="1606026" cy="161567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6" name="Google Shape;266;p39"/>
          <p:cNvSpPr/>
          <p:nvPr/>
        </p:nvSpPr>
        <p:spPr>
          <a:xfrm>
            <a:off x="787075" y="1061213"/>
            <a:ext cx="5615700" cy="720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do you call an Asana user who never completes their tasks? A downward-facing procrastinator.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/>
        </p:nvSpPr>
        <p:spPr>
          <a:xfrm>
            <a:off x="52050" y="75750"/>
            <a:ext cx="119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/>
          </a:p>
        </p:txBody>
      </p:sp>
      <p:sp>
        <p:nvSpPr>
          <p:cNvPr id="272" name="Google Shape;272;p40"/>
          <p:cNvSpPr txBox="1"/>
          <p:nvPr/>
        </p:nvSpPr>
        <p:spPr>
          <a:xfrm>
            <a:off x="1374350" y="1023700"/>
            <a:ext cx="5058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Jira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https://www.atlassian.com/software/jira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Asana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https://asana.com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https://en.wikipedia.org/wiki/Asana,_Inc.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Bugzilla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https://www.bugzilla.org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https://www.bugzilla.org/about/features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https://en.wikipedia.org/wiki/Trac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https://trac.edgewall.org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https://trac.edgewall.org/browser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62525" y="608825"/>
            <a:ext cx="57015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Jira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https://www.atlassian.com/software/jira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SmartSheet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https://www.smartsheet.com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Asana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https://asana.com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Bugzilla - </a:t>
            </a:r>
            <a:r>
              <a:rPr lang="en" u="sng">
                <a:solidFill>
                  <a:srgbClr val="3D459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https://www.bugzilla.org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Trac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https://en.wikipedia.org/wiki/Trac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ProjectLocker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https://www.projectlocker.com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(managed trac)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See long  ( ~40 )  list of DevOps &amp; bug-tracking tools here: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..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https://en.wikipedia.org/wiki/Comparison_of_issue-tracking_systems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425675" y="39425"/>
            <a:ext cx="2485500" cy="3047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More Similar to JIRA:</a:t>
            </a:r>
            <a:endParaRPr sz="18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ClickUp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Binfire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Basecamp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Pivotal Tracker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Clubhouse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Trello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https://trello.com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ProofHub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Kanbanize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Wrike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Bitrix24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Azure DevOps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39425"/>
            <a:ext cx="4956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Many IT Project Management Tools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93275" y="2800849"/>
            <a:ext cx="50991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Note that for small projects people successfully use Google Docs/Sheets: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https://moz.com/blog/visualising-time-using-google-sheets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62525" y="3721175"/>
            <a:ext cx="4901700" cy="120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ote that there are many separate dedicated tools for other areas: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ITSM = IT Service Management (Zendesk, etc.)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Devops (automation of dev, test, &amp; release procedures)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Managing sales (Salesforce, etc.)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Agile Enterprise Management (Planview, Digital.ai, etc.)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424150" y="3224975"/>
            <a:ext cx="3615300" cy="178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33330"/>
                </a:solidFill>
                <a:highlight>
                  <a:srgbClr val="FCFCFC"/>
                </a:highlight>
              </a:rPr>
              <a:t>Forbes Advisor: Best Software for Project Management of 2023</a:t>
            </a:r>
            <a:endParaRPr sz="900" b="1">
              <a:solidFill>
                <a:srgbClr val="333330"/>
              </a:solidFill>
              <a:highlight>
                <a:srgbClr val="FCFCFC"/>
              </a:highlight>
            </a:endParaRPr>
          </a:p>
          <a:p>
            <a:pPr marL="457200" lvl="0" indent="-228600" algn="l" rtl="0">
              <a:lnSpc>
                <a:spcPct val="155555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Georgia"/>
              <a:buNone/>
            </a:pPr>
            <a:r>
              <a:rPr lang="en" sz="900" b="1">
                <a:solidFill>
                  <a:srgbClr val="395BB6"/>
                </a:solidFill>
                <a:highlight>
                  <a:srgbClr val="FCFCFC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Monday.com: </a:t>
            </a:r>
            <a:r>
              <a:rPr lang="en" sz="9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Best For Startups On A Tight Budget</a:t>
            </a:r>
            <a:endParaRPr sz="9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Georgia"/>
              <a:buNone/>
            </a:pPr>
            <a:r>
              <a:rPr lang="en" sz="900" b="1">
                <a:solidFill>
                  <a:srgbClr val="395BB6"/>
                </a:solidFill>
                <a:highlight>
                  <a:srgbClr val="FCFCFC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Airtable: </a:t>
            </a:r>
            <a:r>
              <a:rPr lang="en" sz="9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Best For Data-Driven Companies</a:t>
            </a:r>
            <a:endParaRPr sz="9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Georgia"/>
              <a:buNone/>
            </a:pPr>
            <a:r>
              <a:rPr lang="en" sz="900" b="1">
                <a:solidFill>
                  <a:srgbClr val="395BB6"/>
                </a:solidFill>
                <a:highlight>
                  <a:srgbClr val="FCFCFC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ClickUp: </a:t>
            </a:r>
            <a:r>
              <a:rPr lang="en" sz="9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Best For Agile Development Teams</a:t>
            </a:r>
            <a:endParaRPr sz="9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Georgia"/>
              <a:buNone/>
            </a:pPr>
            <a:r>
              <a:rPr lang="en" sz="900" b="1">
                <a:solidFill>
                  <a:srgbClr val="395BB6"/>
                </a:solidFill>
                <a:highlight>
                  <a:srgbClr val="FCFCFC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Notion: </a:t>
            </a:r>
            <a:r>
              <a:rPr lang="en" sz="9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Best For Content Creators</a:t>
            </a:r>
            <a:endParaRPr sz="9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Georgia"/>
              <a:buNone/>
            </a:pPr>
            <a:r>
              <a:rPr lang="en" sz="900" b="1">
                <a:solidFill>
                  <a:srgbClr val="395BB6"/>
                </a:solidFill>
                <a:highlight>
                  <a:srgbClr val="FCFCFC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Confluence: </a:t>
            </a:r>
            <a:r>
              <a:rPr lang="en" sz="9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Best For Virtual Teams</a:t>
            </a:r>
            <a:endParaRPr sz="9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Georgia"/>
              <a:buNone/>
            </a:pPr>
            <a:r>
              <a:rPr lang="en" sz="900" b="1">
                <a:solidFill>
                  <a:srgbClr val="395BB6"/>
                </a:solidFill>
                <a:highlight>
                  <a:srgbClr val="FCFCFC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Teamwork: </a:t>
            </a:r>
            <a:r>
              <a:rPr lang="en" sz="9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Best For Client-Facing Service Providers</a:t>
            </a:r>
            <a:endParaRPr sz="9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90425" y="83225"/>
            <a:ext cx="627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Traditional Ways of Managing Projects</a:t>
            </a:r>
            <a:endParaRPr sz="2500" b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38" y="1004450"/>
            <a:ext cx="1263224" cy="156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21" y="2703250"/>
            <a:ext cx="3789550" cy="23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208600" y="1390800"/>
            <a:ext cx="154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Cinderella</a:t>
            </a:r>
            <a:endParaRPr sz="1800" b="1">
              <a:solidFill>
                <a:srgbClr val="FF0000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2394" y="551930"/>
            <a:ext cx="1334000" cy="2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329650" y="1390800"/>
            <a:ext cx="154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Tom Sawyer</a:t>
            </a:r>
            <a:endParaRPr sz="1800" b="1">
              <a:solidFill>
                <a:srgbClr val="FF0000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5450" y="2671830"/>
            <a:ext cx="3789550" cy="239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704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Bugzilla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14925" y="665250"/>
            <a:ext cx="3726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https://www.bugzilla.org</a:t>
            </a:r>
            <a:r>
              <a:rPr lang="en" sz="1000"/>
              <a:t>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https://en.wikipedia.org/wiki/Bugzilla</a:t>
            </a:r>
            <a:r>
              <a:rPr lang="en" sz="1000"/>
              <a:t>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https://www.linkedin.com/in/terryweissman/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https://www.bugzilla.org/about/developers/terry/</a:t>
            </a:r>
            <a:r>
              <a:rPr lang="en" sz="1000"/>
              <a:t>  </a:t>
            </a:r>
            <a:endParaRPr sz="1000"/>
          </a:p>
        </p:txBody>
      </p:sp>
      <p:sp>
        <p:nvSpPr>
          <p:cNvPr id="91" name="Google Shape;91;p17"/>
          <p:cNvSpPr txBox="1"/>
          <p:nvPr/>
        </p:nvSpPr>
        <p:spPr>
          <a:xfrm>
            <a:off x="369375" y="1814025"/>
            <a:ext cx="5959200" cy="320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1998 - </a:t>
            </a:r>
            <a:r>
              <a:rPr lang="en" b="1">
                <a:solidFill>
                  <a:srgbClr val="FF0000"/>
                </a:solidFill>
              </a:rPr>
              <a:t>Terry Weissman</a:t>
            </a:r>
            <a:r>
              <a:rPr lang="en">
                <a:solidFill>
                  <a:schemeClr val="dk1"/>
                </a:solidFill>
              </a:rPr>
              <a:t> created </a:t>
            </a:r>
            <a:r>
              <a:rPr lang="en"/>
              <a:t>Bugzilla for Mozilla.org project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Bugzilla was originally written in </a:t>
            </a:r>
            <a:r>
              <a:rPr lang="en">
                <a:solidFill>
                  <a:schemeClr val="dk1"/>
                </a:solidFill>
              </a:rPr>
              <a:t>Tcl, then ported to Perl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Bugzilla is a web-based bug tracking system and testing tool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Bugzilla is open source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Bugzilla is used by: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Mozilla Foundation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WebKit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Linux kernel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FreeBSD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KDE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Apache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Eclipse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LibreOffice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Red Hat (gradually migrating to Jira)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7716" y="76188"/>
            <a:ext cx="34480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5363" y="76200"/>
            <a:ext cx="1013275" cy="1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836688" y="1465638"/>
            <a:ext cx="160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Terry Weissman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0325" y="3460450"/>
            <a:ext cx="1863001" cy="112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7298825" y="4479661"/>
            <a:ext cx="142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Gojira, 1954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300" y="1274399"/>
            <a:ext cx="3372245" cy="1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475" y="283475"/>
            <a:ext cx="2150350" cy="7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8425" y="158025"/>
            <a:ext cx="3102000" cy="16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8025" y="1987000"/>
            <a:ext cx="5722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2002 - Mike Cannon-Brookes and Scott Farquhar have founded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Atlassian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The pair has met while studying at the University of New South Wales in Sydney, Australia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name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Atlassian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a derivation from the titan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Atlas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 Greek mythology who had been punished to hold up the Heavens after the Greek gods had overthrown the Titans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Atlassian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started as a tech support service for software companies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2002 -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Atlassian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released its flagship product,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a project and issue tracker (named after “Gojira,” which means Godzilla in Japanese.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2004 -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Atlassian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released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Confluence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a team collaboration platform (similar to Wiki) that lets users co-create content, and share documents and other media assets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2022 ~ 9,000 employees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11475" y="213675"/>
            <a:ext cx="12012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7100" y="3460449"/>
            <a:ext cx="840023" cy="11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6077100" y="4479650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Atlas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3711475" y="1352114"/>
            <a:ext cx="138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Daniel Lundin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(Stockholm)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70775" y="2139375"/>
            <a:ext cx="53322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Trac is an open-source, web-based PM &amp; bug tracking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2004 - first release of trac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Edgewall Software is hosting edgewall.org website for development of open source Python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~20 employees (in 2022)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https://trac.edgewall.org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https://en.wikipedia.org/wiki/Trac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https://trac.edgewall.org/browser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Trac integrates with Subversion and Git out of the box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Trac is available on Linux, MacOS, and MS Windows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Originally written by Jonas Borgström and Daniel Lundin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Written in Python, can use MySQL, PostgreSQL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26925" y="208525"/>
            <a:ext cx="11763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trac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475" y="2766525"/>
            <a:ext cx="3731224" cy="193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6350" y="175825"/>
            <a:ext cx="1303975" cy="1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2050" y="172550"/>
            <a:ext cx="1303975" cy="13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835788" y="1371363"/>
            <a:ext cx="138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Jonas Borgström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(Stockholm)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9350" y="31100"/>
            <a:ext cx="2310500" cy="11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0" y="44500"/>
            <a:ext cx="15675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Asana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9875" y="44500"/>
            <a:ext cx="1471850" cy="10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8" y="2055625"/>
            <a:ext cx="4520724" cy="297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583800" y="2762250"/>
            <a:ext cx="4051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Asana, Inc. was founded in 2008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by Dustin Moskovitz &amp; Justin Rosenstein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based in San Francisco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1,700+ employees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cost - $11 per month per team member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https://en.wikipedia.org/wiki/Asana,_Inc.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https://asana.com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8225" y="177950"/>
            <a:ext cx="2337442" cy="17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1353600" y="1928775"/>
            <a:ext cx="328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Dustin Moskovitz &amp; Justin Rosenstein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170625" y="152250"/>
            <a:ext cx="8799600" cy="170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What is a bug-tracking system?</a:t>
            </a:r>
            <a:endParaRPr sz="2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Bug-tracking systems are meant for software development. They allow teams of developers to effectively keep track of outstanding bugs (or defects), problems, issues, enhancement, new features and other change requests.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Bugzilla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Trac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free and open source and are specifically meant for bug and issue tracking for technical teams working on software development projects.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70634" y="2150625"/>
            <a:ext cx="8799600" cy="286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Bug/Issue Tracking vs Project Management</a:t>
            </a:r>
            <a:endParaRPr sz="2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bug/issue tracking system and project management software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 it was purely issue tracking software, targeted at software developers, but it was later adopted by non-IT organizations as a project management tool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focus is on </a:t>
            </a: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Agile software development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features like </a:t>
            </a: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Kanban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boards, burndown charts, and custom workflows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advanced tool with extensive customization options and has a steeper learning curve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Asana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more general-purpose project management tool that can be used for a wide range of projects and industries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 interface and intuitive design makes it easy for teams to get started and stay organized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2562</Words>
  <Application>Microsoft Macintosh PowerPoint</Application>
  <PresentationFormat>On-screen Show (16:9)</PresentationFormat>
  <Paragraphs>260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Roboto</vt:lpstr>
      <vt:lpstr>Arial</vt:lpstr>
      <vt:lpstr>Georgia</vt:lpstr>
      <vt:lpstr>Simple Light</vt:lpstr>
      <vt:lpstr>PowerPoint Presentation</vt:lpstr>
      <vt:lpstr>Inna Botchkina</vt:lpstr>
      <vt:lpstr>PowerPoint Presentation</vt:lpstr>
      <vt:lpstr>PowerPoint Presentation</vt:lpstr>
      <vt:lpstr>Bugzilla</vt:lpstr>
      <vt:lpstr>JIRA</vt:lpstr>
      <vt:lpstr>trac</vt:lpstr>
      <vt:lpstr>Asana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Asana Free vs Premium</vt:lpstr>
      <vt:lpstr>PowerPoint Presentation</vt:lpstr>
      <vt:lpstr>PowerPoint Presentation</vt:lpstr>
      <vt:lpstr>Jira Pricing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Jokes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2023-03-10T22:01:00Z</dcterms:modified>
</cp:coreProperties>
</file>