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3AC504-5761-4440-A739-53FE922472AF}">
  <a:tblStyle styleId="{CE3AC504-5761-4440-A739-53FE92247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e8aae378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e8aae378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64a65fd4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64a65fd4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64a65fd4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64a65fd4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dbf5b99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dbf5b99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64a65fd4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64a65fd4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64a65fd4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64a65fd4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64a65fd4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64a65fd4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64a65fd4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64a65fd4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64a65fd4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64a65fd4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64a65fd4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64a65fd4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077897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077897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98bc028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98bc028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328c95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328c95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168b1d1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168b1d1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64a65fd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64a65fd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e8aae37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e8aae37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593242/xgboost-with-catigorical-nominal-featur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ataaspirant.com/catboost-algorithm/" TargetMode="External"/><Relationship Id="rId7" Type="http://schemas.openxmlformats.org/officeDocument/2006/relationships/hyperlink" Target="https://www.youtube.com/watch?v=3Bg2XRFOTz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XOTSkPL2X4" TargetMode="External"/><Relationship Id="rId5" Type="http://schemas.openxmlformats.org/officeDocument/2006/relationships/hyperlink" Target="https://www.youtube.com/watch?v=589nCGeWG1w" TargetMode="External"/><Relationship Id="rId4" Type="http://schemas.openxmlformats.org/officeDocument/2006/relationships/hyperlink" Target="https://journalofbigdata.springeropen.com/articles/10.1186/s40537-020-00369-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est-r-packages-for-machine-learnin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equan-er-6951864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chinelearningmastery.com/one-hot-encoding-for-categorical-dat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localhost:8888/notebooks/nb_ChatGPT_XGBoost_Regressor.ipynb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robot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715230/can-sklearn-random-forest-directly-handle-categorical-featur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4350" y="298275"/>
            <a:ext cx="7335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C78D8"/>
                </a:solidFill>
              </a:rPr>
              <a:t>Categorical Features in Random Forest and Boosting Models</a:t>
            </a:r>
            <a:endParaRPr sz="4800" b="1"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88900" y="3182025"/>
            <a:ext cx="3302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 Dequan Er, Ph.D.</a:t>
            </a:r>
            <a:endParaRPr sz="2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431850" y="3182025"/>
          <a:ext cx="2316200" cy="1552275"/>
        </p:xfrm>
        <a:graphic>
          <a:graphicData uri="http://schemas.openxmlformats.org/drawingml/2006/table">
            <a:tbl>
              <a:tblPr>
                <a:noFill/>
                <a:tableStyleId>{CE3AC504-5761-4440-A739-53FE922472AF}</a:tableStyleId>
              </a:tblPr>
              <a:tblGrid>
                <a:gridCol w="5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idx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Toyota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Ford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Mercedes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60000" y="0"/>
            <a:ext cx="654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R - factor() vs Python sklearn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392150" y="709475"/>
            <a:ext cx="6359700" cy="406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 we use factor() for categorical variables.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Feature_A = factor(c("red", "red", "green", "blue", "blue"))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 (pandas, sklearn) things are handled differently.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auto-detects the types.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explicitly convert types, for example: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df['mycol'] = df['mycol'].astype('category')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 doesn't work directly with categorical variables.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preprocess data using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dummy variable encoding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encoder = OneHotEncoder()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encoded_data = encoder.fit_transform(df[[mycol]])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df_dummies = pd.get_dummies(df, drop_first=True)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80025" y="900500"/>
            <a:ext cx="3930300" cy="233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XGBoost handles categorical features nowadays (from ver. 1.5.x onwards).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functionality is currently 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experimental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but as it stands XGBoost handles categorical features the same way that LightGBM does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https://stats.stackexchange.com/questions/593242/xgboost-with-catigorical-nominal-features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0" y="0"/>
            <a:ext cx="204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5625" y="0"/>
            <a:ext cx="1848375" cy="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550" y="537875"/>
            <a:ext cx="4962872" cy="45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3077025" y="4232098"/>
            <a:ext cx="812100" cy="23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0" y="0"/>
            <a:ext cx="177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16075" y="813925"/>
            <a:ext cx="7360500" cy="400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CatBoost Algorithm Works: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https://dataaspirant.com/catboost-algorithm/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handling Categorical features automatically. We don't need to do any explicit pre-processing to convert categories into numbers.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converts categorical values into numbers using various statistics on combinations of categorical features and combinations of categorical and numerical features.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handle data with many thousands of features!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builds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1000 trees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most cases, the optimal depth ranges from 4 to 10.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in the range from 6 to 10 are recommended.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CatBoost for big data: an interdisciplinary review (2020):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https://journalofbigdata.springeropen.com/articles/10.1186/s40537-020-00369-8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StatQuest videos: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One-Hot, Label, Target and K-Fold Target Encoding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https://www.youtube.com/watch?v=589nCGeWG1w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CatBoost Part 1: Ordered Target Encoding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https://www.youtube.com/watch?v=KXOTSkPL2X4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CatBoost Part 2: Building and Using Trees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https://www.youtube.com/watch?v=3Bg2XRFOTzg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4071" y="68500"/>
            <a:ext cx="2116553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0" y="0"/>
            <a:ext cx="177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4071" y="68500"/>
            <a:ext cx="2116553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768000"/>
            <a:ext cx="5943623" cy="4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0" y="0"/>
            <a:ext cx="177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LightGBM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191250" y="3311925"/>
            <a:ext cx="3016200" cy="40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LightGBM has support for categoricals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562" y="4"/>
            <a:ext cx="2717112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0" y="717475"/>
            <a:ext cx="4192051" cy="438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4340325" y="3422350"/>
            <a:ext cx="738300" cy="237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2336275" y="329775"/>
            <a:ext cx="3152700" cy="60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Sklearn</a:t>
            </a:r>
            <a:r>
              <a:rPr lang="en" sz="9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doesn't support categoricals.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We need to use an encoder.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Here we use </a:t>
            </a:r>
            <a:r>
              <a:rPr lang="en" sz="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OneHotEncoder()</a:t>
            </a:r>
            <a:endParaRPr sz="9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0" y="0"/>
            <a:ext cx="197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Scikit-Learn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2627" y="1"/>
            <a:ext cx="2341376" cy="12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80975"/>
            <a:ext cx="4071049" cy="39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299" y="1767500"/>
            <a:ext cx="3779212" cy="3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-44025" y="-108300"/>
            <a:ext cx="327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ML Libraries in "R"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2518900" y="-612"/>
            <a:ext cx="397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https://www.geeksforgeeks.org/7-best-r-packages-for-machine-learning/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88925" y="494900"/>
            <a:ext cx="5821800" cy="458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rgbClr val="FF0000"/>
                </a:solidFill>
              </a:rPr>
              <a:t>data.table</a:t>
            </a:r>
            <a:r>
              <a:rPr lang="en" sz="1100"/>
              <a:t> - extension of data.frame package, </a:t>
            </a:r>
            <a:r>
              <a:rPr lang="en" sz="1100">
                <a:solidFill>
                  <a:schemeClr val="dk1"/>
                </a:solidFill>
              </a:rPr>
              <a:t>cleaner syntax, memory efficiency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Optimized for large datasets, sorting, filtering, aggregating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Supports </a:t>
            </a:r>
            <a:r>
              <a:rPr lang="en" sz="1100">
                <a:solidFill>
                  <a:schemeClr val="dk1"/>
                </a:solidFill>
              </a:rPr>
              <a:t>binary format for file operations </a:t>
            </a:r>
            <a:r>
              <a:rPr lang="en" sz="1100"/>
              <a:t>(much faster)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Secondary indices make filtering faster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Framework for joining, reshaping, and summarizing data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rgbClr val="FF0000"/>
                </a:solidFill>
              </a:rPr>
              <a:t>dplyr</a:t>
            </a:r>
            <a:r>
              <a:rPr lang="en" sz="1100"/>
              <a:t> - data manipulation and transformationd (Data Ply in R, data layers in R)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filtering, selecting, sorting, summarizing, and mutating data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works with the pipe operator (%&gt;%) from the magrittr package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Lazy evaluation for better performance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part of tidyverse, integrates with </a:t>
            </a:r>
            <a:r>
              <a:rPr lang="en" sz="1100"/>
              <a:t>ggplot2 (graphs), tidyr (reshaping), ...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rgbClr val="FF0000"/>
                </a:solidFill>
              </a:rPr>
              <a:t>ggplot2</a:t>
            </a:r>
            <a:r>
              <a:rPr lang="en" sz="1100"/>
              <a:t> - data visualizations ("Grammar of Graphics Plotting, version 2.")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Layered approach: adding different elements (geoms) step by step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Many customization options (colors, themes, scales, ... )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Map variables in your data to different visual attributes (aesthetics) like size, color, shape, and position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Faceting  - creating multiple related plots in a grid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 part of tidyverse, integrates with dplyr, tidyr, ...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rgbClr val="FF0000"/>
                </a:solidFill>
              </a:rPr>
              <a:t>caret</a:t>
            </a:r>
            <a:r>
              <a:rPr lang="en" sz="1100"/>
              <a:t> (Classification And Regression Training)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Many ML algorithms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Tools for creating and tuning predictive models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Preprocessing, resampling, feature selection, visualization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rgbClr val="FF0000"/>
                </a:solidFill>
              </a:rPr>
              <a:t>e1071</a:t>
            </a:r>
            <a:r>
              <a:rPr lang="en" sz="1100"/>
              <a:t> - a collection of ML algorithms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named after the statistics course at Vienna University of Technology). 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Includes SVMs, naive Bayes classifiers, fuzzy clustering, and several others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n" sz="1100" b="1">
                <a:solidFill>
                  <a:srgbClr val="FF0000"/>
                </a:solidFill>
              </a:rPr>
              <a:t>xgboost</a:t>
            </a:r>
            <a:endParaRPr sz="1100" b="1">
              <a:solidFill>
                <a:srgbClr val="FF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n" sz="1100" b="1">
                <a:solidFill>
                  <a:srgbClr val="FF0000"/>
                </a:solidFill>
              </a:rPr>
              <a:t>randomForest</a:t>
            </a:r>
            <a:endParaRPr sz="1100" b="1">
              <a:solidFill>
                <a:srgbClr val="FF0000"/>
              </a:solidFill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5925" y="101276"/>
            <a:ext cx="2191300" cy="10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2198550" y="968800"/>
            <a:ext cx="474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 choosing a ML library or a platform, 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you may need to consider many factors like: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2962750" y="1903450"/>
            <a:ext cx="3802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missing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categorical values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for Feature Engineering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thousands of features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large amounts of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correlated features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Handling Classification or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Tools for pre-processing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Tools for model tuning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Tools for visualization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Tools for automation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6025" y="397225"/>
            <a:ext cx="312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About Speaker</a:t>
            </a:r>
            <a:endParaRPr sz="2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50450" y="1458800"/>
            <a:ext cx="54312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Dequan Er, Ph.D.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Data Scientist @ NDR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erdeq.upenn@gmail.com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https://www.linkedin.com/in/dequan-er-69518643/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475" y="1108088"/>
            <a:ext cx="2633275" cy="29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4529" y="1329275"/>
            <a:ext cx="4841601" cy="29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0" y="34275"/>
            <a:ext cx="428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What is Categorical Data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47275" y="649875"/>
            <a:ext cx="3554100" cy="190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of your features may be discrete values that aren't in an ordered relationship.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include breeds of dogs, words, or postal codes.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These features are known as categorical and each value is called a category.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550625" y="4223175"/>
            <a:ext cx="15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Ordinal Encoding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744875" y="294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{CE3AC504-5761-4440-A739-53FE922472AF}</a:tableStyleId>
              </a:tblPr>
              <a:tblGrid>
                <a:gridCol w="5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idx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Toyota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Ford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Mercedes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" name="Google Shape;73;p15"/>
          <p:cNvSpPr/>
          <p:nvPr/>
        </p:nvSpPr>
        <p:spPr>
          <a:xfrm rot="-1258836">
            <a:off x="3417973" y="3196026"/>
            <a:ext cx="715539" cy="27729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080075" y="4547175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0" y="34275"/>
            <a:ext cx="428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Encoding Categorical Data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13750" y="1773375"/>
            <a:ext cx="5048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three common encoding methods: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Ordinal Encoding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= substitute by integer (red:1, green:2, ...).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Careful - this encoding imposes an ordinal relationship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where it may not exist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(for N values use N columns)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Dummy Variable Encoding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N values use N-1 columns)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242750" y="1939805"/>
            <a:ext cx="37929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ordinal</a:t>
            </a:r>
            <a:endParaRPr sz="900" b="1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sklearn.preprocessing</a:t>
            </a: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import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OrdinalEncoder</a:t>
            </a:r>
            <a:endParaRPr sz="9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encoder =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OrdinalEncoder</a:t>
            </a: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9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result =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encoder.fit_transform</a:t>
            </a: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(data)</a:t>
            </a:r>
            <a:endParaRPr sz="9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242750" y="3499830"/>
            <a:ext cx="3792900" cy="15080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dummy: like one-hot, but without one value</a:t>
            </a:r>
            <a:endParaRPr sz="900" b="1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sklearn.preprocessing</a:t>
            </a: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import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OneHotEncoder</a:t>
            </a:r>
            <a:endParaRPr sz="9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encoder =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OneHotEncoder</a:t>
            </a: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(drop='first', sparse=False)</a:t>
            </a:r>
            <a:endParaRPr sz="9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onehot</a:t>
            </a: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encoder.fit_transform</a:t>
            </a:r>
            <a:r>
              <a:rPr lang="en" sz="9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(data)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when sparse=True, the output datatype is a sparse matrix </a:t>
            </a:r>
            <a:endParaRPr lang="en-US" sz="100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    of type </a:t>
            </a:r>
            <a:r>
              <a:rPr lang="en-US" sz="1000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scipy.sparse.csr_matrix</a:t>
            </a:r>
            <a:endParaRPr lang="en-US" sz="100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when sparse=False, the resulting datatype is a dense </a:t>
            </a:r>
            <a:endParaRPr lang="en-US" sz="100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   </a:t>
            </a:r>
            <a:r>
              <a:rPr lang="en-US" sz="1000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00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of type </a:t>
            </a:r>
            <a:r>
              <a:rPr lang="en-US" sz="1000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numpy.ndarray</a:t>
            </a:r>
            <a:endParaRPr lang="en-US" sz="100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42750" y="2719818"/>
            <a:ext cx="37929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one-hot: separate column for each value</a:t>
            </a:r>
            <a:endParaRPr sz="9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OneHotEncoder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encoder = OneHotEncoder(sparse=False)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onehot = encoder.fit_transform(data)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2350" y="3897375"/>
            <a:ext cx="2544050" cy="10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6025" y="564325"/>
            <a:ext cx="5048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https://machinelearningmastery.com/one-hot-encoding-for-categorical-data/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your data contains categorical (nominal or ordinal) data,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you must convert (encode) it to numbers before using it with ML.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Note: if the data has built-in ordering, it is called "Ordinal".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5850275" y="48625"/>
          <a:ext cx="2316200" cy="1552275"/>
        </p:xfrm>
        <a:graphic>
          <a:graphicData uri="http://schemas.openxmlformats.org/drawingml/2006/table">
            <a:tbl>
              <a:tblPr>
                <a:noFill/>
                <a:tableStyleId>{CE3AC504-5761-4440-A739-53FE922472AF}</a:tableStyleId>
              </a:tblPr>
              <a:tblGrid>
                <a:gridCol w="5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idx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Toyota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Ford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Mercedes</a:t>
                      </a:r>
                      <a:endParaRPr sz="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0" marT="4570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7" name="Google Shape;87;p16"/>
          <p:cNvSpPr txBox="1"/>
          <p:nvPr/>
        </p:nvSpPr>
        <p:spPr>
          <a:xfrm>
            <a:off x="6185475" y="1499175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-76200" y="-118125"/>
            <a:ext cx="71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Example - Classification or Regression with Binary Features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064500" y="947925"/>
            <a:ext cx="352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5075"/>
            <a:ext cx="4761960" cy="46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215575" y="405075"/>
            <a:ext cx="3792900" cy="46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Sklearn</a:t>
            </a:r>
            <a:endParaRPr sz="9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Using OneHotEncoder()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2424" y="1040050"/>
            <a:ext cx="3779212" cy="32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882800" y="4447925"/>
            <a:ext cx="42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https://inria.github.io/scikit-learn-mooc/python_scripts/ensemble_random_forest.html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74600" y="1945750"/>
            <a:ext cx="2649600" cy="31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4345" y="493775"/>
            <a:ext cx="2074153" cy="23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599" y="2477325"/>
            <a:ext cx="2611350" cy="262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0" y="-77100"/>
            <a:ext cx="712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Example - Regression with just two binary features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99200" y="378925"/>
            <a:ext cx="396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http://localhost:8888/notebooks/nb_ChatGPT_XGBoost_Regressor.ipynb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35100" y="2062275"/>
            <a:ext cx="242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Compare with regression over  numeric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75" y="2616175"/>
            <a:ext cx="1950550" cy="19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11912" y="4566725"/>
            <a:ext cx="21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 = b</a:t>
            </a:r>
            <a:r>
              <a:rPr lang="en" baseline="-250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+ b</a:t>
            </a:r>
            <a:r>
              <a:rPr lang="en" baseline="-25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baseline="-25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+ b</a:t>
            </a:r>
            <a:r>
              <a:rPr lang="en" baseline="-25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baseline="-25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-25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90975" y="841675"/>
            <a:ext cx="3990000" cy="828600"/>
          </a:xfrm>
          <a:prstGeom prst="homePlate">
            <a:avLst>
              <a:gd name="adj" fmla="val 50000"/>
            </a:avLst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we used synthetic data with two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categorical features and one numeric target.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dxgboost.XGBRegressor() model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0" y="34275"/>
            <a:ext cx="428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An example from real life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3926" y="698600"/>
            <a:ext cx="4488000" cy="406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DataRobot: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https://www.datarobot.com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DataRobot assigns data types automatically.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But you can control or overwrite the types.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example, you can convert numeric zip code to categorical by adding non-numeric prefix: "zip_12741"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DataRobot you can create a new feature as type "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Categorical Int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" which will treat this feature as categorical via the "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Var Type Transform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" tab.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also change the data type using the method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batch_features_type_transform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Weather to use categorical type or not?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may need to try both ways to see which gives you a better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88" y="1937800"/>
            <a:ext cx="3614950" cy="13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178" y="34275"/>
            <a:ext cx="1682651" cy="10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37675" y="0"/>
            <a:ext cx="385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Some Libraries Can't Handle Categorical Features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228475" y="1211850"/>
            <a:ext cx="5116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"(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) one-hot encoding does not handle the categorical data the right way for random forest, ... You can easily see that by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R randomForest package which gives a totally different result</a:t>
            </a:r>
            <a:r>
              <a:rPr lang="en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and it is not only by the random variance, you can repeat as much as you want the accuracy reached by scikit-learn using one-hot encoding is not even close to R's randomForest package"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https://stackoverflow.com/questions/24715230/can-sklearn-random-forest-directly-handle-categorical-features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228475" y="3696750"/>
            <a:ext cx="51162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libraries (like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for example) are designed to handle categorical features automatically (no preprocessing is needed).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60000" y="0"/>
            <a:ext cx="5063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Python vs R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Different results even on a simple example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20225" y="1616650"/>
            <a:ext cx="3777000" cy="326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Python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sklearn.ensemble import RandomForestClassifier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'Feature_A': ['red', 'red', 'green', 'blue', 'blue'],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'Feature_B': ['small', 'big', 'small', 'big', 'small'],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'Feature_C': ['low', 'high', 'high', 'low', 'high'],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'Label': [0, 1, 1, 0, 1]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df_dummies = pd.get_dummies(df, drop_first=True)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X = df_dummies.drop(columns=['Label'])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y = df_dummies['Label']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rf = RandomForestClassifier(random_state=42)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rf.fit(X, y)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print(rf.feature_importances_)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A_green  A_red  B_small  C_low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   0.08     0.16     0.16     0.60]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618215" y="1616650"/>
            <a:ext cx="4392300" cy="338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R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install.packages("randomForest")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library(randomForest)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 &lt;- data.frame(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Feature_A = factor(c("red", "red", "green", "blue", "blue")),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Feature_B = factor(c("small", "big", "small", "big", "small")),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Feature_C = factor(c("low", "high", "high", "low", "high")),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Label = factor(c(0, 1, 1, 0, 1)) # Convert 'Label' to factor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data_dummies &lt;- model.matrix(~ . - 1, data)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data_dummies &lt;- data.frame(data_dummies[, -c(1, 7)], 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Label=data$Label)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rf &lt;- randomForest(Label ~ ., data=data_dummies, 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importance=TRUE, set.seed=42)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print(importance(rf))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0          1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Feature_Agreen  0.000000  0.0000000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Feature_Ared   -2.851330 -0.7750618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Feature_Bsmall -3.506434 -2.3477028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Feature_Clow    6.039924  6.1268974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Label1          5.236999  5.3605627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99575" y="1140963"/>
            <a:ext cx="169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Python</a:t>
            </a:r>
            <a:endParaRPr sz="1800" b="1"/>
          </a:p>
        </p:txBody>
      </p:sp>
      <p:sp>
        <p:nvSpPr>
          <p:cNvPr id="134" name="Google Shape;134;p21"/>
          <p:cNvSpPr txBox="1"/>
          <p:nvPr/>
        </p:nvSpPr>
        <p:spPr>
          <a:xfrm>
            <a:off x="5472375" y="1115900"/>
            <a:ext cx="63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1906</Words>
  <Application>Microsoft Macintosh PowerPoint</Application>
  <PresentationFormat>On-screen Show (16:9)</PresentationFormat>
  <Paragraphs>324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dcterms:modified xsi:type="dcterms:W3CDTF">2023-03-17T20:55:16Z</dcterms:modified>
</cp:coreProperties>
</file>