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+DMBKq/PuNZVkEzofZ1Owp+wW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pola.rs/" TargetMode="External"/><Relationship Id="rId7" Type="http://schemas.openxmlformats.org/officeDocument/2006/relationships/hyperlink" Target="https://github.com/lselector/python_tutorials/blob/master/p01_Polar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wardsdatascience.com/pandas-vs-polars-a-syntax-and-speed-comparison-5aa54e27497e" TargetMode="External"/><Relationship Id="rId5" Type="http://schemas.openxmlformats.org/officeDocument/2006/relationships/hyperlink" Target="https://pola-rs.github.io/polars-book/user-guide/" TargetMode="External"/><Relationship Id="rId4" Type="http://schemas.openxmlformats.org/officeDocument/2006/relationships/hyperlink" Target="https://github.com/pola-rs/polars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sk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www.ray.io/ray-datasets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modin.readthedocs.io/en/stable/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aex.io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hyperlink" Target="https://github.com/modin-project/modin" TargetMode="External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Dplyr" TargetMode="External"/><Relationship Id="rId4" Type="http://schemas.openxmlformats.org/officeDocument/2006/relationships/hyperlink" Target="https://dplyr.tidyverse.org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towardsdatascience.com/how-to-make-your-pandas-operation-100x-faster-81ebcd09265c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dont-use-apply-in-python-there-are-better-alternatives-dc6364968f44" TargetMode="External"/><Relationship Id="rId5" Type="http://schemas.openxmlformats.org/officeDocument/2006/relationships/hyperlink" Target="https://www.youtube.com/watch?v=DMjCQwUIoTk" TargetMode="External"/><Relationship Id="rId4" Type="http://schemas.openxmlformats.org/officeDocument/2006/relationships/hyperlink" Target="https://medium.com/geekculture/simple-tricks-to-speed-up-pandas-by-100x-3b7e705783a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speed.com/articles/pandas-load-less-dat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next.io/the-fastest-way-to-read-a-csv-file-in-pandas-2-0-532c1f9782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30798" y="277772"/>
            <a:ext cx="471178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Faster Pandas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190775" y="1280175"/>
            <a:ext cx="5124000" cy="1751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Pandas Alternatives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iterrows vs apply vs vectorizing vs masking</a:t>
            </a:r>
            <a:endParaRPr sz="2000" b="1" i="0" u="none" strike="noStrike" cap="non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decrease memory usage in pandas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006559" y="2143601"/>
            <a:ext cx="2926125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Alternatives</a:t>
            </a:r>
            <a:endParaRPr sz="2500" dirty="0"/>
          </a:p>
        </p:txBody>
      </p:sp>
      <p:sp>
        <p:nvSpPr>
          <p:cNvPr id="87" name="Google Shape;87;p1"/>
          <p:cNvSpPr/>
          <p:nvPr/>
        </p:nvSpPr>
        <p:spPr>
          <a:xfrm>
            <a:off x="5638800" y="2768475"/>
            <a:ext cx="1449300" cy="2261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>
              <a:solidFill>
                <a:srgbClr val="FF0000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Polars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Dask</a:t>
            </a:r>
            <a:endParaRPr sz="2000" b="1" i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Modin</a:t>
            </a:r>
            <a:endParaRPr sz="2000" b="1" i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 i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Vaex</a:t>
            </a:r>
            <a:endParaRPr sz="2000" b="1" i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7315200" y="3162375"/>
            <a:ext cx="1722075" cy="1260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solidFill>
                <a:srgbClr val="FF0000"/>
              </a:solidFill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data.table</a:t>
            </a:r>
            <a:endParaRPr sz="2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dplyr</a:t>
            </a:r>
            <a:endParaRPr sz="2000" b="1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62714" y="54190"/>
            <a:ext cx="19635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Polars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1631519" y="3147725"/>
            <a:ext cx="24213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pip install polars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polars as pl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q = ( pl.scan_csv("iris.csv")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.filter(pl.col("sepal_length") &gt; 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.groupby("species")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.agg(pl.all().sum())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df = q.collect()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42036" y="682672"/>
            <a:ext cx="5874000" cy="215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Polars is very fast and memory efficient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written in Rust, uses Apache Arrow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Can handle more data than fits in memory ! (Hybrid Streaming)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Lazy | eager execution, Multi-threaded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SIMD (Single Instruction / Multiple Data)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Arial"/>
              <a:buChar char="•"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Query optimization, Powerful expression API (Rust | Python | NodeJS | ...)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Arial"/>
              <a:buChar char="•"/>
            </a:pPr>
            <a:r>
              <a:rPr lang="en-US" sz="1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https://www.pola.rs/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Arial"/>
              <a:buChar char="•"/>
            </a:pPr>
            <a:r>
              <a:rPr lang="en-US" sz="1000" b="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https://github.com/pola-rs/polars</a:t>
            </a:r>
            <a:endParaRPr sz="1000" b="0" i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Arial"/>
              <a:buChar char="•"/>
            </a:pPr>
            <a:r>
              <a:rPr lang="en-US" sz="1000" b="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https://pola-rs.github.io/polars-book/user-guide/</a:t>
            </a:r>
            <a:r>
              <a:rPr lang="en-US" sz="1000" b="0" i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3C78D8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Arial"/>
              <a:buChar char="•"/>
            </a:pPr>
            <a:r>
              <a:rPr lang="en-US" sz="1000" b="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https://towardsdatascience.com/pandas-vs-polars-a-syntax-and-speed-comparison-5aa54e27497e</a:t>
            </a:r>
            <a:r>
              <a:rPr lang="en-US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000"/>
              <a:buFont typeface="Arial"/>
              <a:buChar char="•"/>
            </a:pPr>
            <a:r>
              <a:rPr lang="en-US" sz="1000" b="0" i="0" u="sng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https://github.com/lselector/python_tutorials/blob/master/p01_Polars.ipynb</a:t>
            </a:r>
            <a:endParaRPr sz="1000" b="0" i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90551" y="58520"/>
            <a:ext cx="2587614" cy="60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74378" y="1323979"/>
            <a:ext cx="2219960" cy="124777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6766560" y="2637797"/>
            <a:ext cx="20189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        Polars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62714" y="76135"/>
            <a:ext cx="10257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Dask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01027" y="1942041"/>
            <a:ext cx="4174500" cy="270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pip install "dask[complete]"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dask.dataframe as dd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df = dd.read_csv(</a:t>
            </a: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'myfile.csv</a:t>
            </a: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print(df)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from dask.distributed import Client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 = Client()                 </a:t>
            </a: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multiprocessing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client = Client(processes=False)  </a:t>
            </a: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multithreading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def add(a):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   return a+10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 = client.submit(add, 10)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print(a)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0" y="1272647"/>
            <a:ext cx="4174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Dask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- large parallel DataFrame composed of many smaller pandas DataFrames</a:t>
            </a:r>
            <a:r>
              <a:rPr lang="en-US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https://www.dask.org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5744" y="86426"/>
            <a:ext cx="1709718" cy="55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5041197" y="62755"/>
            <a:ext cx="22192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Ray Datasets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5041197" y="1789641"/>
            <a:ext cx="3036619" cy="86177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pip install ray[complete]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ray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df=ray.data.read_csvmy("</a:t>
            </a:r>
            <a:r>
              <a:rPr lang="en-US" sz="1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print(df)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4969568" y="840426"/>
            <a:ext cx="407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Ray Datasets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- load and exchange data in Ray libraries. </a:t>
            </a:r>
            <a:r>
              <a:rPr lang="en-US" sz="140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rovide basic distributed data transformations. </a:t>
            </a:r>
            <a:r>
              <a:rPr lang="en-US" sz="1400" b="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https://www.ray.io/ray-datasets</a:t>
            </a:r>
            <a:endParaRPr sz="1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6048" y="38943"/>
            <a:ext cx="1549400" cy="80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4689400" y="127175"/>
            <a:ext cx="0" cy="48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03214" y="3135841"/>
            <a:ext cx="2864104" cy="120032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pip install modin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modin.pandas as pd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df=pd.read_csv("</a:t>
            </a: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print(df)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40461" y="1285221"/>
            <a:ext cx="3769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Scale your pandas workflows by changing one line of code </a:t>
            </a:r>
            <a:r>
              <a:rPr lang="en-US" sz="10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modin.pandas as pd</a:t>
            </a:r>
            <a:r>
              <a:rPr lang="en-US" sz="10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Modin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uses Ray, Dask, or Unidist. Its syntax is very similar to pandas, but </a:t>
            </a: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Modin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is much faster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Arial"/>
              <a:buChar char="•"/>
            </a:pPr>
            <a:r>
              <a:rPr lang="en-US" sz="14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https://modin.readthedocs.io/en/stable/</a:t>
            </a:r>
            <a:endParaRPr sz="1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Arial"/>
              <a:buChar char="•"/>
            </a:pPr>
            <a:r>
              <a:rPr lang="en-US" sz="14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https://github.com/modin-project/modin</a:t>
            </a:r>
            <a:endParaRPr sz="14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 descr="Scale your pandas workflow by changing a single line of code — Modin  0.18.1+0.g9068fbcf.dirty document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56" y="44408"/>
            <a:ext cx="1472750" cy="7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5580429" y="3925165"/>
            <a:ext cx="3460357" cy="101566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pip install vaex</a:t>
            </a: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import vaex</a:t>
            </a:r>
            <a:endParaRPr sz="120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df=vaex.read_csv("</a:t>
            </a:r>
            <a:r>
              <a:rPr lang="en-US" sz="12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print(df)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5629130" y="2650016"/>
            <a:ext cx="346035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Vaex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 – like pandas for big data, faster, can calculate stats (mean, sum, count, standard deviation etc. ) on an N-dimensional grid for more than a billion (10^9) samples/rows per second. Has good visualization tools.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6067662" y="1847153"/>
            <a:ext cx="157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https://vaex.io</a:t>
            </a:r>
            <a:endParaRPr sz="1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Netherlands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16714" y="99435"/>
            <a:ext cx="907161" cy="102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20097" y="107162"/>
            <a:ext cx="802006" cy="102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18325" y="107162"/>
            <a:ext cx="1025519" cy="10156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6036658" y="1152038"/>
            <a:ext cx="31073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Maarten Breddels, PhD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Jovan Veljanoski, PhD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Yonatan Alexander</a:t>
            </a:r>
            <a:endParaRPr/>
          </a:p>
        </p:txBody>
      </p:sp>
      <p:pic>
        <p:nvPicPr>
          <p:cNvPr id="126" name="Google Shape;126;p4" descr="Does Vaex have a logo? · Issue #935 · vaexio/vaex · GitHub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3645" y="109199"/>
            <a:ext cx="1536847" cy="3470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>
            <a:off x="4156000" y="127175"/>
            <a:ext cx="0" cy="48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0" y="0"/>
            <a:ext cx="49766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data.table – R-library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85200" y="690650"/>
            <a:ext cx="394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data.table 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is an R package that provides an enhanced version of </a:t>
            </a:r>
            <a:r>
              <a:rPr lang="en-US" sz="1400" b="1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data.frames</a:t>
            </a:r>
            <a:r>
              <a:rPr lang="en-US" sz="1400" b="0" i="0">
                <a:solidFill>
                  <a:srgbClr val="292929"/>
                </a:solidFill>
                <a:latin typeface="Calibri"/>
                <a:ea typeface="Calibri"/>
                <a:cs typeface="Calibri"/>
                <a:sym typeface="Calibri"/>
              </a:rPr>
              <a:t>, which are the standard data structure for storing data in base R</a:t>
            </a:r>
            <a:endParaRPr sz="1400" b="0" i="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https://cran.r-project.org/web/packages/data.table/vignettes/datatable-intro.html</a:t>
            </a:r>
            <a:endParaRPr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5245069" y="-10789"/>
            <a:ext cx="271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dplyr – R library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5387788" y="1585143"/>
            <a:ext cx="36711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•"/>
            </a:pPr>
            <a:r>
              <a:rPr lang="en-US" sz="140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https://dplyr.tidyverse.org</a:t>
            </a:r>
            <a:r>
              <a:rPr lang="en-US" sz="1400" i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•"/>
            </a:pPr>
            <a:r>
              <a:rPr lang="en-US" sz="1400" i="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https://en.wikipedia.org/wiki/Dplyr</a:t>
            </a:r>
            <a:endParaRPr sz="1400" i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2929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core packages of the 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R programming language, 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dplyr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primarily a set of functions designed to enable 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manipulation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6507" y="100701"/>
            <a:ext cx="1022294" cy="1179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6769546" y="420948"/>
            <a:ext cx="11167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>
                <a:solidFill>
                  <a:srgbClr val="303F4D"/>
                </a:solidFill>
                <a:latin typeface="Calibri"/>
                <a:ea typeface="Calibri"/>
                <a:cs typeface="Calibri"/>
                <a:sym typeface="Calibri"/>
              </a:rPr>
              <a:t>dplyr</a:t>
            </a:r>
            <a:endParaRPr sz="2800" b="0" i="0">
              <a:solidFill>
                <a:srgbClr val="303F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5"/>
          <p:cNvCxnSpPr/>
          <p:nvPr/>
        </p:nvCxnSpPr>
        <p:spPr>
          <a:xfrm>
            <a:off x="4689400" y="127175"/>
            <a:ext cx="0" cy="48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/>
        </p:nvSpPr>
        <p:spPr>
          <a:xfrm>
            <a:off x="80681" y="873424"/>
            <a:ext cx="37329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make your Pandas operation 100x faster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https://towardsdatascience.com/how-to-make-your-pandas-operation-100x-faster-81ebcd09265c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Speed up Pandas by 100x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https://medium.com/geekculture/simple-tricks-to-speed-up-pandas-by-100x-3b7e705783a8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video in Russian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https://www.youtube.com/watch?v=DMjCQwUIoTk</a:t>
            </a:r>
            <a:r>
              <a:rPr lang="en-US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3C78D8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use Apply in Python, follow these Best Practices!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000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https://towardsdatascience.com/dont-use-apply-in-python-there-are-better-alternatives-dc6364968f44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4483" y="-4483"/>
            <a:ext cx="3225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Speed-Up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 Operations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3619" y="2513065"/>
            <a:ext cx="5244916" cy="255871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94182" y="71717"/>
            <a:ext cx="4164353" cy="22349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147;p6"/>
          <p:cNvSpPr txBox="1"/>
          <p:nvPr/>
        </p:nvSpPr>
        <p:spPr>
          <a:xfrm>
            <a:off x="80682" y="3723220"/>
            <a:ext cx="3506100" cy="116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iterrows()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VERY slow,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apply()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slow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better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column operations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fastest (.loc, mask)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pd.cut()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fastest for making histogram bins</a:t>
            </a:r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80674" y="3116250"/>
            <a:ext cx="3506100" cy="52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time, use 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"%timeit"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graphs use module </a:t>
            </a:r>
            <a:r>
              <a:rPr lang="en-US" sz="1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"perfplot"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197709" y="906279"/>
            <a:ext cx="3932081" cy="409338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Use only columns you need: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 "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usecols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=["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col1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col2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df.info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(verbose=False,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memory_usage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use smaller numeric types: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object – use type "category"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int8 – 1 byte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int16 – 2 bytes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int64 – 8 bytes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df.info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(verbose=False)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df.memory_usage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[col1].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memory_usage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df.memory_usage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().sum()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dtype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={"col1":"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int8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","col2":"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"})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</a:rPr>
              <a:t># sometimes it is best not to specify column </a:t>
            </a:r>
            <a:r>
              <a:rPr lang="en-US" sz="1000" dirty="0" err="1">
                <a:solidFill>
                  <a:srgbClr val="00B050"/>
                </a:solidFill>
              </a:rPr>
              <a:t>dtypes</a:t>
            </a:r>
            <a:r>
              <a:rPr lang="en-US" sz="1000" dirty="0">
                <a:solidFill>
                  <a:srgbClr val="00B050"/>
                </a:solidFill>
              </a:rPr>
              <a:t> in </a:t>
            </a:r>
            <a:r>
              <a:rPr lang="en-US" sz="1000" dirty="0" err="1">
                <a:solidFill>
                  <a:srgbClr val="00B050"/>
                </a:solidFill>
              </a:rPr>
              <a:t>read_csv</a:t>
            </a:r>
            <a:r>
              <a:rPr lang="en-US" sz="1000" dirty="0">
                <a:solidFill>
                  <a:srgbClr val="00B050"/>
                </a:solidFill>
              </a:rPr>
              <a:t>(), # but instead use </a:t>
            </a:r>
            <a:r>
              <a:rPr lang="en-US" sz="1000" dirty="0" err="1">
                <a:solidFill>
                  <a:srgbClr val="00B050"/>
                </a:solidFill>
              </a:rPr>
              <a:t>DataFrame.astype</a:t>
            </a:r>
            <a:r>
              <a:rPr lang="en-US" sz="1000" dirty="0">
                <a:solidFill>
                  <a:srgbClr val="00B050"/>
                </a:solidFill>
              </a:rPr>
              <a:t>() afterwards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'int16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df.select_dtypes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").columns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cat_cols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].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dirty="0"/>
          </a:p>
        </p:txBody>
      </p:sp>
      <p:sp>
        <p:nvSpPr>
          <p:cNvPr id="154" name="Google Shape;154;p7"/>
          <p:cNvSpPr txBox="1"/>
          <p:nvPr/>
        </p:nvSpPr>
        <p:spPr>
          <a:xfrm>
            <a:off x="0" y="0"/>
            <a:ext cx="56204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 Memory Usage in Pandas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97708" y="437779"/>
            <a:ext cx="42218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https://pythonspeed.com/articles/pandas-load-less-data/</a:t>
            </a:r>
            <a:r>
              <a:rPr lang="en-US" sz="9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</a:t>
            </a:r>
            <a:r>
              <a:rPr lang="en-US" sz="9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itnext.io</a:t>
            </a:r>
            <a:r>
              <a:rPr lang="en-US" sz="9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/the-fastest-way-to-read-a-csv-file-in-pandas-2-0-532c1f978201</a:t>
            </a:r>
            <a:endParaRPr sz="9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4242216" y="906279"/>
            <a:ext cx="4781864" cy="378565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Change from float to int (losing accuracy):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mycol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]*100).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astype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int8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get random subset of data (sampling)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from random import random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 sample(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row_number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if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row_number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== 0: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return False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return random() &gt; 0.001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df_sample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skiprows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=sample)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Split big dataset into several files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and process them separately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read big file in chinks: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 = None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 chunk in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pd.read_csv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myfile.csv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chunksize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=1000):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process 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r>
              <a:rPr lang="en-US" sz="10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chunk and get </a:t>
            </a:r>
            <a:r>
              <a:rPr lang="en-US" sz="10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chunk_result</a:t>
            </a:r>
            <a:endParaRPr sz="1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if result is None: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result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chunk_result</a:t>
            </a:r>
            <a:endParaRPr sz="1000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    result =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result.add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chunk_result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fill_value</a:t>
            </a:r>
            <a:r>
              <a:rPr lang="en-US" sz="10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=0)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1129</Words>
  <Application>Microsoft Macintosh PowerPoint</Application>
  <PresentationFormat>On-screen Show (16:9)</PresentationFormat>
  <Paragraphs>168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4</cp:revision>
  <dcterms:modified xsi:type="dcterms:W3CDTF">2023-04-16T22:52:46Z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2022-09-04T15:55:21Z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50e5b93d-01b8-41b4-9e30-c2e26a9dc1e9</vt:lpwstr>
  </property>
  <property fmtid="{D5CDD505-2E9C-101B-9397-08002B2CF9AE}" pid="8" name="MSIP_Label_4f518368-b969-4042-91d9-8939bd921da2_ContentBits">
    <vt:lpwstr>0</vt:lpwstr>
  </property>
</Properties>
</file>