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loud.google.com/titan-security-key" TargetMode="External"/><Relationship Id="rId5" Type="http://schemas.openxmlformats.org/officeDocument/2006/relationships/hyperlink" Target="https://www.youtube.com/watch?v=MffUKM6HnYY" TargetMode="External"/><Relationship Id="rId4" Type="http://schemas.openxmlformats.org/officeDocument/2006/relationships/hyperlink" Target="https://www.yubico.com/about/about-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bico.com/product/yubikey-5-fips-series/yubikey-5-nano-fips/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yubico.com/product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P77V34_m5CM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fidoalliance.org/fido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102AB-D174-D2CA-06E7-7DBDD24FF241}"/>
              </a:ext>
            </a:extLst>
          </p:cNvPr>
          <p:cNvSpPr txBox="1"/>
          <p:nvPr/>
        </p:nvSpPr>
        <p:spPr>
          <a:xfrm>
            <a:off x="1765737" y="1839312"/>
            <a:ext cx="8944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YubiKey   /   </a:t>
            </a:r>
            <a:r>
              <a:rPr lang="en-US" sz="6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YubiCo</a:t>
            </a:r>
            <a:endParaRPr lang="en-US" sz="6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6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6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789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5CFFC1-4A34-8C70-F155-2B3F727D1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5210" y="245554"/>
            <a:ext cx="4930882" cy="277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227017-FD78-94DB-694A-037648D69A29}"/>
              </a:ext>
            </a:extLst>
          </p:cNvPr>
          <p:cNvSpPr txBox="1"/>
          <p:nvPr/>
        </p:nvSpPr>
        <p:spPr>
          <a:xfrm>
            <a:off x="271142" y="326915"/>
            <a:ext cx="45092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a hacker in Africa gets your login and password,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 can enter your account.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2-Factor Authentication protects from that by verifying your identity using your hardware that you register with your account.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verification may be done by sending a text message to your phone, or by using an authenticator app on your phone, or by using a biometric sensor (fingerprint or face ID), or using a unique hardware ID of your computer or a hardware key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Yubikey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Google Stopped the phishing scammers cold when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2017 they handed out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85,000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Yubikey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security keys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their employees and required every employees to use their security key every time they logged into their email or Google accounts.</a:t>
            </a:r>
          </a:p>
        </p:txBody>
      </p:sp>
      <p:pic>
        <p:nvPicPr>
          <p:cNvPr id="1028" name="Picture 4" descr="Is two-factor authentication (2FA) as secure as it seems? | Malwarebytes  Labs">
            <a:extLst>
              <a:ext uri="{FF2B5EF4-FFF2-40B4-BE49-F238E27FC236}">
                <a16:creationId xmlns:a16="http://schemas.microsoft.com/office/drawing/2014/main" id="{35EF2279-B5DB-EAE3-A30F-D1415FB5D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5553" y="3146328"/>
            <a:ext cx="2181947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91092D-953F-6B3D-95A3-A97C172528D3}"/>
              </a:ext>
            </a:extLst>
          </p:cNvPr>
          <p:cNvSpPr txBox="1"/>
          <p:nvPr/>
        </p:nvSpPr>
        <p:spPr>
          <a:xfrm>
            <a:off x="4403834" y="4807954"/>
            <a:ext cx="7334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Note: software solutions, even with 2-Factor Authentication, can be vulnerable to advanced phishing attacks. The phone call authentication can be hacked and redirected. But hardware authenticators can be made much more secure – and easy to use. The two most well known are:</a:t>
            </a:r>
          </a:p>
          <a:p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YubiCo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USA, Sweden -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https://www.yubico.com/about/about-us/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https://www.youtube.com/watch?v=MffUKM6HnYY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great intro 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YubiCo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founder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Titan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https://cloud.google.com/titan-security-key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Yubico New YubiKey 5 FIPS Series Enables Passwordless Authentication -  American Security Today">
            <a:extLst>
              <a:ext uri="{FF2B5EF4-FFF2-40B4-BE49-F238E27FC236}">
                <a16:creationId xmlns:a16="http://schemas.microsoft.com/office/drawing/2014/main" id="{A7AADF6E-CFC8-B1D4-CC78-7392BFBD9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5407" y="4674879"/>
            <a:ext cx="2067035" cy="15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3FB51-1F2A-2BA4-4417-61593AC4961D}"/>
              </a:ext>
            </a:extLst>
          </p:cNvPr>
          <p:cNvSpPr txBox="1"/>
          <p:nvPr/>
        </p:nvSpPr>
        <p:spPr>
          <a:xfrm>
            <a:off x="9077500" y="3560755"/>
            <a:ext cx="232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2FA using a phone app</a:t>
            </a:r>
          </a:p>
        </p:txBody>
      </p:sp>
    </p:spTree>
    <p:extLst>
      <p:ext uri="{BB962C8B-B14F-4D97-AF65-F5344CB8AC3E}">
        <p14:creationId xmlns:p14="http://schemas.microsoft.com/office/powerpoint/2010/main" val="427311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4D758D-DDBF-5E87-3157-4C5C9AABDE8E}"/>
              </a:ext>
            </a:extLst>
          </p:cNvPr>
          <p:cNvSpPr txBox="1"/>
          <p:nvPr/>
        </p:nvSpPr>
        <p:spPr>
          <a:xfrm>
            <a:off x="147938" y="526226"/>
            <a:ext cx="6771503" cy="4616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YubiKey is a small USB hardware authentication device manufactured by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Yubico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protect access to computers, networks, and online services.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https://www.yubico.com/products/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you insert it into your computer or phone – it is mounted as a keyboard.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you touch it with a finger - it sends a string containing it's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public_id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AES-encrypted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OTP (One-Time Password)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a variety of models.</a:t>
            </a: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5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supports one-time passwords (OTP) – like authenticator apps.</a:t>
            </a: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Bio-series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can use finger-print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Available in USB or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USB-C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variants (or iPhone air connector)</a:t>
            </a: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models are really small.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newest models support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Near field communication technology) -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enables two devices to exchange data when they are within close proximity</a:t>
            </a: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Maybe better buy 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YubiCo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directly: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https://www.yubico.com/product/yubikey-5-fips-series/yubikey-5-nano-fips/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YubiKye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compliant (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FIPS = Federal Information Processing Standards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Note: devices use public-key cryptography, support 2FA (2-factor authentication),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 Universal 2nd Factor and FIDO2 protocols developed by the FIDO Alliance.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Part of it is verifying that the website is a genuine one (protection from phishing).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5FFDD-D9D5-9EE4-0E88-78C4F2D4766D}"/>
              </a:ext>
            </a:extLst>
          </p:cNvPr>
          <p:cNvSpPr txBox="1"/>
          <p:nvPr/>
        </p:nvSpPr>
        <p:spPr>
          <a:xfrm>
            <a:off x="0" y="0"/>
            <a:ext cx="476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YubiKey   /  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YubiCo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36ADF-C4AA-926B-9665-E09079144DE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2326" y="123568"/>
            <a:ext cx="4019035" cy="2489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C8B341-118C-9ACD-14E1-5575915BF84B}"/>
              </a:ext>
            </a:extLst>
          </p:cNvPr>
          <p:cNvSpPr txBox="1"/>
          <p:nvPr/>
        </p:nvSpPr>
        <p:spPr>
          <a:xfrm>
            <a:off x="7738762" y="2834550"/>
            <a:ext cx="4305300" cy="2431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https://www.youtube.com/watch?v=P77V34_m5CM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- great video explaining what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yubikey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sends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stlib.h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1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main() {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char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yubikey_code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[45]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("Touch your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yubikey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")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scanf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("%s",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yubikey_code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Yubikey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code: %s\n", </a:t>
            </a:r>
            <a:r>
              <a:rPr lang="en-US" sz="11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yubikey_code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0; </a:t>
            </a:r>
          </a:p>
          <a:p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A33BB-0456-C80E-49BD-267AE51F0A4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521" y="5455025"/>
            <a:ext cx="6441541" cy="740407"/>
          </a:xfrm>
          <a:prstGeom prst="rect">
            <a:avLst/>
          </a:prstGeom>
        </p:spPr>
      </p:pic>
      <p:pic>
        <p:nvPicPr>
          <p:cNvPr id="7" name="Picture 6" descr="Yubico New YubiKey 5 FIPS Series Enables Passwordless Authentication -  American Security Today">
            <a:extLst>
              <a:ext uri="{FF2B5EF4-FFF2-40B4-BE49-F238E27FC236}">
                <a16:creationId xmlns:a16="http://schemas.microsoft.com/office/drawing/2014/main" id="{10ED5D44-C20B-B918-F013-2239F2376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5825" y="5221284"/>
            <a:ext cx="2067035" cy="15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41E49D-7AEF-196B-00C1-CA7696C624DC}"/>
              </a:ext>
            </a:extLst>
          </p:cNvPr>
          <p:cNvSpPr txBox="1"/>
          <p:nvPr/>
        </p:nvSpPr>
        <p:spPr>
          <a:xfrm>
            <a:off x="147938" y="5819557"/>
            <a:ext cx="198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Touching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Yubikey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Nano to send the code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FEC88BE-6DD5-E982-05E7-0B1C322BDFB8}"/>
              </a:ext>
            </a:extLst>
          </p:cNvPr>
          <p:cNvSpPr/>
          <p:nvPr/>
        </p:nvSpPr>
        <p:spPr>
          <a:xfrm>
            <a:off x="2133600" y="5943038"/>
            <a:ext cx="882869" cy="32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4D758D-DDBF-5E87-3157-4C5C9AABDE8E}"/>
              </a:ext>
            </a:extLst>
          </p:cNvPr>
          <p:cNvSpPr txBox="1"/>
          <p:nvPr/>
        </p:nvSpPr>
        <p:spPr>
          <a:xfrm>
            <a:off x="147938" y="843834"/>
            <a:ext cx="9053935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Authentication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web standard published by the World Wide Web Consortium.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WebAuthn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core component of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FIDO2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Project (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 Identity Online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under the guidance of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FIDO Alliance </a:t>
            </a:r>
            <a:b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https://fidoalliance.org/fido2/ </a:t>
            </a:r>
            <a:b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FIDO2</a:t>
            </a:r>
            <a:r>
              <a:rPr lang="en-US" b="0" i="0" dirty="0">
                <a:solidFill>
                  <a:srgbClr val="1615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b="0" i="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passwordless</a:t>
            </a:r>
            <a:r>
              <a:rPr lang="en-US" b="0" i="0" dirty="0">
                <a:solidFill>
                  <a:srgbClr val="1615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authentication standard - uses biometric scanners (Touch-ID, Face-ID) and hardware tokens together with public/private key cryptography</a:t>
            </a:r>
          </a:p>
          <a:p>
            <a:endParaRPr lang="en-US" b="0" i="0" dirty="0">
              <a:solidFill>
                <a:srgbClr val="16151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 that your browser supports FIDO2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important that you have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up two security keys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if you only have one, and lose it - its activation function is lost forever.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Apple therefore requires you to provide at least two FIDO-compatible devices to be set up.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Touch ID, for example, also counts as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5FFDD-D9D5-9EE4-0E88-78C4F2D4766D}"/>
              </a:ext>
            </a:extLst>
          </p:cNvPr>
          <p:cNvSpPr txBox="1"/>
          <p:nvPr/>
        </p:nvSpPr>
        <p:spPr>
          <a:xfrm>
            <a:off x="0" y="0"/>
            <a:ext cx="981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Using Mac Touch ID for Second Factor Authentication</a:t>
            </a:r>
          </a:p>
        </p:txBody>
      </p:sp>
      <p:pic>
        <p:nvPicPr>
          <p:cNvPr id="2" name="Picture 1" descr="Yubico New YubiKey 5 FIPS Series Enables Passwordless Authentication -  American Security Today">
            <a:extLst>
              <a:ext uri="{FF2B5EF4-FFF2-40B4-BE49-F238E27FC236}">
                <a16:creationId xmlns:a16="http://schemas.microsoft.com/office/drawing/2014/main" id="{732477CC-DE5B-11FA-C9BA-156FCCCD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189" y="4559132"/>
            <a:ext cx="2067035" cy="15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49482B-7D9D-F15B-FFE5-C45ADAA4EB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3029" y="4559131"/>
            <a:ext cx="2464786" cy="1590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543CF-D47B-C64E-7CB1-E38146C32C53}"/>
              </a:ext>
            </a:extLst>
          </p:cNvPr>
          <p:cNvSpPr txBox="1"/>
          <p:nvPr/>
        </p:nvSpPr>
        <p:spPr>
          <a:xfrm>
            <a:off x="1269756" y="414363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Yubikey</a:t>
            </a:r>
            <a:r>
              <a:rPr lang="en-US" dirty="0"/>
              <a:t> Nano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4CC76-CE92-34F3-A399-15414EA1DA6E}"/>
              </a:ext>
            </a:extLst>
          </p:cNvPr>
          <p:cNvSpPr txBox="1"/>
          <p:nvPr/>
        </p:nvSpPr>
        <p:spPr>
          <a:xfrm>
            <a:off x="4694725" y="419464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Touch 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0B8B2-0AD7-8AE4-4829-92ECFDAE6D4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5709" y="4900272"/>
            <a:ext cx="4548352" cy="1858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69846F-B01A-D905-E570-280D7BDFDDE4}"/>
              </a:ext>
            </a:extLst>
          </p:cNvPr>
          <p:cNvSpPr txBox="1"/>
          <p:nvPr/>
        </p:nvSpPr>
        <p:spPr>
          <a:xfrm>
            <a:off x="8177567" y="4297521"/>
            <a:ext cx="318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 that your browser supports FIDO2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(depends on platform, version, etc.)</a:t>
            </a:r>
          </a:p>
        </p:txBody>
      </p:sp>
    </p:spTree>
    <p:extLst>
      <p:ext uri="{BB962C8B-B14F-4D97-AF65-F5344CB8AC3E}">
        <p14:creationId xmlns:p14="http://schemas.microsoft.com/office/powerpoint/2010/main" val="203936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729</Words>
  <Application>Microsoft Macintosh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Google Sans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32</cp:revision>
  <cp:lastPrinted>2020-11-06T03:51:31Z</cp:lastPrinted>
  <dcterms:modified xsi:type="dcterms:W3CDTF">2023-05-03T02:38:20Z</dcterms:modified>
</cp:coreProperties>
</file>